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044" autoAdjust="0"/>
    <p:restoredTop sz="98651" autoAdjust="0"/>
  </p:normalViewPr>
  <p:slideViewPr>
    <p:cSldViewPr snapToGrid="0">
      <p:cViewPr>
        <p:scale>
          <a:sx n="100" d="100"/>
          <a:sy n="100" d="100"/>
        </p:scale>
        <p:origin x="16400" y="2032"/>
      </p:cViewPr>
      <p:guideLst>
        <p:guide orient="horz" pos="10368"/>
        <p:guide pos="13824"/>
      </p:guideLst>
    </p:cSldViewPr>
  </p:slideViewPr>
  <p:notesTextViewPr>
    <p:cViewPr>
      <p:scale>
        <a:sx n="1" d="1"/>
        <a:sy n="1" d="1"/>
      </p:scale>
      <p:origin x="0" y="0"/>
    </p:cViewPr>
  </p:notesTextViewPr>
  <p:notesViewPr>
    <p:cSldViewPr snapToGrid="0" showGuides="1">
      <p:cViewPr varScale="1">
        <p:scale>
          <a:sx n="69" d="100"/>
          <a:sy n="69" d="100"/>
        </p:scale>
        <p:origin x="2706" y="54"/>
      </p:cViewPr>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1.xml"/><Relationship Id="rId4" Type="http://schemas.openxmlformats.org/officeDocument/2006/relationships/notesMaster" Target="notesMasters/notesMaster1.xml"/><Relationship Id="rId5" Type="http://schemas.openxmlformats.org/officeDocument/2006/relationships/handoutMaster" Target="handoutMasters/handoutMaster1.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F:\Shoals\Star%20Island%20Transects\Transect%20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a:t>Average Percent Coverage at Transects on Star Island</a:t>
            </a:r>
          </a:p>
        </c:rich>
      </c:tx>
      <c:layout/>
      <c:overlay val="0"/>
      <c:spPr>
        <a:noFill/>
        <a:ln>
          <a:noFill/>
        </a:ln>
        <a:effectLst/>
      </c:spPr>
    </c:title>
    <c:autoTitleDeleted val="0"/>
    <c:plotArea>
      <c:layout/>
      <c:barChart>
        <c:barDir val="col"/>
        <c:grouping val="clustered"/>
        <c:varyColors val="0"/>
        <c:ser>
          <c:idx val="0"/>
          <c:order val="0"/>
          <c:tx>
            <c:strRef>
              <c:f>'Compare with transect 2'!$L$3</c:f>
              <c:strCache>
                <c:ptCount val="1"/>
                <c:pt idx="0">
                  <c:v>Protected</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'Compare with transect 2'!$K$4:$K$10</c:f>
              <c:strCache>
                <c:ptCount val="7"/>
                <c:pt idx="0">
                  <c:v>Blue Mussel</c:v>
                </c:pt>
                <c:pt idx="1">
                  <c:v>Northern Rock Barnacle</c:v>
                </c:pt>
                <c:pt idx="2">
                  <c:v>Knotted Wrack</c:v>
                </c:pt>
                <c:pt idx="3">
                  <c:v>Bladder Wrack</c:v>
                </c:pt>
                <c:pt idx="4">
                  <c:v>Sugar Kelp</c:v>
                </c:pt>
                <c:pt idx="5">
                  <c:v>Irish Moss</c:v>
                </c:pt>
                <c:pt idx="6">
                  <c:v>Gutweed</c:v>
                </c:pt>
              </c:strCache>
            </c:strRef>
          </c:cat>
          <c:val>
            <c:numRef>
              <c:f>'Compare with transect 2'!$L$4:$L$10</c:f>
              <c:numCache>
                <c:formatCode>0%</c:formatCode>
                <c:ptCount val="7"/>
                <c:pt idx="0">
                  <c:v>0.0</c:v>
                </c:pt>
                <c:pt idx="1">
                  <c:v>0.0445833333333333</c:v>
                </c:pt>
                <c:pt idx="2">
                  <c:v>0.4475</c:v>
                </c:pt>
                <c:pt idx="3">
                  <c:v>0.138333333333333</c:v>
                </c:pt>
                <c:pt idx="4">
                  <c:v>0.0</c:v>
                </c:pt>
                <c:pt idx="5">
                  <c:v>0.0</c:v>
                </c:pt>
                <c:pt idx="6">
                  <c:v>0.0</c:v>
                </c:pt>
              </c:numCache>
            </c:numRef>
          </c:val>
          <c:extLst xmlns:c16r2="http://schemas.microsoft.com/office/drawing/2015/06/chart">
            <c:ext xmlns:c16="http://schemas.microsoft.com/office/drawing/2014/chart" uri="{C3380CC4-5D6E-409C-BE32-E72D297353CC}">
              <c16:uniqueId val="{00000000-0E92-4E2D-8E62-DCD34583BB2C}"/>
            </c:ext>
          </c:extLst>
        </c:ser>
        <c:ser>
          <c:idx val="1"/>
          <c:order val="1"/>
          <c:tx>
            <c:strRef>
              <c:f>'Compare with transect 2'!$M$3</c:f>
              <c:strCache>
                <c:ptCount val="1"/>
                <c:pt idx="0">
                  <c:v>Exposed</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'Compare with transect 2'!$K$4:$K$10</c:f>
              <c:strCache>
                <c:ptCount val="7"/>
                <c:pt idx="0">
                  <c:v>Blue Mussel</c:v>
                </c:pt>
                <c:pt idx="1">
                  <c:v>Northern Rock Barnacle</c:v>
                </c:pt>
                <c:pt idx="2">
                  <c:v>Knotted Wrack</c:v>
                </c:pt>
                <c:pt idx="3">
                  <c:v>Bladder Wrack</c:v>
                </c:pt>
                <c:pt idx="4">
                  <c:v>Sugar Kelp</c:v>
                </c:pt>
                <c:pt idx="5">
                  <c:v>Irish Moss</c:v>
                </c:pt>
                <c:pt idx="6">
                  <c:v>Gutweed</c:v>
                </c:pt>
              </c:strCache>
            </c:strRef>
          </c:cat>
          <c:val>
            <c:numRef>
              <c:f>'Compare with transect 2'!$M$4:$M$10</c:f>
              <c:numCache>
                <c:formatCode>0%</c:formatCode>
                <c:ptCount val="7"/>
                <c:pt idx="0">
                  <c:v>0.166666666666667</c:v>
                </c:pt>
                <c:pt idx="1">
                  <c:v>0.0</c:v>
                </c:pt>
                <c:pt idx="2">
                  <c:v>0.0888888888888889</c:v>
                </c:pt>
                <c:pt idx="3">
                  <c:v>0.0</c:v>
                </c:pt>
                <c:pt idx="4">
                  <c:v>0.0</c:v>
                </c:pt>
                <c:pt idx="5">
                  <c:v>0.55</c:v>
                </c:pt>
                <c:pt idx="6">
                  <c:v>0.0833333333333333</c:v>
                </c:pt>
              </c:numCache>
            </c:numRef>
          </c:val>
          <c:extLst xmlns:c16r2="http://schemas.microsoft.com/office/drawing/2015/06/chart">
            <c:ext xmlns:c16="http://schemas.microsoft.com/office/drawing/2014/chart" uri="{C3380CC4-5D6E-409C-BE32-E72D297353CC}">
              <c16:uniqueId val="{00000001-0E92-4E2D-8E62-DCD34583BB2C}"/>
            </c:ext>
          </c:extLst>
        </c:ser>
        <c:dLbls>
          <c:showLegendKey val="0"/>
          <c:showVal val="0"/>
          <c:showCatName val="0"/>
          <c:showSerName val="0"/>
          <c:showPercent val="0"/>
          <c:showBubbleSize val="0"/>
        </c:dLbls>
        <c:gapWidth val="100"/>
        <c:overlap val="-24"/>
        <c:axId val="-2006934056"/>
        <c:axId val="-2006930568"/>
      </c:barChart>
      <c:catAx>
        <c:axId val="-2006934056"/>
        <c:scaling>
          <c:orientation val="minMax"/>
        </c:scaling>
        <c:delete val="0"/>
        <c:axPos val="b"/>
        <c:numFmt formatCode="General" sourceLinked="1"/>
        <c:majorTickMark val="none"/>
        <c:minorTickMark val="none"/>
        <c:tickLblPos val="nextTo"/>
        <c:spPr>
          <a:noFill/>
          <a:ln w="12700" cap="flat" cmpd="sng" algn="ctr">
            <a:solidFill>
              <a:schemeClr val="tx1">
                <a:lumMod val="50000"/>
                <a:lumOff val="50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06930568"/>
        <c:crosses val="autoZero"/>
        <c:auto val="1"/>
        <c:lblAlgn val="ctr"/>
        <c:lblOffset val="100"/>
        <c:noMultiLvlLbl val="0"/>
      </c:catAx>
      <c:valAx>
        <c:axId val="-2006930568"/>
        <c:scaling>
          <c:orientation val="minMax"/>
        </c:scaling>
        <c:delete val="0"/>
        <c:axPos val="l"/>
        <c:majorGridlines>
          <c:spPr>
            <a:ln w="9525" cap="flat" cmpd="sng" algn="ctr">
              <a:solidFill>
                <a:schemeClr val="tx1">
                  <a:lumMod val="50000"/>
                  <a:lumOff val="50000"/>
                </a:schemeClr>
              </a:solidFill>
              <a:round/>
            </a:ln>
            <a:effectLst/>
          </c:spPr>
        </c:majorGridlines>
        <c:title>
          <c:tx>
            <c:rich>
              <a:bodyPr rot="-54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r>
                  <a:rPr lang="en-US"/>
                  <a:t>Average Percent Cover</a:t>
                </a:r>
              </a:p>
            </c:rich>
          </c:tx>
          <c:layout>
            <c:manualLayout>
              <c:xMode val="edge"/>
              <c:yMode val="edge"/>
              <c:x val="0.0305555555555556"/>
              <c:y val="0.299560731991834"/>
            </c:manualLayout>
          </c:layout>
          <c:overlay val="0"/>
          <c:spPr>
            <a:noFill/>
            <a:ln>
              <a:noFill/>
            </a:ln>
            <a:effectLst/>
          </c:sp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0693405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pPr/>
              <a:t>07/10/16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pPr/>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pPr/>
              <a:t>07/10/16</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pPr/>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32" name="Instructions"/>
          <p:cNvSpPr/>
          <p:nvPr userDrawn="1"/>
        </p:nvSpPr>
        <p:spPr>
          <a:xfrm>
            <a:off x="44302680"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a:t>
            </a:r>
            <a:r>
              <a:rPr lang="en-US" sz="6600" dirty="0">
                <a:solidFill>
                  <a:prstClr val="white">
                    <a:lumMod val="50000"/>
                  </a:prstClr>
                </a:solidFill>
                <a:latin typeface="Calibri Light" panose="020F0302020204030204" pitchFamily="34" charset="0"/>
                <a:cs typeface="Calibri" panose="020F0502020204030204" pitchFamily="34" charset="0"/>
              </a:rPr>
              <a:t>s</a:t>
            </a:r>
            <a:r>
              <a:rPr sz="6600" dirty="0">
                <a:solidFill>
                  <a:prstClr val="white">
                    <a:lumMod val="50000"/>
                  </a:prstClr>
                </a:solidFill>
                <a:latin typeface="Calibri Light" panose="020F0302020204030204" pitchFamily="34" charset="0"/>
                <a:cs typeface="Calibri" panose="020F0502020204030204" pitchFamily="34" charset="0"/>
              </a:rPr>
              <a:t> instead of ours? No problem!</a:t>
            </a:r>
            <a:r>
              <a:rPr lang="en-US" sz="6600" dirty="0">
                <a:solidFill>
                  <a:prstClr val="white">
                    <a:lumMod val="50000"/>
                  </a:prstClr>
                </a:solidFill>
                <a:latin typeface="Calibri Light" panose="020F0302020204030204" pitchFamily="34" charset="0"/>
                <a:cs typeface="Calibri" panose="020F0502020204030204" pitchFamily="34" charset="0"/>
              </a:rPr>
              <a:t> Just click a picture, press the Delete key, then click the icon to add your picture.</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6" name="Title 5"/>
          <p:cNvSpPr>
            <a:spLocks noGrp="1"/>
          </p:cNvSpPr>
          <p:nvPr>
            <p:ph type="title"/>
          </p:nvPr>
        </p:nvSpPr>
        <p:spPr/>
        <p:txBody>
          <a:bodyPr/>
          <a:lstStyle/>
          <a:p>
            <a:r>
              <a:rPr lang="en-US"/>
              <a:t>Click to edit Master title style</a:t>
            </a:r>
          </a:p>
        </p:txBody>
      </p:sp>
      <p:sp>
        <p:nvSpPr>
          <p:cNvPr id="31" name="Text Placeholder 6"/>
          <p:cNvSpPr>
            <a:spLocks noGrp="1"/>
          </p:cNvSpPr>
          <p:nvPr>
            <p:ph type="body" sz="quarter" idx="36"/>
          </p:nvPr>
        </p:nvSpPr>
        <p:spPr bwMode="auto">
          <a:xfrm>
            <a:off x="1158240" y="4093905"/>
            <a:ext cx="30174412" cy="646331"/>
          </a:xfrm>
        </p:spPr>
        <p:txBody>
          <a:bodyPr anchor="ctr">
            <a:noAutofit/>
          </a:bodyPr>
          <a:lstStyle>
            <a:lvl1pPr marL="0" indent="0">
              <a:spcBef>
                <a:spcPts val="0"/>
              </a:spcBef>
              <a:buNone/>
              <a:defRPr sz="3600">
                <a:solidFill>
                  <a:schemeClr val="bg1">
                    <a:lumMod val="75000"/>
                  </a:schemeClr>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7" name="Text Placeholder 6"/>
          <p:cNvSpPr>
            <a:spLocks noGrp="1"/>
          </p:cNvSpPr>
          <p:nvPr>
            <p:ph type="body" sz="quarter" idx="13" hasCustomPrompt="1"/>
          </p:nvPr>
        </p:nvSpPr>
        <p:spPr>
          <a:xfrm>
            <a:off x="1143000" y="5669280"/>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9" name="Text Placeholder 8"/>
          <p:cNvSpPr>
            <a:spLocks noGrp="1"/>
          </p:cNvSpPr>
          <p:nvPr>
            <p:ph type="body" sz="quarter" idx="39" hasCustomPrompt="1"/>
          </p:nvPr>
        </p:nvSpPr>
        <p:spPr bwMode="ltGray">
          <a:xfrm>
            <a:off x="1143000" y="7114032"/>
            <a:ext cx="12801600" cy="2732574"/>
          </a:xfrm>
          <a:solidFill>
            <a:schemeClr val="tx2">
              <a:lumMod val="10000"/>
              <a:lumOff val="90000"/>
            </a:schemeClr>
          </a:solidFill>
        </p:spPr>
        <p:txBody>
          <a:bodyPr lIns="365760" rIns="365760" anchor="ctr">
            <a:noAutofit/>
          </a:bodyPr>
          <a:lstStyle>
            <a:lvl1pPr marL="0" indent="0">
              <a:spcBef>
                <a:spcPts val="1200"/>
              </a:spcBef>
              <a:buFont typeface="Arial" panose="020B0604020202020204" pitchFamily="34" charset="0"/>
              <a:buNone/>
              <a:defRPr sz="4400" baseline="0"/>
            </a:lvl1pPr>
            <a:lvl2pPr marL="571500" indent="-571500">
              <a:spcBef>
                <a:spcPts val="1200"/>
              </a:spcBef>
              <a:buFont typeface="Arial" panose="020B0604020202020204" pitchFamily="34" charset="0"/>
              <a:buChar char="•"/>
              <a:defRPr sz="4400"/>
            </a:lvl2pPr>
            <a:lvl3pPr marL="571500" indent="-571500">
              <a:spcBef>
                <a:spcPts val="1200"/>
              </a:spcBef>
              <a:buFont typeface="Arial" panose="020B0604020202020204" pitchFamily="34" charset="0"/>
              <a:buChar char="•"/>
              <a:defRPr sz="4400"/>
            </a:lvl3pPr>
            <a:lvl4pPr marL="0" indent="0">
              <a:spcBef>
                <a:spcPts val="1200"/>
              </a:spcBef>
              <a:buNone/>
              <a:defRPr sz="4400"/>
            </a:lvl4pPr>
            <a:lvl5pPr marL="0" indent="0">
              <a:spcBef>
                <a:spcPts val="1200"/>
              </a:spcBef>
              <a:buNone/>
              <a:defRPr sz="4400"/>
            </a:lvl5pPr>
            <a:lvl6pPr marL="0" indent="0">
              <a:spcBef>
                <a:spcPts val="1200"/>
              </a:spcBef>
              <a:buNone/>
              <a:defRPr sz="4400"/>
            </a:lvl6pPr>
            <a:lvl7pPr marL="0" indent="0">
              <a:spcBef>
                <a:spcPts val="1200"/>
              </a:spcBef>
              <a:buNone/>
              <a:defRPr sz="4400"/>
            </a:lvl7pPr>
            <a:lvl8pPr marL="0" indent="0">
              <a:spcBef>
                <a:spcPts val="1200"/>
              </a:spcBef>
              <a:buNone/>
              <a:defRPr sz="4400"/>
            </a:lvl8pPr>
            <a:lvl9pPr marL="0" indent="0">
              <a:spcBef>
                <a:spcPts val="1200"/>
              </a:spcBef>
              <a:buNone/>
              <a:defRPr sz="4400"/>
            </a:lvl9pPr>
          </a:lstStyle>
          <a:p>
            <a:pPr lvl="0"/>
            <a:r>
              <a:rPr lang="en-US" dirty="0"/>
              <a:t>Type your question or a statement of the problem here</a:t>
            </a:r>
          </a:p>
        </p:txBody>
      </p:sp>
      <p:sp>
        <p:nvSpPr>
          <p:cNvPr id="36" name="Text Placeholder 6"/>
          <p:cNvSpPr>
            <a:spLocks noGrp="1"/>
          </p:cNvSpPr>
          <p:nvPr>
            <p:ph type="body" sz="quarter" idx="37" hasCustomPrompt="1"/>
          </p:nvPr>
        </p:nvSpPr>
        <p:spPr>
          <a:xfrm>
            <a:off x="1143000" y="10497312"/>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7" name="Content Placeholder 17"/>
          <p:cNvSpPr>
            <a:spLocks noGrp="1"/>
          </p:cNvSpPr>
          <p:nvPr>
            <p:ph sz="quarter" idx="38" hasCustomPrompt="1"/>
          </p:nvPr>
        </p:nvSpPr>
        <p:spPr>
          <a:xfrm>
            <a:off x="1143000" y="11868912"/>
            <a:ext cx="12801600" cy="280750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11" name="Text Placeholder 6"/>
          <p:cNvSpPr>
            <a:spLocks noGrp="1"/>
          </p:cNvSpPr>
          <p:nvPr>
            <p:ph type="body" sz="quarter" idx="17" hasCustomPrompt="1"/>
          </p:nvPr>
        </p:nvSpPr>
        <p:spPr>
          <a:xfrm>
            <a:off x="1143000" y="1495044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440912"/>
            <a:ext cx="12801600" cy="6027461"/>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114032"/>
            <a:ext cx="12801600" cy="679555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8" name="Text Placeholder 6"/>
          <p:cNvSpPr>
            <a:spLocks noGrp="1"/>
          </p:cNvSpPr>
          <p:nvPr>
            <p:ph type="body" sz="quarter" idx="40" hasCustomPrompt="1"/>
          </p:nvPr>
        </p:nvSpPr>
        <p:spPr>
          <a:xfrm>
            <a:off x="15544800" y="14328648"/>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8" name="Content Placeholder 17"/>
          <p:cNvSpPr>
            <a:spLocks noGrp="1"/>
          </p:cNvSpPr>
          <p:nvPr>
            <p:ph sz="quarter" idx="23" hasCustomPrompt="1"/>
          </p:nvPr>
        </p:nvSpPr>
        <p:spPr>
          <a:xfrm>
            <a:off x="15544800" y="15773399"/>
            <a:ext cx="12801600" cy="6694973"/>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4" name="Text Placeholder 6"/>
          <p:cNvSpPr>
            <a:spLocks noGrp="1"/>
          </p:cNvSpPr>
          <p:nvPr>
            <p:ph type="body" sz="quarter" idx="29" hasCustomPrompt="1"/>
          </p:nvPr>
        </p:nvSpPr>
        <p:spPr>
          <a:xfrm>
            <a:off x="155448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114032"/>
            <a:ext cx="12801600" cy="731520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4914834"/>
            <a:ext cx="12801600" cy="453861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39" name="Text Placeholder 6"/>
          <p:cNvSpPr>
            <a:spLocks noGrp="1"/>
          </p:cNvSpPr>
          <p:nvPr>
            <p:ph type="body" sz="quarter" idx="41" hasCustomPrompt="1"/>
          </p:nvPr>
        </p:nvSpPr>
        <p:spPr>
          <a:xfrm>
            <a:off x="29900880" y="19767596"/>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40" name="Content Placeholder 17"/>
          <p:cNvSpPr>
            <a:spLocks noGrp="1"/>
          </p:cNvSpPr>
          <p:nvPr>
            <p:ph sz="quarter" idx="42" hasCustomPrompt="1"/>
          </p:nvPr>
        </p:nvSpPr>
        <p:spPr>
          <a:xfrm>
            <a:off x="29900880" y="21212348"/>
            <a:ext cx="12801600" cy="434478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29" name="Text Placeholder 6"/>
          <p:cNvSpPr>
            <a:spLocks noGrp="1"/>
          </p:cNvSpPr>
          <p:nvPr>
            <p:ph type="body" sz="quarter" idx="34" hasCustomPrompt="1"/>
          </p:nvPr>
        </p:nvSpPr>
        <p:spPr>
          <a:xfrm>
            <a:off x="29900880" y="2572207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166824"/>
            <a:ext cx="12801600" cy="446227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p:txBody>
      </p:sp>
      <p:sp>
        <p:nvSpPr>
          <p:cNvPr id="3" name="Date Placeholder 2"/>
          <p:cNvSpPr>
            <a:spLocks noGrp="1"/>
          </p:cNvSpPr>
          <p:nvPr>
            <p:ph type="dt" sz="half" idx="10"/>
          </p:nvPr>
        </p:nvSpPr>
        <p:spPr/>
        <p:txBody>
          <a:bodyPr/>
          <a:lstStyle/>
          <a:p>
            <a:fld id="{ECAA57DF-1C19-4726-AB84-014692BAD8F5}" type="datetimeFigureOut">
              <a:rPr lang="en-US" smtClean="0"/>
              <a:pPr/>
              <a:t>07/10/16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pPr/>
              <a:t>‹#›</a:t>
            </a:fld>
            <a:endParaRPr lang="en-US" dirty="0"/>
          </a:p>
        </p:txBody>
      </p:sp>
      <p:sp>
        <p:nvSpPr>
          <p:cNvPr id="8" name="Picture Placeholder 7"/>
          <p:cNvSpPr>
            <a:spLocks noGrp="1"/>
          </p:cNvSpPr>
          <p:nvPr>
            <p:ph type="pic" sz="quarter" idx="43"/>
          </p:nvPr>
        </p:nvSpPr>
        <p:spPr>
          <a:xfrm>
            <a:off x="32270700" y="0"/>
            <a:ext cx="11620500" cy="3842445"/>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dirty="0"/>
              <a:t>Click icon to add picture</a:t>
            </a: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xmlns="">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ltGray">
          <a:xfrm>
            <a:off x="0" y="0"/>
            <a:ext cx="43891200" cy="502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bwMode="auto">
          <a:xfrm>
            <a:off x="1158240" y="685860"/>
            <a:ext cx="30175200" cy="29717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158240" y="6019800"/>
            <a:ext cx="41589960" cy="236296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07/10/16</a:t>
            </a:fld>
            <a:endParaRPr lang="en-US" dirty="0"/>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dirty="0"/>
          </a:p>
        </p:txBody>
      </p:sp>
      <p:sp>
        <p:nvSpPr>
          <p:cNvPr id="8" name="Rectangle 7"/>
          <p:cNvSpPr/>
          <p:nvPr userDrawn="1"/>
        </p:nvSpPr>
        <p:spPr bwMode="gray">
          <a:xfrm>
            <a:off x="0" y="3886200"/>
            <a:ext cx="43891200" cy="1143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userDrawn="1"/>
        </p:nvCxnSpPr>
        <p:spPr>
          <a:xfrm>
            <a:off x="0" y="3886200"/>
            <a:ext cx="438912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11500" b="0"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gif"/><Relationship Id="rId6" Type="http://schemas.openxmlformats.org/officeDocument/2006/relationships/image" Target="../media/image5.png"/><Relationship Id="rId7" Type="http://schemas.openxmlformats.org/officeDocument/2006/relationships/image" Target="../media/image6.jpeg"/><Relationship Id="rId8" Type="http://schemas.openxmlformats.org/officeDocument/2006/relationships/chart" Target="../charts/chart1.xml"/><Relationship Id="rId1" Type="http://schemas.openxmlformats.org/officeDocument/2006/relationships/slideLayout" Target="../slideLayouts/slideLayout1.xml"/><Relationship Id="rId2"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589022" y="-108691"/>
            <a:ext cx="30175200" cy="1937491"/>
          </a:xfrm>
        </p:spPr>
        <p:txBody>
          <a:bodyPr/>
          <a:lstStyle/>
          <a:p>
            <a:pPr algn="ctr"/>
            <a:r>
              <a:rPr lang="en-US" dirty="0"/>
              <a:t>Citizen Intertidal Ecologists Project</a:t>
            </a:r>
          </a:p>
        </p:txBody>
      </p:sp>
      <p:sp>
        <p:nvSpPr>
          <p:cNvPr id="67" name="Text Placeholder 66"/>
          <p:cNvSpPr>
            <a:spLocks noGrp="1"/>
          </p:cNvSpPr>
          <p:nvPr>
            <p:ph type="body" sz="quarter" idx="13"/>
          </p:nvPr>
        </p:nvSpPr>
        <p:spPr>
          <a:xfrm>
            <a:off x="1143000" y="5669280"/>
            <a:ext cx="10918371" cy="1280160"/>
          </a:xfrm>
        </p:spPr>
        <p:txBody>
          <a:bodyPr/>
          <a:lstStyle/>
          <a:p>
            <a:r>
              <a:rPr lang="en-US" dirty="0"/>
              <a:t>Introduction </a:t>
            </a:r>
          </a:p>
        </p:txBody>
      </p:sp>
      <p:sp>
        <p:nvSpPr>
          <p:cNvPr id="69" name="Text Placeholder 68"/>
          <p:cNvSpPr>
            <a:spLocks noGrp="1"/>
          </p:cNvSpPr>
          <p:nvPr>
            <p:ph type="body" sz="quarter" idx="39"/>
          </p:nvPr>
        </p:nvSpPr>
        <p:spPr>
          <a:xfrm>
            <a:off x="1143000" y="7114032"/>
            <a:ext cx="10918371" cy="2732574"/>
          </a:xfrm>
        </p:spPr>
        <p:txBody>
          <a:bodyPr/>
          <a:lstStyle/>
          <a:p>
            <a:r>
              <a:rPr lang="en-US" sz="3200" dirty="0"/>
              <a:t>The Gulf of Maine has an intertidal that is changing rapidly due to human impacts, but no one has done any comprehensive studies for the entirety of the Gulf of Maine. </a:t>
            </a:r>
          </a:p>
        </p:txBody>
      </p:sp>
      <p:sp>
        <p:nvSpPr>
          <p:cNvPr id="68" name="Text Placeholder 67"/>
          <p:cNvSpPr>
            <a:spLocks noGrp="1"/>
          </p:cNvSpPr>
          <p:nvPr>
            <p:ph type="body" sz="quarter" idx="37"/>
          </p:nvPr>
        </p:nvSpPr>
        <p:spPr>
          <a:xfrm>
            <a:off x="1142999" y="10071379"/>
            <a:ext cx="10918371" cy="1280160"/>
          </a:xfrm>
        </p:spPr>
        <p:txBody>
          <a:bodyPr/>
          <a:lstStyle/>
          <a:p>
            <a:r>
              <a:rPr lang="en-US" dirty="0"/>
              <a:t>Approach</a:t>
            </a:r>
          </a:p>
        </p:txBody>
      </p:sp>
      <p:sp>
        <p:nvSpPr>
          <p:cNvPr id="11" name="Content Placeholder 10"/>
          <p:cNvSpPr>
            <a:spLocks noGrp="1"/>
          </p:cNvSpPr>
          <p:nvPr>
            <p:ph sz="quarter" idx="38"/>
          </p:nvPr>
        </p:nvSpPr>
        <p:spPr>
          <a:xfrm>
            <a:off x="1142999" y="11576312"/>
            <a:ext cx="10918371" cy="2807506"/>
          </a:xfrm>
        </p:spPr>
        <p:txBody>
          <a:bodyPr>
            <a:noAutofit/>
          </a:bodyPr>
          <a:lstStyle/>
          <a:p>
            <a:pPr marL="0" indent="0">
              <a:buNone/>
            </a:pPr>
            <a:r>
              <a:rPr lang="en-US" dirty="0"/>
              <a:t>Our approach is to use citizen science to collect data on a number of species throughout the Gulf of Maine. This will allow us to collect more data from the intertidal, over a broader range. A comprehensive database where these data can be stored will allow scientists to access and observe long term trends.</a:t>
            </a:r>
          </a:p>
          <a:p>
            <a:endParaRPr lang="en-US" dirty="0"/>
          </a:p>
        </p:txBody>
      </p:sp>
      <p:sp>
        <p:nvSpPr>
          <p:cNvPr id="7" name="Text Placeholder 6"/>
          <p:cNvSpPr>
            <a:spLocks noGrp="1"/>
          </p:cNvSpPr>
          <p:nvPr>
            <p:ph type="body" sz="quarter" idx="17"/>
          </p:nvPr>
        </p:nvSpPr>
        <p:spPr>
          <a:xfrm>
            <a:off x="1143000" y="14950440"/>
            <a:ext cx="10918371" cy="1219200"/>
          </a:xfrm>
        </p:spPr>
        <p:txBody>
          <a:bodyPr/>
          <a:lstStyle/>
          <a:p>
            <a:r>
              <a:rPr lang="en-US" dirty="0"/>
              <a:t>Goals</a:t>
            </a:r>
          </a:p>
        </p:txBody>
      </p:sp>
      <p:sp>
        <p:nvSpPr>
          <p:cNvPr id="12" name="Content Placeholder 11"/>
          <p:cNvSpPr>
            <a:spLocks noGrp="1"/>
          </p:cNvSpPr>
          <p:nvPr>
            <p:ph sz="quarter" idx="25"/>
          </p:nvPr>
        </p:nvSpPr>
        <p:spPr>
          <a:xfrm>
            <a:off x="1143000" y="16440912"/>
            <a:ext cx="10918371" cy="6027461"/>
          </a:xfrm>
        </p:spPr>
        <p:txBody>
          <a:bodyPr>
            <a:normAutofit lnSpcReduction="10000"/>
          </a:bodyPr>
          <a:lstStyle/>
          <a:p>
            <a:r>
              <a:rPr lang="en-US" dirty="0"/>
              <a:t>Create a unified protocol for collecting species abundance data in the Gulf of Maine intertidal.</a:t>
            </a:r>
          </a:p>
          <a:p>
            <a:r>
              <a:rPr lang="en-US" dirty="0"/>
              <a:t>Create a species list that is indicative of the health of the intertidal ecosystem.</a:t>
            </a:r>
          </a:p>
          <a:p>
            <a:r>
              <a:rPr lang="en-US" dirty="0"/>
              <a:t>Train and qualify citizen scientists to collect intertidal ecology data.</a:t>
            </a:r>
          </a:p>
          <a:p>
            <a:r>
              <a:rPr lang="en-US" dirty="0"/>
              <a:t>Apply these methods internationally.</a:t>
            </a:r>
          </a:p>
          <a:p>
            <a:r>
              <a:rPr lang="en-US" dirty="0"/>
              <a:t>Create a database where citizens can enter the data for global access.</a:t>
            </a:r>
          </a:p>
          <a:p>
            <a:r>
              <a:rPr lang="en-US" dirty="0"/>
              <a:t>Design a website that will detail methodology for citizen scientists to initiate permanent transects.</a:t>
            </a:r>
          </a:p>
        </p:txBody>
      </p:sp>
      <p:sp>
        <p:nvSpPr>
          <p:cNvPr id="8" name="Text Placeholder 7"/>
          <p:cNvSpPr>
            <a:spLocks noGrp="1"/>
          </p:cNvSpPr>
          <p:nvPr>
            <p:ph type="body" sz="quarter" idx="19"/>
          </p:nvPr>
        </p:nvSpPr>
        <p:spPr>
          <a:xfrm>
            <a:off x="1143000" y="22887432"/>
            <a:ext cx="10918371" cy="1219200"/>
          </a:xfrm>
        </p:spPr>
        <p:txBody>
          <a:bodyPr/>
          <a:lstStyle/>
          <a:p>
            <a:r>
              <a:rPr lang="en-US" dirty="0" smtClean="0"/>
              <a:t>Protocol</a:t>
            </a:r>
            <a:endParaRPr lang="en-US" dirty="0"/>
          </a:p>
        </p:txBody>
      </p:sp>
      <p:sp>
        <p:nvSpPr>
          <p:cNvPr id="9" name="Text Placeholder 8"/>
          <p:cNvSpPr>
            <a:spLocks noGrp="1"/>
          </p:cNvSpPr>
          <p:nvPr>
            <p:ph type="body" sz="quarter" idx="21"/>
          </p:nvPr>
        </p:nvSpPr>
        <p:spPr>
          <a:xfrm>
            <a:off x="13367657" y="5730240"/>
            <a:ext cx="13698582" cy="1219200"/>
          </a:xfrm>
        </p:spPr>
        <p:txBody>
          <a:bodyPr/>
          <a:lstStyle/>
          <a:p>
            <a:r>
              <a:rPr lang="en-US" dirty="0" smtClean="0"/>
              <a:t>Quadrats</a:t>
            </a:r>
            <a:endParaRPr lang="en-US" dirty="0"/>
          </a:p>
        </p:txBody>
      </p:sp>
      <p:sp>
        <p:nvSpPr>
          <p:cNvPr id="70" name="Text Placeholder 69"/>
          <p:cNvSpPr>
            <a:spLocks noGrp="1"/>
          </p:cNvSpPr>
          <p:nvPr>
            <p:ph type="body" sz="quarter" idx="40"/>
          </p:nvPr>
        </p:nvSpPr>
        <p:spPr>
          <a:xfrm>
            <a:off x="13284530" y="15159921"/>
            <a:ext cx="13698585" cy="1219200"/>
          </a:xfrm>
        </p:spPr>
        <p:txBody>
          <a:bodyPr/>
          <a:lstStyle/>
          <a:p>
            <a:r>
              <a:rPr lang="en-US" dirty="0" smtClean="0"/>
              <a:t>Species List</a:t>
            </a:r>
            <a:endParaRPr lang="en-US" dirty="0"/>
          </a:p>
        </p:txBody>
      </p:sp>
      <p:sp>
        <p:nvSpPr>
          <p:cNvPr id="18" name="Text Placeholder 17"/>
          <p:cNvSpPr>
            <a:spLocks noGrp="1"/>
          </p:cNvSpPr>
          <p:nvPr>
            <p:ph type="body" sz="quarter" idx="31"/>
          </p:nvPr>
        </p:nvSpPr>
        <p:spPr>
          <a:xfrm>
            <a:off x="28346400" y="5669280"/>
            <a:ext cx="14356080" cy="1219200"/>
          </a:xfrm>
        </p:spPr>
        <p:txBody>
          <a:bodyPr/>
          <a:lstStyle/>
          <a:p>
            <a:r>
              <a:rPr lang="en-US" dirty="0" smtClean="0"/>
              <a:t>Data Manipulation</a:t>
            </a:r>
            <a:endParaRPr lang="en-US" dirty="0"/>
          </a:p>
        </p:txBody>
      </p:sp>
      <p:sp>
        <p:nvSpPr>
          <p:cNvPr id="71" name="Text Placeholder 70"/>
          <p:cNvSpPr>
            <a:spLocks noGrp="1"/>
          </p:cNvSpPr>
          <p:nvPr>
            <p:ph type="body" sz="quarter" idx="41"/>
          </p:nvPr>
        </p:nvSpPr>
        <p:spPr>
          <a:xfrm>
            <a:off x="28429528" y="16197947"/>
            <a:ext cx="14356080" cy="1219200"/>
          </a:xfrm>
        </p:spPr>
        <p:txBody>
          <a:bodyPr/>
          <a:lstStyle/>
          <a:p>
            <a:r>
              <a:rPr lang="en-US" dirty="0" smtClean="0"/>
              <a:t>Sample Data </a:t>
            </a:r>
            <a:r>
              <a:rPr lang="en-US" dirty="0"/>
              <a:t>Trends</a:t>
            </a:r>
          </a:p>
        </p:txBody>
      </p:sp>
      <p:sp>
        <p:nvSpPr>
          <p:cNvPr id="15" name="Content Placeholder 14"/>
          <p:cNvSpPr>
            <a:spLocks noGrp="1"/>
          </p:cNvSpPr>
          <p:nvPr>
            <p:ph sz="quarter" idx="42"/>
          </p:nvPr>
        </p:nvSpPr>
        <p:spPr>
          <a:xfrm>
            <a:off x="28429530" y="17558581"/>
            <a:ext cx="14356080" cy="5301420"/>
          </a:xfrm>
        </p:spPr>
        <p:txBody>
          <a:bodyPr>
            <a:normAutofit/>
          </a:bodyPr>
          <a:lstStyle/>
          <a:p>
            <a:r>
              <a:rPr lang="en-US" dirty="0" smtClean="0"/>
              <a:t>Sample data were collected on Star Island. Two transects were examined with the help of citizens, one on the protected side of the island and one on the exposed side of the island. </a:t>
            </a:r>
          </a:p>
          <a:p>
            <a:r>
              <a:rPr lang="en-US" dirty="0" smtClean="0"/>
              <a:t>Data were used to test how future data could be manipulated to determine deviations from the ‘right’ answer due to citizen involvement.</a:t>
            </a:r>
          </a:p>
          <a:p>
            <a:r>
              <a:rPr lang="en-US" dirty="0" smtClean="0"/>
              <a:t>Data were not numerous enough to establish any concrete tends, however they were useful in examining how to manipulate data in the future.</a:t>
            </a:r>
            <a:endParaRPr lang="en-US" dirty="0"/>
          </a:p>
          <a:p>
            <a:r>
              <a:rPr lang="en-US" dirty="0"/>
              <a:t>More citizen scientists will be able to create a much larger picture and potentially find more trends within the Gulf of </a:t>
            </a:r>
            <a:r>
              <a:rPr lang="en-US" dirty="0" smtClean="0"/>
              <a:t>Maine</a:t>
            </a:r>
          </a:p>
        </p:txBody>
      </p:sp>
      <p:sp>
        <p:nvSpPr>
          <p:cNvPr id="21" name="Text Placeholder 20"/>
          <p:cNvSpPr>
            <a:spLocks noGrp="1"/>
          </p:cNvSpPr>
          <p:nvPr>
            <p:ph type="body" sz="quarter" idx="34"/>
          </p:nvPr>
        </p:nvSpPr>
        <p:spPr>
          <a:xfrm>
            <a:off x="28464856" y="28835909"/>
            <a:ext cx="14036040" cy="1219200"/>
          </a:xfrm>
        </p:spPr>
        <p:txBody>
          <a:bodyPr/>
          <a:lstStyle/>
          <a:p>
            <a:r>
              <a:rPr lang="en-US" dirty="0"/>
              <a:t>Acknowledgements</a:t>
            </a:r>
          </a:p>
        </p:txBody>
      </p:sp>
      <p:sp>
        <p:nvSpPr>
          <p:cNvPr id="22" name="Content Placeholder 21"/>
          <p:cNvSpPr>
            <a:spLocks noGrp="1"/>
          </p:cNvSpPr>
          <p:nvPr>
            <p:ph sz="quarter" idx="35"/>
          </p:nvPr>
        </p:nvSpPr>
        <p:spPr>
          <a:xfrm>
            <a:off x="28666441" y="29994339"/>
            <a:ext cx="14036040" cy="2342170"/>
          </a:xfrm>
        </p:spPr>
        <p:txBody>
          <a:bodyPr/>
          <a:lstStyle/>
          <a:p>
            <a:pPr marL="0" indent="0">
              <a:buNone/>
            </a:pPr>
            <a:r>
              <a:rPr lang="en-US" dirty="0"/>
              <a:t>T</a:t>
            </a:r>
            <a:r>
              <a:rPr lang="en-US" dirty="0" smtClean="0"/>
              <a:t>hanks to </a:t>
            </a:r>
            <a:r>
              <a:rPr lang="en-US" dirty="0"/>
              <a:t>Jennifer Seavey and James Coyer of the Shoals Marine </a:t>
            </a:r>
            <a:r>
              <a:rPr lang="en-US" dirty="0" smtClean="0"/>
              <a:t>Laboratory; </a:t>
            </a:r>
            <a:r>
              <a:rPr lang="en-US" dirty="0"/>
              <a:t>Arthur Eaves and Joe Watts from the Star Island </a:t>
            </a:r>
            <a:r>
              <a:rPr lang="en-US" dirty="0" smtClean="0"/>
              <a:t>Corporation;  and colleagues </a:t>
            </a:r>
            <a:r>
              <a:rPr lang="en-US" dirty="0"/>
              <a:t>and </a:t>
            </a:r>
            <a:r>
              <a:rPr lang="en-US" dirty="0" smtClean="0"/>
              <a:t>staff </a:t>
            </a:r>
            <a:r>
              <a:rPr lang="en-US" dirty="0"/>
              <a:t>of Shoals Marine Laboratory.</a:t>
            </a:r>
          </a:p>
        </p:txBody>
      </p:sp>
      <p:pic>
        <p:nvPicPr>
          <p:cNvPr id="105" name="Picture Placeholder 104"/>
          <p:cNvPicPr>
            <a:picLocks noGrp="1" noChangeAspect="1"/>
          </p:cNvPicPr>
          <p:nvPr>
            <p:ph type="pic" sz="quarter" idx="43"/>
          </p:nvPr>
        </p:nvPicPr>
        <p:blipFill rotWithShape="1">
          <a:blip r:embed="rId2" cstate="print">
            <a:extLst>
              <a:ext uri="{28A0092B-C50C-407E-A947-70E740481C1C}">
                <a14:useLocalDpi xmlns:a14="http://schemas.microsoft.com/office/drawing/2010/main" val="0"/>
              </a:ext>
            </a:extLst>
          </a:blip>
          <a:srcRect t="25879" b="34959"/>
          <a:stretch/>
        </p:blipFill>
        <p:spPr>
          <a:xfrm>
            <a:off x="22206857" y="0"/>
            <a:ext cx="21684343" cy="3657600"/>
          </a:xfrm>
        </p:spPr>
      </p:pic>
      <p:pic>
        <p:nvPicPr>
          <p:cNvPr id="25" name="Picture 24"/>
          <p:cNvPicPr>
            <a:picLocks noChangeAspect="1"/>
          </p:cNvPicPr>
          <p:nvPr/>
        </p:nvPicPr>
        <p:blipFill>
          <a:blip r:embed="rId3" cstate="print"/>
          <a:stretch>
            <a:fillRect/>
          </a:stretch>
        </p:blipFill>
        <p:spPr>
          <a:xfrm>
            <a:off x="39370218" y="0"/>
            <a:ext cx="4520982" cy="2096091"/>
          </a:xfrm>
          <a:prstGeom prst="rect">
            <a:avLst/>
          </a:prstGeom>
        </p:spPr>
      </p:pic>
      <p:sp>
        <p:nvSpPr>
          <p:cNvPr id="6" name="TextBox 5"/>
          <p:cNvSpPr txBox="1"/>
          <p:nvPr/>
        </p:nvSpPr>
        <p:spPr>
          <a:xfrm>
            <a:off x="32513451" y="4022856"/>
            <a:ext cx="11377749" cy="830997"/>
          </a:xfrm>
          <a:prstGeom prst="rect">
            <a:avLst/>
          </a:prstGeom>
          <a:noFill/>
        </p:spPr>
        <p:txBody>
          <a:bodyPr wrap="square" rtlCol="0">
            <a:spAutoFit/>
          </a:bodyPr>
          <a:lstStyle/>
          <a:p>
            <a:r>
              <a:rPr lang="en-US" sz="4800" dirty="0">
                <a:solidFill>
                  <a:schemeClr val="bg1"/>
                </a:solidFill>
              </a:rPr>
              <a:t>Blog: https://citeproject.wordpress.com/</a:t>
            </a:r>
          </a:p>
        </p:txBody>
      </p:sp>
      <p:sp>
        <p:nvSpPr>
          <p:cNvPr id="2" name="TextBox 1"/>
          <p:cNvSpPr txBox="1"/>
          <p:nvPr/>
        </p:nvSpPr>
        <p:spPr>
          <a:xfrm>
            <a:off x="244928" y="1646933"/>
            <a:ext cx="19972020" cy="2031325"/>
          </a:xfrm>
          <a:prstGeom prst="rect">
            <a:avLst/>
          </a:prstGeom>
          <a:noFill/>
        </p:spPr>
        <p:txBody>
          <a:bodyPr wrap="square" rtlCol="0">
            <a:spAutoFit/>
          </a:bodyPr>
          <a:lstStyle/>
          <a:p>
            <a:r>
              <a:rPr lang="en-US" sz="5400" dirty="0">
                <a:solidFill>
                  <a:schemeClr val="bg1"/>
                </a:solidFill>
              </a:rPr>
              <a:t>Mary Caffrey</a:t>
            </a:r>
            <a:r>
              <a:rPr lang="en-US" sz="5400" baseline="30000" dirty="0">
                <a:solidFill>
                  <a:schemeClr val="bg1"/>
                </a:solidFill>
              </a:rPr>
              <a:t>1</a:t>
            </a:r>
            <a:r>
              <a:rPr lang="en-US" sz="5400" dirty="0">
                <a:solidFill>
                  <a:schemeClr val="bg1"/>
                </a:solidFill>
              </a:rPr>
              <a:t>, Addison Jones</a:t>
            </a:r>
            <a:r>
              <a:rPr lang="en-US" sz="5400" baseline="30000" dirty="0">
                <a:solidFill>
                  <a:schemeClr val="bg1"/>
                </a:solidFill>
              </a:rPr>
              <a:t>2</a:t>
            </a:r>
            <a:r>
              <a:rPr lang="en-US" sz="5400" dirty="0">
                <a:solidFill>
                  <a:schemeClr val="bg1"/>
                </a:solidFill>
              </a:rPr>
              <a:t>, Mark Wiley</a:t>
            </a:r>
            <a:r>
              <a:rPr lang="en-US" sz="5400" baseline="30000" dirty="0">
                <a:solidFill>
                  <a:schemeClr val="bg1"/>
                </a:solidFill>
              </a:rPr>
              <a:t>1</a:t>
            </a:r>
          </a:p>
          <a:p>
            <a:pPr marL="514350" indent="-514350">
              <a:buAutoNum type="arabicPeriod"/>
            </a:pPr>
            <a:r>
              <a:rPr lang="en-US" sz="3600" dirty="0">
                <a:solidFill>
                  <a:schemeClr val="bg1"/>
                </a:solidFill>
              </a:rPr>
              <a:t>University of New Hampshire</a:t>
            </a:r>
          </a:p>
          <a:p>
            <a:pPr marL="514350" indent="-514350">
              <a:buAutoNum type="arabicPeriod"/>
            </a:pPr>
            <a:r>
              <a:rPr lang="en-US" sz="3600" dirty="0">
                <a:solidFill>
                  <a:schemeClr val="bg1"/>
                </a:solidFill>
              </a:rPr>
              <a:t>Keene State College</a:t>
            </a:r>
          </a:p>
        </p:txBody>
      </p:sp>
      <p:pic>
        <p:nvPicPr>
          <p:cNvPr id="10" name="Picture 9"/>
          <p:cNvPicPr>
            <a:picLocks noChangeAspect="1"/>
          </p:cNvPicPr>
          <p:nvPr/>
        </p:nvPicPr>
        <p:blipFill rotWithShape="1">
          <a:blip r:embed="rId4" cstate="print"/>
          <a:srcRect l="6380" r="16707"/>
          <a:stretch/>
        </p:blipFill>
        <p:spPr>
          <a:xfrm>
            <a:off x="748146" y="24436509"/>
            <a:ext cx="11615002" cy="8481891"/>
          </a:xfrm>
          <a:prstGeom prst="rect">
            <a:avLst/>
          </a:prstGeom>
        </p:spPr>
      </p:pic>
      <p:sp>
        <p:nvSpPr>
          <p:cNvPr id="42" name="AutoShape 2" descr="Image result for cornell transpar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030" name="Picture 6" descr="http://www.cs.cornell.edu/~lebras/i/culogo.g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764822" y="27386"/>
            <a:ext cx="1922838" cy="191859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upload.wikimedia.org/wikipedia/en/5/50/UNewHampshire_seal.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154655" y="27386"/>
            <a:ext cx="1922838" cy="192698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7" name="Content Placeholder 26"/>
          <p:cNvGraphicFramePr>
            <a:graphicFrameLocks noGrp="1"/>
          </p:cNvGraphicFramePr>
          <p:nvPr>
            <p:ph sz="quarter" idx="23"/>
          </p:nvPr>
        </p:nvGraphicFramePr>
        <p:xfrm>
          <a:off x="13633305" y="16688089"/>
          <a:ext cx="12801600" cy="15422880"/>
        </p:xfrm>
        <a:graphic>
          <a:graphicData uri="http://schemas.openxmlformats.org/drawingml/2006/table">
            <a:tbl>
              <a:tblPr firstRow="1" bandRow="1">
                <a:tableStyleId>{69012ECD-51FC-41F1-AA8D-1B2483CD663E}</a:tableStyleId>
              </a:tblPr>
              <a:tblGrid>
                <a:gridCol w="6400800"/>
                <a:gridCol w="6400800"/>
              </a:tblGrid>
              <a:tr h="694289">
                <a:tc>
                  <a:txBody>
                    <a:bodyPr/>
                    <a:lstStyle/>
                    <a:p>
                      <a:r>
                        <a:rPr lang="en-US" sz="4000" dirty="0" smtClean="0"/>
                        <a:t>Species</a:t>
                      </a:r>
                      <a:endParaRPr lang="en-US" sz="4000" dirty="0"/>
                    </a:p>
                  </a:txBody>
                  <a:tcPr/>
                </a:tc>
                <a:tc>
                  <a:txBody>
                    <a:bodyPr/>
                    <a:lstStyle/>
                    <a:p>
                      <a:r>
                        <a:rPr lang="en-US" sz="4000" dirty="0" smtClean="0"/>
                        <a:t>Criteria</a:t>
                      </a:r>
                      <a:endParaRPr lang="en-US" sz="4000" dirty="0"/>
                    </a:p>
                  </a:txBody>
                  <a:tcPr/>
                </a:tc>
              </a:tr>
              <a:tr h="633916">
                <a:tc>
                  <a:txBody>
                    <a:bodyPr/>
                    <a:lstStyle/>
                    <a:p>
                      <a:r>
                        <a:rPr lang="en-US" sz="3600" dirty="0" smtClean="0"/>
                        <a:t>Green Crab</a:t>
                      </a:r>
                      <a:endParaRPr lang="en-US" sz="3600" dirty="0"/>
                    </a:p>
                  </a:txBody>
                  <a:tcPr/>
                </a:tc>
                <a:tc>
                  <a:txBody>
                    <a:bodyPr/>
                    <a:lstStyle/>
                    <a:p>
                      <a:r>
                        <a:rPr lang="en-US" sz="3600" dirty="0" smtClean="0"/>
                        <a:t>Invasive, Predator</a:t>
                      </a:r>
                      <a:endParaRPr lang="en-US" sz="3600" dirty="0"/>
                    </a:p>
                  </a:txBody>
                  <a:tcPr/>
                </a:tc>
              </a:tr>
              <a:tr h="633916">
                <a:tc>
                  <a:txBody>
                    <a:bodyPr/>
                    <a:lstStyle/>
                    <a:p>
                      <a:r>
                        <a:rPr lang="en-US" sz="3600" dirty="0" smtClean="0"/>
                        <a:t>Asian</a:t>
                      </a:r>
                      <a:r>
                        <a:rPr lang="en-US" sz="3600" baseline="0" dirty="0" smtClean="0"/>
                        <a:t> Shore  Crab</a:t>
                      </a:r>
                      <a:endParaRPr lang="en-US" sz="3600" dirty="0"/>
                    </a:p>
                  </a:txBody>
                  <a:tcPr/>
                </a:tc>
                <a:tc>
                  <a:txBody>
                    <a:bodyPr/>
                    <a:lstStyle/>
                    <a:p>
                      <a:r>
                        <a:rPr lang="en-US" sz="3600" dirty="0" smtClean="0"/>
                        <a:t>Invasive, Predator, Abundance</a:t>
                      </a:r>
                      <a:endParaRPr lang="en-US" sz="3600" dirty="0"/>
                    </a:p>
                  </a:txBody>
                  <a:tcPr/>
                </a:tc>
              </a:tr>
              <a:tr h="633916">
                <a:tc>
                  <a:txBody>
                    <a:bodyPr/>
                    <a:lstStyle/>
                    <a:p>
                      <a:r>
                        <a:rPr lang="en-US" sz="3600" dirty="0" smtClean="0"/>
                        <a:t>Jonah Crab</a:t>
                      </a:r>
                      <a:endParaRPr lang="en-US" sz="3600" dirty="0"/>
                    </a:p>
                  </a:txBody>
                  <a:tcPr/>
                </a:tc>
                <a:tc>
                  <a:txBody>
                    <a:bodyPr/>
                    <a:lstStyle/>
                    <a:p>
                      <a:r>
                        <a:rPr lang="en-US" sz="3600" dirty="0" smtClean="0"/>
                        <a:t>Predator</a:t>
                      </a:r>
                      <a:endParaRPr lang="en-US" sz="3600" dirty="0"/>
                    </a:p>
                  </a:txBody>
                  <a:tcPr/>
                </a:tc>
              </a:tr>
              <a:tr h="633916">
                <a:tc>
                  <a:txBody>
                    <a:bodyPr/>
                    <a:lstStyle/>
                    <a:p>
                      <a:r>
                        <a:rPr lang="en-US" sz="3600" dirty="0" smtClean="0"/>
                        <a:t>Rock Crab</a:t>
                      </a:r>
                      <a:endParaRPr lang="en-US" sz="3600" dirty="0"/>
                    </a:p>
                  </a:txBody>
                  <a:tcPr/>
                </a:tc>
                <a:tc>
                  <a:txBody>
                    <a:bodyPr/>
                    <a:lstStyle/>
                    <a:p>
                      <a:r>
                        <a:rPr lang="en-US" sz="3600" dirty="0" smtClean="0"/>
                        <a:t>Predator</a:t>
                      </a:r>
                      <a:endParaRPr lang="en-US" sz="3600" dirty="0"/>
                    </a:p>
                  </a:txBody>
                  <a:tcPr/>
                </a:tc>
              </a:tr>
              <a:tr h="633916">
                <a:tc>
                  <a:txBody>
                    <a:bodyPr/>
                    <a:lstStyle/>
                    <a:p>
                      <a:r>
                        <a:rPr lang="en-US" sz="3600" dirty="0" smtClean="0"/>
                        <a:t>Tortoiseshell Limpet</a:t>
                      </a:r>
                      <a:endParaRPr lang="en-US" sz="3600" dirty="0"/>
                    </a:p>
                  </a:txBody>
                  <a:tcPr/>
                </a:tc>
                <a:tc>
                  <a:txBody>
                    <a:bodyPr/>
                    <a:lstStyle/>
                    <a:p>
                      <a:r>
                        <a:rPr lang="en-US" sz="3600" dirty="0" smtClean="0"/>
                        <a:t>Bioindicator, Grazer</a:t>
                      </a:r>
                      <a:endParaRPr lang="en-US" sz="3600" dirty="0"/>
                    </a:p>
                  </a:txBody>
                  <a:tcPr/>
                </a:tc>
              </a:tr>
              <a:tr h="633916">
                <a:tc>
                  <a:txBody>
                    <a:bodyPr/>
                    <a:lstStyle/>
                    <a:p>
                      <a:r>
                        <a:rPr lang="en-US" sz="3600" dirty="0" smtClean="0"/>
                        <a:t>Common Periwinkle</a:t>
                      </a:r>
                      <a:endParaRPr lang="en-US" sz="3600" dirty="0"/>
                    </a:p>
                  </a:txBody>
                  <a:tcPr/>
                </a:tc>
                <a:tc>
                  <a:txBody>
                    <a:bodyPr/>
                    <a:lstStyle/>
                    <a:p>
                      <a:r>
                        <a:rPr lang="en-US" sz="3600" dirty="0" smtClean="0"/>
                        <a:t>Invasive, Abundance, Grazer</a:t>
                      </a:r>
                      <a:endParaRPr lang="en-US" sz="3600" dirty="0"/>
                    </a:p>
                  </a:txBody>
                  <a:tcPr/>
                </a:tc>
              </a:tr>
              <a:tr h="633916">
                <a:tc>
                  <a:txBody>
                    <a:bodyPr/>
                    <a:lstStyle/>
                    <a:p>
                      <a:r>
                        <a:rPr lang="en-US" sz="3600" dirty="0" smtClean="0"/>
                        <a:t>Rough Periwinkle</a:t>
                      </a:r>
                      <a:endParaRPr lang="en-US" sz="3600" dirty="0"/>
                    </a:p>
                  </a:txBody>
                  <a:tcPr/>
                </a:tc>
                <a:tc>
                  <a:txBody>
                    <a:bodyPr/>
                    <a:lstStyle/>
                    <a:p>
                      <a:r>
                        <a:rPr lang="en-US" sz="3600" dirty="0" smtClean="0"/>
                        <a:t>Grazer</a:t>
                      </a:r>
                      <a:endParaRPr lang="en-US" sz="3600" dirty="0"/>
                    </a:p>
                  </a:txBody>
                  <a:tcPr/>
                </a:tc>
              </a:tr>
              <a:tr h="633916">
                <a:tc>
                  <a:txBody>
                    <a:bodyPr/>
                    <a:lstStyle/>
                    <a:p>
                      <a:r>
                        <a:rPr lang="en-US" sz="3600" dirty="0" smtClean="0"/>
                        <a:t>Smooth Periwinkle</a:t>
                      </a:r>
                      <a:endParaRPr lang="en-US" sz="3600" dirty="0"/>
                    </a:p>
                  </a:txBody>
                  <a:tcPr/>
                </a:tc>
                <a:tc>
                  <a:txBody>
                    <a:bodyPr/>
                    <a:lstStyle/>
                    <a:p>
                      <a:r>
                        <a:rPr lang="en-US" sz="3600" dirty="0" smtClean="0"/>
                        <a:t>Grazer</a:t>
                      </a:r>
                      <a:endParaRPr lang="en-US" sz="3600" dirty="0"/>
                    </a:p>
                  </a:txBody>
                  <a:tcPr/>
                </a:tc>
              </a:tr>
              <a:tr h="633916">
                <a:tc>
                  <a:txBody>
                    <a:bodyPr/>
                    <a:lstStyle/>
                    <a:p>
                      <a:r>
                        <a:rPr lang="en-US" sz="3600" dirty="0" smtClean="0"/>
                        <a:t>Dog Whelk</a:t>
                      </a:r>
                      <a:endParaRPr lang="en-US" sz="3600" dirty="0"/>
                    </a:p>
                  </a:txBody>
                  <a:tcPr/>
                </a:tc>
                <a:tc>
                  <a:txBody>
                    <a:bodyPr/>
                    <a:lstStyle/>
                    <a:p>
                      <a:r>
                        <a:rPr lang="en-US" sz="3600" dirty="0" smtClean="0"/>
                        <a:t>Predator</a:t>
                      </a:r>
                      <a:endParaRPr lang="en-US" sz="3600" dirty="0"/>
                    </a:p>
                  </a:txBody>
                  <a:tcPr/>
                </a:tc>
              </a:tr>
              <a:tr h="633916">
                <a:tc>
                  <a:txBody>
                    <a:bodyPr/>
                    <a:lstStyle/>
                    <a:p>
                      <a:r>
                        <a:rPr lang="en-US" sz="3600" dirty="0" smtClean="0"/>
                        <a:t>Blue Mussel</a:t>
                      </a:r>
                      <a:endParaRPr lang="en-US" sz="3600" dirty="0"/>
                    </a:p>
                  </a:txBody>
                  <a:tcPr/>
                </a:tc>
                <a:tc>
                  <a:txBody>
                    <a:bodyPr/>
                    <a:lstStyle/>
                    <a:p>
                      <a:r>
                        <a:rPr lang="en-US" sz="3600" dirty="0" smtClean="0"/>
                        <a:t>Bioindicator, Filter </a:t>
                      </a:r>
                      <a:r>
                        <a:rPr lang="en-US" sz="3600" baseline="0" dirty="0" smtClean="0"/>
                        <a:t> f</a:t>
                      </a:r>
                      <a:r>
                        <a:rPr lang="en-US" sz="3600" dirty="0" smtClean="0"/>
                        <a:t>eeder</a:t>
                      </a:r>
                      <a:endParaRPr lang="en-US" sz="3600" dirty="0"/>
                    </a:p>
                  </a:txBody>
                  <a:tcPr/>
                </a:tc>
              </a:tr>
              <a:tr h="633916">
                <a:tc>
                  <a:txBody>
                    <a:bodyPr/>
                    <a:lstStyle/>
                    <a:p>
                      <a:r>
                        <a:rPr lang="en-US" sz="3600" dirty="0" smtClean="0"/>
                        <a:t>European Oyster</a:t>
                      </a:r>
                      <a:endParaRPr lang="en-US" sz="3600" dirty="0"/>
                    </a:p>
                  </a:txBody>
                  <a:tcPr/>
                </a:tc>
                <a:tc>
                  <a:txBody>
                    <a:bodyPr/>
                    <a:lstStyle/>
                    <a:p>
                      <a:r>
                        <a:rPr lang="en-US" sz="3600" smtClean="0"/>
                        <a:t>Invasive</a:t>
                      </a:r>
                      <a:endParaRPr lang="en-US" sz="3600" dirty="0"/>
                    </a:p>
                  </a:txBody>
                  <a:tcPr/>
                </a:tc>
              </a:tr>
              <a:tr h="633916">
                <a:tc>
                  <a:txBody>
                    <a:bodyPr/>
                    <a:lstStyle/>
                    <a:p>
                      <a:r>
                        <a:rPr lang="en-US" sz="3600" dirty="0" smtClean="0"/>
                        <a:t>Twelve Scaled Worm</a:t>
                      </a:r>
                      <a:endParaRPr lang="en-US" sz="3600" dirty="0"/>
                    </a:p>
                  </a:txBody>
                  <a:tcPr/>
                </a:tc>
                <a:tc>
                  <a:txBody>
                    <a:bodyPr/>
                    <a:lstStyle/>
                    <a:p>
                      <a:r>
                        <a:rPr lang="en-US" sz="3600" dirty="0" smtClean="0"/>
                        <a:t>Bioindicator, Predator</a:t>
                      </a:r>
                      <a:endParaRPr lang="en-US" sz="3600" dirty="0"/>
                    </a:p>
                  </a:txBody>
                  <a:tcPr/>
                </a:tc>
              </a:tr>
              <a:tr h="633916">
                <a:tc>
                  <a:txBody>
                    <a:bodyPr/>
                    <a:lstStyle/>
                    <a:p>
                      <a:r>
                        <a:rPr lang="en-US" sz="3600" dirty="0" smtClean="0"/>
                        <a:t>Golden Star</a:t>
                      </a:r>
                      <a:r>
                        <a:rPr lang="en-US" sz="3600" baseline="0" dirty="0" smtClean="0"/>
                        <a:t> Tunicate</a:t>
                      </a:r>
                      <a:endParaRPr lang="en-US" sz="3600" dirty="0"/>
                    </a:p>
                  </a:txBody>
                  <a:tcPr/>
                </a:tc>
                <a:tc>
                  <a:txBody>
                    <a:bodyPr/>
                    <a:lstStyle/>
                    <a:p>
                      <a:r>
                        <a:rPr lang="en-US" sz="3600" dirty="0" smtClean="0"/>
                        <a:t>Bioindicator, Filter</a:t>
                      </a:r>
                      <a:r>
                        <a:rPr lang="en-US" sz="3600" baseline="0" dirty="0" smtClean="0"/>
                        <a:t> feeder</a:t>
                      </a:r>
                      <a:endParaRPr lang="en-US" sz="3600" dirty="0"/>
                    </a:p>
                  </a:txBody>
                  <a:tcPr/>
                </a:tc>
              </a:tr>
              <a:tr h="633916">
                <a:tc>
                  <a:txBody>
                    <a:bodyPr/>
                    <a:lstStyle/>
                    <a:p>
                      <a:r>
                        <a:rPr lang="en-US" sz="3600" dirty="0" smtClean="0"/>
                        <a:t>North Atlantic Sea Star</a:t>
                      </a:r>
                      <a:endParaRPr lang="en-US" sz="3600" dirty="0"/>
                    </a:p>
                  </a:txBody>
                  <a:tcPr/>
                </a:tc>
                <a:tc>
                  <a:txBody>
                    <a:bodyPr/>
                    <a:lstStyle/>
                    <a:p>
                      <a:r>
                        <a:rPr lang="en-US" sz="3600" smtClean="0"/>
                        <a:t>Predator</a:t>
                      </a:r>
                      <a:endParaRPr lang="en-US" sz="3600" dirty="0"/>
                    </a:p>
                  </a:txBody>
                  <a:tcPr/>
                </a:tc>
              </a:tr>
              <a:tr h="633916">
                <a:tc>
                  <a:txBody>
                    <a:bodyPr/>
                    <a:lstStyle/>
                    <a:p>
                      <a:r>
                        <a:rPr lang="en-US" sz="3600" dirty="0" smtClean="0"/>
                        <a:t>Green Urchin</a:t>
                      </a:r>
                      <a:endParaRPr lang="en-US" sz="3600" dirty="0"/>
                    </a:p>
                  </a:txBody>
                  <a:tcPr/>
                </a:tc>
                <a:tc>
                  <a:txBody>
                    <a:bodyPr/>
                    <a:lstStyle/>
                    <a:p>
                      <a:r>
                        <a:rPr lang="en-US" sz="3600" dirty="0" smtClean="0"/>
                        <a:t>Grazer</a:t>
                      </a:r>
                      <a:endParaRPr lang="en-US" sz="3600" dirty="0"/>
                    </a:p>
                  </a:txBody>
                  <a:tcPr/>
                </a:tc>
              </a:tr>
              <a:tr h="633916">
                <a:tc>
                  <a:txBody>
                    <a:bodyPr/>
                    <a:lstStyle/>
                    <a:p>
                      <a:r>
                        <a:rPr lang="en-US" sz="3600" dirty="0" smtClean="0"/>
                        <a:t>Lined Anemone</a:t>
                      </a:r>
                      <a:endParaRPr lang="en-US" sz="3600" dirty="0"/>
                    </a:p>
                  </a:txBody>
                  <a:tcPr/>
                </a:tc>
                <a:tc>
                  <a:txBody>
                    <a:bodyPr/>
                    <a:lstStyle/>
                    <a:p>
                      <a:r>
                        <a:rPr lang="en-US" sz="3600" dirty="0" smtClean="0"/>
                        <a:t>Bioindicator,</a:t>
                      </a:r>
                      <a:r>
                        <a:rPr lang="en-US" sz="3600" baseline="0" dirty="0" smtClean="0"/>
                        <a:t> Filter feeder</a:t>
                      </a:r>
                      <a:endParaRPr lang="en-US" sz="3600" dirty="0"/>
                    </a:p>
                  </a:txBody>
                  <a:tcPr/>
                </a:tc>
              </a:tr>
              <a:tr h="633916">
                <a:tc>
                  <a:txBody>
                    <a:bodyPr/>
                    <a:lstStyle/>
                    <a:p>
                      <a:r>
                        <a:rPr lang="en-US" sz="3600" dirty="0" smtClean="0"/>
                        <a:t>Northern Rock Barnacle</a:t>
                      </a:r>
                      <a:endParaRPr lang="en-US" sz="3600" dirty="0"/>
                    </a:p>
                  </a:txBody>
                  <a:tcPr/>
                </a:tc>
                <a:tc>
                  <a:txBody>
                    <a:bodyPr/>
                    <a:lstStyle/>
                    <a:p>
                      <a:r>
                        <a:rPr lang="en-US" sz="3600" dirty="0" smtClean="0"/>
                        <a:t>Filter</a:t>
                      </a:r>
                      <a:r>
                        <a:rPr lang="en-US" sz="3600" baseline="0" dirty="0" smtClean="0"/>
                        <a:t> feeder, Abundance</a:t>
                      </a:r>
                      <a:endParaRPr lang="en-US" sz="3600" dirty="0"/>
                    </a:p>
                  </a:txBody>
                  <a:tcPr/>
                </a:tc>
              </a:tr>
              <a:tr h="633916">
                <a:tc>
                  <a:txBody>
                    <a:bodyPr/>
                    <a:lstStyle/>
                    <a:p>
                      <a:r>
                        <a:rPr lang="en-US" sz="3600" dirty="0" smtClean="0"/>
                        <a:t>Knotted Wrack</a:t>
                      </a:r>
                      <a:endParaRPr lang="en-US" sz="3600" dirty="0"/>
                    </a:p>
                  </a:txBody>
                  <a:tcPr/>
                </a:tc>
                <a:tc>
                  <a:txBody>
                    <a:bodyPr/>
                    <a:lstStyle/>
                    <a:p>
                      <a:r>
                        <a:rPr lang="en-US" sz="3600" dirty="0" smtClean="0"/>
                        <a:t>Producer, Abundance</a:t>
                      </a:r>
                      <a:endParaRPr lang="en-US" sz="3600" dirty="0"/>
                    </a:p>
                  </a:txBody>
                  <a:tcPr/>
                </a:tc>
              </a:tr>
              <a:tr h="633916">
                <a:tc>
                  <a:txBody>
                    <a:bodyPr/>
                    <a:lstStyle/>
                    <a:p>
                      <a:r>
                        <a:rPr lang="en-US" sz="3600" dirty="0" smtClean="0"/>
                        <a:t>Bladder Wrack</a:t>
                      </a:r>
                      <a:endParaRPr lang="en-US" sz="3600" dirty="0"/>
                    </a:p>
                  </a:txBody>
                  <a:tcPr/>
                </a:tc>
                <a:tc>
                  <a:txBody>
                    <a:bodyPr/>
                    <a:lstStyle/>
                    <a:p>
                      <a:r>
                        <a:rPr lang="en-US" sz="3600" dirty="0" smtClean="0"/>
                        <a:t>Producer, Abundance</a:t>
                      </a:r>
                      <a:endParaRPr lang="en-US" sz="3600" dirty="0"/>
                    </a:p>
                  </a:txBody>
                  <a:tcPr/>
                </a:tc>
              </a:tr>
              <a:tr h="633916">
                <a:tc>
                  <a:txBody>
                    <a:bodyPr/>
                    <a:lstStyle/>
                    <a:p>
                      <a:r>
                        <a:rPr lang="en-US" sz="3600" dirty="0" smtClean="0"/>
                        <a:t>Sugar Kelp</a:t>
                      </a:r>
                      <a:endParaRPr lang="en-US" sz="3600" dirty="0"/>
                    </a:p>
                  </a:txBody>
                  <a:tcPr/>
                </a:tc>
                <a:tc>
                  <a:txBody>
                    <a:bodyPr/>
                    <a:lstStyle/>
                    <a:p>
                      <a:r>
                        <a:rPr lang="en-US" sz="3600" dirty="0" smtClean="0"/>
                        <a:t>Producer</a:t>
                      </a:r>
                      <a:endParaRPr lang="en-US" sz="3600" dirty="0"/>
                    </a:p>
                  </a:txBody>
                  <a:tcPr/>
                </a:tc>
              </a:tr>
              <a:tr h="633916">
                <a:tc>
                  <a:txBody>
                    <a:bodyPr/>
                    <a:lstStyle/>
                    <a:p>
                      <a:r>
                        <a:rPr lang="en-US" sz="3600" dirty="0" smtClean="0"/>
                        <a:t>Irish Moss</a:t>
                      </a:r>
                      <a:endParaRPr lang="en-US" sz="3600" dirty="0"/>
                    </a:p>
                  </a:txBody>
                  <a:tcPr/>
                </a:tc>
                <a:tc>
                  <a:txBody>
                    <a:bodyPr/>
                    <a:lstStyle/>
                    <a:p>
                      <a:r>
                        <a:rPr lang="en-US" sz="3600" dirty="0" smtClean="0"/>
                        <a:t>Producer</a:t>
                      </a:r>
                      <a:endParaRPr lang="en-US" sz="3600" dirty="0"/>
                    </a:p>
                  </a:txBody>
                  <a:tcPr/>
                </a:tc>
              </a:tr>
              <a:tr h="633916">
                <a:tc>
                  <a:txBody>
                    <a:bodyPr/>
                    <a:lstStyle/>
                    <a:p>
                      <a:r>
                        <a:rPr lang="en-US" sz="3600" dirty="0" smtClean="0"/>
                        <a:t>Gutweed</a:t>
                      </a:r>
                      <a:endParaRPr lang="en-US" sz="3600" dirty="0"/>
                    </a:p>
                  </a:txBody>
                  <a:tcPr/>
                </a:tc>
                <a:tc>
                  <a:txBody>
                    <a:bodyPr/>
                    <a:lstStyle/>
                    <a:p>
                      <a:r>
                        <a:rPr lang="en-US" sz="3600" dirty="0" smtClean="0"/>
                        <a:t>Producer</a:t>
                      </a:r>
                      <a:endParaRPr lang="en-US" sz="3600" dirty="0"/>
                    </a:p>
                  </a:txBody>
                  <a:tcPr/>
                </a:tc>
              </a:tr>
              <a:tr h="633916">
                <a:tc>
                  <a:txBody>
                    <a:bodyPr/>
                    <a:lstStyle/>
                    <a:p>
                      <a:r>
                        <a:rPr lang="en-US" sz="3600" dirty="0" smtClean="0"/>
                        <a:t>Sea Lettuce</a:t>
                      </a:r>
                      <a:endParaRPr lang="en-US" sz="3600" dirty="0"/>
                    </a:p>
                  </a:txBody>
                  <a:tcPr/>
                </a:tc>
                <a:tc>
                  <a:txBody>
                    <a:bodyPr/>
                    <a:lstStyle/>
                    <a:p>
                      <a:r>
                        <a:rPr lang="en-US" sz="3600" dirty="0" smtClean="0"/>
                        <a:t>Bioindicator,</a:t>
                      </a:r>
                      <a:r>
                        <a:rPr lang="en-US" sz="3600" baseline="0" dirty="0" smtClean="0"/>
                        <a:t> Producer</a:t>
                      </a:r>
                      <a:endParaRPr lang="en-US" sz="3600" dirty="0"/>
                    </a:p>
                  </a:txBody>
                  <a:tcPr/>
                </a:tc>
              </a:tr>
            </a:tbl>
          </a:graphicData>
        </a:graphic>
      </p:graphicFrame>
      <p:sp>
        <p:nvSpPr>
          <p:cNvPr id="30" name="Content Placeholder 14"/>
          <p:cNvSpPr>
            <a:spLocks noGrp="1"/>
          </p:cNvSpPr>
          <p:nvPr>
            <p:ph sz="quarter" idx="42"/>
          </p:nvPr>
        </p:nvSpPr>
        <p:spPr>
          <a:xfrm>
            <a:off x="28498800" y="7029126"/>
            <a:ext cx="14356080" cy="7725965"/>
          </a:xfrm>
        </p:spPr>
        <p:txBody>
          <a:bodyPr>
            <a:noAutofit/>
          </a:bodyPr>
          <a:lstStyle/>
          <a:p>
            <a:r>
              <a:rPr lang="en-US" dirty="0" smtClean="0"/>
              <a:t>Once the data are collected, there will be many ways it can be manipulated and applied:</a:t>
            </a:r>
          </a:p>
          <a:p>
            <a:r>
              <a:rPr lang="en-US" dirty="0" smtClean="0"/>
              <a:t>  Different sites will be compared based on environmental differences:</a:t>
            </a:r>
          </a:p>
          <a:p>
            <a:pPr lvl="1"/>
            <a:r>
              <a:rPr lang="en-US" sz="3200" dirty="0" smtClean="0"/>
              <a:t>  Wave action</a:t>
            </a:r>
          </a:p>
          <a:p>
            <a:pPr lvl="1"/>
            <a:r>
              <a:rPr lang="en-US" sz="3200" dirty="0" smtClean="0"/>
              <a:t>  Nearby human factors</a:t>
            </a:r>
          </a:p>
          <a:p>
            <a:pPr lvl="1"/>
            <a:r>
              <a:rPr lang="en-US" sz="3200" dirty="0" smtClean="0"/>
              <a:t>  Wind exposure</a:t>
            </a:r>
          </a:p>
          <a:p>
            <a:pPr lvl="1"/>
            <a:r>
              <a:rPr lang="en-US" sz="3200" dirty="0" smtClean="0"/>
              <a:t>  Region within the Gulf of Maine</a:t>
            </a:r>
          </a:p>
          <a:p>
            <a:r>
              <a:rPr lang="en-US" dirty="0" smtClean="0"/>
              <a:t>  Weather and time of year will also be taken into account:</a:t>
            </a:r>
          </a:p>
          <a:p>
            <a:pPr lvl="1"/>
            <a:r>
              <a:rPr lang="en-US" sz="3200" dirty="0" smtClean="0"/>
              <a:t>  Air temperature</a:t>
            </a:r>
          </a:p>
          <a:p>
            <a:pPr lvl="1"/>
            <a:r>
              <a:rPr lang="en-US" sz="3200" dirty="0" smtClean="0"/>
              <a:t>  Water temperature</a:t>
            </a:r>
          </a:p>
          <a:p>
            <a:pPr lvl="1"/>
            <a:r>
              <a:rPr lang="en-US" sz="3200" dirty="0" smtClean="0"/>
              <a:t>  Sun exposure</a:t>
            </a:r>
          </a:p>
          <a:p>
            <a:r>
              <a:rPr lang="en-US" dirty="0" smtClean="0"/>
              <a:t>  Specific Species distribution can also be examined based on biotic and abiotc factors.</a:t>
            </a:r>
          </a:p>
          <a:p>
            <a:r>
              <a:rPr lang="en-US" dirty="0" smtClean="0"/>
              <a:t>  Requests could be taken for data or specific factors or species outside the base list.</a:t>
            </a:r>
          </a:p>
        </p:txBody>
      </p:sp>
      <p:sp>
        <p:nvSpPr>
          <p:cNvPr id="31" name="Content Placeholder 14"/>
          <p:cNvSpPr>
            <a:spLocks noGrp="1"/>
          </p:cNvSpPr>
          <p:nvPr>
            <p:ph sz="quarter" idx="42"/>
          </p:nvPr>
        </p:nvSpPr>
        <p:spPr>
          <a:xfrm>
            <a:off x="12663055" y="7070692"/>
            <a:ext cx="7079671" cy="7601273"/>
          </a:xfrm>
        </p:spPr>
        <p:txBody>
          <a:bodyPr>
            <a:noAutofit/>
          </a:bodyPr>
          <a:lstStyle/>
          <a:p>
            <a:r>
              <a:rPr lang="en-US" dirty="0" smtClean="0"/>
              <a:t> Quadrats required in protocol are 25cm X25cm.</a:t>
            </a:r>
          </a:p>
          <a:p>
            <a:r>
              <a:rPr lang="en-US" dirty="0" smtClean="0"/>
              <a:t>  Species with lower abundance are counted on an individual basis.</a:t>
            </a:r>
          </a:p>
          <a:p>
            <a:r>
              <a:rPr lang="en-US" dirty="0" smtClean="0"/>
              <a:t>  Species with high abundance are counted using percent cover, calculated by determining how many grid squares are occupied by the species.</a:t>
            </a:r>
          </a:p>
          <a:p>
            <a:r>
              <a:rPr lang="en-US" dirty="0" smtClean="0"/>
              <a:t>  Barnacles are unique in that they can be both very numerous or absent. These are counted by averaging 5 random squares in the quadrat, even those in which they are absent</a:t>
            </a:r>
          </a:p>
        </p:txBody>
      </p:sp>
      <p:pic>
        <p:nvPicPr>
          <p:cNvPr id="1026" name="Picture 2" descr="F:\Shoals\Photo Transects\Exposed\New Folder With Items\Quadrat 4\4 Quadrat.JPG"/>
          <p:cNvPicPr>
            <a:picLocks noChangeAspect="1" noChangeArrowheads="1"/>
          </p:cNvPicPr>
          <p:nvPr/>
        </p:nvPicPr>
        <p:blipFill>
          <a:blip r:embed="rId7" cstate="print"/>
          <a:srcRect l="17156" t="3444" r="5307"/>
          <a:stretch>
            <a:fillRect/>
          </a:stretch>
        </p:blipFill>
        <p:spPr bwMode="auto">
          <a:xfrm>
            <a:off x="20075237" y="7398327"/>
            <a:ext cx="7374423" cy="6888307"/>
          </a:xfrm>
          <a:prstGeom prst="rect">
            <a:avLst/>
          </a:prstGeom>
          <a:ln>
            <a:noFill/>
          </a:ln>
          <a:effectLst>
            <a:outerShdw blurRad="292100" dist="139700" dir="2700000" algn="tl" rotWithShape="0">
              <a:srgbClr val="333333">
                <a:alpha val="65000"/>
              </a:srgbClr>
            </a:outerShdw>
          </a:effectLst>
        </p:spPr>
      </p:pic>
      <p:graphicFrame>
        <p:nvGraphicFramePr>
          <p:cNvPr id="32" name="Chart 31"/>
          <p:cNvGraphicFramePr/>
          <p:nvPr/>
        </p:nvGraphicFramePr>
        <p:xfrm>
          <a:off x="28427731" y="22819089"/>
          <a:ext cx="13717796" cy="5652001"/>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xmlns="" name="Presentation2" id="{A3AC1795-03CA-4218-8E9C-394F2C72EB71}" vid="{9E91E023-53D0-48CE-AFD1-CE3DA49243D0}"/>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9B7E175-EA31-4EB5-9BCC-A945A81036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Science project poster</Template>
  <TotalTime>0</TotalTime>
  <Words>645</Words>
  <Application>Microsoft Macintosh PowerPoint</Application>
  <PresentationFormat>Custom</PresentationFormat>
  <Paragraphs>93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Science Poster</vt:lpstr>
      <vt:lpstr>Citizen Intertidal Ecologists Project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2016-06-18T18:40:12Z</dcterms:created>
  <dcterms:modified xsi:type="dcterms:W3CDTF">2016-10-07T15:38:43Z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TC040013439991</vt:lpwstr>
  </property>
</Properties>
</file>