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219421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210" algn="l" defTabSz="219421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8419" algn="l" defTabSz="219421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2629" algn="l" defTabSz="219421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6834" algn="l" defTabSz="219421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1043" algn="l" defTabSz="219421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5253" algn="l" defTabSz="219421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59462" algn="l" defTabSz="219421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3672" algn="l" defTabSz="219421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333" autoAdjust="0"/>
    <p:restoredTop sz="96282" autoAdjust="0"/>
  </p:normalViewPr>
  <p:slideViewPr>
    <p:cSldViewPr snapToObjects="1">
      <p:cViewPr>
        <p:scale>
          <a:sx n="20" d="100"/>
          <a:sy n="20" d="100"/>
        </p:scale>
        <p:origin x="-2952" y="-824"/>
      </p:cViewPr>
      <p:guideLst>
        <p:guide orient="horz" pos="10368"/>
        <p:guide pos="13824"/>
      </p:guideLst>
    </p:cSldViewPr>
  </p:slideViewPr>
  <p:notesTextViewPr>
    <p:cViewPr>
      <p:scale>
        <a:sx n="85" d="100"/>
        <a:sy n="8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meghan:Desktop:SHOALS%20Seal%20Work:Excel%20Sheets:Pop%20Analysis%20Calc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meghan:Desktop:SHOALS%20Seal%20Work:Excel%20Sheets:Pop%20Analysis%20Calc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3600">
                <a:latin typeface="Cambria"/>
              </a:defRPr>
            </a:pPr>
            <a:r>
              <a:rPr lang="en-US" sz="3600">
                <a:latin typeface="Cambria"/>
              </a:rPr>
              <a:t>Entanglements</a:t>
            </a:r>
            <a:r>
              <a:rPr lang="en-US" sz="3600" baseline="0">
                <a:latin typeface="Cambria"/>
              </a:rPr>
              <a:t> Per Survey</a:t>
            </a:r>
            <a:endParaRPr lang="en-US" sz="3600">
              <a:latin typeface="Cambria"/>
            </a:endParaRP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'Entanglement Graph'!$B$2</c:f>
              <c:strCache>
                <c:ptCount val="1"/>
                <c:pt idx="0">
                  <c:v>Grey</c:v>
                </c:pt>
              </c:strCache>
            </c:strRef>
          </c:tx>
          <c:spPr>
            <a:ln w="63500">
              <a:solidFill>
                <a:srgbClr val="000090"/>
              </a:solidFill>
            </a:ln>
          </c:spPr>
          <c:marker>
            <c:symbol val="none"/>
          </c:marker>
          <c:cat>
            <c:numRef>
              <c:f>'Entanglement Graph'!$A$3:$A$7</c:f>
              <c:numCache>
                <c:formatCode>General</c:formatCode>
                <c:ptCount val="5"/>
                <c:pt idx="0">
                  <c:v>2011.0</c:v>
                </c:pt>
                <c:pt idx="1">
                  <c:v>2012.0</c:v>
                </c:pt>
                <c:pt idx="2">
                  <c:v>2013.0</c:v>
                </c:pt>
                <c:pt idx="3">
                  <c:v>2015.0</c:v>
                </c:pt>
                <c:pt idx="4">
                  <c:v>2016.0</c:v>
                </c:pt>
              </c:numCache>
            </c:numRef>
          </c:cat>
          <c:val>
            <c:numRef>
              <c:f>'Entanglement Graph'!$B$3:$B$7</c:f>
              <c:numCache>
                <c:formatCode>General</c:formatCode>
                <c:ptCount val="5"/>
                <c:pt idx="0">
                  <c:v>0.5</c:v>
                </c:pt>
                <c:pt idx="1">
                  <c:v>0.379310344827586</c:v>
                </c:pt>
                <c:pt idx="2">
                  <c:v>0.172413793103448</c:v>
                </c:pt>
                <c:pt idx="3">
                  <c:v>0.565217391304348</c:v>
                </c:pt>
                <c:pt idx="4">
                  <c:v>0.888888888888889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'Entanglement Graph'!$C$2</c:f>
              <c:strCache>
                <c:ptCount val="1"/>
                <c:pt idx="0">
                  <c:v>Harbor</c:v>
                </c:pt>
              </c:strCache>
            </c:strRef>
          </c:tx>
          <c:spPr>
            <a:ln w="63500">
              <a:solidFill>
                <a:srgbClr val="800000"/>
              </a:solidFill>
            </a:ln>
          </c:spPr>
          <c:marker>
            <c:symbol val="none"/>
          </c:marker>
          <c:cat>
            <c:numRef>
              <c:f>'Entanglement Graph'!$A$3:$A$7</c:f>
              <c:numCache>
                <c:formatCode>General</c:formatCode>
                <c:ptCount val="5"/>
                <c:pt idx="0">
                  <c:v>2011.0</c:v>
                </c:pt>
                <c:pt idx="1">
                  <c:v>2012.0</c:v>
                </c:pt>
                <c:pt idx="2">
                  <c:v>2013.0</c:v>
                </c:pt>
                <c:pt idx="3">
                  <c:v>2015.0</c:v>
                </c:pt>
                <c:pt idx="4">
                  <c:v>2016.0</c:v>
                </c:pt>
              </c:numCache>
            </c:numRef>
          </c:cat>
          <c:val>
            <c:numRef>
              <c:f>'Entanglement Graph'!$C$3:$C$7</c:f>
              <c:numCache>
                <c:formatCode>General</c:formatCode>
                <c:ptCount val="5"/>
                <c:pt idx="0">
                  <c:v>0.333333333333333</c:v>
                </c:pt>
                <c:pt idx="1">
                  <c:v>1.241379310344828</c:v>
                </c:pt>
                <c:pt idx="2">
                  <c:v>0.517241379310345</c:v>
                </c:pt>
                <c:pt idx="3">
                  <c:v>0.478260869565217</c:v>
                </c:pt>
                <c:pt idx="4">
                  <c:v>0.666666666666667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028982776"/>
        <c:axId val="-2026835288"/>
      </c:lineChart>
      <c:catAx>
        <c:axId val="-20289827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400">
                <a:latin typeface="Cambria"/>
              </a:defRPr>
            </a:pPr>
            <a:endParaRPr lang="en-US"/>
          </a:p>
        </c:txPr>
        <c:crossAx val="-2026835288"/>
        <c:crosses val="autoZero"/>
        <c:auto val="1"/>
        <c:lblAlgn val="ctr"/>
        <c:lblOffset val="100"/>
        <c:noMultiLvlLbl val="0"/>
      </c:catAx>
      <c:valAx>
        <c:axId val="-20268352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400">
                <a:latin typeface="Cambria"/>
              </a:defRPr>
            </a:pPr>
            <a:endParaRPr lang="en-US"/>
          </a:p>
        </c:txPr>
        <c:crossAx val="-202898277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46273764692457"/>
          <c:y val="0.159976268719108"/>
          <c:w val="0.182515805089581"/>
          <c:h val="0.181719503434083"/>
        </c:manualLayout>
      </c:layout>
      <c:overlay val="1"/>
      <c:txPr>
        <a:bodyPr/>
        <a:lstStyle/>
        <a:p>
          <a:pPr>
            <a:defRPr sz="2000">
              <a:latin typeface="Cambria"/>
            </a:defRPr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3600">
                <a:latin typeface="Cambria"/>
              </a:defRPr>
            </a:pPr>
            <a:r>
              <a:rPr lang="en-US" sz="3600">
                <a:latin typeface="Cambria"/>
              </a:rPr>
              <a:t>Average</a:t>
            </a:r>
            <a:r>
              <a:rPr lang="en-US" sz="3600" baseline="0">
                <a:latin typeface="Cambria"/>
              </a:rPr>
              <a:t> Minimum Abundance</a:t>
            </a:r>
            <a:endParaRPr lang="en-US" sz="3600">
              <a:latin typeface="Cambria"/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'Pop Sz Graph'!$B$2</c:f>
              <c:strCache>
                <c:ptCount val="1"/>
                <c:pt idx="0">
                  <c:v>Grey</c:v>
                </c:pt>
              </c:strCache>
            </c:strRef>
          </c:tx>
          <c:spPr>
            <a:solidFill>
              <a:srgbClr val="000090"/>
            </a:solidFill>
          </c:spPr>
          <c:invertIfNegative val="0"/>
          <c:trendline>
            <c:trendlineType val="linear"/>
            <c:dispRSqr val="0"/>
            <c:dispEq val="0"/>
          </c:trendline>
          <c:cat>
            <c:numRef>
              <c:f>'Pop Sz Graph'!$A$3:$A$7</c:f>
              <c:numCache>
                <c:formatCode>General</c:formatCode>
                <c:ptCount val="5"/>
                <c:pt idx="0">
                  <c:v>2011.0</c:v>
                </c:pt>
                <c:pt idx="1">
                  <c:v>2012.0</c:v>
                </c:pt>
                <c:pt idx="2">
                  <c:v>2013.0</c:v>
                </c:pt>
                <c:pt idx="3">
                  <c:v>2015.0</c:v>
                </c:pt>
                <c:pt idx="4">
                  <c:v>2016.0</c:v>
                </c:pt>
              </c:numCache>
            </c:numRef>
          </c:cat>
          <c:val>
            <c:numRef>
              <c:f>'Pop Sz Graph'!$B$3:$B$7</c:f>
              <c:numCache>
                <c:formatCode>General</c:formatCode>
                <c:ptCount val="5"/>
                <c:pt idx="0">
                  <c:v>55.7</c:v>
                </c:pt>
                <c:pt idx="1">
                  <c:v>102.0</c:v>
                </c:pt>
                <c:pt idx="2">
                  <c:v>131.0</c:v>
                </c:pt>
                <c:pt idx="3">
                  <c:v>154.8</c:v>
                </c:pt>
                <c:pt idx="4">
                  <c:v>181.5</c:v>
                </c:pt>
              </c:numCache>
            </c:numRef>
          </c:val>
        </c:ser>
        <c:ser>
          <c:idx val="1"/>
          <c:order val="1"/>
          <c:tx>
            <c:strRef>
              <c:f>'Pop Sz Graph'!$C$2</c:f>
              <c:strCache>
                <c:ptCount val="1"/>
                <c:pt idx="0">
                  <c:v>Harbor</c:v>
                </c:pt>
              </c:strCache>
            </c:strRef>
          </c:tx>
          <c:spPr>
            <a:solidFill>
              <a:srgbClr val="800000"/>
            </a:solidFill>
          </c:spPr>
          <c:invertIfNegative val="0"/>
          <c:trendline>
            <c:trendlineType val="linear"/>
            <c:dispRSqr val="0"/>
            <c:dispEq val="0"/>
          </c:trendline>
          <c:cat>
            <c:numRef>
              <c:f>'Pop Sz Graph'!$A$3:$A$7</c:f>
              <c:numCache>
                <c:formatCode>General</c:formatCode>
                <c:ptCount val="5"/>
                <c:pt idx="0">
                  <c:v>2011.0</c:v>
                </c:pt>
                <c:pt idx="1">
                  <c:v>2012.0</c:v>
                </c:pt>
                <c:pt idx="2">
                  <c:v>2013.0</c:v>
                </c:pt>
                <c:pt idx="3">
                  <c:v>2015.0</c:v>
                </c:pt>
                <c:pt idx="4">
                  <c:v>2016.0</c:v>
                </c:pt>
              </c:numCache>
            </c:numRef>
          </c:cat>
          <c:val>
            <c:numRef>
              <c:f>'Pop Sz Graph'!$C$3:$C$7</c:f>
              <c:numCache>
                <c:formatCode>General</c:formatCode>
                <c:ptCount val="5"/>
                <c:pt idx="0">
                  <c:v>211.3</c:v>
                </c:pt>
                <c:pt idx="1">
                  <c:v>287.8</c:v>
                </c:pt>
                <c:pt idx="2">
                  <c:v>293.2</c:v>
                </c:pt>
                <c:pt idx="3">
                  <c:v>308.4</c:v>
                </c:pt>
                <c:pt idx="4">
                  <c:v>324.8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026314984"/>
        <c:axId val="-2135681528"/>
      </c:barChart>
      <c:catAx>
        <c:axId val="-20263149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400">
                <a:latin typeface="Cambria"/>
              </a:defRPr>
            </a:pPr>
            <a:endParaRPr lang="en-US"/>
          </a:p>
        </c:txPr>
        <c:crossAx val="-2135681528"/>
        <c:crosses val="autoZero"/>
        <c:auto val="1"/>
        <c:lblAlgn val="ctr"/>
        <c:lblOffset val="100"/>
        <c:noMultiLvlLbl val="0"/>
      </c:catAx>
      <c:valAx>
        <c:axId val="-21356815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400">
                <a:latin typeface="Cambria"/>
              </a:defRPr>
            </a:pPr>
            <a:endParaRPr lang="en-US"/>
          </a:p>
        </c:txPr>
        <c:crossAx val="-2026314984"/>
        <c:crosses val="autoZero"/>
        <c:crossBetween val="between"/>
      </c:valAx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0948959244677749"/>
          <c:y val="0.175767463290178"/>
          <c:w val="0.121862634817707"/>
          <c:h val="0.138064032718498"/>
        </c:manualLayout>
      </c:layout>
      <c:overlay val="1"/>
      <c:txPr>
        <a:bodyPr/>
        <a:lstStyle/>
        <a:p>
          <a:pPr>
            <a:defRPr sz="2000">
              <a:latin typeface="Cambria"/>
            </a:defRPr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A4690D-5520-144F-A2A1-6E9D911D2CC2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C59225-B4EB-7D45-A6E1-BE17E149D0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284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19421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1pPr>
    <a:lvl2pPr marL="2194210" algn="l" defTabSz="219421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2pPr>
    <a:lvl3pPr marL="4388419" algn="l" defTabSz="219421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3pPr>
    <a:lvl4pPr marL="6582629" algn="l" defTabSz="219421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4pPr>
    <a:lvl5pPr marL="8776834" algn="l" defTabSz="219421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5pPr>
    <a:lvl6pPr marL="10971043" algn="l" defTabSz="219421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6pPr>
    <a:lvl7pPr marL="13165253" algn="l" defTabSz="219421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7pPr>
    <a:lvl8pPr marL="15359462" algn="l" defTabSz="219421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8pPr>
    <a:lvl9pPr marL="17553672" algn="l" defTabSz="219421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C59225-B4EB-7D45-A6E1-BE17E149D06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475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8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2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6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232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459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9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21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8419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2629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6834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99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308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7046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220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66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086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230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7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7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7" y="6888487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424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210" indent="0">
              <a:buNone/>
              <a:defRPr sz="13400"/>
            </a:lvl2pPr>
            <a:lvl3pPr marL="4388419" indent="0">
              <a:buNone/>
              <a:defRPr sz="11500"/>
            </a:lvl3pPr>
            <a:lvl4pPr marL="6582629" indent="0">
              <a:buNone/>
              <a:defRPr sz="9600"/>
            </a:lvl4pPr>
            <a:lvl5pPr marL="8776834" indent="0">
              <a:buNone/>
              <a:defRPr sz="9600"/>
            </a:lvl5pPr>
            <a:lvl6pPr marL="10971043" indent="0">
              <a:buNone/>
              <a:defRPr sz="9600"/>
            </a:lvl6pPr>
            <a:lvl7pPr marL="13165253" indent="0">
              <a:buNone/>
              <a:defRPr sz="9600"/>
            </a:lvl7pPr>
            <a:lvl8pPr marL="15359462" indent="0">
              <a:buNone/>
              <a:defRPr sz="9600"/>
            </a:lvl8pPr>
            <a:lvl9pPr marL="17553672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444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78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742909" y="6324600"/>
            <a:ext cx="47404018" cy="134820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0847" y="6324600"/>
            <a:ext cx="141480542" cy="134820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544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840" tIns="219422" rIns="438840" bIns="219422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7"/>
            <a:ext cx="39502080" cy="21724622"/>
          </a:xfrm>
          <a:prstGeom prst="rect">
            <a:avLst/>
          </a:prstGeom>
        </p:spPr>
        <p:txBody>
          <a:bodyPr vert="horz" lIns="438840" tIns="219422" rIns="438840" bIns="21942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062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19421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656" indent="-1645656" algn="l" defTabSz="2194210" rtl="0" eaLnBrk="1" latinLnBrk="0" hangingPunct="1">
        <a:spcBef>
          <a:spcPct val="20000"/>
        </a:spcBef>
        <a:buFont typeface="Arial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5589" indent="-1371379" algn="l" defTabSz="2194210" rtl="0" eaLnBrk="1" latinLnBrk="0" hangingPunct="1">
        <a:spcBef>
          <a:spcPct val="20000"/>
        </a:spcBef>
        <a:buFont typeface="Arial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5522" indent="-1097102" algn="l" defTabSz="2194210" rtl="0" eaLnBrk="1" latinLnBrk="0" hangingPunct="1">
        <a:spcBef>
          <a:spcPct val="20000"/>
        </a:spcBef>
        <a:buFont typeface="Arial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79731" indent="-1097102" algn="l" defTabSz="2194210" rtl="0" eaLnBrk="1" latinLnBrk="0" hangingPunct="1">
        <a:spcBef>
          <a:spcPct val="20000"/>
        </a:spcBef>
        <a:buFont typeface="Arial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3941" indent="-1097102" algn="l" defTabSz="2194210" rtl="0" eaLnBrk="1" latinLnBrk="0" hangingPunct="1">
        <a:spcBef>
          <a:spcPct val="20000"/>
        </a:spcBef>
        <a:buFont typeface="Arial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8150" indent="-1097102" algn="l" defTabSz="219421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2360" indent="-1097102" algn="l" defTabSz="219421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6565" indent="-1097102" algn="l" defTabSz="219421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0774" indent="-1097102" algn="l" defTabSz="219421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21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210" algn="l" defTabSz="219421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8419" algn="l" defTabSz="219421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2629" algn="l" defTabSz="219421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6834" algn="l" defTabSz="219421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1043" algn="l" defTabSz="219421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5253" algn="l" defTabSz="219421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59462" algn="l" defTabSz="219421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3672" algn="l" defTabSz="219421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7.gif"/><Relationship Id="rId12" Type="http://schemas.openxmlformats.org/officeDocument/2006/relationships/image" Target="../media/image8.png"/><Relationship Id="rId13" Type="http://schemas.openxmlformats.org/officeDocument/2006/relationships/image" Target="../media/image9.png"/><Relationship Id="rId14" Type="http://schemas.openxmlformats.org/officeDocument/2006/relationships/image" Target="../media/image10.png"/><Relationship Id="rId15" Type="http://schemas.openxmlformats.org/officeDocument/2006/relationships/image" Target="../media/image11.png"/><Relationship Id="rId16" Type="http://schemas.openxmlformats.org/officeDocument/2006/relationships/image" Target="../media/image12.png"/><Relationship Id="rId17" Type="http://schemas.openxmlformats.org/officeDocument/2006/relationships/image" Target="../media/image13.png"/><Relationship Id="rId18" Type="http://schemas.openxmlformats.org/officeDocument/2006/relationships/image" Target="../media/image14.jpg"/><Relationship Id="rId19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chart" Target="../charts/chart1.xml"/><Relationship Id="rId4" Type="http://schemas.openxmlformats.org/officeDocument/2006/relationships/chart" Target="../charts/chart2.xml"/><Relationship Id="rId5" Type="http://schemas.openxmlformats.org/officeDocument/2006/relationships/image" Target="../media/image1.png"/><Relationship Id="rId6" Type="http://schemas.openxmlformats.org/officeDocument/2006/relationships/image" Target="../media/image2.png"/><Relationship Id="rId7" Type="http://schemas.openxmlformats.org/officeDocument/2006/relationships/image" Target="../media/image3.png"/><Relationship Id="rId8" Type="http://schemas.openxmlformats.org/officeDocument/2006/relationships/image" Target="../media/image4.png"/><Relationship Id="rId9" Type="http://schemas.openxmlformats.org/officeDocument/2006/relationships/image" Target="../media/image5.jpg"/><Relationship Id="rId10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09600" y="7075170"/>
            <a:ext cx="12725400" cy="25233630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4020800" y="7010400"/>
            <a:ext cx="15773400" cy="25298400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0556200" y="7010400"/>
            <a:ext cx="12725400" cy="25298400"/>
          </a:xfrm>
          <a:prstGeom prst="rect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/>
          <p:cNvGrpSpPr/>
          <p:nvPr/>
        </p:nvGrpSpPr>
        <p:grpSpPr>
          <a:xfrm>
            <a:off x="609600" y="7010400"/>
            <a:ext cx="12725400" cy="1415772"/>
            <a:chOff x="609600" y="5186240"/>
            <a:chExt cx="12725400" cy="1415772"/>
          </a:xfrm>
        </p:grpSpPr>
        <p:sp>
          <p:nvSpPr>
            <p:cNvPr id="9" name="Rectangle 8"/>
            <p:cNvSpPr/>
            <p:nvPr/>
          </p:nvSpPr>
          <p:spPr>
            <a:xfrm>
              <a:off x="609600" y="5257800"/>
              <a:ext cx="12725400" cy="1295400"/>
            </a:xfrm>
            <a:prstGeom prst="rect">
              <a:avLst/>
            </a:prstGeom>
            <a:solidFill>
              <a:schemeClr val="tx2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990600" y="5186240"/>
              <a:ext cx="12039600" cy="1415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FFFF"/>
                  </a:solidFill>
                  <a:latin typeface="Cambria"/>
                  <a:cs typeface="Cambria"/>
                </a:rPr>
                <a:t>Introduction</a:t>
              </a:r>
              <a:endParaRPr lang="en-US" dirty="0">
                <a:solidFill>
                  <a:srgbClr val="FFFFFF"/>
                </a:solidFill>
                <a:latin typeface="Cambria"/>
                <a:cs typeface="Cambria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4020800" y="6813828"/>
            <a:ext cx="15773400" cy="1491972"/>
            <a:chOff x="14020800" y="7757701"/>
            <a:chExt cx="15773400" cy="1491972"/>
          </a:xfrm>
        </p:grpSpPr>
        <p:sp>
          <p:nvSpPr>
            <p:cNvPr id="10" name="Rectangle 9"/>
            <p:cNvSpPr/>
            <p:nvPr/>
          </p:nvSpPr>
          <p:spPr>
            <a:xfrm>
              <a:off x="14020800" y="7954273"/>
              <a:ext cx="15773400" cy="1295400"/>
            </a:xfrm>
            <a:prstGeom prst="rect">
              <a:avLst/>
            </a:prstGeom>
            <a:solidFill>
              <a:srgbClr val="1F497D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5582900" y="7757701"/>
              <a:ext cx="12725400" cy="1415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FFFF"/>
                  </a:solidFill>
                  <a:latin typeface="Cambria"/>
                  <a:cs typeface="Cambria"/>
                </a:rPr>
                <a:t>Results and Discussion</a:t>
              </a:r>
              <a:endParaRPr lang="en-US" dirty="0">
                <a:solidFill>
                  <a:srgbClr val="FFFFFF"/>
                </a:solidFill>
                <a:latin typeface="Cambria"/>
                <a:cs typeface="Cambria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30556200" y="16410086"/>
            <a:ext cx="12725400" cy="1557349"/>
            <a:chOff x="30556200" y="5323709"/>
            <a:chExt cx="12725400" cy="1415772"/>
          </a:xfrm>
        </p:grpSpPr>
        <p:sp>
          <p:nvSpPr>
            <p:cNvPr id="11" name="Rectangle 10"/>
            <p:cNvSpPr/>
            <p:nvPr/>
          </p:nvSpPr>
          <p:spPr>
            <a:xfrm>
              <a:off x="30556200" y="5410200"/>
              <a:ext cx="12725400" cy="1295400"/>
            </a:xfrm>
            <a:prstGeom prst="rect">
              <a:avLst/>
            </a:prstGeom>
            <a:solidFill>
              <a:srgbClr val="1F497D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0937200" y="5323709"/>
              <a:ext cx="12039600" cy="1415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FFFF"/>
                  </a:solidFill>
                  <a:latin typeface="Cambria"/>
                  <a:cs typeface="Cambria"/>
                </a:rPr>
                <a:t>Conclusion</a:t>
              </a:r>
              <a:endParaRPr lang="en-US" dirty="0">
                <a:solidFill>
                  <a:srgbClr val="FFFFFF"/>
                </a:solidFill>
                <a:latin typeface="Cambria"/>
                <a:cs typeface="Cambria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609600" y="8458200"/>
            <a:ext cx="12725400" cy="64940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ambria"/>
                <a:cs typeface="Cambria"/>
              </a:rPr>
              <a:t> </a:t>
            </a:r>
            <a:r>
              <a:rPr lang="en-US" sz="3600" dirty="0" smtClean="0">
                <a:latin typeface="Cambria"/>
                <a:cs typeface="Cambria"/>
              </a:rPr>
              <a:t>The </a:t>
            </a:r>
            <a:r>
              <a:rPr lang="en-US" sz="3600" dirty="0">
                <a:latin typeface="Cambria"/>
                <a:cs typeface="Cambria"/>
              </a:rPr>
              <a:t>abundance of </a:t>
            </a:r>
            <a:r>
              <a:rPr lang="en-US" sz="3600" dirty="0" err="1">
                <a:latin typeface="Cambria"/>
                <a:cs typeface="Cambria"/>
              </a:rPr>
              <a:t>pinnipeds</a:t>
            </a:r>
            <a:r>
              <a:rPr lang="en-US" sz="3600" dirty="0">
                <a:latin typeface="Cambria"/>
                <a:cs typeface="Cambria"/>
              </a:rPr>
              <a:t> in the Gulf of Maine has been </a:t>
            </a:r>
            <a:r>
              <a:rPr lang="en-US" sz="3600" dirty="0" smtClean="0">
                <a:latin typeface="Cambria"/>
                <a:cs typeface="Cambria"/>
              </a:rPr>
              <a:t>increasing </a:t>
            </a:r>
            <a:r>
              <a:rPr lang="en-US" sz="3600" dirty="0">
                <a:latin typeface="Cambria"/>
                <a:cs typeface="Cambria"/>
              </a:rPr>
              <a:t>since the Marine Mammal Protection Act </a:t>
            </a:r>
            <a:r>
              <a:rPr lang="en-US" sz="3600" dirty="0" smtClean="0">
                <a:latin typeface="Cambria"/>
                <a:cs typeface="Cambria"/>
              </a:rPr>
              <a:t>went into effect in 1972.</a:t>
            </a:r>
            <a:r>
              <a:rPr lang="en-US" sz="3600" baseline="30000" dirty="0" smtClean="0">
                <a:latin typeface="Cambria"/>
                <a:cs typeface="Cambria"/>
              </a:rPr>
              <a:t>1</a:t>
            </a:r>
            <a:r>
              <a:rPr lang="en-US" sz="3600" dirty="0" smtClean="0">
                <a:latin typeface="Cambria"/>
                <a:cs typeface="Cambria"/>
              </a:rPr>
              <a:t> Prior to the MMPA, </a:t>
            </a:r>
            <a:r>
              <a:rPr lang="en-US" sz="3600" dirty="0">
                <a:latin typeface="Cambria"/>
                <a:cs typeface="Cambria"/>
              </a:rPr>
              <a:t>two species of </a:t>
            </a:r>
            <a:r>
              <a:rPr lang="en-US" sz="3600" dirty="0" err="1" smtClean="0">
                <a:latin typeface="Cambria"/>
                <a:cs typeface="Cambria"/>
              </a:rPr>
              <a:t>phocids</a:t>
            </a:r>
            <a:r>
              <a:rPr lang="en-US" sz="3600" dirty="0" smtClean="0">
                <a:latin typeface="Cambria"/>
                <a:cs typeface="Cambria"/>
              </a:rPr>
              <a:t>, </a:t>
            </a:r>
            <a:r>
              <a:rPr lang="en-US" sz="3600" i="1" dirty="0" err="1">
                <a:latin typeface="Cambria"/>
                <a:cs typeface="Cambria"/>
              </a:rPr>
              <a:t>Halichoerus</a:t>
            </a:r>
            <a:r>
              <a:rPr lang="en-US" sz="3600" i="1" dirty="0">
                <a:latin typeface="Cambria"/>
                <a:cs typeface="Cambria"/>
              </a:rPr>
              <a:t> </a:t>
            </a:r>
            <a:r>
              <a:rPr lang="en-US" sz="3600" i="1" dirty="0" err="1">
                <a:latin typeface="Cambria"/>
                <a:cs typeface="Cambria"/>
              </a:rPr>
              <a:t>grypus</a:t>
            </a:r>
            <a:r>
              <a:rPr lang="en-US" sz="3600" i="1" dirty="0">
                <a:latin typeface="Cambria"/>
                <a:cs typeface="Cambria"/>
              </a:rPr>
              <a:t> </a:t>
            </a:r>
            <a:r>
              <a:rPr lang="en-US" sz="3600" dirty="0" smtClean="0">
                <a:latin typeface="Cambria"/>
                <a:cs typeface="Cambria"/>
              </a:rPr>
              <a:t>(Grey seal) </a:t>
            </a:r>
            <a:r>
              <a:rPr lang="en-US" sz="3600" dirty="0">
                <a:latin typeface="Cambria"/>
                <a:cs typeface="Cambria"/>
              </a:rPr>
              <a:t>and </a:t>
            </a:r>
            <a:r>
              <a:rPr lang="en-US" sz="3600" i="1" dirty="0" err="1">
                <a:latin typeface="Cambria"/>
                <a:cs typeface="Cambria"/>
              </a:rPr>
              <a:t>Phoca</a:t>
            </a:r>
            <a:r>
              <a:rPr lang="en-US" sz="3600" i="1" dirty="0">
                <a:latin typeface="Cambria"/>
                <a:cs typeface="Cambria"/>
              </a:rPr>
              <a:t> </a:t>
            </a:r>
            <a:r>
              <a:rPr lang="en-US" sz="3600" i="1" dirty="0" err="1">
                <a:latin typeface="Cambria"/>
                <a:cs typeface="Cambria"/>
              </a:rPr>
              <a:t>vitulina</a:t>
            </a:r>
            <a:r>
              <a:rPr lang="en-US" sz="3600" dirty="0">
                <a:latin typeface="Cambria"/>
                <a:cs typeface="Cambria"/>
              </a:rPr>
              <a:t> </a:t>
            </a:r>
            <a:r>
              <a:rPr lang="en-US" sz="3600" dirty="0" smtClean="0">
                <a:latin typeface="Cambria"/>
                <a:cs typeface="Cambria"/>
              </a:rPr>
              <a:t>(Harbor seal)</a:t>
            </a:r>
            <a:r>
              <a:rPr lang="en-US" sz="3600" dirty="0">
                <a:latin typeface="Cambria"/>
                <a:cs typeface="Cambria"/>
              </a:rPr>
              <a:t>, were hunted for </a:t>
            </a:r>
            <a:r>
              <a:rPr lang="en-US" sz="3600" dirty="0" smtClean="0">
                <a:latin typeface="Cambria"/>
                <a:cs typeface="Cambria"/>
              </a:rPr>
              <a:t>bounty and experienced a significant population decline.</a:t>
            </a:r>
            <a:r>
              <a:rPr lang="en-US" sz="3600" baseline="30000" dirty="0" smtClean="0">
                <a:latin typeface="Cambria"/>
                <a:cs typeface="Cambria"/>
              </a:rPr>
              <a:t>2</a:t>
            </a:r>
            <a:r>
              <a:rPr lang="en-US" sz="3600" dirty="0">
                <a:latin typeface="Cambria"/>
                <a:cs typeface="Cambria"/>
              </a:rPr>
              <a:t>​</a:t>
            </a:r>
            <a:endParaRPr lang="en-US" sz="3600" dirty="0" smtClean="0">
              <a:latin typeface="Cambria"/>
              <a:cs typeface="Cambria"/>
            </a:endParaRPr>
          </a:p>
          <a:p>
            <a:endParaRPr lang="en-US" sz="2000" dirty="0">
              <a:latin typeface="Cambria"/>
              <a:cs typeface="Cambria"/>
            </a:endParaRPr>
          </a:p>
          <a:p>
            <a:r>
              <a:rPr lang="en-US" sz="3600" dirty="0" smtClean="0">
                <a:latin typeface="Cambria"/>
                <a:cs typeface="Cambria"/>
              </a:rPr>
              <a:t>Duck </a:t>
            </a:r>
            <a:r>
              <a:rPr lang="en-US" sz="3600" dirty="0">
                <a:latin typeface="Cambria"/>
                <a:cs typeface="Cambria"/>
              </a:rPr>
              <a:t>Island and its surrounding ledges are a part of the Isles of Shoals in the Gulf of Maine. This area </a:t>
            </a:r>
            <a:r>
              <a:rPr lang="en-US" sz="3600" dirty="0" smtClean="0">
                <a:latin typeface="Cambria"/>
                <a:cs typeface="Cambria"/>
              </a:rPr>
              <a:t>acts as a central </a:t>
            </a:r>
            <a:r>
              <a:rPr lang="en-US" sz="3600" dirty="0">
                <a:latin typeface="Cambria"/>
                <a:cs typeface="Cambria"/>
              </a:rPr>
              <a:t>resting point </a:t>
            </a:r>
            <a:r>
              <a:rPr lang="en-US" sz="3600" dirty="0" smtClean="0">
                <a:latin typeface="Cambria"/>
                <a:cs typeface="Cambria"/>
              </a:rPr>
              <a:t>along </a:t>
            </a:r>
            <a:r>
              <a:rPr lang="en-US" sz="3600" dirty="0">
                <a:latin typeface="Cambria"/>
                <a:cs typeface="Cambria"/>
              </a:rPr>
              <a:t>the seasonal migratory route of </a:t>
            </a:r>
            <a:r>
              <a:rPr lang="en-US" sz="3600" dirty="0" smtClean="0">
                <a:latin typeface="Cambria"/>
                <a:cs typeface="Cambria"/>
              </a:rPr>
              <a:t>harbor and grey seals, making it a highly relevant study site for population assessment. </a:t>
            </a:r>
            <a:endParaRPr lang="en-US" sz="6000" dirty="0">
              <a:latin typeface="Cambria"/>
              <a:cs typeface="Cambria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609600" y="18716684"/>
            <a:ext cx="12725400" cy="1415772"/>
            <a:chOff x="666533" y="16387640"/>
            <a:chExt cx="12725400" cy="1415772"/>
          </a:xfrm>
        </p:grpSpPr>
        <p:sp>
          <p:nvSpPr>
            <p:cNvPr id="21" name="Rectangle 20"/>
            <p:cNvSpPr/>
            <p:nvPr/>
          </p:nvSpPr>
          <p:spPr>
            <a:xfrm>
              <a:off x="666533" y="16459200"/>
              <a:ext cx="12725400" cy="1295400"/>
            </a:xfrm>
            <a:prstGeom prst="rect">
              <a:avLst/>
            </a:prstGeom>
            <a:solidFill>
              <a:schemeClr val="tx2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047533" y="16387640"/>
              <a:ext cx="12039600" cy="1415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FFFF"/>
                  </a:solidFill>
                  <a:latin typeface="Cambria"/>
                  <a:cs typeface="Cambria"/>
                </a:rPr>
                <a:t>Methods</a:t>
              </a:r>
              <a:endParaRPr lang="en-US" dirty="0">
                <a:solidFill>
                  <a:srgbClr val="FFFFFF"/>
                </a:solidFill>
                <a:latin typeface="Cambria"/>
                <a:cs typeface="Cambria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30556200" y="22609076"/>
            <a:ext cx="12725400" cy="1415772"/>
            <a:chOff x="30556200" y="5323709"/>
            <a:chExt cx="12725400" cy="1415772"/>
          </a:xfrm>
        </p:grpSpPr>
        <p:sp>
          <p:nvSpPr>
            <p:cNvPr id="43" name="Rectangle 42"/>
            <p:cNvSpPr/>
            <p:nvPr/>
          </p:nvSpPr>
          <p:spPr>
            <a:xfrm>
              <a:off x="30556200" y="5410200"/>
              <a:ext cx="12725400" cy="1295400"/>
            </a:xfrm>
            <a:prstGeom prst="rect">
              <a:avLst/>
            </a:prstGeom>
            <a:solidFill>
              <a:srgbClr val="1F497D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30937200" y="5323709"/>
              <a:ext cx="12039600" cy="1415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FFFF"/>
                  </a:solidFill>
                  <a:latin typeface="Cambria"/>
                  <a:cs typeface="Cambria"/>
                </a:rPr>
                <a:t>Future Research</a:t>
              </a:r>
              <a:endParaRPr lang="en-US" dirty="0">
                <a:solidFill>
                  <a:srgbClr val="FFFFFF"/>
                </a:solidFill>
                <a:latin typeface="Cambria"/>
                <a:cs typeface="Cambria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30556200" y="25450800"/>
            <a:ext cx="12725400" cy="1445947"/>
            <a:chOff x="30556200" y="5259653"/>
            <a:chExt cx="12725400" cy="1445947"/>
          </a:xfrm>
        </p:grpSpPr>
        <p:sp>
          <p:nvSpPr>
            <p:cNvPr id="46" name="Rectangle 45"/>
            <p:cNvSpPr/>
            <p:nvPr/>
          </p:nvSpPr>
          <p:spPr>
            <a:xfrm>
              <a:off x="30556200" y="5410200"/>
              <a:ext cx="12725400" cy="1295400"/>
            </a:xfrm>
            <a:prstGeom prst="rect">
              <a:avLst/>
            </a:prstGeom>
            <a:solidFill>
              <a:srgbClr val="1F497D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0937200" y="5259653"/>
              <a:ext cx="12039600" cy="1415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FFFF"/>
                  </a:solidFill>
                  <a:latin typeface="Cambria"/>
                  <a:cs typeface="Cambria"/>
                </a:rPr>
                <a:t>Acknowledgements</a:t>
              </a:r>
              <a:endParaRPr lang="en-US" dirty="0">
                <a:solidFill>
                  <a:srgbClr val="FFFFFF"/>
                </a:solidFill>
                <a:latin typeface="Cambria"/>
                <a:cs typeface="Cambria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30556200" y="28530828"/>
            <a:ext cx="12725400" cy="1415772"/>
            <a:chOff x="30556200" y="5323709"/>
            <a:chExt cx="12725400" cy="1415772"/>
          </a:xfrm>
        </p:grpSpPr>
        <p:sp>
          <p:nvSpPr>
            <p:cNvPr id="49" name="Rectangle 48"/>
            <p:cNvSpPr/>
            <p:nvPr/>
          </p:nvSpPr>
          <p:spPr>
            <a:xfrm>
              <a:off x="30556200" y="5410200"/>
              <a:ext cx="12725400" cy="1295400"/>
            </a:xfrm>
            <a:prstGeom prst="rect">
              <a:avLst/>
            </a:prstGeom>
            <a:solidFill>
              <a:srgbClr val="1F497D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30937200" y="5323709"/>
              <a:ext cx="12039600" cy="1415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FFFF"/>
                  </a:solidFill>
                  <a:latin typeface="Cambria"/>
                  <a:cs typeface="Cambria"/>
                </a:rPr>
                <a:t>References</a:t>
              </a:r>
              <a:endParaRPr lang="en-US" dirty="0">
                <a:solidFill>
                  <a:srgbClr val="FFFFFF"/>
                </a:solidFill>
                <a:latin typeface="Cambria"/>
                <a:cs typeface="Cambria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30556200" y="24133076"/>
            <a:ext cx="12725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Study behavior of seals that are hauled out and in the water</a:t>
            </a:r>
          </a:p>
          <a:p>
            <a:pPr marL="685800" indent="-68580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More thorough analysis of diseases, pathology, injuries</a:t>
            </a:r>
          </a:p>
          <a:p>
            <a:endParaRPr lang="en-US" sz="3600" dirty="0" smtClean="0">
              <a:solidFill>
                <a:srgbClr val="FF0000"/>
              </a:solidFill>
              <a:latin typeface="Cambria"/>
              <a:cs typeface="Cambria"/>
            </a:endParaRPr>
          </a:p>
          <a:p>
            <a:pPr marL="685800" indent="-685800">
              <a:buFont typeface="Wingdings" charset="2"/>
              <a:buChar char="§"/>
            </a:pPr>
            <a:endParaRPr lang="en-US" sz="3600" dirty="0" smtClean="0">
              <a:solidFill>
                <a:srgbClr val="FF0000"/>
              </a:solidFill>
              <a:latin typeface="Cambria"/>
              <a:cs typeface="Cambria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0632400" y="27037605"/>
            <a:ext cx="12725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ambria"/>
                <a:cs typeface="Cambria"/>
              </a:rPr>
              <a:t>We express our deepest gratitude toward B. Carver, J. Coyer, O. Foley, and T. </a:t>
            </a:r>
            <a:r>
              <a:rPr lang="en-US" sz="2800" dirty="0" err="1" smtClean="0">
                <a:latin typeface="Cambria"/>
                <a:cs typeface="Cambria"/>
              </a:rPr>
              <a:t>Klodenski</a:t>
            </a:r>
            <a:r>
              <a:rPr lang="en-US" sz="2800" dirty="0" smtClean="0">
                <a:latin typeface="Cambria"/>
                <a:cs typeface="Cambria"/>
              </a:rPr>
              <a:t>. We also thank Cornell University, the University of New Hampshire and SHOALS Marine Laboratory for funding this project.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0632400" y="29946600"/>
            <a:ext cx="126492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aseline="30000" dirty="0" smtClean="0">
                <a:latin typeface="Cambria"/>
                <a:cs typeface="Cambria"/>
              </a:rPr>
              <a:t>1</a:t>
            </a:r>
            <a:r>
              <a:rPr lang="en-US" sz="2400" dirty="0" smtClean="0">
                <a:latin typeface="Cambria"/>
                <a:cs typeface="Cambria"/>
              </a:rPr>
              <a:t>Waring, G., Gilbert, J., </a:t>
            </a:r>
            <a:r>
              <a:rPr lang="en-US" sz="2400" dirty="0" err="1" smtClean="0">
                <a:latin typeface="Cambria"/>
                <a:cs typeface="Cambria"/>
              </a:rPr>
              <a:t>Loftin</a:t>
            </a:r>
            <a:r>
              <a:rPr lang="en-US" sz="2400" dirty="0" smtClean="0">
                <a:latin typeface="Cambria"/>
                <a:cs typeface="Cambria"/>
              </a:rPr>
              <a:t>, J. 2006. Short-term movements of radio-tagged </a:t>
            </a:r>
            <a:r>
              <a:rPr lang="en-US" sz="2400" dirty="0">
                <a:latin typeface="Cambria"/>
                <a:cs typeface="Cambria"/>
              </a:rPr>
              <a:t>h</a:t>
            </a:r>
            <a:r>
              <a:rPr lang="en-US" sz="2400" dirty="0" smtClean="0">
                <a:latin typeface="Cambria"/>
                <a:cs typeface="Cambria"/>
              </a:rPr>
              <a:t>arbor </a:t>
            </a:r>
            <a:r>
              <a:rPr lang="en-US" sz="2400" dirty="0">
                <a:latin typeface="Cambria"/>
                <a:cs typeface="Cambria"/>
              </a:rPr>
              <a:t>s</a:t>
            </a:r>
            <a:r>
              <a:rPr lang="en-US" sz="2400" dirty="0" smtClean="0">
                <a:latin typeface="Cambria"/>
                <a:cs typeface="Cambria"/>
              </a:rPr>
              <a:t>eals in New England. Northeast. Nat. 13: 1-14</a:t>
            </a:r>
          </a:p>
          <a:p>
            <a:r>
              <a:rPr lang="en-US" sz="2400" baseline="30000" dirty="0" smtClean="0">
                <a:latin typeface="Cambria"/>
                <a:cs typeface="Cambria"/>
              </a:rPr>
              <a:t>2</a:t>
            </a:r>
            <a:r>
              <a:rPr lang="en-US" sz="2400" dirty="0" smtClean="0">
                <a:latin typeface="Cambria"/>
                <a:cs typeface="Cambria"/>
              </a:rPr>
              <a:t>Lelli, B. and Harris, D. 2006. Seal bounty and protection laws in Maine, 1872-1972: Historic perspectives on a current controversy. Nat. </a:t>
            </a:r>
            <a:r>
              <a:rPr lang="en-US" sz="2400" dirty="0" err="1" smtClean="0">
                <a:latin typeface="Cambria"/>
                <a:cs typeface="Cambria"/>
              </a:rPr>
              <a:t>Resour</a:t>
            </a:r>
            <a:r>
              <a:rPr lang="en-US" sz="2400" dirty="0" smtClean="0">
                <a:latin typeface="Cambria"/>
                <a:cs typeface="Cambria"/>
              </a:rPr>
              <a:t>. J. 46: 881-924</a:t>
            </a:r>
          </a:p>
          <a:p>
            <a:r>
              <a:rPr lang="en-US" sz="2400" dirty="0" smtClean="0">
                <a:latin typeface="Cambria"/>
                <a:cs typeface="Cambria"/>
              </a:rPr>
              <a:t>Nautical charts: </a:t>
            </a:r>
            <a:r>
              <a:rPr lang="en-US" sz="2400" dirty="0" err="1" smtClean="0">
                <a:latin typeface="Cambria"/>
                <a:cs typeface="Cambria"/>
              </a:rPr>
              <a:t>Mirto</a:t>
            </a:r>
            <a:r>
              <a:rPr lang="en-US" sz="2400" dirty="0" smtClean="0">
                <a:latin typeface="Cambria"/>
                <a:cs typeface="Cambria"/>
              </a:rPr>
              <a:t> Art Studio, </a:t>
            </a:r>
            <a:r>
              <a:rPr lang="en-US" sz="2400" dirty="0" err="1" smtClean="0">
                <a:latin typeface="Cambria"/>
                <a:cs typeface="Cambria"/>
              </a:rPr>
              <a:t>Navionics</a:t>
            </a:r>
            <a:endParaRPr lang="en-US" sz="2400" dirty="0" smtClean="0">
              <a:latin typeface="Cambria"/>
              <a:cs typeface="Cambria"/>
            </a:endParaRPr>
          </a:p>
          <a:p>
            <a:r>
              <a:rPr lang="en-US" sz="2400" dirty="0" smtClean="0">
                <a:latin typeface="Cambria"/>
                <a:cs typeface="Cambria"/>
              </a:rPr>
              <a:t>*photos </a:t>
            </a:r>
            <a:r>
              <a:rPr lang="en-US" sz="2400" dirty="0">
                <a:latin typeface="Cambria"/>
                <a:cs typeface="Cambria"/>
              </a:rPr>
              <a:t>were taken </a:t>
            </a:r>
            <a:r>
              <a:rPr lang="en-US" sz="2400" dirty="0" smtClean="0">
                <a:latin typeface="Cambria"/>
                <a:cs typeface="Cambria"/>
              </a:rPr>
              <a:t>under </a:t>
            </a:r>
            <a:r>
              <a:rPr lang="en-US" sz="2400" dirty="0">
                <a:latin typeface="Cambria"/>
                <a:cs typeface="Cambria"/>
              </a:rPr>
              <a:t>L</a:t>
            </a:r>
            <a:r>
              <a:rPr lang="en-US" sz="2400" dirty="0" smtClean="0">
                <a:latin typeface="Cambria"/>
                <a:cs typeface="Cambria"/>
              </a:rPr>
              <a:t>evel B NOAA </a:t>
            </a:r>
            <a:r>
              <a:rPr lang="en-US" sz="2400" dirty="0">
                <a:latin typeface="Cambria"/>
                <a:cs typeface="Cambria"/>
              </a:rPr>
              <a:t>NMFS LOC </a:t>
            </a:r>
            <a:r>
              <a:rPr lang="en-US" sz="2400" dirty="0" smtClean="0">
                <a:latin typeface="Cambria"/>
                <a:cs typeface="Cambria"/>
              </a:rPr>
              <a:t>permit 20412.</a:t>
            </a:r>
            <a:endParaRPr lang="en-US" sz="2400" dirty="0">
              <a:latin typeface="Cambria"/>
              <a:cs typeface="Cambria"/>
            </a:endParaRPr>
          </a:p>
          <a:p>
            <a:endParaRPr lang="en-US" sz="2800" dirty="0" smtClean="0"/>
          </a:p>
        </p:txBody>
      </p:sp>
      <p:sp>
        <p:nvSpPr>
          <p:cNvPr id="61" name="TextBox 60"/>
          <p:cNvSpPr txBox="1"/>
          <p:nvPr/>
        </p:nvSpPr>
        <p:spPr>
          <a:xfrm>
            <a:off x="685800" y="20240684"/>
            <a:ext cx="12725400" cy="45243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Shipboard photographic surveys conducted at low tide during summers 2011-2016</a:t>
            </a:r>
          </a:p>
          <a:p>
            <a:pPr marL="857250" indent="-85725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Minimum abundance assessed</a:t>
            </a:r>
          </a:p>
          <a:p>
            <a:pPr marL="857250" indent="-85725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Incidence of  disease</a:t>
            </a:r>
            <a:r>
              <a:rPr lang="en-US" sz="3600" dirty="0">
                <a:latin typeface="Cambria"/>
                <a:cs typeface="Cambria"/>
              </a:rPr>
              <a:t>, entanglement</a:t>
            </a:r>
            <a:r>
              <a:rPr lang="en-US" sz="3600" dirty="0" smtClean="0">
                <a:latin typeface="Cambria"/>
                <a:cs typeface="Cambria"/>
              </a:rPr>
              <a:t>, pathological abnormalities, and presence of tagged or branded individuals noted</a:t>
            </a:r>
          </a:p>
          <a:p>
            <a:pPr marL="857250" indent="-85725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Database used to identify </a:t>
            </a:r>
            <a:r>
              <a:rPr lang="en-US" sz="3600" dirty="0" err="1" smtClean="0">
                <a:latin typeface="Cambria"/>
                <a:cs typeface="Cambria"/>
              </a:rPr>
              <a:t>resighted</a:t>
            </a:r>
            <a:r>
              <a:rPr lang="en-US" sz="3600" dirty="0" smtClean="0">
                <a:latin typeface="Cambria"/>
                <a:cs typeface="Cambria"/>
              </a:rPr>
              <a:t> individuals based on unique patterns</a:t>
            </a:r>
            <a:endParaRPr lang="en-US" sz="3600" dirty="0">
              <a:latin typeface="Cambria"/>
              <a:cs typeface="Cambri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556200" y="18051482"/>
            <a:ext cx="12725400" cy="45243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Duck Island and the surrounding ledges serve as an important habitat for both </a:t>
            </a:r>
            <a:r>
              <a:rPr lang="en-US" sz="3600" i="1" dirty="0" err="1" smtClean="0">
                <a:latin typeface="Cambria"/>
                <a:cs typeface="Cambria"/>
              </a:rPr>
              <a:t>Halichoerus</a:t>
            </a:r>
            <a:r>
              <a:rPr lang="en-US" sz="3600" i="1" dirty="0" smtClean="0">
                <a:latin typeface="Cambria"/>
                <a:cs typeface="Cambria"/>
              </a:rPr>
              <a:t> </a:t>
            </a:r>
            <a:r>
              <a:rPr lang="en-US" sz="3600" i="1" dirty="0" err="1" smtClean="0">
                <a:latin typeface="Cambria"/>
                <a:cs typeface="Cambria"/>
              </a:rPr>
              <a:t>grypus</a:t>
            </a:r>
            <a:r>
              <a:rPr lang="en-US" sz="3600" i="1" dirty="0" smtClean="0">
                <a:latin typeface="Cambria"/>
                <a:cs typeface="Cambria"/>
              </a:rPr>
              <a:t> </a:t>
            </a:r>
            <a:r>
              <a:rPr lang="en-US" sz="3600" dirty="0" smtClean="0">
                <a:latin typeface="Cambria"/>
                <a:cs typeface="Cambria"/>
              </a:rPr>
              <a:t>and </a:t>
            </a:r>
            <a:r>
              <a:rPr lang="en-US" sz="3600" i="1" dirty="0" err="1" smtClean="0">
                <a:latin typeface="Cambria"/>
                <a:cs typeface="Cambria"/>
              </a:rPr>
              <a:t>Phoca</a:t>
            </a:r>
            <a:r>
              <a:rPr lang="en-US" sz="3600" i="1" dirty="0" smtClean="0">
                <a:latin typeface="Cambria"/>
                <a:cs typeface="Cambria"/>
              </a:rPr>
              <a:t> </a:t>
            </a:r>
            <a:r>
              <a:rPr lang="en-US" sz="3600" i="1" dirty="0" err="1" smtClean="0">
                <a:latin typeface="Cambria"/>
                <a:cs typeface="Cambria"/>
              </a:rPr>
              <a:t>vitulina</a:t>
            </a:r>
            <a:endParaRPr lang="en-US" sz="3600" i="1" dirty="0" smtClean="0">
              <a:latin typeface="Cambria"/>
              <a:cs typeface="Cambria"/>
            </a:endParaRPr>
          </a:p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Harbor and Grey seal minimum abundances are increasing at this site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The continuation of this study is imperative, as creating long-term datasets will enable human interactions and population health to be better monitored</a:t>
            </a:r>
            <a:endParaRPr lang="en-US" sz="3600" dirty="0" smtClean="0">
              <a:solidFill>
                <a:srgbClr val="FF0000"/>
              </a:solidFill>
              <a:latin typeface="Cambria"/>
              <a:cs typeface="Cambria"/>
            </a:endParaRPr>
          </a:p>
        </p:txBody>
      </p:sp>
      <p:graphicFrame>
        <p:nvGraphicFramePr>
          <p:cNvPr id="64" name="Chart 6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070127"/>
              </p:ext>
            </p:extLst>
          </p:nvPr>
        </p:nvGraphicFramePr>
        <p:xfrm>
          <a:off x="14401800" y="14321838"/>
          <a:ext cx="8763000" cy="64295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5" name="Chart 6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09936390"/>
              </p:ext>
            </p:extLst>
          </p:nvPr>
        </p:nvGraphicFramePr>
        <p:xfrm>
          <a:off x="14249400" y="8327129"/>
          <a:ext cx="9067800" cy="59176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73" name="Picture 72" descr="S12 red entanglement IMG_0377.p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0" r="67123"/>
          <a:stretch/>
        </p:blipFill>
        <p:spPr>
          <a:xfrm>
            <a:off x="14258599" y="21272759"/>
            <a:ext cx="2777235" cy="2577840"/>
          </a:xfrm>
          <a:prstGeom prst="rect">
            <a:avLst/>
          </a:prstGeom>
        </p:spPr>
      </p:pic>
      <p:pic>
        <p:nvPicPr>
          <p:cNvPr id="74" name="Picture 73" descr="7-23-15_HG_Redneckwrap_resight6:24:16_N_red_material_around_neck_IMG_0214.pn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59" t="18892" r="29534" b="37542"/>
          <a:stretch/>
        </p:blipFill>
        <p:spPr>
          <a:xfrm>
            <a:off x="17495751" y="21272760"/>
            <a:ext cx="5669049" cy="2577840"/>
          </a:xfrm>
          <a:prstGeom prst="rect">
            <a:avLst/>
          </a:prstGeom>
        </p:spPr>
      </p:pic>
      <p:pic>
        <p:nvPicPr>
          <p:cNvPr id="27" name="Picture 26" descr="6-11-16_PV_Poxypenny_VB_3N_pox_all_over_ventral_side_IMG_0293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8198" y="7127024"/>
            <a:ext cx="6137267" cy="2806143"/>
          </a:xfrm>
          <a:prstGeom prst="rect">
            <a:avLst/>
          </a:prstGeom>
        </p:spPr>
      </p:pic>
      <p:pic>
        <p:nvPicPr>
          <p:cNvPr id="38" name="Picture 37" descr="6-11-16_PV_HoleyHarry_VB_4NE_round_wound_possible_pathology_IMG_0573.png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09"/>
          <a:stretch/>
        </p:blipFill>
        <p:spPr>
          <a:xfrm>
            <a:off x="30667333" y="13591673"/>
            <a:ext cx="6137267" cy="2806143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14298166" y="29184601"/>
            <a:ext cx="4383802" cy="2692047"/>
            <a:chOff x="30668198" y="10109553"/>
            <a:chExt cx="4383802" cy="2692047"/>
          </a:xfrm>
        </p:grpSpPr>
        <p:pic>
          <p:nvPicPr>
            <p:cNvPr id="40" name="Picture 39" descr="6_13_11_HG_Granite_F_LB_White_Neck_Black_Spots_DSC03567.jpg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668198" y="10109553"/>
              <a:ext cx="4383802" cy="2692047"/>
            </a:xfrm>
            <a:prstGeom prst="rect">
              <a:avLst/>
            </a:prstGeom>
          </p:spPr>
        </p:pic>
        <p:sp>
          <p:nvSpPr>
            <p:cNvPr id="54" name="TextBox 53"/>
            <p:cNvSpPr txBox="1"/>
            <p:nvPr/>
          </p:nvSpPr>
          <p:spPr>
            <a:xfrm>
              <a:off x="30708600" y="11938353"/>
              <a:ext cx="2014423" cy="6058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400" dirty="0" smtClean="0">
                  <a:solidFill>
                    <a:schemeClr val="bg1"/>
                  </a:solidFill>
                </a:rPr>
                <a:t>2011</a:t>
              </a:r>
              <a:endParaRPr lang="en-US" sz="5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18681968" y="29184600"/>
            <a:ext cx="4559031" cy="2701339"/>
            <a:chOff x="30640981" y="12944708"/>
            <a:chExt cx="4411019" cy="2828692"/>
          </a:xfrm>
        </p:grpSpPr>
        <p:pic>
          <p:nvPicPr>
            <p:cNvPr id="53" name="Picture 52" descr="7-9-16_HG_Granite_resight6_13_11_LB_2S_pawprint_cheek_clover_below_IMG_0143.png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640981" y="12944708"/>
              <a:ext cx="4411019" cy="2828692"/>
            </a:xfrm>
            <a:prstGeom prst="rect">
              <a:avLst/>
            </a:prstGeom>
          </p:spPr>
        </p:pic>
        <p:sp>
          <p:nvSpPr>
            <p:cNvPr id="75" name="TextBox 74"/>
            <p:cNvSpPr txBox="1"/>
            <p:nvPr/>
          </p:nvSpPr>
          <p:spPr>
            <a:xfrm>
              <a:off x="30662951" y="14926570"/>
              <a:ext cx="2146592" cy="6182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400" dirty="0" smtClean="0">
                  <a:solidFill>
                    <a:schemeClr val="bg1"/>
                  </a:solidFill>
                </a:rPr>
                <a:t>2016</a:t>
              </a:r>
              <a:endParaRPr lang="en-US" sz="5400" dirty="0">
                <a:solidFill>
                  <a:schemeClr val="bg1"/>
                </a:solidFill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3333602" y="8382000"/>
            <a:ext cx="6460598" cy="23991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600" b="1" u="sng" dirty="0" smtClean="0">
              <a:latin typeface="Cambria"/>
              <a:cs typeface="Cambria"/>
            </a:endParaRPr>
          </a:p>
          <a:p>
            <a:r>
              <a:rPr lang="en-US" sz="3600" b="1" u="sng" dirty="0" smtClean="0">
                <a:latin typeface="Cambria"/>
                <a:cs typeface="Cambria"/>
              </a:rPr>
              <a:t>Abundance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Minimum abundance increased for both species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Harbor linear regression</a:t>
            </a:r>
          </a:p>
          <a:p>
            <a:r>
              <a:rPr lang="en-US" sz="3600" dirty="0" smtClean="0">
                <a:latin typeface="Cambria"/>
                <a:cs typeface="Cambria"/>
              </a:rPr>
              <a:t>         y=24.7 + 210.8</a:t>
            </a:r>
          </a:p>
          <a:p>
            <a:r>
              <a:rPr lang="en-US" sz="3600" dirty="0" smtClean="0">
                <a:latin typeface="Cambria"/>
                <a:cs typeface="Cambria"/>
              </a:rPr>
              <a:t>         R</a:t>
            </a:r>
            <a:r>
              <a:rPr lang="en-US" sz="3600" baseline="30000" dirty="0" smtClean="0">
                <a:latin typeface="Cambria"/>
                <a:cs typeface="Cambria"/>
              </a:rPr>
              <a:t>2</a:t>
            </a:r>
            <a:r>
              <a:rPr lang="en-US" sz="3600" dirty="0" smtClean="0">
                <a:latin typeface="Cambria"/>
                <a:cs typeface="Cambria"/>
              </a:rPr>
              <a:t>=0.80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Grey lin. </a:t>
            </a:r>
            <a:r>
              <a:rPr lang="en-US" sz="3600" dirty="0">
                <a:latin typeface="Cambria"/>
                <a:cs typeface="Cambria"/>
              </a:rPr>
              <a:t>r</a:t>
            </a:r>
            <a:r>
              <a:rPr lang="en-US" sz="3600" dirty="0" smtClean="0">
                <a:latin typeface="Cambria"/>
                <a:cs typeface="Cambria"/>
              </a:rPr>
              <a:t>eg.</a:t>
            </a:r>
          </a:p>
          <a:p>
            <a:r>
              <a:rPr lang="en-US" sz="3600" dirty="0" smtClean="0">
                <a:latin typeface="Cambria"/>
                <a:cs typeface="Cambria"/>
              </a:rPr>
              <a:t>         y=30.4 + 33.7</a:t>
            </a:r>
          </a:p>
          <a:p>
            <a:r>
              <a:rPr lang="en-US" sz="3600" dirty="0" smtClean="0">
                <a:latin typeface="Cambria"/>
                <a:cs typeface="Cambria"/>
              </a:rPr>
              <a:t>         R</a:t>
            </a:r>
            <a:r>
              <a:rPr lang="en-US" sz="3600" baseline="30000" dirty="0" smtClean="0">
                <a:latin typeface="Cambria"/>
                <a:cs typeface="Cambria"/>
              </a:rPr>
              <a:t>2</a:t>
            </a:r>
            <a:r>
              <a:rPr lang="en-US" sz="3600" dirty="0" smtClean="0">
                <a:latin typeface="Cambria"/>
                <a:cs typeface="Cambria"/>
              </a:rPr>
              <a:t>=0.98</a:t>
            </a:r>
          </a:p>
          <a:p>
            <a:endParaRPr lang="en-US" sz="1600" dirty="0" smtClean="0">
              <a:latin typeface="Cambria"/>
              <a:cs typeface="Cambria"/>
            </a:endParaRPr>
          </a:p>
          <a:p>
            <a:endParaRPr lang="en-US" sz="1600" dirty="0">
              <a:latin typeface="Cambria"/>
              <a:cs typeface="Cambria"/>
            </a:endParaRPr>
          </a:p>
          <a:p>
            <a:endParaRPr lang="en-US" sz="1600" dirty="0" smtClean="0">
              <a:latin typeface="Cambria"/>
              <a:cs typeface="Cambria"/>
            </a:endParaRPr>
          </a:p>
          <a:p>
            <a:endParaRPr lang="en-US" sz="1600" dirty="0" smtClean="0">
              <a:latin typeface="Cambria"/>
              <a:cs typeface="Cambria"/>
            </a:endParaRPr>
          </a:p>
          <a:p>
            <a:endParaRPr lang="en-US" sz="1600" dirty="0">
              <a:latin typeface="Cambria"/>
              <a:cs typeface="Cambria"/>
            </a:endParaRPr>
          </a:p>
          <a:p>
            <a:endParaRPr lang="en-US" sz="100" dirty="0" smtClean="0">
              <a:latin typeface="Cambria"/>
              <a:cs typeface="Cambria"/>
            </a:endParaRPr>
          </a:p>
          <a:p>
            <a:r>
              <a:rPr lang="en-US" sz="3600" b="1" u="sng" dirty="0" smtClean="0">
                <a:latin typeface="Cambria"/>
                <a:cs typeface="Cambria"/>
              </a:rPr>
              <a:t>Entanglement by Year</a:t>
            </a:r>
            <a:endParaRPr lang="en-US" sz="3600" b="1" u="sng" dirty="0">
              <a:latin typeface="Cambria"/>
              <a:cs typeface="Cambria"/>
            </a:endParaRPr>
          </a:p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Entanglement rates varied by year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Increase in Grey seal entanglement since 2013</a:t>
            </a:r>
          </a:p>
          <a:p>
            <a:pPr marL="571500" indent="-571500">
              <a:buFont typeface="Wingdings" charset="2"/>
              <a:buChar char="§"/>
            </a:pPr>
            <a:endParaRPr lang="en-US" sz="3600" dirty="0" smtClean="0">
              <a:latin typeface="Cambria"/>
              <a:cs typeface="Cambria"/>
            </a:endParaRPr>
          </a:p>
          <a:p>
            <a:endParaRPr lang="en-US" sz="3200" dirty="0" smtClean="0">
              <a:latin typeface="Cambria"/>
              <a:cs typeface="Cambria"/>
            </a:endParaRPr>
          </a:p>
          <a:p>
            <a:endParaRPr lang="en-US" sz="3200" dirty="0" smtClean="0">
              <a:latin typeface="Cambria"/>
              <a:cs typeface="Cambria"/>
            </a:endParaRPr>
          </a:p>
          <a:p>
            <a:endParaRPr lang="en-US" sz="3200" dirty="0" smtClean="0">
              <a:latin typeface="Cambria"/>
              <a:cs typeface="Cambria"/>
            </a:endParaRPr>
          </a:p>
          <a:p>
            <a:endParaRPr lang="en-US" sz="2800" dirty="0">
              <a:latin typeface="Cambria"/>
              <a:cs typeface="Cambria"/>
            </a:endParaRPr>
          </a:p>
          <a:p>
            <a:endParaRPr lang="en-US" sz="2400" dirty="0">
              <a:latin typeface="Cambria"/>
              <a:cs typeface="Cambria"/>
            </a:endParaRPr>
          </a:p>
          <a:p>
            <a:endParaRPr lang="en-US" sz="3200" dirty="0" smtClean="0">
              <a:latin typeface="Cambria"/>
              <a:cs typeface="Cambria"/>
            </a:endParaRPr>
          </a:p>
          <a:p>
            <a:r>
              <a:rPr lang="en-US" sz="3600" b="1" u="sng" dirty="0" smtClean="0">
                <a:latin typeface="Cambria"/>
                <a:cs typeface="Cambria"/>
              </a:rPr>
              <a:t>2016 Entanglements</a:t>
            </a:r>
            <a:endParaRPr lang="en-US" sz="3600" b="1" u="sng" dirty="0">
              <a:latin typeface="Cambria"/>
              <a:cs typeface="Cambria"/>
            </a:endParaRPr>
          </a:p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24 Grey seals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18 Harbor seals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A Grey seal entangled in a red plastic disc was sighted five times (C, </a:t>
            </a:r>
            <a:r>
              <a:rPr lang="en-US" sz="3600" dirty="0">
                <a:latin typeface="Cambria"/>
                <a:cs typeface="Cambria"/>
              </a:rPr>
              <a:t>D</a:t>
            </a:r>
            <a:r>
              <a:rPr lang="en-US" sz="3600" dirty="0" smtClean="0">
                <a:latin typeface="Cambria"/>
                <a:cs typeface="Cambria"/>
              </a:rPr>
              <a:t>)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Other types of entangling  gear included monofilament line and gillnet (E) in addition to multifilament line, rope, trawl net and a hook</a:t>
            </a:r>
            <a:endParaRPr lang="en-US" sz="3600" dirty="0">
              <a:latin typeface="Cambria"/>
              <a:cs typeface="Cambria"/>
            </a:endParaRPr>
          </a:p>
          <a:p>
            <a:endParaRPr lang="en-US" sz="6000" dirty="0" smtClean="0"/>
          </a:p>
          <a:p>
            <a:endParaRPr lang="en-US" sz="1600" dirty="0" smtClean="0"/>
          </a:p>
          <a:p>
            <a:r>
              <a:rPr lang="en-US" sz="3600" b="1" u="sng" dirty="0">
                <a:latin typeface="Cambria"/>
                <a:cs typeface="Cambria"/>
              </a:rPr>
              <a:t>Resights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3600" dirty="0">
                <a:latin typeface="Cambria"/>
                <a:cs typeface="Cambria"/>
              </a:rPr>
              <a:t>20+ individuals </a:t>
            </a:r>
            <a:r>
              <a:rPr lang="en-US" sz="3600" dirty="0" err="1">
                <a:latin typeface="Cambria"/>
                <a:cs typeface="Cambria"/>
              </a:rPr>
              <a:t>resighted</a:t>
            </a:r>
            <a:r>
              <a:rPr lang="en-US" sz="3600" dirty="0">
                <a:latin typeface="Cambria"/>
                <a:cs typeface="Cambria"/>
              </a:rPr>
              <a:t> from previous years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3600" dirty="0">
                <a:latin typeface="Cambria"/>
                <a:cs typeface="Cambria"/>
              </a:rPr>
              <a:t>“Granite” sighted for the first time since named in 2011 (see left</a:t>
            </a:r>
            <a:r>
              <a:rPr lang="en-US" sz="3600" dirty="0" smtClean="0">
                <a:latin typeface="Cambria"/>
                <a:cs typeface="Cambria"/>
              </a:rPr>
              <a:t>)</a:t>
            </a:r>
            <a:endParaRPr lang="en-US" sz="3600" dirty="0">
              <a:latin typeface="Cambria"/>
              <a:cs typeface="Camb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0"/>
            <a:ext cx="43967400" cy="6709529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0" y="76200"/>
            <a:ext cx="34671000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 smtClean="0">
                <a:solidFill>
                  <a:schemeClr val="bg1"/>
                </a:solidFill>
                <a:latin typeface="Cambria"/>
                <a:cs typeface="Cambria"/>
              </a:rPr>
              <a:t>Population assessment of Harbor (</a:t>
            </a:r>
            <a:r>
              <a:rPr lang="en-US" sz="9600" i="1" dirty="0" err="1" smtClean="0">
                <a:solidFill>
                  <a:schemeClr val="bg1"/>
                </a:solidFill>
                <a:latin typeface="Cambria"/>
                <a:cs typeface="Cambria"/>
              </a:rPr>
              <a:t>Phoca</a:t>
            </a:r>
            <a:r>
              <a:rPr lang="en-US" sz="9600" i="1" dirty="0" smtClean="0">
                <a:solidFill>
                  <a:schemeClr val="bg1"/>
                </a:solidFill>
                <a:latin typeface="Cambria"/>
                <a:cs typeface="Cambria"/>
              </a:rPr>
              <a:t> </a:t>
            </a:r>
            <a:r>
              <a:rPr lang="en-US" sz="9600" i="1" dirty="0" err="1" smtClean="0">
                <a:solidFill>
                  <a:schemeClr val="bg1"/>
                </a:solidFill>
                <a:latin typeface="Cambria"/>
                <a:cs typeface="Cambria"/>
              </a:rPr>
              <a:t>vitulina</a:t>
            </a:r>
            <a:r>
              <a:rPr lang="en-US" sz="9600" dirty="0" smtClean="0">
                <a:solidFill>
                  <a:schemeClr val="bg1"/>
                </a:solidFill>
                <a:latin typeface="Cambria"/>
                <a:cs typeface="Cambria"/>
              </a:rPr>
              <a:t>) and Grey seals (</a:t>
            </a:r>
            <a:r>
              <a:rPr lang="en-US" sz="9600" i="1" dirty="0" err="1" smtClean="0">
                <a:solidFill>
                  <a:schemeClr val="bg1"/>
                </a:solidFill>
                <a:latin typeface="Cambria"/>
                <a:cs typeface="Cambria"/>
              </a:rPr>
              <a:t>Halichoerus</a:t>
            </a:r>
            <a:r>
              <a:rPr lang="en-US" sz="9600" i="1" dirty="0" smtClean="0">
                <a:solidFill>
                  <a:schemeClr val="bg1"/>
                </a:solidFill>
                <a:latin typeface="Cambria"/>
                <a:cs typeface="Cambria"/>
              </a:rPr>
              <a:t> </a:t>
            </a:r>
            <a:r>
              <a:rPr lang="en-US" sz="9600" i="1" dirty="0" err="1" smtClean="0">
                <a:solidFill>
                  <a:schemeClr val="bg1"/>
                </a:solidFill>
                <a:latin typeface="Cambria"/>
                <a:cs typeface="Cambria"/>
              </a:rPr>
              <a:t>grypus</a:t>
            </a:r>
            <a:r>
              <a:rPr lang="en-US" sz="9600" dirty="0" smtClean="0">
                <a:solidFill>
                  <a:schemeClr val="bg1"/>
                </a:solidFill>
                <a:latin typeface="Cambria"/>
                <a:cs typeface="Cambria"/>
              </a:rPr>
              <a:t>) at Duck Island ledges, ME</a:t>
            </a:r>
          </a:p>
          <a:p>
            <a:pPr algn="ctr"/>
            <a:endParaRPr lang="en-US" sz="2800" dirty="0" smtClean="0">
              <a:solidFill>
                <a:schemeClr val="bg1"/>
              </a:solidFill>
              <a:latin typeface="Cambria"/>
              <a:cs typeface="Cambria"/>
            </a:endParaRPr>
          </a:p>
          <a:p>
            <a:pPr marL="742950" indent="-742950" algn="ctr">
              <a:buAutoNum type="alphaUcPeriod"/>
            </a:pPr>
            <a:r>
              <a:rPr lang="en-US" sz="4400" dirty="0" smtClean="0">
                <a:solidFill>
                  <a:schemeClr val="bg1"/>
                </a:solidFill>
                <a:latin typeface="Cambria"/>
                <a:cs typeface="Cambria"/>
              </a:rPr>
              <a:t>Bogomolni</a:t>
            </a:r>
            <a:r>
              <a:rPr lang="en-US" sz="4400" baseline="30000" dirty="0" smtClean="0">
                <a:solidFill>
                  <a:schemeClr val="bg1"/>
                </a:solidFill>
                <a:latin typeface="Cambria"/>
                <a:cs typeface="Cambria"/>
              </a:rPr>
              <a:t>1</a:t>
            </a:r>
            <a:r>
              <a:rPr lang="en-US" sz="4400" dirty="0" smtClean="0">
                <a:solidFill>
                  <a:schemeClr val="bg1"/>
                </a:solidFill>
                <a:latin typeface="Cambria"/>
                <a:cs typeface="Cambria"/>
              </a:rPr>
              <a:t>, G. Calandrino</a:t>
            </a:r>
            <a:r>
              <a:rPr lang="en-US" sz="4400" baseline="30000" dirty="0" smtClean="0">
                <a:solidFill>
                  <a:schemeClr val="bg1"/>
                </a:solidFill>
                <a:latin typeface="Cambria"/>
                <a:cs typeface="Cambria"/>
              </a:rPr>
              <a:t>2</a:t>
            </a:r>
            <a:r>
              <a:rPr lang="en-US" sz="4400" dirty="0" smtClean="0">
                <a:solidFill>
                  <a:schemeClr val="bg1"/>
                </a:solidFill>
                <a:latin typeface="Cambria"/>
                <a:cs typeface="Cambria"/>
              </a:rPr>
              <a:t>, M. Carr</a:t>
            </a:r>
            <a:r>
              <a:rPr lang="en-US" sz="4400" baseline="30000" dirty="0" smtClean="0">
                <a:solidFill>
                  <a:schemeClr val="bg1"/>
                </a:solidFill>
                <a:latin typeface="Cambria"/>
                <a:cs typeface="Cambria"/>
              </a:rPr>
              <a:t>3</a:t>
            </a:r>
            <a:r>
              <a:rPr lang="en-US" sz="4400" dirty="0" smtClean="0">
                <a:solidFill>
                  <a:schemeClr val="bg1"/>
                </a:solidFill>
                <a:latin typeface="Cambria"/>
                <a:cs typeface="Cambria"/>
              </a:rPr>
              <a:t>, N. Lysiak</a:t>
            </a:r>
            <a:r>
              <a:rPr lang="en-US" sz="4400" baseline="30000" dirty="0" smtClean="0">
                <a:solidFill>
                  <a:schemeClr val="bg1"/>
                </a:solidFill>
                <a:latin typeface="Cambria"/>
                <a:cs typeface="Cambria"/>
              </a:rPr>
              <a:t>4</a:t>
            </a:r>
            <a:r>
              <a:rPr lang="en-US" sz="4400" dirty="0" smtClean="0">
                <a:solidFill>
                  <a:schemeClr val="bg1"/>
                </a:solidFill>
                <a:latin typeface="Cambria"/>
                <a:cs typeface="Cambria"/>
              </a:rPr>
              <a:t>, G. Tsourounakis</a:t>
            </a:r>
            <a:r>
              <a:rPr lang="en-US" sz="4400" baseline="30000" dirty="0" smtClean="0">
                <a:solidFill>
                  <a:schemeClr val="bg1"/>
                </a:solidFill>
                <a:latin typeface="Cambria"/>
                <a:cs typeface="Cambria"/>
              </a:rPr>
              <a:t>5</a:t>
            </a:r>
          </a:p>
          <a:p>
            <a:pPr algn="ctr"/>
            <a:endParaRPr lang="en-US" sz="1400" dirty="0" smtClean="0">
              <a:solidFill>
                <a:schemeClr val="bg1"/>
              </a:solidFill>
              <a:latin typeface="Cambria"/>
              <a:cs typeface="Cambria"/>
            </a:endParaRPr>
          </a:p>
          <a:p>
            <a:pPr algn="ctr"/>
            <a:r>
              <a:rPr lang="en-US" sz="2800" baseline="30000" dirty="0" smtClean="0">
                <a:solidFill>
                  <a:schemeClr val="bg1"/>
                </a:solidFill>
                <a:latin typeface="Cambria"/>
                <a:cs typeface="Cambria"/>
              </a:rPr>
              <a:t>1</a:t>
            </a:r>
            <a:r>
              <a:rPr lang="en-US" sz="2800" dirty="0">
                <a:solidFill>
                  <a:schemeClr val="bg1"/>
                </a:solidFill>
                <a:latin typeface="Cambria"/>
                <a:cs typeface="Cambria"/>
              </a:rPr>
              <a:t>Woods Hole Oceanographic Institute, Woods Hole, MA</a:t>
            </a:r>
          </a:p>
          <a:p>
            <a:pPr algn="ctr"/>
            <a:r>
              <a:rPr lang="en-US" sz="2800" baseline="30000" dirty="0" smtClean="0">
                <a:solidFill>
                  <a:schemeClr val="bg1"/>
                </a:solidFill>
                <a:latin typeface="Cambria"/>
                <a:cs typeface="Cambria"/>
              </a:rPr>
              <a:t>2</a:t>
            </a:r>
            <a:r>
              <a:rPr lang="en-US" sz="2800" dirty="0" smtClean="0">
                <a:solidFill>
                  <a:schemeClr val="bg1"/>
                </a:solidFill>
                <a:latin typeface="Cambria"/>
                <a:cs typeface="Cambria"/>
              </a:rPr>
              <a:t>Department of Natural Resource Conservation, UMASS Amherst, Amherst, MA</a:t>
            </a:r>
          </a:p>
          <a:p>
            <a:pPr algn="ctr"/>
            <a:r>
              <a:rPr lang="en-US" sz="2800" baseline="30000" dirty="0" smtClean="0">
                <a:solidFill>
                  <a:srgbClr val="FFFFFF"/>
                </a:solidFill>
                <a:latin typeface="Cambria"/>
                <a:cs typeface="Cambria"/>
              </a:rPr>
              <a:t>3</a:t>
            </a:r>
            <a:r>
              <a:rPr lang="en-US" sz="2800" dirty="0" smtClean="0">
                <a:solidFill>
                  <a:srgbClr val="FFFFFF"/>
                </a:solidFill>
                <a:latin typeface="Cambria"/>
                <a:cs typeface="Cambria"/>
              </a:rPr>
              <a:t>Department of </a:t>
            </a:r>
            <a:r>
              <a:rPr lang="en-US" sz="2800" dirty="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lang="en-US" sz="2800" dirty="0" smtClean="0">
                <a:solidFill>
                  <a:srgbClr val="FFFFFF"/>
                </a:solidFill>
                <a:latin typeface="Cambria"/>
                <a:cs typeface="Cambria"/>
              </a:rPr>
              <a:t>Biological Sciences, University of New Hampshire , Durham, NH</a:t>
            </a:r>
          </a:p>
          <a:p>
            <a:pPr algn="ctr"/>
            <a:r>
              <a:rPr lang="en-US" sz="2800" baseline="30000" dirty="0" smtClean="0">
                <a:solidFill>
                  <a:srgbClr val="FFFFFF"/>
                </a:solidFill>
                <a:latin typeface="Cambria"/>
                <a:cs typeface="Cambria"/>
              </a:rPr>
              <a:t>4</a:t>
            </a:r>
            <a:r>
              <a:rPr lang="en-US" sz="2800" dirty="0" smtClean="0">
                <a:solidFill>
                  <a:srgbClr val="FFFFFF"/>
                </a:solidFill>
                <a:latin typeface="Cambria"/>
                <a:cs typeface="Cambria"/>
              </a:rPr>
              <a:t>Department of Biology, UMass Boston, Boston, MA</a:t>
            </a:r>
          </a:p>
          <a:p>
            <a:pPr algn="ctr"/>
            <a:r>
              <a:rPr lang="en-US" sz="2800" baseline="30000" dirty="0" smtClean="0">
                <a:solidFill>
                  <a:srgbClr val="FFFFFF"/>
                </a:solidFill>
                <a:latin typeface="Cambria"/>
                <a:cs typeface="Cambria"/>
              </a:rPr>
              <a:t>5</a:t>
            </a:r>
            <a:r>
              <a:rPr lang="en-US" sz="2800" dirty="0" smtClean="0">
                <a:solidFill>
                  <a:srgbClr val="FFFFFF"/>
                </a:solidFill>
                <a:latin typeface="Cambria"/>
                <a:cs typeface="Cambria"/>
              </a:rPr>
              <a:t>Department of Biology, Cornell University, Ithaca, NY</a:t>
            </a:r>
          </a:p>
        </p:txBody>
      </p:sp>
      <p:pic>
        <p:nvPicPr>
          <p:cNvPr id="81" name="Picture 80" descr="cornell.gif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52" y="429543"/>
            <a:ext cx="2915027" cy="2835320"/>
          </a:xfrm>
          <a:prstGeom prst="rect">
            <a:avLst/>
          </a:prstGeom>
        </p:spPr>
      </p:pic>
      <p:pic>
        <p:nvPicPr>
          <p:cNvPr id="3" name="Picture 2" descr="logo.pn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03" y="3958041"/>
            <a:ext cx="6056871" cy="1888922"/>
          </a:xfrm>
          <a:prstGeom prst="rect">
            <a:avLst/>
          </a:prstGeom>
        </p:spPr>
      </p:pic>
      <p:pic>
        <p:nvPicPr>
          <p:cNvPr id="82" name="Picture 81" descr="UnhaSealSilver_220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7600" y="470863"/>
            <a:ext cx="2794000" cy="2794000"/>
          </a:xfrm>
          <a:prstGeom prst="rect">
            <a:avLst/>
          </a:prstGeom>
        </p:spPr>
      </p:pic>
      <p:sp>
        <p:nvSpPr>
          <p:cNvPr id="86" name="TextBox 85"/>
          <p:cNvSpPr txBox="1"/>
          <p:nvPr/>
        </p:nvSpPr>
        <p:spPr>
          <a:xfrm>
            <a:off x="34366200" y="10023692"/>
            <a:ext cx="8610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u="sng" dirty="0" smtClean="0">
                <a:latin typeface="Cambria"/>
                <a:cs typeface="Cambria"/>
              </a:rPr>
              <a:t>Observations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11+ cases of seal pox (F)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30 injuries of varying severity (G, </a:t>
            </a:r>
            <a:r>
              <a:rPr lang="en-US" sz="3600" dirty="0">
                <a:latin typeface="Cambria"/>
                <a:cs typeface="Cambria"/>
              </a:rPr>
              <a:t>H</a:t>
            </a:r>
            <a:r>
              <a:rPr lang="en-US" sz="3600" dirty="0" smtClean="0">
                <a:latin typeface="Cambria"/>
                <a:cs typeface="Cambria"/>
              </a:rPr>
              <a:t>)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Unique findings (I, </a:t>
            </a:r>
            <a:r>
              <a:rPr lang="en-US" sz="3600" dirty="0">
                <a:latin typeface="Cambria"/>
                <a:cs typeface="Cambria"/>
              </a:rPr>
              <a:t>J</a:t>
            </a:r>
            <a:r>
              <a:rPr lang="en-US" sz="3600" dirty="0" smtClean="0">
                <a:latin typeface="Cambria"/>
                <a:cs typeface="Cambria"/>
              </a:rPr>
              <a:t>)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One harbor seal was sighted with a green tag on its right hind flipper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30708601" y="7230070"/>
            <a:ext cx="609599" cy="923330"/>
          </a:xfrm>
          <a:prstGeom prst="rect">
            <a:avLst/>
          </a:prstGeom>
          <a:solidFill>
            <a:schemeClr val="tx1">
              <a:alpha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F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6426235" y="21363097"/>
            <a:ext cx="609599" cy="923330"/>
          </a:xfrm>
          <a:prstGeom prst="rect">
            <a:avLst/>
          </a:prstGeom>
          <a:solidFill>
            <a:schemeClr val="tx1">
              <a:alpha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C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2555201" y="21327070"/>
            <a:ext cx="609599" cy="923330"/>
          </a:xfrm>
          <a:prstGeom prst="rect">
            <a:avLst/>
          </a:prstGeom>
          <a:solidFill>
            <a:schemeClr val="tx1">
              <a:alpha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D</a:t>
            </a:r>
          </a:p>
        </p:txBody>
      </p:sp>
      <p:grpSp>
        <p:nvGrpSpPr>
          <p:cNvPr id="29" name="Group 28"/>
          <p:cNvGrpSpPr/>
          <p:nvPr/>
        </p:nvGrpSpPr>
        <p:grpSpPr>
          <a:xfrm>
            <a:off x="14298166" y="24536400"/>
            <a:ext cx="8942833" cy="3978435"/>
            <a:chOff x="14298166" y="25282365"/>
            <a:chExt cx="8942833" cy="3978435"/>
          </a:xfrm>
        </p:grpSpPr>
        <p:pic>
          <p:nvPicPr>
            <p:cNvPr id="71" name="Picture 70" descr="7-25-16_HG_TrailingMono_RB_6_monofilament_hanging_off_neck_IMG_0312 .png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98166" y="25282365"/>
              <a:ext cx="8942833" cy="3978435"/>
            </a:xfrm>
            <a:prstGeom prst="rect">
              <a:avLst/>
            </a:prstGeom>
          </p:spPr>
        </p:pic>
        <p:sp>
          <p:nvSpPr>
            <p:cNvPr id="62" name="TextBox 61"/>
            <p:cNvSpPr txBox="1"/>
            <p:nvPr/>
          </p:nvSpPr>
          <p:spPr>
            <a:xfrm>
              <a:off x="22555201" y="25425835"/>
              <a:ext cx="609599" cy="923330"/>
            </a:xfrm>
            <a:prstGeom prst="rect">
              <a:avLst/>
            </a:prstGeom>
            <a:solidFill>
              <a:schemeClr val="tx1">
                <a:alpha val="4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sz="5400" dirty="0">
                  <a:solidFill>
                    <a:schemeClr val="bg1"/>
                  </a:solidFill>
                </a:rPr>
                <a:t>E</a:t>
              </a: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609600" y="14906684"/>
            <a:ext cx="12725400" cy="1415772"/>
            <a:chOff x="666533" y="16387640"/>
            <a:chExt cx="12725400" cy="1415772"/>
          </a:xfrm>
        </p:grpSpPr>
        <p:sp>
          <p:nvSpPr>
            <p:cNvPr id="66" name="Rectangle 65"/>
            <p:cNvSpPr/>
            <p:nvPr/>
          </p:nvSpPr>
          <p:spPr>
            <a:xfrm>
              <a:off x="666533" y="16459200"/>
              <a:ext cx="12725400" cy="1295400"/>
            </a:xfrm>
            <a:prstGeom prst="rect">
              <a:avLst/>
            </a:prstGeom>
            <a:solidFill>
              <a:schemeClr val="tx2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1047533" y="16387640"/>
              <a:ext cx="12039600" cy="1415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FFFF"/>
                  </a:solidFill>
                  <a:latin typeface="Cambria"/>
                  <a:cs typeface="Cambria"/>
                </a:rPr>
                <a:t>Objectives</a:t>
              </a:r>
              <a:endParaRPr lang="en-US" dirty="0">
                <a:solidFill>
                  <a:srgbClr val="FFFFFF"/>
                </a:solidFill>
                <a:latin typeface="Cambria"/>
                <a:cs typeface="Cambria"/>
              </a:endParaRPr>
            </a:p>
          </p:txBody>
        </p:sp>
      </p:grpSp>
      <p:sp>
        <p:nvSpPr>
          <p:cNvPr id="68" name="TextBox 67"/>
          <p:cNvSpPr txBox="1"/>
          <p:nvPr/>
        </p:nvSpPr>
        <p:spPr>
          <a:xfrm>
            <a:off x="609600" y="16306800"/>
            <a:ext cx="12725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Assess </a:t>
            </a:r>
            <a:r>
              <a:rPr lang="en-US" sz="3600" dirty="0">
                <a:latin typeface="Cambria"/>
                <a:cs typeface="Cambria"/>
              </a:rPr>
              <a:t>t</a:t>
            </a:r>
            <a:r>
              <a:rPr lang="en-US" sz="3600" dirty="0" smtClean="0">
                <a:latin typeface="Cambria"/>
                <a:cs typeface="Cambria"/>
              </a:rPr>
              <a:t>emporal changes in abundance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Monitor population health by recording instances of disease, injury, entanglement and human interaction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Identify individuals seals using photographic mark-recapture</a:t>
            </a:r>
          </a:p>
          <a:p>
            <a:endParaRPr lang="en-US" sz="3600" dirty="0" smtClean="0">
              <a:latin typeface="Cambria"/>
              <a:cs typeface="Cambria"/>
            </a:endParaRPr>
          </a:p>
        </p:txBody>
      </p:sp>
      <p:sp>
        <p:nvSpPr>
          <p:cNvPr id="32" name="Right Arrow 31"/>
          <p:cNvSpPr/>
          <p:nvPr/>
        </p:nvSpPr>
        <p:spPr>
          <a:xfrm rot="10261516">
            <a:off x="1925509" y="27587679"/>
            <a:ext cx="533400" cy="304800"/>
          </a:xfrm>
          <a:prstGeom prst="rightArrow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000000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 descr="6-11-16_PV_Armpitwound_LB_4NE_pink_ulceration_under_left_flipper_IMG_644.png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525"/>
          <a:stretch/>
        </p:blipFill>
        <p:spPr>
          <a:xfrm>
            <a:off x="36957000" y="7162800"/>
            <a:ext cx="6144231" cy="27559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-3810130" y="12326890"/>
            <a:ext cx="184666" cy="14157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31" name="Picture 30" descr="7-3-16_PV_Beatupseal_N_2E_bloody_neck_possible_material_other_minor_injuries_IMG_0092.png"/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64494" b="-2712"/>
          <a:stretch/>
        </p:blipFill>
        <p:spPr>
          <a:xfrm>
            <a:off x="30708600" y="10132895"/>
            <a:ext cx="3422822" cy="3354505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36995420" y="7239000"/>
            <a:ext cx="571180" cy="923330"/>
          </a:xfrm>
          <a:prstGeom prst="rect">
            <a:avLst/>
          </a:prstGeom>
          <a:solidFill>
            <a:schemeClr val="tx1">
              <a:alpha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G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30708600" y="10201870"/>
            <a:ext cx="571180" cy="923330"/>
          </a:xfrm>
          <a:prstGeom prst="rect">
            <a:avLst/>
          </a:prstGeom>
          <a:solidFill>
            <a:schemeClr val="tx1">
              <a:alpha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H</a:t>
            </a:r>
          </a:p>
        </p:txBody>
      </p:sp>
      <p:pic>
        <p:nvPicPr>
          <p:cNvPr id="35" name="Picture 34" descr="7-3-16_PV_Funkymark_VB_2S_odd_abdominal_mark_IMG_0235.png"/>
          <p:cNvPicPr>
            <a:picLocks noChangeAspect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24"/>
          <a:stretch/>
        </p:blipFill>
        <p:spPr>
          <a:xfrm>
            <a:off x="36957000" y="13620919"/>
            <a:ext cx="6154474" cy="2762081"/>
          </a:xfrm>
          <a:prstGeom prst="rect">
            <a:avLst/>
          </a:prstGeom>
        </p:spPr>
      </p:pic>
      <p:sp>
        <p:nvSpPr>
          <p:cNvPr id="78" name="TextBox 77"/>
          <p:cNvSpPr txBox="1"/>
          <p:nvPr/>
        </p:nvSpPr>
        <p:spPr>
          <a:xfrm>
            <a:off x="30670820" y="13707070"/>
            <a:ext cx="571180" cy="923330"/>
          </a:xfrm>
          <a:prstGeom prst="rect">
            <a:avLst/>
          </a:prstGeom>
          <a:solidFill>
            <a:schemeClr val="tx1">
              <a:alpha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5400" dirty="0" smtClean="0">
                <a:solidFill>
                  <a:schemeClr val="bg1"/>
                </a:solidFill>
              </a:rPr>
              <a:t>I</a:t>
            </a:r>
            <a:endParaRPr lang="en-US" sz="5400" dirty="0">
              <a:solidFill>
                <a:schemeClr val="bg1"/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6995420" y="13707070"/>
            <a:ext cx="571180" cy="923330"/>
          </a:xfrm>
          <a:prstGeom prst="rect">
            <a:avLst/>
          </a:prstGeom>
          <a:solidFill>
            <a:schemeClr val="tx1">
              <a:alpha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J</a:t>
            </a:r>
          </a:p>
        </p:txBody>
      </p:sp>
      <p:pic>
        <p:nvPicPr>
          <p:cNvPr id="34" name="Picture 33" descr="Survey Route.jpg"/>
          <p:cNvPicPr>
            <a:picLocks noChangeAspect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0" t="4423"/>
          <a:stretch/>
        </p:blipFill>
        <p:spPr>
          <a:xfrm>
            <a:off x="6934200" y="28350407"/>
            <a:ext cx="6400800" cy="3958393"/>
          </a:xfrm>
          <a:prstGeom prst="rect">
            <a:avLst/>
          </a:prstGeom>
        </p:spPr>
      </p:pic>
      <p:pic>
        <p:nvPicPr>
          <p:cNvPr id="28" name="Picture 27" descr="Isles of Shoals Map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24" y="24841199"/>
            <a:ext cx="6485314" cy="7467599"/>
          </a:xfrm>
          <a:prstGeom prst="rect">
            <a:avLst/>
          </a:prstGeom>
        </p:spPr>
      </p:pic>
      <p:sp>
        <p:nvSpPr>
          <p:cNvPr id="80" name="TextBox 79"/>
          <p:cNvSpPr txBox="1"/>
          <p:nvPr/>
        </p:nvSpPr>
        <p:spPr>
          <a:xfrm>
            <a:off x="6477000" y="31385470"/>
            <a:ext cx="609599" cy="923330"/>
          </a:xfrm>
          <a:prstGeom prst="rect">
            <a:avLst/>
          </a:prstGeom>
          <a:solidFill>
            <a:schemeClr val="tx1">
              <a:alpha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chemeClr val="bg1"/>
                </a:solidFill>
              </a:rPr>
              <a:t>A</a:t>
            </a:r>
            <a:endParaRPr lang="en-US" sz="5400" dirty="0">
              <a:solidFill>
                <a:schemeClr val="bg1"/>
              </a:solidFill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12725401" y="31385470"/>
            <a:ext cx="609599" cy="923330"/>
          </a:xfrm>
          <a:prstGeom prst="rect">
            <a:avLst/>
          </a:prstGeom>
          <a:solidFill>
            <a:schemeClr val="tx1">
              <a:alpha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B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7162800" y="24841200"/>
            <a:ext cx="6096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u="sng" dirty="0" smtClean="0">
                <a:latin typeface="Cambria"/>
                <a:cs typeface="Cambria"/>
              </a:rPr>
              <a:t>Charts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latin typeface="Cambria"/>
                <a:cs typeface="Cambria"/>
              </a:rPr>
              <a:t>Location of Duck Island ledges in the Isles of Shoals (A)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3600" dirty="0">
                <a:latin typeface="Cambria"/>
                <a:cs typeface="Cambria"/>
              </a:rPr>
              <a:t>S</a:t>
            </a:r>
            <a:r>
              <a:rPr lang="en-US" sz="3600" dirty="0" smtClean="0">
                <a:latin typeface="Cambria"/>
                <a:cs typeface="Cambria"/>
              </a:rPr>
              <a:t>urvey route around the ledges (B)</a:t>
            </a:r>
          </a:p>
        </p:txBody>
      </p:sp>
    </p:spTree>
    <p:extLst>
      <p:ext uri="{BB962C8B-B14F-4D97-AF65-F5344CB8AC3E}">
        <p14:creationId xmlns:p14="http://schemas.microsoft.com/office/powerpoint/2010/main" val="6956443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1038</TotalTime>
  <Words>661</Words>
  <Application>Microsoft Macintosh PowerPoint</Application>
  <PresentationFormat>Custom</PresentationFormat>
  <Paragraphs>98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MKC</dc:creator>
  <cp:lastModifiedBy>James Coyer</cp:lastModifiedBy>
  <cp:revision>244</cp:revision>
  <dcterms:created xsi:type="dcterms:W3CDTF">2016-07-27T13:08:55Z</dcterms:created>
  <dcterms:modified xsi:type="dcterms:W3CDTF">2016-10-03T16:56:23Z</dcterms:modified>
</cp:coreProperties>
</file>