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219421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93" autoAdjust="0"/>
    <p:restoredTop sz="95179" autoAdjust="0"/>
  </p:normalViewPr>
  <p:slideViewPr>
    <p:cSldViewPr snapToObjects="1">
      <p:cViewPr>
        <p:scale>
          <a:sx n="31" d="100"/>
          <a:sy n="31" d="100"/>
        </p:scale>
        <p:origin x="-1432" y="14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Most%20Important:EPUE-X%20Final%20Calc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Most%20Important:Resight%20Calculation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Most%20Important:Resight%20Calculation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meghan:Desktop:SHOALS%20Seal%20Work:Excel%20Sheets:Gear%20Type%202016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Graphs!$B$2</c:f>
              <c:strCache>
                <c:ptCount val="1"/>
                <c:pt idx="0">
                  <c:v>Grey</c:v>
                </c:pt>
              </c:strCache>
            </c:strRef>
          </c:tx>
          <c:spPr>
            <a:ln w="63500">
              <a:solidFill>
                <a:srgbClr val="000090"/>
              </a:solidFill>
            </a:ln>
          </c:spPr>
          <c:marker>
            <c:symbol val="none"/>
          </c:marker>
          <c:cat>
            <c:numRef>
              <c:f>Graphs!$A$3:$A$7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Graphs!$B$3:$B$7</c:f>
              <c:numCache>
                <c:formatCode>General</c:formatCode>
                <c:ptCount val="5"/>
                <c:pt idx="0">
                  <c:v>17.4</c:v>
                </c:pt>
                <c:pt idx="1">
                  <c:v>9.2</c:v>
                </c:pt>
                <c:pt idx="2">
                  <c:v>3.3</c:v>
                </c:pt>
                <c:pt idx="3">
                  <c:v>11.6</c:v>
                </c:pt>
                <c:pt idx="4">
                  <c:v>17.0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Graphs!$C$2</c:f>
              <c:strCache>
                <c:ptCount val="1"/>
                <c:pt idx="0">
                  <c:v>Harbor</c:v>
                </c:pt>
              </c:strCache>
            </c:strRef>
          </c:tx>
          <c:spPr>
            <a:ln w="63500">
              <a:solidFill>
                <a:srgbClr val="800000"/>
              </a:solidFill>
            </a:ln>
          </c:spPr>
          <c:marker>
            <c:symbol val="none"/>
          </c:marker>
          <c:cat>
            <c:numRef>
              <c:f>Graphs!$A$3:$A$7</c:f>
              <c:numCache>
                <c:formatCode>General</c:formatCode>
                <c:ptCount val="5"/>
                <c:pt idx="0">
                  <c:v>2011.0</c:v>
                </c:pt>
                <c:pt idx="1">
                  <c:v>2012.0</c:v>
                </c:pt>
                <c:pt idx="2">
                  <c:v>2013.0</c:v>
                </c:pt>
                <c:pt idx="3">
                  <c:v>2015.0</c:v>
                </c:pt>
                <c:pt idx="4">
                  <c:v>2016.0</c:v>
                </c:pt>
              </c:numCache>
            </c:numRef>
          </c:cat>
          <c:val>
            <c:numRef>
              <c:f>Graphs!$C$3:$C$7</c:f>
              <c:numCache>
                <c:formatCode>General</c:formatCode>
                <c:ptCount val="5"/>
                <c:pt idx="0">
                  <c:v>11.5</c:v>
                </c:pt>
                <c:pt idx="1">
                  <c:v>29.5</c:v>
                </c:pt>
                <c:pt idx="2">
                  <c:v>9.9</c:v>
                </c:pt>
                <c:pt idx="3">
                  <c:v>9.9</c:v>
                </c:pt>
                <c:pt idx="4">
                  <c:v>12.7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23845144"/>
        <c:axId val="-2024400264"/>
      </c:lineChart>
      <c:catAx>
        <c:axId val="-2023845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4400264"/>
        <c:crosses val="autoZero"/>
        <c:auto val="1"/>
        <c:lblAlgn val="ctr"/>
        <c:lblOffset val="100"/>
        <c:noMultiLvlLbl val="0"/>
      </c:catAx>
      <c:valAx>
        <c:axId val="-20244002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/>
                  <a:t>Normalized</a:t>
                </a:r>
                <a:r>
                  <a:rPr lang="en-US" sz="2400" baseline="0"/>
                  <a:t> Entanglement Rate</a:t>
                </a:r>
                <a:endParaRPr lang="en-US" sz="240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38451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25270788414396"/>
          <c:y val="0.0653129322926626"/>
          <c:w val="0.119909297052154"/>
          <c:h val="0.175544767257152"/>
        </c:manualLayout>
      </c:layout>
      <c:overlay val="1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Calculations!$B$8</c:f>
              <c:strCache>
                <c:ptCount val="1"/>
                <c:pt idx="0">
                  <c:v>Grey</c:v>
                </c:pt>
              </c:strCache>
            </c:strRef>
          </c:tx>
          <c:spPr>
            <a:solidFill>
              <a:srgbClr val="000090"/>
            </a:solidFill>
            <a:ln>
              <a:solidFill>
                <a:srgbClr val="000090"/>
              </a:solidFill>
            </a:ln>
          </c:spPr>
          <c:invertIfNegative val="0"/>
          <c:cat>
            <c:strRef>
              <c:f>Calculations!$A$9:$A$13</c:f>
              <c:strCach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CBD</c:v>
                </c:pt>
              </c:strCache>
            </c:strRef>
          </c:cat>
          <c:val>
            <c:numRef>
              <c:f>Calculations!$B$9:$B$13</c:f>
              <c:numCache>
                <c:formatCode>0.00</c:formatCode>
                <c:ptCount val="5"/>
                <c:pt idx="0">
                  <c:v>0.0</c:v>
                </c:pt>
                <c:pt idx="1">
                  <c:v>6.0</c:v>
                </c:pt>
                <c:pt idx="2">
                  <c:v>41.0</c:v>
                </c:pt>
                <c:pt idx="3">
                  <c:v>10.0</c:v>
                </c:pt>
                <c:pt idx="4">
                  <c:v>43.0</c:v>
                </c:pt>
              </c:numCache>
            </c:numRef>
          </c:val>
        </c:ser>
        <c:ser>
          <c:idx val="1"/>
          <c:order val="1"/>
          <c:tx>
            <c:strRef>
              <c:f>Calculations!$C$8</c:f>
              <c:strCache>
                <c:ptCount val="1"/>
                <c:pt idx="0">
                  <c:v>Harbor</c:v>
                </c:pt>
              </c:strCache>
            </c:strRef>
          </c:tx>
          <c:spPr>
            <a:solidFill>
              <a:srgbClr val="800000"/>
            </a:solidFill>
          </c:spPr>
          <c:invertIfNegative val="0"/>
          <c:cat>
            <c:strRef>
              <c:f>Calculations!$A$9:$A$13</c:f>
              <c:strCach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CBD</c:v>
                </c:pt>
              </c:strCache>
            </c:strRef>
          </c:cat>
          <c:val>
            <c:numRef>
              <c:f>Calculations!$C$9:$C$13</c:f>
              <c:numCache>
                <c:formatCode>0.00</c:formatCode>
                <c:ptCount val="5"/>
                <c:pt idx="0">
                  <c:v>0.0</c:v>
                </c:pt>
                <c:pt idx="1">
                  <c:v>3.0</c:v>
                </c:pt>
                <c:pt idx="2">
                  <c:v>57.0</c:v>
                </c:pt>
                <c:pt idx="3">
                  <c:v>3.0</c:v>
                </c:pt>
                <c:pt idx="4">
                  <c:v>36.0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78662632"/>
        <c:axId val="-2079366904"/>
      </c:barChart>
      <c:catAx>
        <c:axId val="207866263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/>
                  <a:t>Severity</a:t>
                </a:r>
                <a:r>
                  <a:rPr lang="en-US" sz="2400" baseline="0"/>
                  <a:t> Score</a:t>
                </a:r>
                <a:endParaRPr lang="en-US" sz="2400"/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-2079366904"/>
        <c:crosses val="autoZero"/>
        <c:auto val="1"/>
        <c:lblAlgn val="ctr"/>
        <c:lblOffset val="100"/>
        <c:noMultiLvlLbl val="0"/>
      </c:catAx>
      <c:valAx>
        <c:axId val="-207936690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/>
                  <a:t>Percent</a:t>
                </a:r>
                <a:r>
                  <a:rPr lang="en-US" sz="2400" baseline="0"/>
                  <a:t> of Entanglements</a:t>
                </a:r>
                <a:endParaRPr lang="en-US" sz="240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20786626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12117949542022"/>
          <c:y val="0.161797830826702"/>
          <c:w val="0.124267716535433"/>
          <c:h val="0.140758040838116"/>
        </c:manualLayout>
      </c:layout>
      <c:overlay val="1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Nonentangled</c:v>
          </c:tx>
          <c:spPr>
            <a:solidFill>
              <a:schemeClr val="bg2">
                <a:lumMod val="50000"/>
              </a:schemeClr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'Final Graphs'!$Z$5</c:f>
                <c:numCache>
                  <c:formatCode>General</c:formatCode>
                  <c:ptCount val="1"/>
                  <c:pt idx="0">
                    <c:v>0.0136875177971353</c:v>
                  </c:pt>
                </c:numCache>
              </c:numRef>
            </c:plus>
            <c:minus>
              <c:numRef>
                <c:f>'Final Graphs'!$Z$5</c:f>
                <c:numCache>
                  <c:formatCode>General</c:formatCode>
                  <c:ptCount val="1"/>
                  <c:pt idx="0">
                    <c:v>0.0136875177971353</c:v>
                  </c:pt>
                </c:numCache>
              </c:numRef>
            </c:minus>
          </c:errBars>
          <c:val>
            <c:numRef>
              <c:f>'Final Graphs'!$B$20</c:f>
              <c:numCache>
                <c:formatCode>General</c:formatCode>
                <c:ptCount val="1"/>
                <c:pt idx="0">
                  <c:v>0.092</c:v>
                </c:pt>
              </c:numCache>
            </c:numRef>
          </c:val>
        </c:ser>
        <c:ser>
          <c:idx val="1"/>
          <c:order val="1"/>
          <c:tx>
            <c:v>Entangled Grey</c:v>
          </c:tx>
          <c:spPr>
            <a:solidFill>
              <a:srgbClr val="000090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'Final Graphs'!$AA$5</c:f>
                <c:numCache>
                  <c:formatCode>General</c:formatCode>
                  <c:ptCount val="1"/>
                  <c:pt idx="0">
                    <c:v>0.0643219642734056</c:v>
                  </c:pt>
                </c:numCache>
              </c:numRef>
            </c:plus>
            <c:minus>
              <c:numRef>
                <c:f>'Final Graphs'!$AA$5</c:f>
                <c:numCache>
                  <c:formatCode>General</c:formatCode>
                  <c:ptCount val="1"/>
                  <c:pt idx="0">
                    <c:v>0.0643219642734056</c:v>
                  </c:pt>
                </c:numCache>
              </c:numRef>
            </c:minus>
          </c:errBars>
          <c:val>
            <c:numRef>
              <c:f>'Final Graphs'!$B$21</c:f>
              <c:numCache>
                <c:formatCode>General</c:formatCode>
                <c:ptCount val="1"/>
                <c:pt idx="0">
                  <c:v>0.093</c:v>
                </c:pt>
              </c:numCache>
            </c:numRef>
          </c:val>
        </c:ser>
        <c:ser>
          <c:idx val="2"/>
          <c:order val="2"/>
          <c:tx>
            <c:v>Entangled Harbor</c:v>
          </c:tx>
          <c:spPr>
            <a:solidFill>
              <a:srgbClr val="800000"/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'Final Graphs'!$AB$5</c:f>
                <c:numCache>
                  <c:formatCode>General</c:formatCode>
                  <c:ptCount val="1"/>
                  <c:pt idx="0">
                    <c:v>0.0158156633822505</c:v>
                  </c:pt>
                </c:numCache>
              </c:numRef>
            </c:plus>
            <c:minus>
              <c:numRef>
                <c:f>'Final Graphs'!$AB$5</c:f>
                <c:numCache>
                  <c:formatCode>General</c:formatCode>
                  <c:ptCount val="1"/>
                  <c:pt idx="0">
                    <c:v>0.0158156633822505</c:v>
                  </c:pt>
                </c:numCache>
              </c:numRef>
            </c:minus>
          </c:errBars>
          <c:val>
            <c:numRef>
              <c:f>'Final Graphs'!$B$22</c:f>
              <c:numCache>
                <c:formatCode>General</c:formatCode>
                <c:ptCount val="1"/>
                <c:pt idx="0">
                  <c:v>0.027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23779256"/>
        <c:axId val="2078672776"/>
      </c:barChart>
      <c:catAx>
        <c:axId val="-2023779256"/>
        <c:scaling>
          <c:orientation val="minMax"/>
        </c:scaling>
        <c:delete val="1"/>
        <c:axPos val="b"/>
        <c:majorTickMark val="out"/>
        <c:minorTickMark val="none"/>
        <c:tickLblPos val="nextTo"/>
        <c:crossAx val="2078672776"/>
        <c:crosses val="autoZero"/>
        <c:auto val="1"/>
        <c:lblAlgn val="ctr"/>
        <c:lblOffset val="100"/>
        <c:noMultiLvlLbl val="0"/>
      </c:catAx>
      <c:valAx>
        <c:axId val="20786727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/>
                  <a:t>Probability</a:t>
                </a:r>
                <a:r>
                  <a:rPr lang="en-US" sz="2400" baseline="0"/>
                  <a:t> of Resight/Year (%)</a:t>
                </a:r>
                <a:endParaRPr lang="en-US" sz="240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37792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73701949758935"/>
          <c:y val="0.896777110551704"/>
          <c:w val="0.660967629046369"/>
          <c:h val="0.0929764508603091"/>
        </c:manualLayout>
      </c:layout>
      <c:overlay val="0"/>
      <c:txPr>
        <a:bodyPr/>
        <a:lstStyle/>
        <a:p>
          <a:pPr>
            <a:defRPr sz="2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tx1">
                <a:lumMod val="75000"/>
                <a:lumOff val="25000"/>
              </a:schemeClr>
            </a:solidFill>
          </c:spPr>
          <c:invertIfNegative val="0"/>
          <c:cat>
            <c:strRef>
              <c:f>'[Gear Type 2016.xlsx]Graph'!$D$2:$D$5</c:f>
              <c:strCache>
                <c:ptCount val="4"/>
                <c:pt idx="0">
                  <c:v>Other</c:v>
                </c:pt>
                <c:pt idx="1">
                  <c:v>Monofilament</c:v>
                </c:pt>
                <c:pt idx="2">
                  <c:v>CBD</c:v>
                </c:pt>
                <c:pt idx="3">
                  <c:v>Possible Mono</c:v>
                </c:pt>
              </c:strCache>
            </c:strRef>
          </c:cat>
          <c:val>
            <c:numRef>
              <c:f>'[Gear Type 2016.xlsx]Graph'!$E$2:$E$5</c:f>
              <c:numCache>
                <c:formatCode>General</c:formatCode>
                <c:ptCount val="4"/>
                <c:pt idx="0">
                  <c:v>0.121951219512195</c:v>
                </c:pt>
                <c:pt idx="1">
                  <c:v>0.146341463414634</c:v>
                </c:pt>
                <c:pt idx="2">
                  <c:v>0.317073170731707</c:v>
                </c:pt>
                <c:pt idx="3">
                  <c:v>0.414634146341463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23881144"/>
        <c:axId val="-2024375912"/>
      </c:barChart>
      <c:catAx>
        <c:axId val="-20238811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4375912"/>
        <c:crosses val="autoZero"/>
        <c:auto val="1"/>
        <c:lblAlgn val="ctr"/>
        <c:lblOffset val="100"/>
        <c:noMultiLvlLbl val="0"/>
      </c:catAx>
      <c:valAx>
        <c:axId val="-2024375912"/>
        <c:scaling>
          <c:orientation val="minMax"/>
        </c:scaling>
        <c:delete val="0"/>
        <c:axPos val="b"/>
        <c:majorGridlines/>
        <c:title>
          <c:tx>
            <c:rich>
              <a:bodyPr/>
              <a:lstStyle/>
              <a:p>
                <a:pPr>
                  <a:defRPr sz="2400"/>
                </a:pPr>
                <a:r>
                  <a:rPr lang="en-US" sz="2400"/>
                  <a:t>Proportion</a:t>
                </a:r>
                <a:r>
                  <a:rPr lang="en-US" sz="2400" baseline="0"/>
                  <a:t> of Entangled Seals</a:t>
                </a:r>
                <a:endParaRPr lang="en-US" sz="240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-202388114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A4690D-5520-144F-A2A1-6E9D911D2CC2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C59225-B4EB-7D45-A6E1-BE17E149D0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284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4210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8419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2629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6834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1043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5253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59462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3672" algn="l" defTabSz="219421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C59225-B4EB-7D45-A6E1-BE17E149D06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475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232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459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99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2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66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086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230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424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444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78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544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0325C-898E-7047-9DAD-889448F26C80}" type="datetimeFigureOut">
              <a:rPr lang="en-US" smtClean="0"/>
              <a:t>03/10/16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120E6-5C22-6B42-A65F-3E40C067FC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062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21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219421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219421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219421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219421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219421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219421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219421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chart" Target="../charts/chart2.xml"/><Relationship Id="rId12" Type="http://schemas.openxmlformats.org/officeDocument/2006/relationships/chart" Target="../charts/chart3.xml"/><Relationship Id="rId13" Type="http://schemas.openxmlformats.org/officeDocument/2006/relationships/chart" Target="../charts/chart4.xml"/><Relationship Id="rId14" Type="http://schemas.openxmlformats.org/officeDocument/2006/relationships/image" Target="../media/image8.gif"/><Relationship Id="rId15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jpg"/><Relationship Id="rId6" Type="http://schemas.openxmlformats.org/officeDocument/2006/relationships/image" Target="../media/image4.jpg"/><Relationship Id="rId7" Type="http://schemas.openxmlformats.org/officeDocument/2006/relationships/image" Target="../media/image5.jpg"/><Relationship Id="rId8" Type="http://schemas.openxmlformats.org/officeDocument/2006/relationships/image" Target="../media/image6.jpg"/><Relationship Id="rId9" Type="http://schemas.openxmlformats.org/officeDocument/2006/relationships/image" Target="../media/image7.png"/><Relationship Id="rId10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43891200" cy="406265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" y="330106"/>
            <a:ext cx="41452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>
                <a:solidFill>
                  <a:schemeClr val="bg1"/>
                </a:solidFill>
                <a:latin typeface="Cambria"/>
                <a:cs typeface="Cambria"/>
              </a:rPr>
              <a:t>Entanglement of Grey (</a:t>
            </a:r>
            <a:r>
              <a:rPr lang="en-US" sz="7200" i="1" dirty="0" err="1" smtClean="0">
                <a:solidFill>
                  <a:schemeClr val="bg1"/>
                </a:solidFill>
                <a:latin typeface="Cambria"/>
                <a:cs typeface="Cambria"/>
              </a:rPr>
              <a:t>Halichoerus</a:t>
            </a:r>
            <a:r>
              <a:rPr lang="en-US" sz="7200" i="1" dirty="0" smtClean="0">
                <a:solidFill>
                  <a:schemeClr val="bg1"/>
                </a:solidFill>
                <a:latin typeface="Cambria"/>
                <a:cs typeface="Cambria"/>
              </a:rPr>
              <a:t> </a:t>
            </a:r>
            <a:r>
              <a:rPr lang="en-US" sz="7200" i="1" dirty="0" err="1" smtClean="0">
                <a:solidFill>
                  <a:schemeClr val="bg1"/>
                </a:solidFill>
                <a:latin typeface="Cambria"/>
                <a:cs typeface="Cambria"/>
              </a:rPr>
              <a:t>grypus</a:t>
            </a:r>
            <a:r>
              <a:rPr lang="en-US" sz="7200" dirty="0" smtClean="0">
                <a:solidFill>
                  <a:schemeClr val="bg1"/>
                </a:solidFill>
                <a:latin typeface="Cambria"/>
                <a:cs typeface="Cambria"/>
              </a:rPr>
              <a:t>) and Harbor seals (</a:t>
            </a:r>
            <a:r>
              <a:rPr lang="en-US" sz="7200" i="1" dirty="0" err="1" smtClean="0">
                <a:solidFill>
                  <a:schemeClr val="bg1"/>
                </a:solidFill>
                <a:latin typeface="Cambria"/>
                <a:cs typeface="Cambria"/>
              </a:rPr>
              <a:t>Phoca</a:t>
            </a:r>
            <a:r>
              <a:rPr lang="en-US" sz="7200" i="1" dirty="0" smtClean="0">
                <a:solidFill>
                  <a:schemeClr val="bg1"/>
                </a:solidFill>
                <a:latin typeface="Cambria"/>
                <a:cs typeface="Cambria"/>
              </a:rPr>
              <a:t> </a:t>
            </a:r>
            <a:r>
              <a:rPr lang="en-US" sz="7200" i="1" dirty="0" err="1" smtClean="0">
                <a:solidFill>
                  <a:schemeClr val="bg1"/>
                </a:solidFill>
                <a:latin typeface="Cambria"/>
                <a:cs typeface="Cambria"/>
              </a:rPr>
              <a:t>vitulina</a:t>
            </a:r>
            <a:r>
              <a:rPr lang="en-US" sz="7200" dirty="0" smtClean="0">
                <a:solidFill>
                  <a:schemeClr val="bg1"/>
                </a:solidFill>
                <a:latin typeface="Cambria"/>
                <a:cs typeface="Cambria"/>
              </a:rPr>
              <a:t>) at Duck Island ledges, ME</a:t>
            </a:r>
          </a:p>
          <a:p>
            <a:pPr algn="ctr"/>
            <a:endParaRPr lang="en-US" sz="1100" dirty="0" smtClean="0">
              <a:solidFill>
                <a:schemeClr val="bg1"/>
              </a:solidFill>
              <a:latin typeface="Cambria"/>
              <a:cs typeface="Cambria"/>
            </a:endParaRPr>
          </a:p>
          <a:p>
            <a:pPr algn="ctr"/>
            <a:r>
              <a:rPr lang="en-US" sz="4800" dirty="0" smtClean="0">
                <a:solidFill>
                  <a:schemeClr val="bg1"/>
                </a:solidFill>
                <a:latin typeface="Cambria"/>
                <a:cs typeface="Cambria"/>
              </a:rPr>
              <a:t>M. Carr</a:t>
            </a:r>
            <a:r>
              <a:rPr lang="en-US" sz="48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1</a:t>
            </a:r>
            <a:r>
              <a:rPr lang="en-US" sz="4800" dirty="0" smtClean="0">
                <a:solidFill>
                  <a:schemeClr val="bg1"/>
                </a:solidFill>
                <a:latin typeface="Cambria"/>
                <a:cs typeface="Cambria"/>
              </a:rPr>
              <a:t>, A. Bogomolni</a:t>
            </a:r>
            <a:r>
              <a:rPr lang="en-US" sz="48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2</a:t>
            </a:r>
            <a:r>
              <a:rPr lang="en-US" sz="4800" dirty="0" smtClean="0">
                <a:solidFill>
                  <a:schemeClr val="bg1"/>
                </a:solidFill>
                <a:latin typeface="Cambria"/>
                <a:cs typeface="Cambria"/>
              </a:rPr>
              <a:t>, N. Lysiak</a:t>
            </a:r>
            <a:r>
              <a:rPr lang="en-US" sz="48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3</a:t>
            </a:r>
            <a:endParaRPr lang="en-US" sz="4800" dirty="0" smtClean="0">
              <a:solidFill>
                <a:schemeClr val="bg1"/>
              </a:solidFill>
              <a:latin typeface="Cambria"/>
              <a:cs typeface="Cambria"/>
            </a:endParaRPr>
          </a:p>
          <a:p>
            <a:pPr algn="ctr"/>
            <a:r>
              <a:rPr lang="en-US" sz="32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1</a:t>
            </a:r>
            <a:r>
              <a:rPr lang="en-US" sz="3200" dirty="0" smtClean="0">
                <a:solidFill>
                  <a:schemeClr val="bg1"/>
                </a:solidFill>
                <a:latin typeface="Cambria"/>
                <a:cs typeface="Cambria"/>
              </a:rPr>
              <a:t> Department of </a:t>
            </a:r>
            <a:r>
              <a:rPr lang="en-US" sz="3200" dirty="0">
                <a:solidFill>
                  <a:schemeClr val="bg1"/>
                </a:solidFill>
                <a:latin typeface="Cambria"/>
                <a:cs typeface="Cambria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Cambria"/>
                <a:cs typeface="Cambria"/>
              </a:rPr>
              <a:t>Biological Sciences, University of New Hampshire , Durham, NH</a:t>
            </a:r>
          </a:p>
          <a:p>
            <a:pPr algn="ctr"/>
            <a:r>
              <a:rPr lang="en-US" sz="32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2</a:t>
            </a:r>
            <a:r>
              <a:rPr lang="en-US" sz="3200" dirty="0" smtClean="0">
                <a:solidFill>
                  <a:schemeClr val="bg1"/>
                </a:solidFill>
                <a:latin typeface="Cambria"/>
                <a:cs typeface="Cambria"/>
              </a:rPr>
              <a:t> Woods Hole Oceanographic Institute, Woods Hole, MA</a:t>
            </a:r>
          </a:p>
          <a:p>
            <a:pPr algn="ctr"/>
            <a:r>
              <a:rPr lang="en-US" sz="3200" baseline="30000" dirty="0" smtClean="0">
                <a:solidFill>
                  <a:schemeClr val="bg1"/>
                </a:solidFill>
                <a:latin typeface="Cambria"/>
                <a:cs typeface="Cambria"/>
              </a:rPr>
              <a:t>3</a:t>
            </a:r>
            <a:r>
              <a:rPr lang="en-US" sz="3200" dirty="0" smtClean="0">
                <a:solidFill>
                  <a:schemeClr val="bg1"/>
                </a:solidFill>
                <a:latin typeface="Cambria"/>
                <a:cs typeface="Cambria"/>
              </a:rPr>
              <a:t> Department of Biology, UMass Boston, Boston, MA</a:t>
            </a:r>
            <a:endParaRPr lang="en-US" sz="3200" baseline="30000" dirty="0">
              <a:solidFill>
                <a:schemeClr val="bg1"/>
              </a:solidFill>
              <a:latin typeface="Cambria"/>
              <a:cs typeface="Cambria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4419600"/>
            <a:ext cx="12725400" cy="278892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4020800" y="4419600"/>
            <a:ext cx="15773400" cy="2788920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556200" y="4414960"/>
            <a:ext cx="12725400" cy="2789384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609600" y="4343400"/>
            <a:ext cx="12725400" cy="1415772"/>
            <a:chOff x="609600" y="5186240"/>
            <a:chExt cx="12725400" cy="1415772"/>
          </a:xfrm>
        </p:grpSpPr>
        <p:sp>
          <p:nvSpPr>
            <p:cNvPr id="9" name="Rectangle 8"/>
            <p:cNvSpPr/>
            <p:nvPr/>
          </p:nvSpPr>
          <p:spPr>
            <a:xfrm>
              <a:off x="609600" y="5257800"/>
              <a:ext cx="12725400" cy="1295400"/>
            </a:xfrm>
            <a:prstGeom prst="rect">
              <a:avLst/>
            </a:prstGeom>
            <a:solidFill>
              <a:schemeClr val="tx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90600" y="5186240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Introduction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020800" y="4419600"/>
            <a:ext cx="15773400" cy="1415772"/>
            <a:chOff x="14020800" y="5363473"/>
            <a:chExt cx="15773400" cy="1415772"/>
          </a:xfrm>
        </p:grpSpPr>
        <p:sp>
          <p:nvSpPr>
            <p:cNvPr id="10" name="Rectangle 9"/>
            <p:cNvSpPr/>
            <p:nvPr/>
          </p:nvSpPr>
          <p:spPr>
            <a:xfrm>
              <a:off x="14020800" y="5410200"/>
              <a:ext cx="15773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5582900" y="5363473"/>
              <a:ext cx="127254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Results and Discussion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0556200" y="14630936"/>
            <a:ext cx="12725400" cy="1415772"/>
            <a:chOff x="30556200" y="5323709"/>
            <a:chExt cx="12725400" cy="1415772"/>
          </a:xfrm>
        </p:grpSpPr>
        <p:sp>
          <p:nvSpPr>
            <p:cNvPr id="11" name="Rectangle 10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Future Work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09600" y="5867400"/>
            <a:ext cx="12725400" cy="308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Marine debris is at an all time high</a:t>
            </a:r>
            <a:r>
              <a:rPr lang="en-US" sz="4000" baseline="30000" dirty="0" smtClean="0">
                <a:latin typeface="Cambria"/>
                <a:cs typeface="Cambria"/>
              </a:rPr>
              <a:t>1</a:t>
            </a:r>
            <a:endParaRPr lang="en-US" sz="4000" dirty="0" smtClean="0"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Marine mammals are severely impacted by entanglement</a:t>
            </a:r>
            <a:r>
              <a:rPr lang="en-US" sz="4000" baseline="30000" dirty="0" smtClean="0">
                <a:latin typeface="Cambria"/>
                <a:cs typeface="Cambria"/>
              </a:rPr>
              <a:t>2</a:t>
            </a:r>
            <a:endParaRPr lang="en-US" sz="4000" dirty="0" smtClean="0"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r>
              <a:rPr lang="en-US" sz="4000" dirty="0" err="1" smtClean="0">
                <a:latin typeface="Cambria"/>
                <a:cs typeface="Cambria"/>
              </a:rPr>
              <a:t>Phocid</a:t>
            </a:r>
            <a:r>
              <a:rPr lang="en-US" sz="4000" dirty="0" smtClean="0">
                <a:latin typeface="Cambria"/>
                <a:cs typeface="Cambria"/>
              </a:rPr>
              <a:t> seals are curious and often interact with fishing gear</a:t>
            </a:r>
            <a:r>
              <a:rPr lang="en-US" sz="4000" baseline="30000" dirty="0" smtClean="0">
                <a:latin typeface="Cambria"/>
                <a:cs typeface="Cambria"/>
              </a:rPr>
              <a:t>2</a:t>
            </a:r>
            <a:endParaRPr lang="en-US" sz="4000" dirty="0" smtClean="0"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Entanglement results in:</a:t>
            </a:r>
          </a:p>
          <a:p>
            <a:pPr marL="2880010" lvl="1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Increased mortality</a:t>
            </a:r>
            <a:r>
              <a:rPr lang="en-US" sz="4000" baseline="30000" dirty="0" smtClean="0">
                <a:latin typeface="Cambria"/>
                <a:cs typeface="Cambria"/>
              </a:rPr>
              <a:t>2,3</a:t>
            </a:r>
            <a:r>
              <a:rPr lang="en-US" sz="4000" dirty="0" smtClean="0">
                <a:latin typeface="Cambria"/>
                <a:cs typeface="Cambria"/>
              </a:rPr>
              <a:t> </a:t>
            </a:r>
          </a:p>
          <a:p>
            <a:pPr marL="2880010" lvl="1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Increased metabolic costs</a:t>
            </a:r>
            <a:r>
              <a:rPr lang="en-US" sz="4000" baseline="30000" dirty="0">
                <a:latin typeface="Cambria"/>
                <a:cs typeface="Cambria"/>
              </a:rPr>
              <a:t>2,3</a:t>
            </a:r>
            <a:endParaRPr lang="en-US" sz="4000" dirty="0" smtClean="0">
              <a:latin typeface="Cambria"/>
              <a:cs typeface="Cambria"/>
            </a:endParaRPr>
          </a:p>
          <a:p>
            <a:pPr marL="2880010" lvl="1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Decreased mobility</a:t>
            </a:r>
            <a:r>
              <a:rPr lang="en-US" sz="4000" baseline="30000" dirty="0">
                <a:latin typeface="Cambria"/>
                <a:cs typeface="Cambria"/>
              </a:rPr>
              <a:t>2,3</a:t>
            </a:r>
            <a:endParaRPr lang="en-US" sz="4000" dirty="0" smtClean="0">
              <a:latin typeface="Cambria"/>
              <a:cs typeface="Cambria"/>
            </a:endParaRPr>
          </a:p>
          <a:p>
            <a:pPr marL="2880010" lvl="1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Increased predation</a:t>
            </a:r>
            <a:r>
              <a:rPr lang="en-US" sz="4000" baseline="30000" dirty="0">
                <a:latin typeface="Cambria"/>
                <a:cs typeface="Cambria"/>
              </a:rPr>
              <a:t>2,3</a:t>
            </a:r>
            <a:endParaRPr lang="en-US" sz="4000" dirty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Entangling gear often representative of local fishery activity</a:t>
            </a:r>
            <a:r>
              <a:rPr lang="en-US" sz="4000" baseline="30000" dirty="0" smtClean="0">
                <a:latin typeface="Cambria"/>
                <a:cs typeface="Cambria"/>
              </a:rPr>
              <a:t>4</a:t>
            </a:r>
            <a:endParaRPr lang="en-US" sz="4000" dirty="0" smtClean="0"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No assessment of entanglement at Duck Island ledges</a:t>
            </a: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4400" dirty="0">
              <a:latin typeface="Cambria"/>
              <a:cs typeface="Cambria"/>
            </a:endParaRP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Shipboard photographic surveys conducted at low tide during summers 2011-2016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4000" dirty="0">
                <a:latin typeface="Cambria"/>
                <a:cs typeface="Cambria"/>
              </a:rPr>
              <a:t>M</a:t>
            </a:r>
            <a:r>
              <a:rPr lang="en-US" sz="4000" dirty="0" smtClean="0">
                <a:latin typeface="Cambria"/>
                <a:cs typeface="Cambria"/>
              </a:rPr>
              <a:t>inimum abundance, health and entanglement of Harbor (</a:t>
            </a:r>
            <a:r>
              <a:rPr lang="en-US" sz="4000" i="1" dirty="0" err="1" smtClean="0">
                <a:latin typeface="Cambria"/>
                <a:cs typeface="Cambria"/>
              </a:rPr>
              <a:t>Phoca</a:t>
            </a:r>
            <a:r>
              <a:rPr lang="en-US" sz="4000" i="1" dirty="0" smtClean="0">
                <a:latin typeface="Cambria"/>
                <a:cs typeface="Cambria"/>
              </a:rPr>
              <a:t> </a:t>
            </a:r>
            <a:r>
              <a:rPr lang="en-US" sz="4000" i="1" dirty="0" err="1" smtClean="0">
                <a:latin typeface="Cambria"/>
                <a:cs typeface="Cambria"/>
              </a:rPr>
              <a:t>vitulina</a:t>
            </a:r>
            <a:r>
              <a:rPr lang="en-US" sz="4000" dirty="0" smtClean="0">
                <a:latin typeface="Cambria"/>
                <a:cs typeface="Cambria"/>
              </a:rPr>
              <a:t>) and Grey seals (</a:t>
            </a:r>
            <a:r>
              <a:rPr lang="en-US" sz="4000" i="1" dirty="0" err="1" smtClean="0">
                <a:latin typeface="Cambria"/>
                <a:cs typeface="Cambria"/>
              </a:rPr>
              <a:t>Halichoerus</a:t>
            </a:r>
            <a:r>
              <a:rPr lang="en-US" sz="4000" i="1" dirty="0" smtClean="0">
                <a:latin typeface="Cambria"/>
                <a:cs typeface="Cambria"/>
              </a:rPr>
              <a:t> </a:t>
            </a:r>
            <a:r>
              <a:rPr lang="en-US" sz="4000" i="1" dirty="0" err="1" smtClean="0">
                <a:latin typeface="Cambria"/>
                <a:cs typeface="Cambria"/>
              </a:rPr>
              <a:t>grypus</a:t>
            </a:r>
            <a:r>
              <a:rPr lang="en-US" sz="4000" dirty="0" smtClean="0">
                <a:latin typeface="Cambria"/>
                <a:cs typeface="Cambria"/>
              </a:rPr>
              <a:t>) were assessed</a:t>
            </a:r>
          </a:p>
          <a:p>
            <a:endParaRPr lang="en-US" sz="4000" dirty="0">
              <a:latin typeface="Cambria"/>
              <a:cs typeface="Cambria"/>
            </a:endParaRPr>
          </a:p>
          <a:p>
            <a:pPr algn="ctr"/>
            <a:r>
              <a:rPr lang="en-US" sz="4000" b="1" u="sng" dirty="0" smtClean="0">
                <a:latin typeface="Cambria"/>
                <a:cs typeface="Cambria"/>
              </a:rPr>
              <a:t>Categorization</a:t>
            </a:r>
          </a:p>
          <a:p>
            <a:r>
              <a:rPr lang="en-US" sz="4000" b="1" dirty="0" smtClean="0">
                <a:latin typeface="Cambria"/>
                <a:cs typeface="Cambria"/>
              </a:rPr>
              <a:t>Location of entanglement gear on body </a:t>
            </a:r>
            <a:endParaRPr lang="en-US" sz="4000" dirty="0">
              <a:latin typeface="Cambria"/>
              <a:cs typeface="Cambria"/>
            </a:endParaRPr>
          </a:p>
          <a:p>
            <a:pPr marL="2765710" lvl="1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neck, flipper, body, multiple locations</a:t>
            </a:r>
          </a:p>
          <a:p>
            <a:pPr lvl="1"/>
            <a:endParaRPr lang="en-US" sz="3200" b="1" dirty="0" smtClean="0">
              <a:latin typeface="Cambria"/>
              <a:cs typeface="Cambria"/>
            </a:endParaRPr>
          </a:p>
          <a:p>
            <a:r>
              <a:rPr lang="en-US" sz="4000" b="1" dirty="0" smtClean="0">
                <a:latin typeface="Cambria"/>
                <a:cs typeface="Cambria"/>
              </a:rPr>
              <a:t>Gear type</a:t>
            </a:r>
          </a:p>
          <a:p>
            <a:endParaRPr lang="en-US" sz="4000" b="1" dirty="0" smtClean="0">
              <a:latin typeface="Cambria"/>
              <a:cs typeface="Cambria"/>
            </a:endParaRPr>
          </a:p>
          <a:p>
            <a:endParaRPr lang="en-US" sz="4000" dirty="0">
              <a:latin typeface="Cambria"/>
              <a:cs typeface="Cambria"/>
            </a:endParaRPr>
          </a:p>
          <a:p>
            <a:endParaRPr lang="en-US" sz="4000" dirty="0" smtClean="0">
              <a:latin typeface="Cambria"/>
              <a:cs typeface="Cambria"/>
            </a:endParaRPr>
          </a:p>
          <a:p>
            <a:endParaRPr lang="en-US" sz="4000" dirty="0">
              <a:latin typeface="Cambria"/>
              <a:cs typeface="Cambria"/>
            </a:endParaRPr>
          </a:p>
          <a:p>
            <a:endParaRPr lang="en-US" sz="4000" dirty="0" smtClean="0">
              <a:latin typeface="Cambria"/>
              <a:cs typeface="Cambria"/>
            </a:endParaRPr>
          </a:p>
          <a:p>
            <a:endParaRPr lang="en-US" sz="4000" b="1" dirty="0" smtClean="0">
              <a:latin typeface="Cambria"/>
              <a:cs typeface="Cambria"/>
            </a:endParaRPr>
          </a:p>
          <a:p>
            <a:r>
              <a:rPr lang="en-US" sz="4000" b="1" dirty="0" smtClean="0">
                <a:latin typeface="Cambria"/>
                <a:cs typeface="Cambria"/>
              </a:rPr>
              <a:t>    </a:t>
            </a:r>
            <a:endParaRPr lang="en-US" sz="4000" b="1" dirty="0">
              <a:latin typeface="Cambria"/>
              <a:cs typeface="Cambria"/>
            </a:endParaRPr>
          </a:p>
          <a:p>
            <a:endParaRPr lang="en-US" sz="2000" b="1" dirty="0" smtClean="0">
              <a:latin typeface="Cambria"/>
              <a:cs typeface="Cambria"/>
            </a:endParaRPr>
          </a:p>
          <a:p>
            <a:r>
              <a:rPr lang="en-US" sz="4000" b="1" dirty="0" smtClean="0">
                <a:latin typeface="Cambria"/>
                <a:cs typeface="Cambria"/>
              </a:rPr>
              <a:t>Severity Score*</a:t>
            </a:r>
          </a:p>
          <a:p>
            <a:pPr algn="ctr"/>
            <a:endParaRPr lang="en-US" sz="4000" b="1" dirty="0">
              <a:latin typeface="Cambria"/>
              <a:cs typeface="Cambria"/>
            </a:endParaRPr>
          </a:p>
          <a:p>
            <a:pPr algn="ctr"/>
            <a:endParaRPr lang="en-US" sz="4000" b="1" dirty="0" smtClean="0">
              <a:latin typeface="Cambria"/>
              <a:cs typeface="Cambria"/>
            </a:endParaRPr>
          </a:p>
          <a:p>
            <a:pPr algn="ctr"/>
            <a:endParaRPr lang="en-US" sz="4000" b="1" dirty="0">
              <a:latin typeface="Cambria"/>
              <a:cs typeface="Cambria"/>
            </a:endParaRPr>
          </a:p>
          <a:p>
            <a:pPr algn="ctr"/>
            <a:endParaRPr lang="en-US" sz="4000" b="1" dirty="0" smtClean="0">
              <a:latin typeface="Cambria"/>
              <a:cs typeface="Cambria"/>
            </a:endParaRPr>
          </a:p>
          <a:p>
            <a:pPr algn="ctr"/>
            <a:endParaRPr lang="en-US" sz="4000" b="1" dirty="0">
              <a:latin typeface="Cambria"/>
              <a:cs typeface="Cambria"/>
            </a:endParaRPr>
          </a:p>
          <a:p>
            <a:pPr algn="ctr"/>
            <a:r>
              <a:rPr lang="en-US" sz="4000" b="1" dirty="0" smtClean="0">
                <a:latin typeface="Cambria"/>
                <a:cs typeface="Cambria"/>
              </a:rPr>
              <a:t>	</a:t>
            </a:r>
          </a:p>
          <a:p>
            <a:endParaRPr lang="en-US" sz="2800" dirty="0" smtClean="0">
              <a:latin typeface="Cambria"/>
              <a:cs typeface="Cambria"/>
            </a:endParaRPr>
          </a:p>
          <a:p>
            <a:r>
              <a:rPr lang="en-US" sz="3600" dirty="0" smtClean="0">
                <a:latin typeface="Cambria"/>
                <a:cs typeface="Cambria"/>
              </a:rPr>
              <a:t> *A score of 1 (loose) has never been observed at Duck Island</a:t>
            </a:r>
            <a:endParaRPr lang="en-US" sz="3600" dirty="0">
              <a:latin typeface="Cambria"/>
              <a:cs typeface="Cambria"/>
            </a:endParaRPr>
          </a:p>
          <a:p>
            <a:endParaRPr lang="en-US" sz="4000" dirty="0" smtClean="0">
              <a:latin typeface="Cambria"/>
              <a:cs typeface="Cambria"/>
            </a:endParaRPr>
          </a:p>
          <a:p>
            <a:endParaRPr lang="en-US" sz="4000" dirty="0">
              <a:latin typeface="Cambria"/>
              <a:cs typeface="Cambria"/>
            </a:endParaRPr>
          </a:p>
          <a:p>
            <a:endParaRPr lang="en-US" sz="4000" dirty="0" smtClean="0">
              <a:latin typeface="Cambria"/>
              <a:cs typeface="Cambria"/>
            </a:endParaRPr>
          </a:p>
          <a:p>
            <a:endParaRPr lang="en-US" sz="4000" dirty="0">
              <a:latin typeface="Cambria"/>
              <a:cs typeface="Cambria"/>
            </a:endParaRPr>
          </a:p>
          <a:p>
            <a:endParaRPr lang="en-US" sz="4000" dirty="0" smtClean="0">
              <a:latin typeface="Cambria"/>
              <a:cs typeface="Cambria"/>
            </a:endParaRPr>
          </a:p>
          <a:p>
            <a:endParaRPr lang="en-US" sz="4000" dirty="0">
              <a:latin typeface="Cambria"/>
              <a:cs typeface="Cambri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025162" y="6787575"/>
            <a:ext cx="15769038" cy="969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000" dirty="0">
              <a:latin typeface="Cambria"/>
              <a:cs typeface="Cambria"/>
            </a:endParaRPr>
          </a:p>
          <a:p>
            <a:endParaRPr lang="en-US" sz="2000" dirty="0" smtClean="0">
              <a:latin typeface="Cambria"/>
              <a:cs typeface="Cambria"/>
            </a:endParaRPr>
          </a:p>
          <a:p>
            <a:endParaRPr lang="en-US" sz="2400" dirty="0">
              <a:latin typeface="Cambria"/>
              <a:cs typeface="Cambria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609600" y="14173200"/>
            <a:ext cx="12725400" cy="1415772"/>
            <a:chOff x="666533" y="16387640"/>
            <a:chExt cx="12725400" cy="1415772"/>
          </a:xfrm>
        </p:grpSpPr>
        <p:sp>
          <p:nvSpPr>
            <p:cNvPr id="21" name="Rectangle 20"/>
            <p:cNvSpPr/>
            <p:nvPr/>
          </p:nvSpPr>
          <p:spPr>
            <a:xfrm>
              <a:off x="666533" y="16459200"/>
              <a:ext cx="12725400" cy="1295400"/>
            </a:xfrm>
            <a:prstGeom prst="rect">
              <a:avLst/>
            </a:prstGeom>
            <a:solidFill>
              <a:schemeClr val="tx2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47533" y="16387640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Methods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0556200" y="10439400"/>
            <a:ext cx="12725400" cy="1415772"/>
            <a:chOff x="30556200" y="5323709"/>
            <a:chExt cx="12725400" cy="1415772"/>
          </a:xfrm>
        </p:grpSpPr>
        <p:sp>
          <p:nvSpPr>
            <p:cNvPr id="43" name="Rectangle 42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Significance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0556200" y="22872918"/>
            <a:ext cx="12725400" cy="1415772"/>
            <a:chOff x="30556200" y="5291681"/>
            <a:chExt cx="12725400" cy="1415772"/>
          </a:xfrm>
        </p:grpSpPr>
        <p:sp>
          <p:nvSpPr>
            <p:cNvPr id="46" name="Rectangle 45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0937200" y="5291681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Acknowledgements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0556200" y="26063205"/>
            <a:ext cx="12725400" cy="1415772"/>
            <a:chOff x="30556200" y="5323709"/>
            <a:chExt cx="12725400" cy="1415772"/>
          </a:xfrm>
        </p:grpSpPr>
        <p:sp>
          <p:nvSpPr>
            <p:cNvPr id="49" name="Rectangle 48"/>
            <p:cNvSpPr/>
            <p:nvPr/>
          </p:nvSpPr>
          <p:spPr>
            <a:xfrm>
              <a:off x="30556200" y="5410200"/>
              <a:ext cx="12725400" cy="1295400"/>
            </a:xfrm>
            <a:prstGeom prst="rect">
              <a:avLst/>
            </a:prstGeom>
            <a:solidFill>
              <a:srgbClr val="1F497D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0937200" y="5323709"/>
              <a:ext cx="12039600" cy="1415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>
                  <a:solidFill>
                    <a:srgbClr val="FFFFFF"/>
                  </a:solidFill>
                  <a:latin typeface="Cambria"/>
                  <a:cs typeface="Cambria"/>
                </a:rPr>
                <a:t>References</a:t>
              </a:r>
              <a:endParaRPr lang="en-US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30556200" y="11887200"/>
            <a:ext cx="12725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Inform marine policy decisions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Evaluate fishery interactions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As marine debris is a global problem, this research holds important implications for many other species</a:t>
            </a:r>
            <a:endParaRPr lang="en-US" sz="4000" dirty="0">
              <a:latin typeface="Cambria"/>
              <a:cs typeface="Cambri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0937199" y="24320718"/>
            <a:ext cx="120396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ambria"/>
                <a:cs typeface="Cambria"/>
              </a:rPr>
              <a:t>We express our deepest gratitude toward M. </a:t>
            </a:r>
            <a:r>
              <a:rPr lang="en-US" sz="2800" dirty="0" err="1" smtClean="0">
                <a:latin typeface="Cambria"/>
                <a:cs typeface="Cambria"/>
              </a:rPr>
              <a:t>Calandrino</a:t>
            </a:r>
            <a:r>
              <a:rPr lang="en-US" sz="2800" dirty="0" smtClean="0">
                <a:latin typeface="Cambria"/>
                <a:cs typeface="Cambria"/>
              </a:rPr>
              <a:t>, B. Carver, J. Coyer, O. Foley, T. </a:t>
            </a:r>
            <a:r>
              <a:rPr lang="en-US" sz="2800" dirty="0" err="1" smtClean="0">
                <a:latin typeface="Cambria"/>
                <a:cs typeface="Cambria"/>
              </a:rPr>
              <a:t>Klodenski</a:t>
            </a:r>
            <a:r>
              <a:rPr lang="en-US" sz="2800" dirty="0" smtClean="0">
                <a:latin typeface="Cambria"/>
                <a:cs typeface="Cambria"/>
              </a:rPr>
              <a:t> and G. </a:t>
            </a:r>
            <a:r>
              <a:rPr lang="en-US" sz="2800" dirty="0" err="1" smtClean="0">
                <a:latin typeface="Cambria"/>
                <a:cs typeface="Cambria"/>
              </a:rPr>
              <a:t>Tsourounakis</a:t>
            </a:r>
            <a:r>
              <a:rPr lang="en-US" sz="2800" dirty="0" smtClean="0">
                <a:latin typeface="Cambria"/>
                <a:cs typeface="Cambria"/>
              </a:rPr>
              <a:t>. We also thank Cornell University, the University of New Hampshire and SHOALS Marine Laboratory for funding this project. 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609600" y="27736800"/>
            <a:ext cx="12725399" cy="3435048"/>
            <a:chOff x="609600" y="28873752"/>
            <a:chExt cx="12725399" cy="3435048"/>
          </a:xfrm>
        </p:grpSpPr>
        <p:pic>
          <p:nvPicPr>
            <p:cNvPr id="29" name="Picture 28" descr="Macintosh HD:Users:meghan:Desktop:SHOALS Seal Work:Raw Images:2013 Reportable Photos (copies):Entanglements:6-25-13_HG_Entanglement62013_M_RH_2S_neck_wrap_cear_mono_two_extensions_IMG_6824.jpg"/>
            <p:cNvPicPr/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024" t="22492" r="23055" b="33720"/>
            <a:stretch/>
          </p:blipFill>
          <p:spPr bwMode="auto">
            <a:xfrm>
              <a:off x="609600" y="28873752"/>
              <a:ext cx="3076124" cy="3435048"/>
            </a:xfrm>
            <a:prstGeom prst="rect">
              <a:avLst/>
            </a:prstGeom>
            <a:noFill/>
            <a:ln w="28575" cmpd="sng">
              <a:noFill/>
            </a:ln>
          </p:spPr>
        </p:pic>
        <p:pic>
          <p:nvPicPr>
            <p:cNvPr id="32" name="Picture 31" descr="7-21-16_PV_HurtNeckHannah_N_2S_material_cutting_into_blubber_necrotic_IMG_0344 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6420" y="28873752"/>
              <a:ext cx="3809780" cy="3435048"/>
            </a:xfrm>
            <a:prstGeom prst="rect">
              <a:avLst/>
            </a:prstGeom>
          </p:spPr>
        </p:pic>
        <p:pic>
          <p:nvPicPr>
            <p:cNvPr id="33" name="Picture 32" descr="6:15:11_PV_Entanglement92011_RH_wound_scar_entanglement_neck_DSC04531.jpg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009" t="9802" r="4119" b="31669"/>
            <a:stretch/>
          </p:blipFill>
          <p:spPr>
            <a:xfrm>
              <a:off x="7860686" y="28873752"/>
              <a:ext cx="5474313" cy="3435048"/>
            </a:xfrm>
            <a:prstGeom prst="rect">
              <a:avLst/>
            </a:prstGeom>
          </p:spPr>
        </p:pic>
        <p:sp>
          <p:nvSpPr>
            <p:cNvPr id="2" name="TextBox 1"/>
            <p:cNvSpPr txBox="1"/>
            <p:nvPr/>
          </p:nvSpPr>
          <p:spPr>
            <a:xfrm>
              <a:off x="635024" y="31724024"/>
              <a:ext cx="1879576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2: Tight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886200" y="31724024"/>
              <a:ext cx="1905000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solidFill>
                    <a:srgbClr val="FFFFFF"/>
                  </a:solidFill>
                  <a:latin typeface="Cambria"/>
                  <a:cs typeface="Cambria"/>
                </a:rPr>
                <a:t>3</a:t>
              </a:r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: Severe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848600" y="31724024"/>
              <a:ext cx="3733800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solidFill>
                    <a:srgbClr val="FFFFFF"/>
                  </a:solidFill>
                  <a:latin typeface="Cambria"/>
                  <a:cs typeface="Cambria"/>
                </a:rPr>
                <a:t>4</a:t>
              </a:r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: Extremely Severe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609599" y="22021800"/>
            <a:ext cx="12725401" cy="4722784"/>
            <a:chOff x="609599" y="22936200"/>
            <a:chExt cx="12725401" cy="4722784"/>
          </a:xfrm>
        </p:grpSpPr>
        <p:pic>
          <p:nvPicPr>
            <p:cNvPr id="36" name="Picture 35" descr="7:13:12_HG_Entanglement252012_RB_3S_neck_wrap_black_green_rope_with_black_small_buoy_red_material_trailing_mono_IMG_8344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831" r="4610" b="12039"/>
            <a:stretch/>
          </p:blipFill>
          <p:spPr>
            <a:xfrm>
              <a:off x="10210800" y="22936200"/>
              <a:ext cx="3124200" cy="4722784"/>
            </a:xfrm>
            <a:prstGeom prst="rect">
              <a:avLst/>
            </a:prstGeom>
          </p:spPr>
        </p:pic>
        <p:pic>
          <p:nvPicPr>
            <p:cNvPr id="39" name="Picture 38" descr="7-11-15_HG_Entanglment10_RB_3N_Neck_Wrap_Red_Unknown_Material_IMG_0327.jpg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3484" t="22962" r="14959" b="34326"/>
            <a:stretch/>
          </p:blipFill>
          <p:spPr>
            <a:xfrm>
              <a:off x="5570523" y="23444200"/>
              <a:ext cx="4335477" cy="3759200"/>
            </a:xfrm>
            <a:prstGeom prst="rect">
              <a:avLst/>
            </a:prstGeom>
          </p:spPr>
        </p:pic>
        <p:pic>
          <p:nvPicPr>
            <p:cNvPr id="41" name="Picture 40" descr="8:15:12_HG_Entanglement472012_LB_4E_neck_wrap_green_mono_multiple_extensions_dark_tissue_IMG_8774.jpg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1212"/>
            <a:stretch/>
          </p:blipFill>
          <p:spPr>
            <a:xfrm>
              <a:off x="609599" y="23469600"/>
              <a:ext cx="4626687" cy="3733800"/>
            </a:xfrm>
            <a:prstGeom prst="rect">
              <a:avLst/>
            </a:prstGeom>
          </p:spPr>
        </p:pic>
        <p:sp>
          <p:nvSpPr>
            <p:cNvPr id="57" name="TextBox 56"/>
            <p:cNvSpPr txBox="1"/>
            <p:nvPr/>
          </p:nvSpPr>
          <p:spPr>
            <a:xfrm>
              <a:off x="656196" y="26618624"/>
              <a:ext cx="3458604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Monofilament Net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562600" y="26597760"/>
              <a:ext cx="4343400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Plastic (aerobic </a:t>
              </a:r>
              <a:r>
                <a:rPr lang="en-US" sz="3200" dirty="0" err="1" smtClean="0">
                  <a:solidFill>
                    <a:srgbClr val="FFFFFF"/>
                  </a:solidFill>
                  <a:latin typeface="Cambria"/>
                  <a:cs typeface="Cambria"/>
                </a:rPr>
                <a:t>frisbee</a:t>
              </a:r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)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232053" y="26999624"/>
              <a:ext cx="3102945" cy="584776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34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solidFill>
                    <a:srgbClr val="FFFFFF"/>
                  </a:solidFill>
                  <a:latin typeface="Cambria"/>
                  <a:cs typeface="Cambria"/>
                </a:rPr>
                <a:t>Rope with Floats</a:t>
              </a:r>
              <a:endParaRPr lang="en-US" sz="3200" dirty="0">
                <a:solidFill>
                  <a:srgbClr val="FFFFFF"/>
                </a:solidFill>
                <a:latin typeface="Cambria"/>
                <a:cs typeface="Cambria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30556200" y="16078736"/>
            <a:ext cx="127254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Identify sources of fishery-related entanglement gear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>
                <a:latin typeface="Cambria"/>
                <a:cs typeface="Cambria"/>
              </a:rPr>
              <a:t>Compare to other entanglement studies of </a:t>
            </a:r>
            <a:r>
              <a:rPr lang="en-US" sz="4000" i="1" dirty="0" err="1">
                <a:latin typeface="Cambria"/>
                <a:cs typeface="Cambria"/>
              </a:rPr>
              <a:t>Phoca</a:t>
            </a:r>
            <a:r>
              <a:rPr lang="en-US" sz="4000" i="1" dirty="0">
                <a:latin typeface="Cambria"/>
                <a:cs typeface="Cambria"/>
              </a:rPr>
              <a:t> </a:t>
            </a:r>
            <a:r>
              <a:rPr lang="en-US" sz="4000" i="1" dirty="0" err="1">
                <a:latin typeface="Cambria"/>
                <a:cs typeface="Cambria"/>
              </a:rPr>
              <a:t>vitulina</a:t>
            </a:r>
            <a:r>
              <a:rPr lang="en-US" sz="4000" i="1" dirty="0">
                <a:latin typeface="Cambria"/>
                <a:cs typeface="Cambria"/>
              </a:rPr>
              <a:t> </a:t>
            </a:r>
            <a:r>
              <a:rPr lang="en-US" sz="4000" dirty="0">
                <a:latin typeface="Cambria"/>
                <a:cs typeface="Cambria"/>
              </a:rPr>
              <a:t>and </a:t>
            </a:r>
            <a:r>
              <a:rPr lang="en-US" sz="4000" i="1" dirty="0" err="1" smtClean="0">
                <a:latin typeface="Cambria"/>
                <a:cs typeface="Cambria"/>
              </a:rPr>
              <a:t>Halichoerus</a:t>
            </a:r>
            <a:r>
              <a:rPr lang="en-US" sz="4000" i="1" dirty="0" smtClean="0">
                <a:latin typeface="Cambria"/>
                <a:cs typeface="Cambria"/>
              </a:rPr>
              <a:t> </a:t>
            </a:r>
            <a:r>
              <a:rPr lang="en-US" sz="4000" i="1" dirty="0" err="1">
                <a:latin typeface="Cambria"/>
                <a:cs typeface="Cambria"/>
              </a:rPr>
              <a:t>grypus</a:t>
            </a:r>
            <a:r>
              <a:rPr lang="en-US" sz="4000" i="1" dirty="0">
                <a:latin typeface="Cambria"/>
                <a:cs typeface="Cambria"/>
              </a:rPr>
              <a:t> </a:t>
            </a:r>
            <a:r>
              <a:rPr lang="en-US" sz="4000" dirty="0">
                <a:latin typeface="Cambria"/>
                <a:cs typeface="Cambria"/>
              </a:rPr>
              <a:t>in the Gulf of Maine and </a:t>
            </a:r>
            <a:r>
              <a:rPr lang="en-US" sz="4000" dirty="0" smtClean="0">
                <a:latin typeface="Cambria"/>
                <a:cs typeface="Cambria"/>
              </a:rPr>
              <a:t>worldwide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Estimate mortality rates of entangled individuals</a:t>
            </a:r>
            <a:endParaRPr lang="en-US" sz="4000" dirty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Compare to entanglement of </a:t>
            </a:r>
            <a:r>
              <a:rPr lang="en-US" sz="4000" dirty="0">
                <a:latin typeface="Cambria"/>
                <a:cs typeface="Cambria"/>
              </a:rPr>
              <a:t>other </a:t>
            </a:r>
            <a:r>
              <a:rPr lang="en-US" sz="4000" dirty="0" smtClean="0">
                <a:latin typeface="Cambria"/>
                <a:cs typeface="Cambria"/>
              </a:rPr>
              <a:t>pinnipeds and marine </a:t>
            </a:r>
            <a:r>
              <a:rPr lang="en-US" sz="4000" dirty="0">
                <a:latin typeface="Cambria"/>
                <a:cs typeface="Cambria"/>
              </a:rPr>
              <a:t>mammal </a:t>
            </a:r>
            <a:r>
              <a:rPr lang="en-US" sz="4000" dirty="0" smtClean="0">
                <a:latin typeface="Cambria"/>
                <a:cs typeface="Cambria"/>
              </a:rPr>
              <a:t>species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Identify ways to mitigate entanglement</a:t>
            </a:r>
          </a:p>
          <a:p>
            <a:pPr marL="2765710" lvl="1" indent="-571500">
              <a:buFont typeface="Wingdings" charset="2"/>
              <a:buChar char="§"/>
            </a:pPr>
            <a:r>
              <a:rPr lang="en-US" sz="4000" dirty="0">
                <a:latin typeface="Cambria"/>
                <a:cs typeface="Cambria"/>
              </a:rPr>
              <a:t>D</a:t>
            </a:r>
            <a:r>
              <a:rPr lang="en-US" sz="4000" dirty="0" smtClean="0">
                <a:latin typeface="Cambria"/>
                <a:cs typeface="Cambria"/>
              </a:rPr>
              <a:t>egradable plastics </a:t>
            </a:r>
            <a:endParaRPr lang="en-US" sz="4000" dirty="0">
              <a:latin typeface="Cambria"/>
              <a:cs typeface="Cambria"/>
            </a:endParaRPr>
          </a:p>
          <a:p>
            <a:pPr marL="2765710" lvl="1" indent="-571500">
              <a:buFont typeface="Wingdings" charset="2"/>
              <a:buChar char="§"/>
            </a:pPr>
            <a:r>
              <a:rPr lang="en-US" sz="4000" dirty="0">
                <a:latin typeface="Cambria"/>
                <a:cs typeface="Cambria"/>
              </a:rPr>
              <a:t>D</a:t>
            </a:r>
            <a:r>
              <a:rPr lang="en-US" sz="4000" dirty="0" smtClean="0">
                <a:latin typeface="Cambria"/>
                <a:cs typeface="Cambria"/>
              </a:rPr>
              <a:t>eterrent systems</a:t>
            </a:r>
          </a:p>
          <a:p>
            <a:pPr marL="2765710" lvl="1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Proper plastic disposal</a:t>
            </a:r>
            <a:endParaRPr lang="en-US" sz="4000" dirty="0">
              <a:latin typeface="Cambria"/>
              <a:cs typeface="Cambria"/>
            </a:endParaRPr>
          </a:p>
        </p:txBody>
      </p:sp>
      <p:pic>
        <p:nvPicPr>
          <p:cNvPr id="3" name="Picture 2" descr="logo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8581" y="1937182"/>
            <a:ext cx="5272219" cy="164421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0632399" y="27596842"/>
            <a:ext cx="1264920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aseline="30000" dirty="0">
                <a:latin typeface="Cambria"/>
                <a:cs typeface="Cambria"/>
              </a:rPr>
              <a:t>1</a:t>
            </a:r>
            <a:r>
              <a:rPr lang="en-US" sz="2400" dirty="0" smtClean="0">
                <a:latin typeface="Cambria"/>
                <a:cs typeface="Cambria"/>
              </a:rPr>
              <a:t>Gregory, M. 2009. Environmental implications of plastic debris in marine settings-entanglement, ingestion, smothering, hangers-on, hitch-hiking and alien invasions. Phil. Trans. R. Soc. B. 2013-2025.</a:t>
            </a:r>
          </a:p>
          <a:p>
            <a:r>
              <a:rPr lang="en-US" sz="2400" baseline="30000" dirty="0">
                <a:latin typeface="Cambria"/>
                <a:cs typeface="Cambria"/>
              </a:rPr>
              <a:t>2</a:t>
            </a:r>
            <a:r>
              <a:rPr lang="en-US" sz="2400" dirty="0" smtClean="0">
                <a:latin typeface="Cambria"/>
                <a:cs typeface="Cambria"/>
              </a:rPr>
              <a:t>Laist. D. W. 1997. Impacts of Marine Debris: Entanglement of Marine Life in Marine Debris Including a Comprehensive List of Species With Entanglement and Ingestion Records, p. 99-139. In </a:t>
            </a:r>
            <a:r>
              <a:rPr lang="en-US" sz="2400" dirty="0">
                <a:latin typeface="Cambria"/>
                <a:cs typeface="Cambria"/>
              </a:rPr>
              <a:t>J</a:t>
            </a:r>
            <a:r>
              <a:rPr lang="en-US" sz="2400" dirty="0" smtClean="0">
                <a:latin typeface="Cambria"/>
                <a:cs typeface="Cambria"/>
              </a:rPr>
              <a:t>. Coe and </a:t>
            </a:r>
            <a:r>
              <a:rPr lang="en-US" sz="2400" dirty="0">
                <a:latin typeface="Cambria"/>
                <a:cs typeface="Cambria"/>
              </a:rPr>
              <a:t>D</a:t>
            </a:r>
            <a:r>
              <a:rPr lang="en-US" sz="2400" dirty="0" smtClean="0">
                <a:latin typeface="Cambria"/>
                <a:cs typeface="Cambria"/>
              </a:rPr>
              <a:t>. Rogers [eds.], Marine Debris. Academic.</a:t>
            </a:r>
          </a:p>
          <a:p>
            <a:r>
              <a:rPr lang="en-US" sz="2400" baseline="30000" dirty="0">
                <a:latin typeface="Cambria"/>
                <a:cs typeface="Cambria"/>
              </a:rPr>
              <a:t>3</a:t>
            </a:r>
            <a:r>
              <a:rPr lang="en-US" sz="2400" dirty="0" smtClean="0">
                <a:latin typeface="Cambria"/>
                <a:cs typeface="Cambria"/>
              </a:rPr>
              <a:t>Fowler, C., Merrick R., Baker, J. 1990. Studies of the population level effects on entanglement on Northern fur seals. Mar. Mam. Sci. 453-474.</a:t>
            </a:r>
          </a:p>
          <a:p>
            <a:r>
              <a:rPr lang="en-US" sz="2400" baseline="30000" dirty="0">
                <a:latin typeface="Cambria"/>
                <a:cs typeface="Cambria"/>
              </a:rPr>
              <a:t>4</a:t>
            </a:r>
            <a:r>
              <a:rPr lang="en-US" sz="2400" dirty="0" smtClean="0">
                <a:latin typeface="Cambria"/>
                <a:cs typeface="Cambria"/>
              </a:rPr>
              <a:t>Page, B., McKenzie, J., McIntosh, R. et al. 2004. Entanglement of Australian seal lions and New Zealand fur seals in lost fishing gear and other marine debris before and after Government and industry attempts to reduce the problem. Mar. </a:t>
            </a:r>
            <a:r>
              <a:rPr lang="en-US" sz="2400" dirty="0" err="1" smtClean="0">
                <a:latin typeface="Cambria"/>
                <a:cs typeface="Cambria"/>
              </a:rPr>
              <a:t>Pollut</a:t>
            </a:r>
            <a:r>
              <a:rPr lang="en-US" sz="2400" dirty="0" smtClean="0">
                <a:latin typeface="Cambria"/>
                <a:cs typeface="Cambria"/>
              </a:rPr>
              <a:t>. Bull. 49: 33-42.</a:t>
            </a:r>
            <a:endParaRPr lang="en-US" sz="2800" dirty="0" smtClean="0">
              <a:latin typeface="Cambria"/>
              <a:cs typeface="Cambria"/>
            </a:endParaRPr>
          </a:p>
          <a:p>
            <a:endParaRPr lang="en-US" sz="500" dirty="0">
              <a:latin typeface="Cambria"/>
              <a:cs typeface="Cambria"/>
            </a:endParaRPr>
          </a:p>
          <a:p>
            <a:r>
              <a:rPr lang="en-US" sz="2400" dirty="0" smtClean="0">
                <a:latin typeface="Cambria"/>
                <a:cs typeface="Cambria"/>
              </a:rPr>
              <a:t>*All </a:t>
            </a:r>
            <a:r>
              <a:rPr lang="en-US" sz="2400" dirty="0">
                <a:latin typeface="Cambria"/>
                <a:cs typeface="Cambria"/>
              </a:rPr>
              <a:t>photos were taken </a:t>
            </a:r>
            <a:r>
              <a:rPr lang="en-US" sz="2400" dirty="0" smtClean="0">
                <a:latin typeface="Cambria"/>
                <a:cs typeface="Cambria"/>
              </a:rPr>
              <a:t>under </a:t>
            </a:r>
            <a:r>
              <a:rPr lang="en-US" sz="2400" dirty="0">
                <a:latin typeface="Cambria"/>
                <a:cs typeface="Cambria"/>
              </a:rPr>
              <a:t>level </a:t>
            </a:r>
            <a:r>
              <a:rPr lang="en-US" sz="2400" dirty="0" smtClean="0">
                <a:latin typeface="Cambria"/>
                <a:cs typeface="Cambria"/>
              </a:rPr>
              <a:t>B NOAA </a:t>
            </a:r>
            <a:r>
              <a:rPr lang="en-US" sz="2400" dirty="0">
                <a:latin typeface="Cambria"/>
                <a:cs typeface="Cambria"/>
              </a:rPr>
              <a:t>NMFS LOC </a:t>
            </a:r>
            <a:r>
              <a:rPr lang="en-US" sz="2400" dirty="0" smtClean="0">
                <a:latin typeface="Cambria"/>
                <a:cs typeface="Cambria"/>
              </a:rPr>
              <a:t>permits 16260-01, 16260-02 and 20412.</a:t>
            </a:r>
            <a:endParaRPr lang="en-US" sz="2400" dirty="0">
              <a:latin typeface="Cambria"/>
              <a:cs typeface="Cambria"/>
            </a:endParaRPr>
          </a:p>
          <a:p>
            <a:endParaRPr lang="en-US" sz="2800" dirty="0" smtClean="0"/>
          </a:p>
        </p:txBody>
      </p:sp>
      <p:graphicFrame>
        <p:nvGraphicFramePr>
          <p:cNvPr id="62" name="Chart 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5413255"/>
              </p:ext>
            </p:extLst>
          </p:nvPr>
        </p:nvGraphicFramePr>
        <p:xfrm>
          <a:off x="14029765" y="7210142"/>
          <a:ext cx="10511528" cy="70648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3" name="Chart 6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7766279"/>
              </p:ext>
            </p:extLst>
          </p:nvPr>
        </p:nvGraphicFramePr>
        <p:xfrm>
          <a:off x="14028314" y="25082685"/>
          <a:ext cx="10508376" cy="72261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Chart 6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9916260"/>
              </p:ext>
            </p:extLst>
          </p:nvPr>
        </p:nvGraphicFramePr>
        <p:xfrm>
          <a:off x="14028314" y="16381036"/>
          <a:ext cx="10508376" cy="711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7" name="Chart 6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001436"/>
              </p:ext>
            </p:extLst>
          </p:nvPr>
        </p:nvGraphicFramePr>
        <p:xfrm>
          <a:off x="30937200" y="5643849"/>
          <a:ext cx="8001001" cy="4518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4401800" y="6172200"/>
            <a:ext cx="1074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ambria"/>
                <a:cs typeface="Cambria"/>
              </a:rPr>
              <a:t>Fig 1. Normalized Yearly Entanglement Rates</a:t>
            </a:r>
            <a:endParaRPr lang="en-US" sz="4000" b="1" dirty="0">
              <a:latin typeface="Cambria"/>
              <a:cs typeface="Cambria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4401800" y="15371080"/>
            <a:ext cx="1074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ambria"/>
                <a:cs typeface="Cambria"/>
              </a:rPr>
              <a:t>Fig 2. Probability of </a:t>
            </a:r>
            <a:r>
              <a:rPr lang="en-US" sz="4000" b="1" dirty="0" err="1" smtClean="0">
                <a:latin typeface="Cambria"/>
                <a:cs typeface="Cambria"/>
              </a:rPr>
              <a:t>Resight</a:t>
            </a:r>
            <a:r>
              <a:rPr lang="en-US" sz="4000" b="1" dirty="0" smtClean="0">
                <a:latin typeface="Cambria"/>
                <a:cs typeface="Cambria"/>
              </a:rPr>
              <a:t> (Annual)</a:t>
            </a:r>
            <a:endParaRPr lang="en-US" sz="4000" b="1" dirty="0">
              <a:latin typeface="Cambria"/>
              <a:cs typeface="Cambria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4401800" y="24098657"/>
            <a:ext cx="1074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ambria"/>
                <a:cs typeface="Cambria"/>
              </a:rPr>
              <a:t>Fig 3. Distribution of Severity Scores</a:t>
            </a:r>
            <a:endParaRPr lang="en-US" sz="4000" b="1" dirty="0">
              <a:latin typeface="Cambria"/>
              <a:cs typeface="Cambri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487026" y="5867400"/>
            <a:ext cx="5307174" cy="26191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>
              <a:latin typeface="Cambria"/>
              <a:cs typeface="Cambria"/>
            </a:endParaRPr>
          </a:p>
          <a:p>
            <a:pPr algn="ctr"/>
            <a:endParaRPr lang="en-US" sz="1400" b="1" dirty="0">
              <a:latin typeface="Cambria"/>
              <a:cs typeface="Cambria"/>
            </a:endParaRPr>
          </a:p>
          <a:p>
            <a:pPr algn="ctr"/>
            <a:endParaRPr lang="en-US" sz="4000" b="1" dirty="0" smtClean="0">
              <a:latin typeface="Cambria"/>
              <a:cs typeface="Cambria"/>
            </a:endParaRPr>
          </a:p>
          <a:p>
            <a:pPr algn="ctr"/>
            <a:r>
              <a:rPr lang="en-US" sz="4000" b="1" dirty="0" smtClean="0">
                <a:latin typeface="Cambria"/>
                <a:cs typeface="Cambria"/>
              </a:rPr>
              <a:t>Entanglement Rate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Accounted for changes in survey effort and proportion of the two species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Variation by species and year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Average value was higher for Harbors (14.7) than Greys (11.7)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 smtClean="0">
              <a:latin typeface="Cambria"/>
              <a:cs typeface="Cambria"/>
            </a:endParaRPr>
          </a:p>
          <a:p>
            <a:pPr algn="ctr"/>
            <a:endParaRPr lang="en-US" sz="6600" b="1" dirty="0">
              <a:latin typeface="Cambria"/>
              <a:cs typeface="Cambria"/>
            </a:endParaRPr>
          </a:p>
          <a:p>
            <a:pPr algn="ctr"/>
            <a:endParaRPr lang="en-US" sz="1600" b="1" dirty="0" smtClean="0">
              <a:latin typeface="Cambria"/>
              <a:cs typeface="Cambria"/>
            </a:endParaRPr>
          </a:p>
          <a:p>
            <a:pPr algn="ctr"/>
            <a:r>
              <a:rPr lang="en-US" sz="4000" b="1" dirty="0" smtClean="0">
                <a:latin typeface="Cambria"/>
                <a:cs typeface="Cambria"/>
              </a:rPr>
              <a:t>Probability of </a:t>
            </a:r>
            <a:r>
              <a:rPr lang="en-US" sz="4000" b="1" dirty="0" err="1" smtClean="0">
                <a:latin typeface="Cambria"/>
                <a:cs typeface="Cambria"/>
              </a:rPr>
              <a:t>Resight</a:t>
            </a:r>
            <a:endParaRPr lang="en-US" sz="4000" b="1" dirty="0" smtClean="0"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Higher for </a:t>
            </a:r>
            <a:r>
              <a:rPr lang="en-US" sz="4000" dirty="0" err="1" smtClean="0">
                <a:latin typeface="Cambria"/>
                <a:cs typeface="Cambria"/>
              </a:rPr>
              <a:t>nonentangled</a:t>
            </a:r>
            <a:r>
              <a:rPr lang="en-US" sz="4000" dirty="0" smtClean="0">
                <a:latin typeface="Cambria"/>
                <a:cs typeface="Cambria"/>
              </a:rPr>
              <a:t> seals than harbor seals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Probability was artificially high for grey seals as one 2016 individual was </a:t>
            </a:r>
            <a:r>
              <a:rPr lang="en-US" sz="4000" dirty="0" err="1" smtClean="0">
                <a:latin typeface="Cambria"/>
                <a:cs typeface="Cambria"/>
              </a:rPr>
              <a:t>resighted</a:t>
            </a:r>
            <a:r>
              <a:rPr lang="en-US" sz="4000" dirty="0" smtClean="0">
                <a:latin typeface="Cambria"/>
                <a:cs typeface="Cambria"/>
              </a:rPr>
              <a:t> many times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 smtClean="0">
              <a:solidFill>
                <a:srgbClr val="FF0000"/>
              </a:solidFill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endParaRPr lang="en-US" sz="3600" dirty="0">
              <a:solidFill>
                <a:srgbClr val="FF0000"/>
              </a:solidFill>
              <a:latin typeface="Cambria"/>
              <a:cs typeface="Cambria"/>
            </a:endParaRPr>
          </a:p>
          <a:p>
            <a:pPr marL="571500" indent="-571500">
              <a:buFont typeface="Wingdings" charset="2"/>
              <a:buChar char="§"/>
            </a:pPr>
            <a:endParaRPr lang="en-US" sz="3600" dirty="0" smtClean="0">
              <a:solidFill>
                <a:srgbClr val="FF0000"/>
              </a:solidFill>
              <a:latin typeface="Cambria"/>
              <a:cs typeface="Cambria"/>
            </a:endParaRPr>
          </a:p>
          <a:p>
            <a:pPr algn="ctr"/>
            <a:endParaRPr lang="en-US" sz="3600" b="1" dirty="0">
              <a:solidFill>
                <a:srgbClr val="000000"/>
              </a:solidFill>
              <a:latin typeface="Cambria"/>
              <a:cs typeface="Cambria"/>
            </a:endParaRPr>
          </a:p>
          <a:p>
            <a:pPr algn="ctr"/>
            <a:endParaRPr lang="en-US" sz="2400" b="1" dirty="0" smtClean="0">
              <a:solidFill>
                <a:srgbClr val="000000"/>
              </a:solidFill>
              <a:latin typeface="Cambria"/>
              <a:cs typeface="Cambria"/>
            </a:endParaRPr>
          </a:p>
          <a:p>
            <a:pPr algn="ctr"/>
            <a:r>
              <a:rPr lang="en-US" sz="4000" b="1" dirty="0" smtClean="0">
                <a:solidFill>
                  <a:srgbClr val="000000"/>
                </a:solidFill>
                <a:latin typeface="Cambria"/>
                <a:cs typeface="Cambria"/>
              </a:rPr>
              <a:t>Severity Scores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solidFill>
                  <a:srgbClr val="000000"/>
                </a:solidFill>
                <a:latin typeface="Cambria"/>
                <a:cs typeface="Cambria"/>
              </a:rPr>
              <a:t>Little variation between species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solidFill>
                  <a:srgbClr val="000000"/>
                </a:solidFill>
                <a:latin typeface="Cambria"/>
                <a:cs typeface="Cambria"/>
              </a:rPr>
              <a:t>Average Harbor seal score was 3.00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solidFill>
                  <a:srgbClr val="000000"/>
                </a:solidFill>
                <a:latin typeface="Cambria"/>
                <a:cs typeface="Cambria"/>
              </a:rPr>
              <a:t>Average Grey seal score was 3.05</a:t>
            </a:r>
          </a:p>
          <a:p>
            <a:pPr marL="571500" indent="-571500">
              <a:buFont typeface="Wingdings" charset="2"/>
              <a:buChar char="§"/>
            </a:pPr>
            <a:r>
              <a:rPr lang="en-US" sz="4000" dirty="0" smtClean="0">
                <a:solidFill>
                  <a:srgbClr val="000000"/>
                </a:solidFill>
                <a:latin typeface="Cambria"/>
                <a:cs typeface="Cambria"/>
              </a:rPr>
              <a:t>The majority of wounds were severe and could be life-threatening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938200" y="4632368"/>
            <a:ext cx="42672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Cambria"/>
                <a:cs typeface="Cambria"/>
              </a:rPr>
              <a:t>Gear Type</a:t>
            </a:r>
          </a:p>
          <a:p>
            <a:pPr marL="457200" indent="-4572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Most common entangling gear: monofilament</a:t>
            </a:r>
          </a:p>
          <a:p>
            <a:pPr marL="457200" indent="-457200">
              <a:buFont typeface="Wingdings" charset="2"/>
              <a:buChar char="§"/>
            </a:pPr>
            <a:r>
              <a:rPr lang="en-US" sz="4000" dirty="0" smtClean="0">
                <a:latin typeface="Cambria"/>
                <a:cs typeface="Cambria"/>
              </a:rPr>
              <a:t>Other gear types  included rope, multifilament line, a hook, and a red plastic ring </a:t>
            </a:r>
          </a:p>
          <a:p>
            <a:endParaRPr lang="en-US" sz="3200" b="1" dirty="0">
              <a:latin typeface="Cambria"/>
              <a:cs typeface="Cambria"/>
            </a:endParaRPr>
          </a:p>
          <a:p>
            <a:endParaRPr lang="en-US" sz="3200" b="1" dirty="0" smtClean="0">
              <a:latin typeface="Cambria"/>
              <a:cs typeface="Cambria"/>
            </a:endParaRPr>
          </a:p>
          <a:p>
            <a:endParaRPr lang="en-US" sz="3200" b="1" dirty="0">
              <a:latin typeface="Cambria"/>
              <a:cs typeface="Cambria"/>
            </a:endParaRPr>
          </a:p>
        </p:txBody>
      </p:sp>
      <p:pic>
        <p:nvPicPr>
          <p:cNvPr id="61" name="Picture 60" descr="cornell.gif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0" y="1828800"/>
            <a:ext cx="1996858" cy="1942257"/>
          </a:xfrm>
          <a:prstGeom prst="rect">
            <a:avLst/>
          </a:prstGeom>
        </p:spPr>
      </p:pic>
      <p:pic>
        <p:nvPicPr>
          <p:cNvPr id="64" name="Picture 63" descr="UnhaSealSilver_220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110" y="1828800"/>
            <a:ext cx="1904999" cy="1904999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31165800" y="4572000"/>
            <a:ext cx="10744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Cambria"/>
                <a:cs typeface="Cambria"/>
              </a:rPr>
              <a:t>Fig </a:t>
            </a:r>
            <a:r>
              <a:rPr lang="en-US" sz="4000" b="1" dirty="0">
                <a:latin typeface="Cambria"/>
                <a:cs typeface="Cambria"/>
              </a:rPr>
              <a:t>4</a:t>
            </a:r>
            <a:r>
              <a:rPr lang="en-US" sz="4000" b="1" dirty="0" smtClean="0">
                <a:latin typeface="Cambria"/>
                <a:cs typeface="Cambria"/>
              </a:rPr>
              <a:t>. 2016 Gear Type</a:t>
            </a:r>
            <a:endParaRPr lang="en-US" sz="4000" b="1" dirty="0">
              <a:latin typeface="Cambria"/>
              <a:cs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695644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886</TotalTime>
  <Words>718</Words>
  <Application>Microsoft Macintosh PowerPoint</Application>
  <PresentationFormat>Custom</PresentationFormat>
  <Paragraphs>148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MKC</dc:creator>
  <cp:lastModifiedBy>James Coyer</cp:lastModifiedBy>
  <cp:revision>160</cp:revision>
  <dcterms:created xsi:type="dcterms:W3CDTF">2016-07-27T13:08:55Z</dcterms:created>
  <dcterms:modified xsi:type="dcterms:W3CDTF">2016-10-03T16:57:39Z</dcterms:modified>
</cp:coreProperties>
</file>