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42976800" cy="32004000"/>
  <p:notesSz cx="6858000" cy="9144000"/>
  <p:defaultTextStyle>
    <a:defPPr>
      <a:defRPr lang="en-US"/>
    </a:defPPr>
    <a:lvl1pPr marL="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1pPr>
    <a:lvl2pPr marL="214211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2pPr>
    <a:lvl3pPr marL="428422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3pPr>
    <a:lvl4pPr marL="642633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4pPr>
    <a:lvl5pPr marL="856844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5pPr>
    <a:lvl6pPr marL="1071055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6pPr>
    <a:lvl7pPr marL="1285266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7pPr>
    <a:lvl8pPr marL="1499477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8pPr>
    <a:lvl9pPr marL="17136880" algn="l" defTabSz="2142110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9659" autoAdjust="0"/>
  </p:normalViewPr>
  <p:slideViewPr>
    <p:cSldViewPr snapToGrid="0" snapToObjects="1">
      <p:cViewPr>
        <p:scale>
          <a:sx n="23" d="100"/>
          <a:sy n="23" d="100"/>
        </p:scale>
        <p:origin x="-2608" y="-688"/>
      </p:cViewPr>
      <p:guideLst>
        <p:guide orient="horz" pos="10080"/>
        <p:guide pos="13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georgertsourounakis:Desktop:Shoals:Independent%20Project:Seal%20Data%20By%20Year%2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Applications:Microsoft%20Office%202011:Office:Add-Ins:Solver.xlam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'2016Qualitative'!$C$13</c:f>
              <c:strCache>
                <c:ptCount val="1"/>
                <c:pt idx="0">
                  <c:v>Harbor Seals</c:v>
                </c:pt>
              </c:strCache>
            </c:strRef>
          </c:tx>
          <c:invertIfNegative val="0"/>
          <c:errBars>
            <c:errBarType val="plus"/>
            <c:errValType val="stdErr"/>
            <c:noEndCap val="0"/>
          </c:errBars>
          <c:cat>
            <c:numRef>
              <c:f>'2016Qualitative'!$B$14:$B$16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cat>
          <c:val>
            <c:numRef>
              <c:f>'2016Qualitative'!$C$14:$C$16</c:f>
              <c:numCache>
                <c:formatCode>0.00%</c:formatCode>
                <c:ptCount val="3"/>
                <c:pt idx="0">
                  <c:v>0.6343</c:v>
                </c:pt>
                <c:pt idx="1">
                  <c:v>0.2279</c:v>
                </c:pt>
                <c:pt idx="2">
                  <c:v>0.1385</c:v>
                </c:pt>
              </c:numCache>
            </c:numRef>
          </c:val>
        </c:ser>
        <c:ser>
          <c:idx val="1"/>
          <c:order val="1"/>
          <c:tx>
            <c:strRef>
              <c:f>'2016Qualitative'!$D$13</c:f>
              <c:strCache>
                <c:ptCount val="1"/>
                <c:pt idx="0">
                  <c:v>Gray Seals</c:v>
                </c:pt>
              </c:strCache>
            </c:strRef>
          </c:tx>
          <c:invertIfNegative val="0"/>
          <c:errBars>
            <c:errBarType val="plus"/>
            <c:errValType val="stdErr"/>
            <c:noEndCap val="0"/>
          </c:errBars>
          <c:cat>
            <c:numRef>
              <c:f>'2016Qualitative'!$B$14:$B$16</c:f>
              <c:numCache>
                <c:formatCode>General</c:formatCode>
                <c:ptCount val="3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</c:numCache>
            </c:numRef>
          </c:cat>
          <c:val>
            <c:numRef>
              <c:f>'2016Qualitative'!$D$14:$D$16</c:f>
              <c:numCache>
                <c:formatCode>0.00%</c:formatCode>
                <c:ptCount val="3"/>
                <c:pt idx="0" formatCode="0%">
                  <c:v>0.2</c:v>
                </c:pt>
                <c:pt idx="1">
                  <c:v>0.5792</c:v>
                </c:pt>
                <c:pt idx="2">
                  <c:v>0.2065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29559176"/>
        <c:axId val="-2077290632"/>
      </c:barChart>
      <c:catAx>
        <c:axId val="-20295591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3200" dirty="0"/>
                  <a:t>Topography</a:t>
                </a:r>
                <a:r>
                  <a:rPr lang="en-US" sz="3200" baseline="0" dirty="0"/>
                  <a:t> Score</a:t>
                </a:r>
                <a:endParaRPr lang="en-US" sz="320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77290632"/>
        <c:crosses val="autoZero"/>
        <c:auto val="1"/>
        <c:lblAlgn val="ctr"/>
        <c:lblOffset val="100"/>
        <c:noMultiLvlLbl val="0"/>
      </c:catAx>
      <c:valAx>
        <c:axId val="-207729063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3200" dirty="0" smtClean="0"/>
                  <a:t>Proportion</a:t>
                </a:r>
                <a:r>
                  <a:rPr lang="en-US" sz="3200" baseline="0" dirty="0" smtClean="0"/>
                  <a:t> </a:t>
                </a:r>
                <a:r>
                  <a:rPr lang="en-US" sz="3200" baseline="0" dirty="0"/>
                  <a:t>of </a:t>
                </a:r>
                <a:r>
                  <a:rPr lang="en-US" sz="3200" baseline="0" dirty="0" smtClean="0"/>
                  <a:t>Minimum Count</a:t>
                </a:r>
                <a:endParaRPr lang="en-US" sz="3200" baseline="0" dirty="0"/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95591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42291951626248"/>
          <c:y val="0.0658235123792473"/>
          <c:w val="0.237394889845544"/>
          <c:h val="0.341616350619597"/>
        </c:manualLayout>
      </c:layout>
      <c:overlay val="1"/>
      <c:txPr>
        <a:bodyPr/>
        <a:lstStyle/>
        <a:p>
          <a:pPr>
            <a:defRPr sz="30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[1]Proportions2016!$J$2</c:f>
              <c:strCache>
                <c:ptCount val="1"/>
                <c:pt idx="0">
                  <c:v>Harbor Seals</c:v>
                </c:pt>
              </c:strCache>
            </c:strRef>
          </c:tx>
          <c:invertIfNegative val="0"/>
          <c:errBars>
            <c:errBarType val="plus"/>
            <c:errValType val="stdErr"/>
            <c:noEndCap val="0"/>
          </c:errBars>
          <c:cat>
            <c:strRef>
              <c:f>[1]Proportions2016!$K$1:$U$1</c:f>
              <c:strCache>
                <c:ptCount val="11"/>
                <c:pt idx="0">
                  <c:v>1N</c:v>
                </c:pt>
                <c:pt idx="1">
                  <c:v>1S</c:v>
                </c:pt>
                <c:pt idx="2">
                  <c:v>2N</c:v>
                </c:pt>
                <c:pt idx="3">
                  <c:v>2E</c:v>
                </c:pt>
                <c:pt idx="4">
                  <c:v>2S</c:v>
                </c:pt>
                <c:pt idx="5">
                  <c:v>3N</c:v>
                </c:pt>
                <c:pt idx="6">
                  <c:v>3S</c:v>
                </c:pt>
                <c:pt idx="7">
                  <c:v>4NE</c:v>
                </c:pt>
                <c:pt idx="8">
                  <c:v>4N</c:v>
                </c:pt>
                <c:pt idx="9">
                  <c:v>4NW</c:v>
                </c:pt>
                <c:pt idx="10">
                  <c:v>6</c:v>
                </c:pt>
              </c:strCache>
            </c:strRef>
          </c:cat>
          <c:val>
            <c:numRef>
              <c:f>[1]Proportions2016!$K$2:$U$2</c:f>
              <c:numCache>
                <c:formatCode>0.00%</c:formatCode>
                <c:ptCount val="11"/>
                <c:pt idx="0">
                  <c:v>0.0008</c:v>
                </c:pt>
                <c:pt idx="1">
                  <c:v>0.0262</c:v>
                </c:pt>
                <c:pt idx="2">
                  <c:v>0.153</c:v>
                </c:pt>
                <c:pt idx="3">
                  <c:v>0.1557</c:v>
                </c:pt>
                <c:pt idx="4">
                  <c:v>0.3256</c:v>
                </c:pt>
                <c:pt idx="5">
                  <c:v>0.0179</c:v>
                </c:pt>
                <c:pt idx="6">
                  <c:v>0.2095</c:v>
                </c:pt>
                <c:pt idx="7">
                  <c:v>0.0673</c:v>
                </c:pt>
                <c:pt idx="8">
                  <c:v>0.0408</c:v>
                </c:pt>
                <c:pt idx="9">
                  <c:v>0.0034</c:v>
                </c:pt>
                <c:pt idx="10">
                  <c:v>0.0005</c:v>
                </c:pt>
              </c:numCache>
            </c:numRef>
          </c:val>
        </c:ser>
        <c:ser>
          <c:idx val="1"/>
          <c:order val="1"/>
          <c:tx>
            <c:strRef>
              <c:f>[1]Proportions2016!$J$3</c:f>
              <c:strCache>
                <c:ptCount val="1"/>
                <c:pt idx="0">
                  <c:v>Gray Seals </c:v>
                </c:pt>
              </c:strCache>
            </c:strRef>
          </c:tx>
          <c:invertIfNegative val="0"/>
          <c:errBars>
            <c:errBarType val="plus"/>
            <c:errValType val="stdErr"/>
            <c:noEndCap val="0"/>
          </c:errBars>
          <c:cat>
            <c:strRef>
              <c:f>[1]Proportions2016!$K$1:$U$1</c:f>
              <c:strCache>
                <c:ptCount val="11"/>
                <c:pt idx="0">
                  <c:v>1N</c:v>
                </c:pt>
                <c:pt idx="1">
                  <c:v>1S</c:v>
                </c:pt>
                <c:pt idx="2">
                  <c:v>2N</c:v>
                </c:pt>
                <c:pt idx="3">
                  <c:v>2E</c:v>
                </c:pt>
                <c:pt idx="4">
                  <c:v>2S</c:v>
                </c:pt>
                <c:pt idx="5">
                  <c:v>3N</c:v>
                </c:pt>
                <c:pt idx="6">
                  <c:v>3S</c:v>
                </c:pt>
                <c:pt idx="7">
                  <c:v>4NE</c:v>
                </c:pt>
                <c:pt idx="8">
                  <c:v>4N</c:v>
                </c:pt>
                <c:pt idx="9">
                  <c:v>4NW</c:v>
                </c:pt>
                <c:pt idx="10">
                  <c:v>6</c:v>
                </c:pt>
              </c:strCache>
            </c:strRef>
          </c:cat>
          <c:val>
            <c:numRef>
              <c:f>[1]Proportions2016!$K$3:$U$3</c:f>
              <c:numCache>
                <c:formatCode>0.00%</c:formatCode>
                <c:ptCount val="11"/>
                <c:pt idx="0">
                  <c:v>0.03</c:v>
                </c:pt>
                <c:pt idx="1">
                  <c:v>0.1451</c:v>
                </c:pt>
                <c:pt idx="2">
                  <c:v>0.0617</c:v>
                </c:pt>
                <c:pt idx="3">
                  <c:v>0.0478</c:v>
                </c:pt>
                <c:pt idx="4">
                  <c:v>0.0905</c:v>
                </c:pt>
                <c:pt idx="5">
                  <c:v>0.1743</c:v>
                </c:pt>
                <c:pt idx="6">
                  <c:v>0.3733</c:v>
                </c:pt>
                <c:pt idx="7">
                  <c:v>0.0111</c:v>
                </c:pt>
                <c:pt idx="8">
                  <c:v>0.0072</c:v>
                </c:pt>
                <c:pt idx="9">
                  <c:v>0.0131</c:v>
                </c:pt>
                <c:pt idx="10">
                  <c:v>0.0316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29334952"/>
        <c:axId val="-2029346376"/>
      </c:barChart>
      <c:catAx>
        <c:axId val="-20293349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3200"/>
                </a:pPr>
                <a:r>
                  <a:rPr lang="en-US" sz="3200"/>
                  <a:t>Ledge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9346376"/>
        <c:crosses val="autoZero"/>
        <c:auto val="1"/>
        <c:lblAlgn val="ctr"/>
        <c:lblOffset val="100"/>
        <c:noMultiLvlLbl val="0"/>
      </c:catAx>
      <c:valAx>
        <c:axId val="-20293463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3200"/>
                </a:pPr>
                <a:r>
                  <a:rPr lang="en-US" sz="3200" dirty="0"/>
                  <a:t>Minimum</a:t>
                </a:r>
                <a:r>
                  <a:rPr lang="en-US" sz="3200" baseline="0" dirty="0"/>
                  <a:t> </a:t>
                </a:r>
                <a:r>
                  <a:rPr lang="en-US" sz="3200" baseline="0" dirty="0" smtClean="0"/>
                  <a:t>Count</a:t>
                </a:r>
                <a:endParaRPr lang="en-US" sz="3200" dirty="0"/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93349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0203889314057"/>
          <c:y val="0.117827074953349"/>
          <c:w val="0.207742417917873"/>
          <c:h val="0.326383092915012"/>
        </c:manualLayout>
      </c:layout>
      <c:overlay val="1"/>
      <c:txPr>
        <a:bodyPr/>
        <a:lstStyle/>
        <a:p>
          <a:pPr>
            <a:defRPr sz="3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F40798-2E6B-6440-AF8C-495EABF3CD8F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27125" y="685800"/>
            <a:ext cx="4603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DF0C4-45FC-BE49-B2D2-AC40B1AE3E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341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1pPr>
    <a:lvl2pPr marL="214211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2pPr>
    <a:lvl3pPr marL="428422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3pPr>
    <a:lvl4pPr marL="642633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4pPr>
    <a:lvl5pPr marL="856844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5pPr>
    <a:lvl6pPr marL="1071055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6pPr>
    <a:lvl7pPr marL="1285266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7pPr>
    <a:lvl8pPr marL="1499477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8pPr>
    <a:lvl9pPr marL="17136880" algn="l" defTabSz="214211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27125" y="685800"/>
            <a:ext cx="46037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DF0C4-45FC-BE49-B2D2-AC40B1AE3ED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17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3260" y="9941985"/>
            <a:ext cx="36530280" cy="68601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46520" y="18135600"/>
            <a:ext cx="30083760" cy="8178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4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84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26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568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10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852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994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136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492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598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4871" y="20565535"/>
            <a:ext cx="36530280" cy="6356350"/>
          </a:xfrm>
        </p:spPr>
        <p:txBody>
          <a:bodyPr anchor="t"/>
          <a:lstStyle>
            <a:lvl1pPr algn="l">
              <a:defRPr sz="18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94871" y="13564663"/>
            <a:ext cx="36530280" cy="7000873"/>
          </a:xfrm>
        </p:spPr>
        <p:txBody>
          <a:bodyPr anchor="b"/>
          <a:lstStyle>
            <a:lvl1pPr marL="0" indent="0">
              <a:buNone/>
              <a:defRPr sz="9400">
                <a:solidFill>
                  <a:schemeClr val="tx1">
                    <a:tint val="75000"/>
                  </a:schemeClr>
                </a:solidFill>
              </a:defRPr>
            </a:lvl1pPr>
            <a:lvl2pPr marL="214211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4284220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3pPr>
            <a:lvl4pPr marL="642633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4pPr>
            <a:lvl5pPr marL="856844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5pPr>
            <a:lvl6pPr marL="1071055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6pPr>
            <a:lvl7pPr marL="1285266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7pPr>
            <a:lvl8pPr marL="1499477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8pPr>
            <a:lvl9pPr marL="1713688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968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11449" y="35841516"/>
            <a:ext cx="92474733" cy="101383044"/>
          </a:xfrm>
        </p:spPr>
        <p:txBody>
          <a:bodyPr/>
          <a:lstStyle>
            <a:lvl1pPr>
              <a:defRPr sz="13100"/>
            </a:lvl1pPr>
            <a:lvl2pPr>
              <a:defRPr sz="112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3502462" y="35841516"/>
            <a:ext cx="92474733" cy="101383044"/>
          </a:xfrm>
        </p:spPr>
        <p:txBody>
          <a:bodyPr/>
          <a:lstStyle>
            <a:lvl1pPr>
              <a:defRPr sz="13100"/>
            </a:lvl1pPr>
            <a:lvl2pPr>
              <a:defRPr sz="112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584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8840" y="1281644"/>
            <a:ext cx="38679120" cy="533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8840" y="7163860"/>
            <a:ext cx="18988883" cy="2985556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42110" indent="0">
              <a:buNone/>
              <a:defRPr sz="9400" b="1"/>
            </a:lvl2pPr>
            <a:lvl3pPr marL="4284220" indent="0">
              <a:buNone/>
              <a:defRPr sz="8400" b="1"/>
            </a:lvl3pPr>
            <a:lvl4pPr marL="6426330" indent="0">
              <a:buNone/>
              <a:defRPr sz="7500" b="1"/>
            </a:lvl4pPr>
            <a:lvl5pPr marL="8568440" indent="0">
              <a:buNone/>
              <a:defRPr sz="7500" b="1"/>
            </a:lvl5pPr>
            <a:lvl6pPr marL="10710550" indent="0">
              <a:buNone/>
              <a:defRPr sz="7500" b="1"/>
            </a:lvl6pPr>
            <a:lvl7pPr marL="12852660" indent="0">
              <a:buNone/>
              <a:defRPr sz="7500" b="1"/>
            </a:lvl7pPr>
            <a:lvl8pPr marL="14994770" indent="0">
              <a:buNone/>
              <a:defRPr sz="7500" b="1"/>
            </a:lvl8pPr>
            <a:lvl9pPr marL="17136880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48840" y="10149416"/>
            <a:ext cx="18988883" cy="18439344"/>
          </a:xfrm>
        </p:spPr>
        <p:txBody>
          <a:bodyPr/>
          <a:lstStyle>
            <a:lvl1pPr>
              <a:defRPr sz="112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831619" y="7163860"/>
            <a:ext cx="18996343" cy="2985556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42110" indent="0">
              <a:buNone/>
              <a:defRPr sz="9400" b="1"/>
            </a:lvl2pPr>
            <a:lvl3pPr marL="4284220" indent="0">
              <a:buNone/>
              <a:defRPr sz="8400" b="1"/>
            </a:lvl3pPr>
            <a:lvl4pPr marL="6426330" indent="0">
              <a:buNone/>
              <a:defRPr sz="7500" b="1"/>
            </a:lvl4pPr>
            <a:lvl5pPr marL="8568440" indent="0">
              <a:buNone/>
              <a:defRPr sz="7500" b="1"/>
            </a:lvl5pPr>
            <a:lvl6pPr marL="10710550" indent="0">
              <a:buNone/>
              <a:defRPr sz="7500" b="1"/>
            </a:lvl6pPr>
            <a:lvl7pPr marL="12852660" indent="0">
              <a:buNone/>
              <a:defRPr sz="7500" b="1"/>
            </a:lvl7pPr>
            <a:lvl8pPr marL="14994770" indent="0">
              <a:buNone/>
              <a:defRPr sz="7500" b="1"/>
            </a:lvl8pPr>
            <a:lvl9pPr marL="17136880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831619" y="10149416"/>
            <a:ext cx="18996343" cy="18439344"/>
          </a:xfrm>
        </p:spPr>
        <p:txBody>
          <a:bodyPr/>
          <a:lstStyle>
            <a:lvl1pPr>
              <a:defRPr sz="112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913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34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64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8843" y="1274233"/>
            <a:ext cx="14139071" cy="5422900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02735" y="1274236"/>
            <a:ext cx="24025225" cy="27314527"/>
          </a:xfrm>
        </p:spPr>
        <p:txBody>
          <a:bodyPr/>
          <a:lstStyle>
            <a:lvl1pPr>
              <a:defRPr sz="15000"/>
            </a:lvl1pPr>
            <a:lvl2pPr>
              <a:defRPr sz="13100"/>
            </a:lvl2pPr>
            <a:lvl3pPr>
              <a:defRPr sz="112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48843" y="6697136"/>
            <a:ext cx="14139071" cy="21891627"/>
          </a:xfrm>
        </p:spPr>
        <p:txBody>
          <a:bodyPr/>
          <a:lstStyle>
            <a:lvl1pPr marL="0" indent="0">
              <a:buNone/>
              <a:defRPr sz="6500"/>
            </a:lvl1pPr>
            <a:lvl2pPr marL="2142110" indent="0">
              <a:buNone/>
              <a:defRPr sz="5700"/>
            </a:lvl2pPr>
            <a:lvl3pPr marL="4284220" indent="0">
              <a:buNone/>
              <a:defRPr sz="4700"/>
            </a:lvl3pPr>
            <a:lvl4pPr marL="6426330" indent="0">
              <a:buNone/>
              <a:defRPr sz="4200"/>
            </a:lvl4pPr>
            <a:lvl5pPr marL="8568440" indent="0">
              <a:buNone/>
              <a:defRPr sz="4200"/>
            </a:lvl5pPr>
            <a:lvl6pPr marL="10710550" indent="0">
              <a:buNone/>
              <a:defRPr sz="4200"/>
            </a:lvl6pPr>
            <a:lvl7pPr marL="12852660" indent="0">
              <a:buNone/>
              <a:defRPr sz="4200"/>
            </a:lvl7pPr>
            <a:lvl8pPr marL="14994770" indent="0">
              <a:buNone/>
              <a:defRPr sz="4200"/>
            </a:lvl8pPr>
            <a:lvl9pPr marL="1713688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276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23753" y="22402800"/>
            <a:ext cx="25786080" cy="2644777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423753" y="2859617"/>
            <a:ext cx="25786080" cy="19202400"/>
          </a:xfrm>
        </p:spPr>
        <p:txBody>
          <a:bodyPr/>
          <a:lstStyle>
            <a:lvl1pPr marL="0" indent="0">
              <a:buNone/>
              <a:defRPr sz="15000"/>
            </a:lvl1pPr>
            <a:lvl2pPr marL="2142110" indent="0">
              <a:buNone/>
              <a:defRPr sz="13100"/>
            </a:lvl2pPr>
            <a:lvl3pPr marL="4284220" indent="0">
              <a:buNone/>
              <a:defRPr sz="11200"/>
            </a:lvl3pPr>
            <a:lvl4pPr marL="6426330" indent="0">
              <a:buNone/>
              <a:defRPr sz="9400"/>
            </a:lvl4pPr>
            <a:lvl5pPr marL="8568440" indent="0">
              <a:buNone/>
              <a:defRPr sz="9400"/>
            </a:lvl5pPr>
            <a:lvl6pPr marL="10710550" indent="0">
              <a:buNone/>
              <a:defRPr sz="9400"/>
            </a:lvl6pPr>
            <a:lvl7pPr marL="12852660" indent="0">
              <a:buNone/>
              <a:defRPr sz="9400"/>
            </a:lvl7pPr>
            <a:lvl8pPr marL="14994770" indent="0">
              <a:buNone/>
              <a:defRPr sz="9400"/>
            </a:lvl8pPr>
            <a:lvl9pPr marL="17136880" indent="0">
              <a:buNone/>
              <a:defRPr sz="9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23753" y="25047577"/>
            <a:ext cx="25786080" cy="3756023"/>
          </a:xfrm>
        </p:spPr>
        <p:txBody>
          <a:bodyPr/>
          <a:lstStyle>
            <a:lvl1pPr marL="0" indent="0">
              <a:buNone/>
              <a:defRPr sz="6500"/>
            </a:lvl1pPr>
            <a:lvl2pPr marL="2142110" indent="0">
              <a:buNone/>
              <a:defRPr sz="5700"/>
            </a:lvl2pPr>
            <a:lvl3pPr marL="4284220" indent="0">
              <a:buNone/>
              <a:defRPr sz="4700"/>
            </a:lvl3pPr>
            <a:lvl4pPr marL="6426330" indent="0">
              <a:buNone/>
              <a:defRPr sz="4200"/>
            </a:lvl4pPr>
            <a:lvl5pPr marL="8568440" indent="0">
              <a:buNone/>
              <a:defRPr sz="4200"/>
            </a:lvl5pPr>
            <a:lvl6pPr marL="10710550" indent="0">
              <a:buNone/>
              <a:defRPr sz="4200"/>
            </a:lvl6pPr>
            <a:lvl7pPr marL="12852660" indent="0">
              <a:buNone/>
              <a:defRPr sz="4200"/>
            </a:lvl7pPr>
            <a:lvl8pPr marL="14994770" indent="0">
              <a:buNone/>
              <a:defRPr sz="4200"/>
            </a:lvl8pPr>
            <a:lvl9pPr marL="1713688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740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52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9560761" y="6148916"/>
            <a:ext cx="46416434" cy="131075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11450" y="6148916"/>
            <a:ext cx="138533031" cy="131075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615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48840" y="1281644"/>
            <a:ext cx="38679120" cy="5334000"/>
          </a:xfrm>
          <a:prstGeom prst="rect">
            <a:avLst/>
          </a:prstGeom>
        </p:spPr>
        <p:txBody>
          <a:bodyPr vert="horz" lIns="428422" tIns="214211" rIns="428422" bIns="21421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8840" y="7467603"/>
            <a:ext cx="38679120" cy="21121160"/>
          </a:xfrm>
          <a:prstGeom prst="rect">
            <a:avLst/>
          </a:prstGeom>
        </p:spPr>
        <p:txBody>
          <a:bodyPr vert="horz" lIns="428422" tIns="214211" rIns="428422" bIns="21421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48840" y="29662968"/>
            <a:ext cx="10027920" cy="1703917"/>
          </a:xfrm>
          <a:prstGeom prst="rect">
            <a:avLst/>
          </a:prstGeom>
        </p:spPr>
        <p:txBody>
          <a:bodyPr vert="horz" lIns="428422" tIns="214211" rIns="428422" bIns="214211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235A9-545E-FD43-843A-637EFAF19575}" type="datetimeFigureOut">
              <a:rPr lang="en-US" smtClean="0"/>
              <a:t>10/10/16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683740" y="29662968"/>
            <a:ext cx="13609320" cy="1703917"/>
          </a:xfrm>
          <a:prstGeom prst="rect">
            <a:avLst/>
          </a:prstGeom>
        </p:spPr>
        <p:txBody>
          <a:bodyPr vert="horz" lIns="428422" tIns="214211" rIns="428422" bIns="214211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800040" y="29662968"/>
            <a:ext cx="10027920" cy="1703917"/>
          </a:xfrm>
          <a:prstGeom prst="rect">
            <a:avLst/>
          </a:prstGeom>
        </p:spPr>
        <p:txBody>
          <a:bodyPr vert="horz" lIns="428422" tIns="214211" rIns="428422" bIns="214211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8D9AE-1ED6-EC46-BCDA-D52F809D94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54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42110" rtl="0" eaLnBrk="1" latinLnBrk="0" hangingPunct="1">
        <a:spcBef>
          <a:spcPct val="0"/>
        </a:spcBef>
        <a:buNone/>
        <a:defRPr sz="20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06583" indent="-1606583" algn="l" defTabSz="2142110" rtl="0" eaLnBrk="1" latinLnBrk="0" hangingPunct="1">
        <a:spcBef>
          <a:spcPct val="20000"/>
        </a:spcBef>
        <a:buFont typeface="Arial"/>
        <a:buChar char="•"/>
        <a:defRPr sz="15000" kern="1200">
          <a:solidFill>
            <a:schemeClr val="tx1"/>
          </a:solidFill>
          <a:latin typeface="+mn-lt"/>
          <a:ea typeface="+mn-ea"/>
          <a:cs typeface="+mn-cs"/>
        </a:defRPr>
      </a:lvl1pPr>
      <a:lvl2pPr marL="3480929" indent="-1338819" algn="l" defTabSz="2142110" rtl="0" eaLnBrk="1" latinLnBrk="0" hangingPunct="1">
        <a:spcBef>
          <a:spcPct val="20000"/>
        </a:spcBef>
        <a:buFont typeface="Arial"/>
        <a:buChar char="–"/>
        <a:defRPr sz="13100" kern="1200">
          <a:solidFill>
            <a:schemeClr val="tx1"/>
          </a:solidFill>
          <a:latin typeface="+mn-lt"/>
          <a:ea typeface="+mn-ea"/>
          <a:cs typeface="+mn-cs"/>
        </a:defRPr>
      </a:lvl2pPr>
      <a:lvl3pPr marL="5355275" indent="-1071055" algn="l" defTabSz="2142110" rtl="0" eaLnBrk="1" latinLnBrk="0" hangingPunct="1">
        <a:spcBef>
          <a:spcPct val="20000"/>
        </a:spcBef>
        <a:buFont typeface="Arial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3pPr>
      <a:lvl4pPr marL="7497385" indent="-1071055" algn="l" defTabSz="2142110" rtl="0" eaLnBrk="1" latinLnBrk="0" hangingPunct="1">
        <a:spcBef>
          <a:spcPct val="20000"/>
        </a:spcBef>
        <a:buFont typeface="Arial"/>
        <a:buChar char="–"/>
        <a:defRPr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9639495" indent="-1071055" algn="l" defTabSz="2142110" rtl="0" eaLnBrk="1" latinLnBrk="0" hangingPunct="1">
        <a:spcBef>
          <a:spcPct val="20000"/>
        </a:spcBef>
        <a:buFont typeface="Arial"/>
        <a:buChar char="»"/>
        <a:defRPr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11781605" indent="-1071055" algn="l" defTabSz="2142110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6pPr>
      <a:lvl7pPr marL="13923715" indent="-1071055" algn="l" defTabSz="2142110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65825" indent="-1071055" algn="l" defTabSz="2142110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8pPr>
      <a:lvl9pPr marL="18207935" indent="-1071055" algn="l" defTabSz="2142110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4211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8422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2633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6844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71055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5266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9477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136880" algn="l" defTabSz="214211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.png"/><Relationship Id="rId1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gif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chart" Target="../charts/chart1.xml"/><Relationship Id="rId10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 amt="87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3969313" y="6683377"/>
            <a:ext cx="15069924" cy="24558622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29801197" y="6683376"/>
            <a:ext cx="12530051" cy="13804531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46624" y="788922"/>
            <a:ext cx="41484624" cy="5272074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891" y="788922"/>
            <a:ext cx="32794709" cy="2227291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latin typeface="Times New Roman"/>
                <a:cs typeface="Times New Roman"/>
              </a:rPr>
              <a:t>Fine-scale Haul-out Preferences of Harbor Seals and Gray Seals at Duck Island, ME</a:t>
            </a:r>
            <a:endParaRPr lang="en-US" sz="5400" b="1" dirty="0"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76675" y="2509416"/>
            <a:ext cx="1566256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Times New Roman"/>
                <a:cs typeface="Times New Roman"/>
              </a:rPr>
              <a:t>George Tsourounakis</a:t>
            </a:r>
            <a:r>
              <a:rPr lang="en-US" sz="4400" b="1" baseline="30000" dirty="0" smtClean="0">
                <a:latin typeface="Times New Roman"/>
                <a:cs typeface="Times New Roman"/>
              </a:rPr>
              <a:t>1</a:t>
            </a:r>
            <a:r>
              <a:rPr lang="en-US" sz="4400" b="1" dirty="0" smtClean="0">
                <a:latin typeface="Times New Roman"/>
                <a:cs typeface="Times New Roman"/>
              </a:rPr>
              <a:t> Andrea Bogomolni</a:t>
            </a:r>
            <a:r>
              <a:rPr lang="en-US" sz="4400" b="1" baseline="30000" dirty="0" smtClean="0">
                <a:latin typeface="Times New Roman"/>
                <a:cs typeface="Times New Roman"/>
              </a:rPr>
              <a:t>2 </a:t>
            </a:r>
            <a:r>
              <a:rPr lang="en-US" sz="4400" b="1" dirty="0" smtClean="0">
                <a:latin typeface="Times New Roman"/>
                <a:cs typeface="Times New Roman"/>
              </a:rPr>
              <a:t>Nadine Lysiak</a:t>
            </a:r>
            <a:r>
              <a:rPr lang="en-US" sz="4400" b="1" baseline="30000" dirty="0" smtClean="0">
                <a:latin typeface="Times New Roman"/>
                <a:cs typeface="Times New Roman"/>
              </a:rPr>
              <a:t>3</a:t>
            </a:r>
            <a:endParaRPr lang="en-US" sz="4400" b="1" dirty="0" smtClean="0">
              <a:latin typeface="Times New Roman"/>
              <a:cs typeface="Times New Roman"/>
            </a:endParaRPr>
          </a:p>
          <a:p>
            <a:pPr algn="ctr"/>
            <a:r>
              <a:rPr lang="en-US" sz="4400" baseline="30000" dirty="0" smtClean="0">
                <a:latin typeface="Times New Roman"/>
                <a:cs typeface="Times New Roman"/>
              </a:rPr>
              <a:t>1</a:t>
            </a:r>
            <a:r>
              <a:rPr lang="en-US" sz="4400" dirty="0" smtClean="0">
                <a:latin typeface="Times New Roman"/>
                <a:cs typeface="Times New Roman"/>
              </a:rPr>
              <a:t>Department of Animal Science, Cornell University</a:t>
            </a:r>
          </a:p>
          <a:p>
            <a:pPr algn="ctr"/>
            <a:r>
              <a:rPr lang="en-US" sz="4400" baseline="30000" dirty="0" smtClean="0">
                <a:latin typeface="Times New Roman"/>
                <a:cs typeface="Times New Roman"/>
              </a:rPr>
              <a:t>2</a:t>
            </a:r>
            <a:r>
              <a:rPr lang="en-US" sz="4400" dirty="0" smtClean="0">
                <a:latin typeface="Times New Roman"/>
                <a:cs typeface="Times New Roman"/>
              </a:rPr>
              <a:t>Woods Hole Oceanographic Institution, Woods Hole, MA</a:t>
            </a:r>
          </a:p>
          <a:p>
            <a:pPr algn="ctr"/>
            <a:r>
              <a:rPr lang="en-US" sz="4400" baseline="30000" dirty="0" smtClean="0">
                <a:latin typeface="Times New Roman"/>
                <a:cs typeface="Times New Roman"/>
              </a:rPr>
              <a:t>3</a:t>
            </a:r>
            <a:r>
              <a:rPr lang="en-US" sz="4400" dirty="0" smtClean="0">
                <a:latin typeface="Times New Roman"/>
                <a:cs typeface="Times New Roman"/>
              </a:rPr>
              <a:t>Deptartment of Biology, UMass Boston, Boston, MA</a:t>
            </a:r>
            <a:endParaRPr lang="en-US" sz="4400" baseline="30000" dirty="0">
              <a:latin typeface="Times New Roman"/>
              <a:cs typeface="Times New Roman"/>
            </a:endParaRPr>
          </a:p>
        </p:txBody>
      </p:sp>
      <p:pic>
        <p:nvPicPr>
          <p:cNvPr id="5" name="Picture 4" descr="culogo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62" y="1119447"/>
            <a:ext cx="3754644" cy="3746355"/>
          </a:xfrm>
          <a:prstGeom prst="rect">
            <a:avLst/>
          </a:prstGeom>
        </p:spPr>
      </p:pic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5922" y="1998133"/>
            <a:ext cx="7438702" cy="231986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46624" y="6683377"/>
            <a:ext cx="12530051" cy="6168768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46624" y="13782650"/>
            <a:ext cx="12530051" cy="3962401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46624" y="19050001"/>
            <a:ext cx="12530051" cy="12191998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439262" y="7035168"/>
            <a:ext cx="1119105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Times New Roman"/>
                <a:cs typeface="Times New Roman"/>
              </a:rPr>
              <a:t>Introduction</a:t>
            </a:r>
            <a:endParaRPr lang="en-US" sz="4400" dirty="0" smtClean="0">
              <a:latin typeface="Times New Roman"/>
              <a:cs typeface="Times New Roman"/>
            </a:endParaRPr>
          </a:p>
          <a:p>
            <a:r>
              <a:rPr lang="en-US" sz="4000" dirty="0" smtClean="0">
                <a:latin typeface="Times New Roman"/>
                <a:cs typeface="Times New Roman"/>
              </a:rPr>
              <a:t>Harbor (</a:t>
            </a:r>
            <a:r>
              <a:rPr lang="en-US" sz="4000" i="1" dirty="0" err="1" smtClean="0">
                <a:latin typeface="Times New Roman"/>
                <a:cs typeface="Times New Roman"/>
              </a:rPr>
              <a:t>Phoca</a:t>
            </a:r>
            <a:r>
              <a:rPr lang="en-US" sz="4000" i="1" dirty="0" smtClean="0">
                <a:latin typeface="Times New Roman"/>
                <a:cs typeface="Times New Roman"/>
              </a:rPr>
              <a:t> </a:t>
            </a:r>
            <a:r>
              <a:rPr lang="en-US" sz="4000" i="1" dirty="0" err="1" smtClean="0">
                <a:latin typeface="Times New Roman"/>
                <a:cs typeface="Times New Roman"/>
              </a:rPr>
              <a:t>vitulina</a:t>
            </a:r>
            <a:r>
              <a:rPr lang="en-US" sz="4000" dirty="0" smtClean="0">
                <a:latin typeface="Times New Roman"/>
                <a:cs typeface="Times New Roman"/>
              </a:rPr>
              <a:t>) and Gray Seals (</a:t>
            </a:r>
            <a:r>
              <a:rPr lang="en-US" sz="4000" i="1" dirty="0" err="1" smtClean="0">
                <a:latin typeface="Times New Roman"/>
                <a:cs typeface="Times New Roman"/>
              </a:rPr>
              <a:t>Halichoerus</a:t>
            </a:r>
            <a:r>
              <a:rPr lang="en-US" sz="4000" i="1" dirty="0" smtClean="0">
                <a:latin typeface="Times New Roman"/>
                <a:cs typeface="Times New Roman"/>
              </a:rPr>
              <a:t> </a:t>
            </a:r>
            <a:r>
              <a:rPr lang="en-US" sz="4000" i="1" dirty="0" err="1" smtClean="0">
                <a:latin typeface="Times New Roman"/>
                <a:cs typeface="Times New Roman"/>
              </a:rPr>
              <a:t>grypus</a:t>
            </a:r>
            <a:r>
              <a:rPr lang="en-US" sz="4000" dirty="0" smtClean="0">
                <a:latin typeface="Times New Roman"/>
                <a:cs typeface="Times New Roman"/>
              </a:rPr>
              <a:t>) haul out at Duck Island, ME, and most arrive from other locations along the eastern coast of the US </a:t>
            </a:r>
            <a:r>
              <a:rPr lang="en-US" sz="4000" dirty="0">
                <a:latin typeface="Times New Roman"/>
                <a:cs typeface="Times New Roman"/>
              </a:rPr>
              <a:t>w</a:t>
            </a:r>
            <a:r>
              <a:rPr lang="en-US" sz="4000" dirty="0" smtClean="0">
                <a:latin typeface="Times New Roman"/>
                <a:cs typeface="Times New Roman"/>
              </a:rPr>
              <a:t>here they haul out on beaches, rocky areas, and ice. Duck Island is unique as a middle ground between major populations but, it is not known why Duck Island is an attractive haul out site.</a:t>
            </a:r>
          </a:p>
          <a:p>
            <a:endParaRPr lang="en-US" sz="4800" dirty="0">
              <a:latin typeface="Times New Roman"/>
              <a:cs typeface="Times New Roman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801197" y="20970066"/>
            <a:ext cx="12530051" cy="4269342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9801197" y="26009600"/>
            <a:ext cx="12530051" cy="5284956"/>
          </a:xfrm>
          <a:prstGeom prst="rect">
            <a:avLst/>
          </a:prstGeom>
          <a:solidFill>
            <a:schemeClr val="bg2">
              <a:lumMod val="90000"/>
              <a:alpha val="66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18754512" y="6965141"/>
            <a:ext cx="5230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Times New Roman"/>
                <a:cs typeface="Times New Roman"/>
              </a:rPr>
              <a:t>Results &amp; Discussion</a:t>
            </a:r>
            <a:endParaRPr lang="en-US" sz="4400" b="1" dirty="0">
              <a:latin typeface="Times New Roman"/>
              <a:cs typeface="Times New Roman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39262" y="13897098"/>
            <a:ext cx="111910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Times New Roman"/>
                <a:cs typeface="Times New Roman"/>
              </a:rPr>
              <a:t>Questions</a:t>
            </a:r>
          </a:p>
          <a:p>
            <a:pPr marL="914400" indent="-914400"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What are the haul-out preferences of Harbor and Gray Seals?</a:t>
            </a:r>
          </a:p>
          <a:p>
            <a:pPr marL="914400" indent="-914400">
              <a:buAutoNum type="arabicPeriod"/>
            </a:pPr>
            <a:r>
              <a:rPr lang="en-US" sz="4000" dirty="0" smtClean="0">
                <a:latin typeface="Times New Roman"/>
                <a:cs typeface="Times New Roman"/>
              </a:rPr>
              <a:t>How can these parameters be incorporated into a predictive model?</a:t>
            </a:r>
          </a:p>
          <a:p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83349" y="19334059"/>
            <a:ext cx="2462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Times New Roman"/>
                <a:cs typeface="Times New Roman"/>
              </a:rPr>
              <a:t>Methods</a:t>
            </a:r>
            <a:endParaRPr lang="en-US" sz="4800" b="1" dirty="0">
              <a:latin typeface="Times New Roman"/>
              <a:cs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12571" y="20487908"/>
            <a:ext cx="3595182" cy="11172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en-US" sz="3600" dirty="0">
                <a:latin typeface="Times New Roman"/>
                <a:cs typeface="Times New Roman"/>
              </a:rPr>
              <a:t>M</a:t>
            </a:r>
            <a:r>
              <a:rPr lang="en-US" sz="3600" dirty="0" smtClean="0">
                <a:latin typeface="Times New Roman"/>
                <a:cs typeface="Times New Roman"/>
              </a:rPr>
              <a:t>ark/ recapture surveys from 2012-2015</a:t>
            </a:r>
          </a:p>
          <a:p>
            <a:pPr marL="685800" indent="-685800"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Minimum count data analyzed for species- specific haul out sites</a:t>
            </a:r>
          </a:p>
          <a:p>
            <a:pPr marL="685800" indent="-685800">
              <a:buFont typeface="Arial"/>
              <a:buChar char="•"/>
            </a:pPr>
            <a:r>
              <a:rPr lang="en-US" sz="3600" dirty="0">
                <a:latin typeface="Times New Roman"/>
                <a:cs typeface="Times New Roman"/>
              </a:rPr>
              <a:t>Photos, </a:t>
            </a:r>
            <a:r>
              <a:rPr lang="en-US" sz="3600" dirty="0" smtClean="0">
                <a:latin typeface="Times New Roman"/>
                <a:cs typeface="Times New Roman"/>
              </a:rPr>
              <a:t>shipboard surveys, </a:t>
            </a:r>
            <a:r>
              <a:rPr lang="en-US" sz="3600" dirty="0">
                <a:latin typeface="Times New Roman"/>
                <a:cs typeface="Times New Roman"/>
              </a:rPr>
              <a:t>and nautical maps used to assess qualitative and quantitative factors of each ledge</a:t>
            </a:r>
          </a:p>
          <a:p>
            <a:pPr marL="685800" indent="-685800">
              <a:buFont typeface="Arial"/>
              <a:buChar char="•"/>
            </a:pPr>
            <a:endParaRPr lang="en-US" sz="3600" dirty="0" smtClean="0">
              <a:latin typeface="Times New Roman"/>
              <a:cs typeface="Times New Roman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85265" y="27723520"/>
            <a:ext cx="851500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/>
                <a:cs typeface="Times New Roman"/>
              </a:rPr>
              <a:t>Fig 1. Identification of census location on Duck Island and surrounding ledges</a:t>
            </a:r>
            <a:endParaRPr lang="en-US" sz="34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3969313" y="8305222"/>
            <a:ext cx="381068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en-US" sz="3800" dirty="0" smtClean="0">
                <a:latin typeface="Times New Roman"/>
                <a:cs typeface="Times New Roman"/>
              </a:rPr>
              <a:t>33% of Harbor Seal minimum count at 2S</a:t>
            </a:r>
          </a:p>
          <a:p>
            <a:pPr marL="685800" indent="-685800">
              <a:buFont typeface="Arial"/>
              <a:buChar char="•"/>
            </a:pPr>
            <a:r>
              <a:rPr lang="en-US" sz="38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37% of Gray Seal minimum count at 3S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095176" y="14219546"/>
            <a:ext cx="1379309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/>
                <a:cs typeface="Times New Roman"/>
              </a:rPr>
              <a:t>Fig. 2. Proportional minimum count with standard error bars of Harbor and Gray Seals 2012-2016 </a:t>
            </a:r>
            <a:endParaRPr lang="en-US" sz="3400" dirty="0">
              <a:latin typeface="Times New Roman"/>
              <a:cs typeface="Times New Roman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4789285" y="20970066"/>
            <a:ext cx="1467956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/>
                <a:cs typeface="Times New Roman"/>
              </a:rPr>
              <a:t>Fig. 3. Probability of sighting based on presence at ledge for each survey for Harbor </a:t>
            </a:r>
            <a:r>
              <a:rPr lang="en-US" sz="3400" dirty="0">
                <a:latin typeface="Times New Roman"/>
                <a:cs typeface="Times New Roman"/>
              </a:rPr>
              <a:t>Seals </a:t>
            </a:r>
            <a:r>
              <a:rPr lang="en-US" sz="3400" dirty="0" smtClean="0">
                <a:latin typeface="Times New Roman"/>
                <a:cs typeface="Times New Roman"/>
              </a:rPr>
              <a:t>(left</a:t>
            </a:r>
            <a:r>
              <a:rPr lang="en-US" sz="3400" dirty="0">
                <a:latin typeface="Times New Roman"/>
                <a:cs typeface="Times New Roman"/>
              </a:rPr>
              <a:t>) </a:t>
            </a:r>
            <a:r>
              <a:rPr lang="en-US" sz="3400" dirty="0" smtClean="0">
                <a:latin typeface="Times New Roman"/>
                <a:cs typeface="Times New Roman"/>
              </a:rPr>
              <a:t>and Gray </a:t>
            </a:r>
            <a:r>
              <a:rPr lang="en-US" sz="3400" dirty="0">
                <a:latin typeface="Times New Roman"/>
                <a:cs typeface="Times New Roman"/>
              </a:rPr>
              <a:t>Seals (right</a:t>
            </a:r>
            <a:r>
              <a:rPr lang="en-US" sz="3400" dirty="0" smtClean="0">
                <a:latin typeface="Times New Roman"/>
                <a:cs typeface="Times New Roman"/>
              </a:rPr>
              <a:t>) on Duck Island and the ledges </a:t>
            </a:r>
            <a:endParaRPr lang="en-US" sz="3400" dirty="0">
              <a:latin typeface="Times New Roman"/>
              <a:cs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4208703" y="22334847"/>
            <a:ext cx="142966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Gray seal sighting most likely at 3N and 3S</a:t>
            </a:r>
          </a:p>
          <a:p>
            <a:pPr marL="1143000" indent="-11430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Harbor seal </a:t>
            </a:r>
            <a:r>
              <a:rPr lang="en-US" sz="4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sighitng</a:t>
            </a:r>
            <a:r>
              <a:rPr lang="en-US" sz="4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most likely at 3N, 3S, and 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0222144" y="13970000"/>
            <a:ext cx="1187793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/>
                <a:cs typeface="Times New Roman"/>
              </a:rPr>
              <a:t>Fig. 6. Proportional count at each ledge with standard error bars with assigned topography score for Harbor Seals and Gray Seals</a:t>
            </a:r>
            <a:endParaRPr lang="en-US" sz="3400" dirty="0">
              <a:latin typeface="Times New Roman"/>
              <a:cs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809884" y="21262400"/>
            <a:ext cx="1253005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Times New Roman"/>
                <a:cs typeface="Times New Roman"/>
              </a:rPr>
              <a:t>Future Research</a:t>
            </a:r>
          </a:p>
          <a:p>
            <a:pPr marL="685800" indent="-6858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More detailed characterization of rocky ledges</a:t>
            </a:r>
          </a:p>
          <a:p>
            <a:pPr marL="685800" indent="-6858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Create more accurate topographic maps for better haul-out assessment</a:t>
            </a:r>
          </a:p>
          <a:p>
            <a:pPr marL="685800" indent="-6858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Correlate habitat change due to rising sea levels</a:t>
            </a:r>
            <a:endParaRPr lang="en-US" sz="4000" dirty="0">
              <a:latin typeface="Times New Roman"/>
              <a:cs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0425345" y="26438145"/>
            <a:ext cx="1190590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Times New Roman"/>
                <a:cs typeface="Times New Roman"/>
              </a:rPr>
              <a:t>Acknowledgments</a:t>
            </a:r>
          </a:p>
          <a:p>
            <a:r>
              <a:rPr lang="en-US" sz="3200" dirty="0" smtClean="0">
                <a:latin typeface="Times New Roman"/>
                <a:cs typeface="Times New Roman"/>
              </a:rPr>
              <a:t>We thank Shoals Marine Laboratory. Thank you to Dr. Jim Coyer, the captains (Ossian Foley,</a:t>
            </a:r>
            <a:r>
              <a:rPr lang="en-US" sz="3200" dirty="0">
                <a:latin typeface="Times New Roman"/>
                <a:cs typeface="Times New Roman"/>
              </a:rPr>
              <a:t> </a:t>
            </a:r>
            <a:r>
              <a:rPr lang="en-US" sz="3200" dirty="0" smtClean="0">
                <a:latin typeface="Times New Roman"/>
                <a:cs typeface="Times New Roman"/>
              </a:rPr>
              <a:t>Tom </a:t>
            </a:r>
            <a:r>
              <a:rPr lang="en-US" sz="3200" dirty="0" err="1" smtClean="0">
                <a:latin typeface="Times New Roman"/>
                <a:cs typeface="Times New Roman"/>
              </a:rPr>
              <a:t>Klodenski</a:t>
            </a:r>
            <a:r>
              <a:rPr lang="en-US" sz="3200" dirty="0" smtClean="0">
                <a:latin typeface="Times New Roman"/>
                <a:cs typeface="Times New Roman"/>
              </a:rPr>
              <a:t>, Ben Carver, and Mike Rosen), Dr. Jennifer </a:t>
            </a:r>
            <a:r>
              <a:rPr lang="en-US" sz="3200" dirty="0" err="1" smtClean="0">
                <a:latin typeface="Times New Roman"/>
                <a:cs typeface="Times New Roman"/>
              </a:rPr>
              <a:t>Seavey</a:t>
            </a:r>
            <a:r>
              <a:rPr lang="en-US" sz="3200" dirty="0" smtClean="0">
                <a:latin typeface="Times New Roman"/>
                <a:cs typeface="Times New Roman"/>
              </a:rPr>
              <a:t>, the kitchen staff, coordinators, and managers. We would also like to thank Mila </a:t>
            </a:r>
            <a:r>
              <a:rPr lang="en-US" sz="3200" dirty="0" err="1" smtClean="0">
                <a:latin typeface="Times New Roman"/>
                <a:cs typeface="Times New Roman"/>
              </a:rPr>
              <a:t>Calandrino</a:t>
            </a:r>
            <a:r>
              <a:rPr lang="en-US" sz="3200" dirty="0" smtClean="0">
                <a:latin typeface="Times New Roman"/>
                <a:cs typeface="Times New Roman"/>
              </a:rPr>
              <a:t> and Meg Carr for their contributions. We thank University of New Hampshire and Cornell University</a:t>
            </a:r>
            <a:r>
              <a:rPr lang="en-US" sz="3200" dirty="0">
                <a:latin typeface="Times New Roman"/>
                <a:cs typeface="Times New Roman"/>
              </a:rPr>
              <a:t> </a:t>
            </a:r>
            <a:r>
              <a:rPr lang="en-US" sz="3200" dirty="0" smtClean="0">
                <a:latin typeface="Times New Roman"/>
                <a:cs typeface="Times New Roman"/>
              </a:rPr>
              <a:t>for support. </a:t>
            </a:r>
          </a:p>
          <a:p>
            <a:r>
              <a:rPr lang="en-US" sz="3200" dirty="0" smtClean="0">
                <a:latin typeface="Times New Roman"/>
                <a:cs typeface="Times New Roman"/>
              </a:rPr>
              <a:t>Permit No. NOAA NMFS LOC 20412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44" name="Picture 43" descr="Screen Shot 2016-07-14 at 4.22.38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4132" y="23658286"/>
            <a:ext cx="8914668" cy="7131733"/>
          </a:xfrm>
          <a:prstGeom prst="rect">
            <a:avLst/>
          </a:prstGeom>
        </p:spPr>
      </p:pic>
      <p:pic>
        <p:nvPicPr>
          <p:cNvPr id="42" name="Picture 41" descr="Screen Shot 2016-07-16 at 4.15.35 PM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9"/>
          <a:stretch/>
        </p:blipFill>
        <p:spPr>
          <a:xfrm>
            <a:off x="23418800" y="23658286"/>
            <a:ext cx="1832655" cy="2779859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23555793" y="27081032"/>
            <a:ext cx="384776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/>
                <a:cs typeface="Times New Roman"/>
              </a:rPr>
              <a:t>Fig </a:t>
            </a:r>
            <a:r>
              <a:rPr lang="en-US" sz="3400" dirty="0">
                <a:latin typeface="Times New Roman"/>
                <a:cs typeface="Times New Roman"/>
              </a:rPr>
              <a:t>5</a:t>
            </a:r>
            <a:r>
              <a:rPr lang="en-US" sz="3400" dirty="0" smtClean="0">
                <a:latin typeface="Times New Roman"/>
                <a:cs typeface="Times New Roman"/>
              </a:rPr>
              <a:t>. Map illustrating the topography of each ledge, 1 being the most flat to 3 being rocky</a:t>
            </a:r>
            <a:endParaRPr lang="en-US" sz="3400" dirty="0"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801197" y="15763851"/>
            <a:ext cx="125213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Topography has a clear influence on Harbor Seals hauling out with a preference for flatter areas</a:t>
            </a: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Gray Seals prefer an intermediate relief</a:t>
            </a: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Slope, ledge size, and depth have little to no effect on haul-out preferences for either species </a:t>
            </a: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While there is clear preference, it is not feasible to put these variables into a predictive model at this time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251454" y="23658286"/>
            <a:ext cx="348794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/>
                <a:cs typeface="Times New Roman"/>
              </a:rPr>
              <a:t>Fig 4. Key for topography judgment, depicting rockiness of ledges </a:t>
            </a:r>
            <a:endParaRPr lang="en-US" sz="3200" dirty="0">
              <a:latin typeface="Times New Roman"/>
              <a:cs typeface="Times New Roman"/>
            </a:endParaRPr>
          </a:p>
        </p:txBody>
      </p:sp>
      <p:pic>
        <p:nvPicPr>
          <p:cNvPr id="27" name="Picture 26" descr="Screen Shot 2016-08-01 at 8.51.02 PM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 t="7015" r="14984" b="13430"/>
          <a:stretch/>
        </p:blipFill>
        <p:spPr>
          <a:xfrm>
            <a:off x="4407753" y="21420112"/>
            <a:ext cx="8515009" cy="6270994"/>
          </a:xfrm>
          <a:prstGeom prst="rect">
            <a:avLst/>
          </a:prstGeom>
        </p:spPr>
      </p:pic>
      <p:graphicFrame>
        <p:nvGraphicFramePr>
          <p:cNvPr id="51" name="Chart 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0546493"/>
              </p:ext>
            </p:extLst>
          </p:nvPr>
        </p:nvGraphicFramePr>
        <p:xfrm>
          <a:off x="30425344" y="7035168"/>
          <a:ext cx="11253789" cy="6934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2" name="Chart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772154"/>
              </p:ext>
            </p:extLst>
          </p:nvPr>
        </p:nvGraphicFramePr>
        <p:xfrm>
          <a:off x="17453797" y="7929260"/>
          <a:ext cx="11023122" cy="6290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53" name="Content Placeholder 12" descr="Screen Shot 2016-08-08 at 7.57.37 PM.png"/>
          <p:cNvPicPr>
            <a:picLocks noGrp="1" noChangeAspect="1"/>
          </p:cNvPicPr>
          <p:nvPr>
            <p:ph idx="1"/>
          </p:nvPr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" r="15860"/>
          <a:stretch/>
        </p:blipFill>
        <p:spPr>
          <a:xfrm>
            <a:off x="21403700" y="15508715"/>
            <a:ext cx="6404636" cy="5461351"/>
          </a:xfrm>
        </p:spPr>
      </p:pic>
      <p:pic>
        <p:nvPicPr>
          <p:cNvPr id="22" name="Picture 21" descr="Screen Shot 2016-08-01 at 1.09.53 PM.png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7" t="3510" r="11560"/>
          <a:stretch/>
        </p:blipFill>
        <p:spPr>
          <a:xfrm>
            <a:off x="15095176" y="15529208"/>
            <a:ext cx="6450931" cy="544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251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32416</TotalTime>
  <Words>529</Words>
  <Application>Microsoft Macintosh PowerPoint</Application>
  <PresentationFormat>Custom</PresentationFormat>
  <Paragraphs>41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Fine-scale Haul-out Preferences of Harbor Seals and Gray Seals at Duck Island, ME</vt:lpstr>
    </vt:vector>
  </TitlesOfParts>
  <Company>Cornell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not Mingo? Assessing the Haul-Out Sites at Duck Island</dc:title>
  <dc:creator>George Tsourounakis</dc:creator>
  <cp:lastModifiedBy>James Coyer</cp:lastModifiedBy>
  <cp:revision>87</cp:revision>
  <dcterms:created xsi:type="dcterms:W3CDTF">2016-07-15T12:49:18Z</dcterms:created>
  <dcterms:modified xsi:type="dcterms:W3CDTF">2016-10-10T09:50:17Z</dcterms:modified>
</cp:coreProperties>
</file>