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diagrams/colors1.xml" ContentType="application/vnd.openxmlformats-officedocument.drawingml.diagramColors+xml"/>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1979953" rtl="0" eaLnBrk="1" latinLnBrk="0" hangingPunct="1">
      <a:defRPr sz="7789" kern="1200">
        <a:solidFill>
          <a:schemeClr val="tx1"/>
        </a:solidFill>
        <a:latin typeface="+mn-lt"/>
        <a:ea typeface="+mn-ea"/>
        <a:cs typeface="+mn-cs"/>
      </a:defRPr>
    </a:lvl1pPr>
    <a:lvl2pPr marL="1979953" algn="l" defTabSz="1979953" rtl="0" eaLnBrk="1" latinLnBrk="0" hangingPunct="1">
      <a:defRPr sz="7789" kern="1200">
        <a:solidFill>
          <a:schemeClr val="tx1"/>
        </a:solidFill>
        <a:latin typeface="+mn-lt"/>
        <a:ea typeface="+mn-ea"/>
        <a:cs typeface="+mn-cs"/>
      </a:defRPr>
    </a:lvl2pPr>
    <a:lvl3pPr marL="3959906" algn="l" defTabSz="1979953" rtl="0" eaLnBrk="1" latinLnBrk="0" hangingPunct="1">
      <a:defRPr sz="7789" kern="1200">
        <a:solidFill>
          <a:schemeClr val="tx1"/>
        </a:solidFill>
        <a:latin typeface="+mn-lt"/>
        <a:ea typeface="+mn-ea"/>
        <a:cs typeface="+mn-cs"/>
      </a:defRPr>
    </a:lvl3pPr>
    <a:lvl4pPr marL="5939861" algn="l" defTabSz="1979953" rtl="0" eaLnBrk="1" latinLnBrk="0" hangingPunct="1">
      <a:defRPr sz="7789" kern="1200">
        <a:solidFill>
          <a:schemeClr val="tx1"/>
        </a:solidFill>
        <a:latin typeface="+mn-lt"/>
        <a:ea typeface="+mn-ea"/>
        <a:cs typeface="+mn-cs"/>
      </a:defRPr>
    </a:lvl4pPr>
    <a:lvl5pPr marL="7919814" algn="l" defTabSz="1979953" rtl="0" eaLnBrk="1" latinLnBrk="0" hangingPunct="1">
      <a:defRPr sz="7789" kern="1200">
        <a:solidFill>
          <a:schemeClr val="tx1"/>
        </a:solidFill>
        <a:latin typeface="+mn-lt"/>
        <a:ea typeface="+mn-ea"/>
        <a:cs typeface="+mn-cs"/>
      </a:defRPr>
    </a:lvl5pPr>
    <a:lvl6pPr marL="9899767" algn="l" defTabSz="1979953" rtl="0" eaLnBrk="1" latinLnBrk="0" hangingPunct="1">
      <a:defRPr sz="7789" kern="1200">
        <a:solidFill>
          <a:schemeClr val="tx1"/>
        </a:solidFill>
        <a:latin typeface="+mn-lt"/>
        <a:ea typeface="+mn-ea"/>
        <a:cs typeface="+mn-cs"/>
      </a:defRPr>
    </a:lvl6pPr>
    <a:lvl7pPr marL="11879720" algn="l" defTabSz="1979953" rtl="0" eaLnBrk="1" latinLnBrk="0" hangingPunct="1">
      <a:defRPr sz="7789" kern="1200">
        <a:solidFill>
          <a:schemeClr val="tx1"/>
        </a:solidFill>
        <a:latin typeface="+mn-lt"/>
        <a:ea typeface="+mn-ea"/>
        <a:cs typeface="+mn-cs"/>
      </a:defRPr>
    </a:lvl7pPr>
    <a:lvl8pPr marL="13859675" algn="l" defTabSz="1979953" rtl="0" eaLnBrk="1" latinLnBrk="0" hangingPunct="1">
      <a:defRPr sz="7789" kern="1200">
        <a:solidFill>
          <a:schemeClr val="tx1"/>
        </a:solidFill>
        <a:latin typeface="+mn-lt"/>
        <a:ea typeface="+mn-ea"/>
        <a:cs typeface="+mn-cs"/>
      </a:defRPr>
    </a:lvl8pPr>
    <a:lvl9pPr marL="15839628" algn="l" defTabSz="1979953" rtl="0" eaLnBrk="1" latinLnBrk="0" hangingPunct="1">
      <a:defRPr sz="7789"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0368" userDrawn="1">
          <p15:clr>
            <a:srgbClr val="A4A3A4"/>
          </p15:clr>
        </p15:guide>
        <p15:guide id="2" pos="1382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C0968C"/>
    <a:srgbClr val="9B403E"/>
    <a:srgbClr val="B85339"/>
    <a:srgbClr val="52794E"/>
    <a:srgbClr val="BFA30B"/>
    <a:srgbClr val="F36F50"/>
    <a:srgbClr val="59B119"/>
    <a:srgbClr val="E0CC28"/>
    <a:srgbClr val="FDEFAD"/>
    <a:srgbClr val="FDFAA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0240" autoAdjust="0"/>
    <p:restoredTop sz="99644" autoAdjust="0"/>
  </p:normalViewPr>
  <p:slideViewPr>
    <p:cSldViewPr snapToGrid="0">
      <p:cViewPr>
        <p:scale>
          <a:sx n="33" d="100"/>
          <a:sy n="33" d="100"/>
        </p:scale>
        <p:origin x="66" y="2232"/>
      </p:cViewPr>
      <p:guideLst>
        <p:guide orient="horz" pos="10368"/>
        <p:guide pos="13825"/>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72E53B-D378-3A41-AD18-6E8977EA1CA9}" type="doc">
      <dgm:prSet loTypeId="urn:microsoft.com/office/officeart/2005/8/layout/radial2" loCatId="" qsTypeId="urn:microsoft.com/office/officeart/2005/8/quickstyle/simple5" qsCatId="simple" csTypeId="urn:microsoft.com/office/officeart/2005/8/colors/accent0_3" csCatId="mainScheme" phldr="1"/>
      <dgm:spPr/>
      <dgm:t>
        <a:bodyPr/>
        <a:lstStyle/>
        <a:p>
          <a:endParaRPr lang="en-US"/>
        </a:p>
      </dgm:t>
    </dgm:pt>
    <dgm:pt modelId="{C2A0C7F4-E11A-DE46-9771-2F9BD11B2DC2}">
      <dgm:prSet phldrT="[Text]" custT="1"/>
      <dgm:spPr>
        <a:gradFill rotWithShape="0">
          <a:gsLst>
            <a:gs pos="19000">
              <a:schemeClr val="tx2"/>
            </a:gs>
            <a:gs pos="100000">
              <a:schemeClr val="dk2">
                <a:hueOff val="0"/>
                <a:satOff val="0"/>
                <a:lumOff val="0"/>
                <a:alphaOff val="0"/>
                <a:tint val="50000"/>
                <a:shade val="100000"/>
                <a:satMod val="350000"/>
              </a:schemeClr>
            </a:gs>
          </a:gsLst>
        </a:gradFill>
      </dgm:spPr>
      <dgm:t>
        <a:bodyPr/>
        <a:lstStyle/>
        <a:p>
          <a:r>
            <a:rPr lang="en-US" sz="2600" dirty="0" smtClean="0">
              <a:solidFill>
                <a:schemeClr val="bg1"/>
              </a:solidFill>
            </a:rPr>
            <a:t>Microbial community</a:t>
          </a:r>
          <a:endParaRPr lang="en-US" sz="2600" dirty="0">
            <a:solidFill>
              <a:schemeClr val="bg1"/>
            </a:solidFill>
          </a:endParaRPr>
        </a:p>
      </dgm:t>
    </dgm:pt>
    <dgm:pt modelId="{295BFB1E-3025-2840-BEBA-E0A7B23FB5FB}" type="parTrans" cxnId="{B370405B-7133-9C47-BADD-D3D061E69DA2}">
      <dgm:prSet/>
      <dgm:spPr/>
      <dgm:t>
        <a:bodyPr/>
        <a:lstStyle/>
        <a:p>
          <a:endParaRPr lang="en-US" sz="2600">
            <a:ln>
              <a:solidFill>
                <a:schemeClr val="tx1"/>
              </a:solidFill>
            </a:ln>
          </a:endParaRPr>
        </a:p>
      </dgm:t>
    </dgm:pt>
    <dgm:pt modelId="{EEFB0DF8-A2BD-6B46-9FA4-D81376DBBE00}" type="sibTrans" cxnId="{B370405B-7133-9C47-BADD-D3D061E69DA2}">
      <dgm:prSet/>
      <dgm:spPr/>
      <dgm:t>
        <a:bodyPr/>
        <a:lstStyle/>
        <a:p>
          <a:endParaRPr lang="en-US" sz="2600"/>
        </a:p>
      </dgm:t>
    </dgm:pt>
    <dgm:pt modelId="{5CC76619-D955-514E-B99B-D4718C7E5E50}">
      <dgm:prSet phldrT="[Text]" custT="1"/>
      <dgm:spPr>
        <a:gradFill rotWithShape="0">
          <a:gsLst>
            <a:gs pos="20000">
              <a:schemeClr val="tx1">
                <a:lumMod val="75000"/>
                <a:lumOff val="25000"/>
              </a:schemeClr>
            </a:gs>
            <a:gs pos="100000">
              <a:schemeClr val="bg1">
                <a:lumMod val="75000"/>
              </a:schemeClr>
            </a:gs>
          </a:gsLst>
          <a:lin ang="16200000" scaled="0"/>
        </a:gradFill>
      </dgm:spPr>
      <dgm:t>
        <a:bodyPr/>
        <a:lstStyle/>
        <a:p>
          <a:r>
            <a:rPr lang="en-US" sz="2600" dirty="0" smtClean="0"/>
            <a:t>Soil solution</a:t>
          </a:r>
        </a:p>
      </dgm:t>
    </dgm:pt>
    <dgm:pt modelId="{59C9CA0E-D43A-6A48-A229-2B37CCAA72C3}" type="parTrans" cxnId="{34EDB973-2AFC-C24B-95E2-BC644983C6D1}">
      <dgm:prSet/>
      <dgm:spPr/>
      <dgm:t>
        <a:bodyPr/>
        <a:lstStyle/>
        <a:p>
          <a:endParaRPr lang="en-US" sz="2600"/>
        </a:p>
      </dgm:t>
    </dgm:pt>
    <dgm:pt modelId="{665403C2-AC03-F64E-9FE0-46775FD9C06C}" type="sibTrans" cxnId="{34EDB973-2AFC-C24B-95E2-BC644983C6D1}">
      <dgm:prSet/>
      <dgm:spPr/>
      <dgm:t>
        <a:bodyPr/>
        <a:lstStyle/>
        <a:p>
          <a:endParaRPr lang="en-US" sz="2600"/>
        </a:p>
      </dgm:t>
    </dgm:pt>
    <dgm:pt modelId="{529A21AF-0A62-AC43-B969-7DC245A031DB}">
      <dgm:prSet phldrT="[Text]" custT="1">
        <dgm:style>
          <a:lnRef idx="0">
            <a:schemeClr val="dk1"/>
          </a:lnRef>
          <a:fillRef idx="3">
            <a:schemeClr val="dk1"/>
          </a:fillRef>
          <a:effectRef idx="3">
            <a:schemeClr val="dk1"/>
          </a:effectRef>
          <a:fontRef idx="minor">
            <a:schemeClr val="lt1"/>
          </a:fontRef>
        </dgm:style>
      </dgm:prSet>
      <dgm:spPr>
        <a:gradFill rotWithShape="0">
          <a:gsLst>
            <a:gs pos="64000">
              <a:srgbClr val="52794E">
                <a:lumMod val="98000"/>
                <a:lumOff val="2000"/>
              </a:srgbClr>
            </a:gs>
            <a:gs pos="100000">
              <a:schemeClr val="dk1">
                <a:tint val="50000"/>
                <a:shade val="100000"/>
                <a:satMod val="350000"/>
              </a:schemeClr>
            </a:gs>
          </a:gsLst>
        </a:gradFill>
      </dgm:spPr>
      <dgm:t>
        <a:bodyPr/>
        <a:lstStyle/>
        <a:p>
          <a:r>
            <a:rPr lang="en-US" sz="2600" dirty="0" smtClean="0"/>
            <a:t>Soil organic matter</a:t>
          </a:r>
          <a:endParaRPr lang="en-US" sz="2600" dirty="0"/>
        </a:p>
      </dgm:t>
    </dgm:pt>
    <dgm:pt modelId="{D1D33C68-BC0D-7448-BF10-7F1E65FB8A27}" type="parTrans" cxnId="{4F2A3374-0BEE-C04C-93DB-30C13E0CF42B}">
      <dgm:prSet/>
      <dgm:spPr/>
      <dgm:t>
        <a:bodyPr/>
        <a:lstStyle/>
        <a:p>
          <a:endParaRPr lang="en-US" sz="2600"/>
        </a:p>
      </dgm:t>
    </dgm:pt>
    <dgm:pt modelId="{4B0C97B6-4FC7-7D4C-AA89-15DD241C6E18}" type="sibTrans" cxnId="{4F2A3374-0BEE-C04C-93DB-30C13E0CF42B}">
      <dgm:prSet/>
      <dgm:spPr/>
      <dgm:t>
        <a:bodyPr/>
        <a:lstStyle/>
        <a:p>
          <a:endParaRPr lang="en-US" sz="2600"/>
        </a:p>
      </dgm:t>
    </dgm:pt>
    <dgm:pt modelId="{C9368055-1277-754C-98EE-FB49B3D26FFC}" type="pres">
      <dgm:prSet presAssocID="{7C72E53B-D378-3A41-AD18-6E8977EA1CA9}" presName="composite" presStyleCnt="0">
        <dgm:presLayoutVars>
          <dgm:chMax val="5"/>
          <dgm:dir/>
          <dgm:animLvl val="ctr"/>
          <dgm:resizeHandles val="exact"/>
        </dgm:presLayoutVars>
      </dgm:prSet>
      <dgm:spPr/>
      <dgm:t>
        <a:bodyPr/>
        <a:lstStyle/>
        <a:p>
          <a:endParaRPr lang="en-US"/>
        </a:p>
      </dgm:t>
    </dgm:pt>
    <dgm:pt modelId="{FC1B67C1-59FC-5B47-B464-AA709C676592}" type="pres">
      <dgm:prSet presAssocID="{7C72E53B-D378-3A41-AD18-6E8977EA1CA9}" presName="cycle" presStyleCnt="0"/>
      <dgm:spPr/>
    </dgm:pt>
    <dgm:pt modelId="{D6FF22A8-73F8-4C44-B728-16F0DEC64368}" type="pres">
      <dgm:prSet presAssocID="{7C72E53B-D378-3A41-AD18-6E8977EA1CA9}" presName="centerShape" presStyleCnt="0"/>
      <dgm:spPr/>
    </dgm:pt>
    <dgm:pt modelId="{D6BBD4E9-5389-F146-A315-18CA51157D00}" type="pres">
      <dgm:prSet presAssocID="{7C72E53B-D378-3A41-AD18-6E8977EA1CA9}" presName="connSite" presStyleLbl="node1" presStyleIdx="0" presStyleCnt="4"/>
      <dgm:spPr/>
    </dgm:pt>
    <dgm:pt modelId="{02DC5F47-FB33-9244-BC22-B44C0B968A82}" type="pres">
      <dgm:prSet presAssocID="{7C72E53B-D378-3A41-AD18-6E8977EA1CA9}" presName="visible" presStyleLbl="node1" presStyleIdx="0" presStyleCnt="4" custScaleX="120399" custScaleY="108477" custLinFactNeighborX="-19026" custLinFactNeighborY="-105">
        <dgm:style>
          <a:lnRef idx="0">
            <a:schemeClr val="dk1"/>
          </a:lnRef>
          <a:fillRef idx="3">
            <a:schemeClr val="dk1"/>
          </a:fillRef>
          <a:effectRef idx="3">
            <a:schemeClr val="dk1"/>
          </a:effectRef>
          <a:fontRef idx="minor">
            <a:schemeClr val="lt1"/>
          </a:fontRef>
        </dgm:style>
      </dgm:prSet>
      <dgm:spPr>
        <a:solidFill>
          <a:schemeClr val="accent2">
            <a:lumMod val="50000"/>
          </a:schemeClr>
        </a:solidFill>
      </dgm:spPr>
    </dgm:pt>
    <dgm:pt modelId="{E7C1748E-5D31-2C4C-B724-13992211D442}" type="pres">
      <dgm:prSet presAssocID="{295BFB1E-3025-2840-BEBA-E0A7B23FB5FB}" presName="Name25" presStyleLbl="parChTrans1D1" presStyleIdx="0" presStyleCnt="3"/>
      <dgm:spPr/>
      <dgm:t>
        <a:bodyPr/>
        <a:lstStyle/>
        <a:p>
          <a:endParaRPr lang="en-US"/>
        </a:p>
      </dgm:t>
    </dgm:pt>
    <dgm:pt modelId="{C9838F14-0448-D341-90DC-01D66A6A1294}" type="pres">
      <dgm:prSet presAssocID="{C2A0C7F4-E11A-DE46-9771-2F9BD11B2DC2}" presName="node" presStyleCnt="0"/>
      <dgm:spPr/>
    </dgm:pt>
    <dgm:pt modelId="{C6DE4990-5C7F-2248-BF3E-FE8EA438C519}" type="pres">
      <dgm:prSet presAssocID="{C2A0C7F4-E11A-DE46-9771-2F9BD11B2DC2}" presName="parentNode" presStyleLbl="node1" presStyleIdx="1" presStyleCnt="4">
        <dgm:presLayoutVars>
          <dgm:chMax val="1"/>
          <dgm:bulletEnabled val="1"/>
        </dgm:presLayoutVars>
      </dgm:prSet>
      <dgm:spPr/>
      <dgm:t>
        <a:bodyPr/>
        <a:lstStyle/>
        <a:p>
          <a:endParaRPr lang="en-US"/>
        </a:p>
      </dgm:t>
    </dgm:pt>
    <dgm:pt modelId="{EE51C828-8DB8-7D4B-98A3-11FA9010F6CB}" type="pres">
      <dgm:prSet presAssocID="{C2A0C7F4-E11A-DE46-9771-2F9BD11B2DC2}" presName="childNode" presStyleLbl="revTx" presStyleIdx="0" presStyleCnt="0">
        <dgm:presLayoutVars>
          <dgm:bulletEnabled val="1"/>
        </dgm:presLayoutVars>
      </dgm:prSet>
      <dgm:spPr/>
      <dgm:t>
        <a:bodyPr/>
        <a:lstStyle/>
        <a:p>
          <a:endParaRPr lang="en-US"/>
        </a:p>
      </dgm:t>
    </dgm:pt>
    <dgm:pt modelId="{94315F82-B654-0745-B879-2918882F2E59}" type="pres">
      <dgm:prSet presAssocID="{59C9CA0E-D43A-6A48-A229-2B37CCAA72C3}" presName="Name25" presStyleLbl="parChTrans1D1" presStyleIdx="1" presStyleCnt="3"/>
      <dgm:spPr/>
      <dgm:t>
        <a:bodyPr/>
        <a:lstStyle/>
        <a:p>
          <a:endParaRPr lang="en-US"/>
        </a:p>
      </dgm:t>
    </dgm:pt>
    <dgm:pt modelId="{D2AB1C88-5224-F942-8CC9-DAEDD6421AEE}" type="pres">
      <dgm:prSet presAssocID="{5CC76619-D955-514E-B99B-D4718C7E5E50}" presName="node" presStyleCnt="0"/>
      <dgm:spPr/>
    </dgm:pt>
    <dgm:pt modelId="{03CCB6FD-5CC1-E049-B4D4-87FBA1DE8F2C}" type="pres">
      <dgm:prSet presAssocID="{5CC76619-D955-514E-B99B-D4718C7E5E50}" presName="parentNode" presStyleLbl="node1" presStyleIdx="2" presStyleCnt="4">
        <dgm:presLayoutVars>
          <dgm:chMax val="1"/>
          <dgm:bulletEnabled val="1"/>
        </dgm:presLayoutVars>
      </dgm:prSet>
      <dgm:spPr/>
      <dgm:t>
        <a:bodyPr/>
        <a:lstStyle/>
        <a:p>
          <a:endParaRPr lang="en-US"/>
        </a:p>
      </dgm:t>
    </dgm:pt>
    <dgm:pt modelId="{01F6429C-083B-7944-BBFF-FBADD6C3E6EC}" type="pres">
      <dgm:prSet presAssocID="{5CC76619-D955-514E-B99B-D4718C7E5E50}" presName="childNode" presStyleLbl="revTx" presStyleIdx="0" presStyleCnt="0">
        <dgm:presLayoutVars>
          <dgm:bulletEnabled val="1"/>
        </dgm:presLayoutVars>
      </dgm:prSet>
      <dgm:spPr/>
    </dgm:pt>
    <dgm:pt modelId="{F754BEA1-07CF-9E43-BC2F-83AAA039D8AC}" type="pres">
      <dgm:prSet presAssocID="{D1D33C68-BC0D-7448-BF10-7F1E65FB8A27}" presName="Name25" presStyleLbl="parChTrans1D1" presStyleIdx="2" presStyleCnt="3"/>
      <dgm:spPr/>
      <dgm:t>
        <a:bodyPr/>
        <a:lstStyle/>
        <a:p>
          <a:endParaRPr lang="en-US"/>
        </a:p>
      </dgm:t>
    </dgm:pt>
    <dgm:pt modelId="{777F90C6-D6EE-1B4F-98F1-D978A5B19CB9}" type="pres">
      <dgm:prSet presAssocID="{529A21AF-0A62-AC43-B969-7DC245A031DB}" presName="node" presStyleCnt="0"/>
      <dgm:spPr/>
    </dgm:pt>
    <dgm:pt modelId="{22593BCD-4B08-814C-84D6-5F2BD0C5D89F}" type="pres">
      <dgm:prSet presAssocID="{529A21AF-0A62-AC43-B969-7DC245A031DB}" presName="parentNode" presStyleLbl="node1" presStyleIdx="3" presStyleCnt="4">
        <dgm:presLayoutVars>
          <dgm:chMax val="1"/>
          <dgm:bulletEnabled val="1"/>
        </dgm:presLayoutVars>
      </dgm:prSet>
      <dgm:spPr/>
      <dgm:t>
        <a:bodyPr/>
        <a:lstStyle/>
        <a:p>
          <a:endParaRPr lang="en-US"/>
        </a:p>
      </dgm:t>
    </dgm:pt>
    <dgm:pt modelId="{C1741432-419B-5640-BA31-A3EAD05D9720}" type="pres">
      <dgm:prSet presAssocID="{529A21AF-0A62-AC43-B969-7DC245A031DB}" presName="childNode" presStyleLbl="revTx" presStyleIdx="0" presStyleCnt="0">
        <dgm:presLayoutVars>
          <dgm:bulletEnabled val="1"/>
        </dgm:presLayoutVars>
      </dgm:prSet>
      <dgm:spPr/>
      <dgm:t>
        <a:bodyPr/>
        <a:lstStyle/>
        <a:p>
          <a:endParaRPr lang="en-US"/>
        </a:p>
      </dgm:t>
    </dgm:pt>
  </dgm:ptLst>
  <dgm:cxnLst>
    <dgm:cxn modelId="{2AAE32CF-AC63-5F45-99BE-810B56164EB6}" type="presOf" srcId="{D1D33C68-BC0D-7448-BF10-7F1E65FB8A27}" destId="{F754BEA1-07CF-9E43-BC2F-83AAA039D8AC}" srcOrd="0" destOrd="0" presId="urn:microsoft.com/office/officeart/2005/8/layout/radial2"/>
    <dgm:cxn modelId="{34EDB973-2AFC-C24B-95E2-BC644983C6D1}" srcId="{7C72E53B-D378-3A41-AD18-6E8977EA1CA9}" destId="{5CC76619-D955-514E-B99B-D4718C7E5E50}" srcOrd="1" destOrd="0" parTransId="{59C9CA0E-D43A-6A48-A229-2B37CCAA72C3}" sibTransId="{665403C2-AC03-F64E-9FE0-46775FD9C06C}"/>
    <dgm:cxn modelId="{D43B99DC-8BF3-E043-883D-2225D7714997}" type="presOf" srcId="{59C9CA0E-D43A-6A48-A229-2B37CCAA72C3}" destId="{94315F82-B654-0745-B879-2918882F2E59}" srcOrd="0" destOrd="0" presId="urn:microsoft.com/office/officeart/2005/8/layout/radial2"/>
    <dgm:cxn modelId="{3D4E06F2-1EF7-4945-9EAE-90FF8C4555A1}" type="presOf" srcId="{529A21AF-0A62-AC43-B969-7DC245A031DB}" destId="{22593BCD-4B08-814C-84D6-5F2BD0C5D89F}" srcOrd="0" destOrd="0" presId="urn:microsoft.com/office/officeart/2005/8/layout/radial2"/>
    <dgm:cxn modelId="{4F2A3374-0BEE-C04C-93DB-30C13E0CF42B}" srcId="{7C72E53B-D378-3A41-AD18-6E8977EA1CA9}" destId="{529A21AF-0A62-AC43-B969-7DC245A031DB}" srcOrd="2" destOrd="0" parTransId="{D1D33C68-BC0D-7448-BF10-7F1E65FB8A27}" sibTransId="{4B0C97B6-4FC7-7D4C-AA89-15DD241C6E18}"/>
    <dgm:cxn modelId="{40D22E5B-5F82-E443-A3C8-BAC334B4F3FF}" type="presOf" srcId="{5CC76619-D955-514E-B99B-D4718C7E5E50}" destId="{03CCB6FD-5CC1-E049-B4D4-87FBA1DE8F2C}" srcOrd="0" destOrd="0" presId="urn:microsoft.com/office/officeart/2005/8/layout/radial2"/>
    <dgm:cxn modelId="{5268FD5E-E092-714E-9B7F-A63742ACE830}" type="presOf" srcId="{C2A0C7F4-E11A-DE46-9771-2F9BD11B2DC2}" destId="{C6DE4990-5C7F-2248-BF3E-FE8EA438C519}" srcOrd="0" destOrd="0" presId="urn:microsoft.com/office/officeart/2005/8/layout/radial2"/>
    <dgm:cxn modelId="{B370405B-7133-9C47-BADD-D3D061E69DA2}" srcId="{7C72E53B-D378-3A41-AD18-6E8977EA1CA9}" destId="{C2A0C7F4-E11A-DE46-9771-2F9BD11B2DC2}" srcOrd="0" destOrd="0" parTransId="{295BFB1E-3025-2840-BEBA-E0A7B23FB5FB}" sibTransId="{EEFB0DF8-A2BD-6B46-9FA4-D81376DBBE00}"/>
    <dgm:cxn modelId="{AD053A00-98E9-F845-A455-F4A611A2B66F}" type="presOf" srcId="{7C72E53B-D378-3A41-AD18-6E8977EA1CA9}" destId="{C9368055-1277-754C-98EE-FB49B3D26FFC}" srcOrd="0" destOrd="0" presId="urn:microsoft.com/office/officeart/2005/8/layout/radial2"/>
    <dgm:cxn modelId="{7AB3597E-DB14-974B-AD68-9D06BBF5CD8C}" type="presOf" srcId="{295BFB1E-3025-2840-BEBA-E0A7B23FB5FB}" destId="{E7C1748E-5D31-2C4C-B724-13992211D442}" srcOrd="0" destOrd="0" presId="urn:microsoft.com/office/officeart/2005/8/layout/radial2"/>
    <dgm:cxn modelId="{4E6B40BF-2D2F-AC4B-A58C-D66BF3035685}" type="presParOf" srcId="{C9368055-1277-754C-98EE-FB49B3D26FFC}" destId="{FC1B67C1-59FC-5B47-B464-AA709C676592}" srcOrd="0" destOrd="0" presId="urn:microsoft.com/office/officeart/2005/8/layout/radial2"/>
    <dgm:cxn modelId="{9FDD56CA-135D-7B4B-BC90-49BA1FE58ECA}" type="presParOf" srcId="{FC1B67C1-59FC-5B47-B464-AA709C676592}" destId="{D6FF22A8-73F8-4C44-B728-16F0DEC64368}" srcOrd="0" destOrd="0" presId="urn:microsoft.com/office/officeart/2005/8/layout/radial2"/>
    <dgm:cxn modelId="{21E87A7F-2C6F-F84D-96C3-157951F587B0}" type="presParOf" srcId="{D6FF22A8-73F8-4C44-B728-16F0DEC64368}" destId="{D6BBD4E9-5389-F146-A315-18CA51157D00}" srcOrd="0" destOrd="0" presId="urn:microsoft.com/office/officeart/2005/8/layout/radial2"/>
    <dgm:cxn modelId="{4172E6D4-171A-EF44-BDFD-AE67C8EFEB9C}" type="presParOf" srcId="{D6FF22A8-73F8-4C44-B728-16F0DEC64368}" destId="{02DC5F47-FB33-9244-BC22-B44C0B968A82}" srcOrd="1" destOrd="0" presId="urn:microsoft.com/office/officeart/2005/8/layout/radial2"/>
    <dgm:cxn modelId="{271AE7F6-0DF0-2D4B-BD09-6226981FBAAE}" type="presParOf" srcId="{FC1B67C1-59FC-5B47-B464-AA709C676592}" destId="{E7C1748E-5D31-2C4C-B724-13992211D442}" srcOrd="1" destOrd="0" presId="urn:microsoft.com/office/officeart/2005/8/layout/radial2"/>
    <dgm:cxn modelId="{0438FA26-3CBA-4140-AAE1-1F1E44DEB7FA}" type="presParOf" srcId="{FC1B67C1-59FC-5B47-B464-AA709C676592}" destId="{C9838F14-0448-D341-90DC-01D66A6A1294}" srcOrd="2" destOrd="0" presId="urn:microsoft.com/office/officeart/2005/8/layout/radial2"/>
    <dgm:cxn modelId="{13ED8170-06DE-CB43-A988-74C756FBD595}" type="presParOf" srcId="{C9838F14-0448-D341-90DC-01D66A6A1294}" destId="{C6DE4990-5C7F-2248-BF3E-FE8EA438C519}" srcOrd="0" destOrd="0" presId="urn:microsoft.com/office/officeart/2005/8/layout/radial2"/>
    <dgm:cxn modelId="{9D53405B-4C6E-204D-AB5D-B9D51DB79F1A}" type="presParOf" srcId="{C9838F14-0448-D341-90DC-01D66A6A1294}" destId="{EE51C828-8DB8-7D4B-98A3-11FA9010F6CB}" srcOrd="1" destOrd="0" presId="urn:microsoft.com/office/officeart/2005/8/layout/radial2"/>
    <dgm:cxn modelId="{65A492C4-CD41-3C40-8CBF-34F8C9A7DB32}" type="presParOf" srcId="{FC1B67C1-59FC-5B47-B464-AA709C676592}" destId="{94315F82-B654-0745-B879-2918882F2E59}" srcOrd="3" destOrd="0" presId="urn:microsoft.com/office/officeart/2005/8/layout/radial2"/>
    <dgm:cxn modelId="{BB4C249C-CA5C-CA40-9C8B-4915CD086A01}" type="presParOf" srcId="{FC1B67C1-59FC-5B47-B464-AA709C676592}" destId="{D2AB1C88-5224-F942-8CC9-DAEDD6421AEE}" srcOrd="4" destOrd="0" presId="urn:microsoft.com/office/officeart/2005/8/layout/radial2"/>
    <dgm:cxn modelId="{FC973888-BAEF-A740-AFC6-C2BAB1477792}" type="presParOf" srcId="{D2AB1C88-5224-F942-8CC9-DAEDD6421AEE}" destId="{03CCB6FD-5CC1-E049-B4D4-87FBA1DE8F2C}" srcOrd="0" destOrd="0" presId="urn:microsoft.com/office/officeart/2005/8/layout/radial2"/>
    <dgm:cxn modelId="{53F45044-1922-B84B-844F-602B738DC1B2}" type="presParOf" srcId="{D2AB1C88-5224-F942-8CC9-DAEDD6421AEE}" destId="{01F6429C-083B-7944-BBFF-FBADD6C3E6EC}" srcOrd="1" destOrd="0" presId="urn:microsoft.com/office/officeart/2005/8/layout/radial2"/>
    <dgm:cxn modelId="{3F2BFC83-E64F-EE47-8FB5-5733B97B5354}" type="presParOf" srcId="{FC1B67C1-59FC-5B47-B464-AA709C676592}" destId="{F754BEA1-07CF-9E43-BC2F-83AAA039D8AC}" srcOrd="5" destOrd="0" presId="urn:microsoft.com/office/officeart/2005/8/layout/radial2"/>
    <dgm:cxn modelId="{CA366AB4-9035-6D4C-9B26-91EBBDEAEE71}" type="presParOf" srcId="{FC1B67C1-59FC-5B47-B464-AA709C676592}" destId="{777F90C6-D6EE-1B4F-98F1-D978A5B19CB9}" srcOrd="6" destOrd="0" presId="urn:microsoft.com/office/officeart/2005/8/layout/radial2"/>
    <dgm:cxn modelId="{1AF8F0AF-9B9C-7346-A25F-3F797988C1DA}" type="presParOf" srcId="{777F90C6-D6EE-1B4F-98F1-D978A5B19CB9}" destId="{22593BCD-4B08-814C-84D6-5F2BD0C5D89F}" srcOrd="0" destOrd="0" presId="urn:microsoft.com/office/officeart/2005/8/layout/radial2"/>
    <dgm:cxn modelId="{4781C5BD-F3B6-C44A-B711-57EC4F0B7BBB}" type="presParOf" srcId="{777F90C6-D6EE-1B4F-98F1-D978A5B19CB9}" destId="{C1741432-419B-5640-BA31-A3EAD05D9720}" srcOrd="1" destOrd="0" presId="urn:microsoft.com/office/officeart/2005/8/layout/radial2"/>
  </dgm:cxnLst>
  <dgm:bg/>
  <dgm:whole/>
  <dgm:extLst>
    <a:ext uri="http://schemas.microsoft.com/office/drawing/2008/diagram">
      <dsp:dataModelExt xmlns:dsp="http://schemas.microsoft.com/office/drawing/2008/diagram" xmlns="" relId="rId9"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754BEA1-07CF-9E43-BC2F-83AAA039D8AC}">
      <dsp:nvSpPr>
        <dsp:cNvPr id="0" name=""/>
        <dsp:cNvSpPr/>
      </dsp:nvSpPr>
      <dsp:spPr>
        <a:xfrm rot="2562416">
          <a:off x="3652070" y="6553043"/>
          <a:ext cx="1337878" cy="65214"/>
        </a:xfrm>
        <a:custGeom>
          <a:avLst/>
          <a:gdLst/>
          <a:ahLst/>
          <a:cxnLst/>
          <a:rect l="0" t="0" r="0" b="0"/>
          <a:pathLst>
            <a:path>
              <a:moveTo>
                <a:pt x="0" y="32607"/>
              </a:moveTo>
              <a:lnTo>
                <a:pt x="1337878" y="32607"/>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4315F82-B654-0745-B879-2918882F2E59}">
      <dsp:nvSpPr>
        <dsp:cNvPr id="0" name=""/>
        <dsp:cNvSpPr/>
      </dsp:nvSpPr>
      <dsp:spPr>
        <a:xfrm>
          <a:off x="3829451" y="4726341"/>
          <a:ext cx="1487772" cy="65214"/>
        </a:xfrm>
        <a:custGeom>
          <a:avLst/>
          <a:gdLst/>
          <a:ahLst/>
          <a:cxnLst/>
          <a:rect l="0" t="0" r="0" b="0"/>
          <a:pathLst>
            <a:path>
              <a:moveTo>
                <a:pt x="0" y="32607"/>
              </a:moveTo>
              <a:lnTo>
                <a:pt x="1487772" y="32607"/>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C1748E-5D31-2C4C-B724-13992211D442}">
      <dsp:nvSpPr>
        <dsp:cNvPr id="0" name=""/>
        <dsp:cNvSpPr/>
      </dsp:nvSpPr>
      <dsp:spPr>
        <a:xfrm rot="19037584">
          <a:off x="3652070" y="2899639"/>
          <a:ext cx="1337878" cy="65214"/>
        </a:xfrm>
        <a:custGeom>
          <a:avLst/>
          <a:gdLst/>
          <a:ahLst/>
          <a:cxnLst/>
          <a:rect l="0" t="0" r="0" b="0"/>
          <a:pathLst>
            <a:path>
              <a:moveTo>
                <a:pt x="0" y="32607"/>
              </a:moveTo>
              <a:lnTo>
                <a:pt x="1337878" y="32607"/>
              </a:lnTo>
            </a:path>
          </a:pathLst>
        </a:custGeom>
        <a:noFill/>
        <a:ln w="254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2DC5F47-FB33-9244-BC22-B44C0B968A82}">
      <dsp:nvSpPr>
        <dsp:cNvPr id="0" name=""/>
        <dsp:cNvSpPr/>
      </dsp:nvSpPr>
      <dsp:spPr>
        <a:xfrm>
          <a:off x="-216632" y="2449290"/>
          <a:ext cx="5117090" cy="4610392"/>
        </a:xfrm>
        <a:prstGeom prst="ellipse">
          <a:avLst/>
        </a:prstGeom>
        <a:solidFill>
          <a:schemeClr val="accent2">
            <a:lumMod val="5000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dk1"/>
        </a:lnRef>
        <a:fillRef idx="3">
          <a:schemeClr val="dk1"/>
        </a:fillRef>
        <a:effectRef idx="3">
          <a:schemeClr val="dk1"/>
        </a:effectRef>
        <a:fontRef idx="minor">
          <a:schemeClr val="lt1"/>
        </a:fontRef>
      </dsp:style>
    </dsp:sp>
    <dsp:sp modelId="{C6DE4990-5C7F-2248-BF3E-FE8EA438C519}">
      <dsp:nvSpPr>
        <dsp:cNvPr id="0" name=""/>
        <dsp:cNvSpPr/>
      </dsp:nvSpPr>
      <dsp:spPr>
        <a:xfrm>
          <a:off x="4474470" y="338717"/>
          <a:ext cx="2550066" cy="2550066"/>
        </a:xfrm>
        <a:prstGeom prst="ellipse">
          <a:avLst/>
        </a:prstGeom>
        <a:gradFill rotWithShape="0">
          <a:gsLst>
            <a:gs pos="19000">
              <a:schemeClr val="tx2"/>
            </a:gs>
            <a:gs pos="100000">
              <a:schemeClr val="dk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US" sz="2600" kern="1200" dirty="0" smtClean="0">
              <a:solidFill>
                <a:schemeClr val="bg1"/>
              </a:solidFill>
            </a:rPr>
            <a:t>Microbial community</a:t>
          </a:r>
          <a:endParaRPr lang="en-US" sz="2600" kern="1200" dirty="0">
            <a:solidFill>
              <a:schemeClr val="bg1"/>
            </a:solidFill>
          </a:endParaRPr>
        </a:p>
      </dsp:txBody>
      <dsp:txXfrm>
        <a:off x="4474470" y="338717"/>
        <a:ext cx="2550066" cy="2550066"/>
      </dsp:txXfrm>
    </dsp:sp>
    <dsp:sp modelId="{03CCB6FD-5CC1-E049-B4D4-87FBA1DE8F2C}">
      <dsp:nvSpPr>
        <dsp:cNvPr id="0" name=""/>
        <dsp:cNvSpPr/>
      </dsp:nvSpPr>
      <dsp:spPr>
        <a:xfrm>
          <a:off x="5317223" y="3483915"/>
          <a:ext cx="2550066" cy="2550066"/>
        </a:xfrm>
        <a:prstGeom prst="ellipse">
          <a:avLst/>
        </a:prstGeom>
        <a:gradFill rotWithShape="0">
          <a:gsLst>
            <a:gs pos="20000">
              <a:schemeClr val="tx1">
                <a:lumMod val="75000"/>
                <a:lumOff val="25000"/>
              </a:schemeClr>
            </a:gs>
            <a:gs pos="100000">
              <a:schemeClr val="bg1">
                <a:lumMod val="7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US" sz="2600" kern="1200" dirty="0" smtClean="0"/>
            <a:t>Soil solution</a:t>
          </a:r>
        </a:p>
      </dsp:txBody>
      <dsp:txXfrm>
        <a:off x="5317223" y="3483915"/>
        <a:ext cx="2550066" cy="2550066"/>
      </dsp:txXfrm>
    </dsp:sp>
    <dsp:sp modelId="{22593BCD-4B08-814C-84D6-5F2BD0C5D89F}">
      <dsp:nvSpPr>
        <dsp:cNvPr id="0" name=""/>
        <dsp:cNvSpPr/>
      </dsp:nvSpPr>
      <dsp:spPr>
        <a:xfrm>
          <a:off x="4474470" y="6629114"/>
          <a:ext cx="2550066" cy="2550066"/>
        </a:xfrm>
        <a:prstGeom prst="ellipse">
          <a:avLst/>
        </a:prstGeom>
        <a:gradFill rotWithShape="0">
          <a:gsLst>
            <a:gs pos="64000">
              <a:srgbClr val="52794E">
                <a:lumMod val="98000"/>
                <a:lumOff val="2000"/>
              </a:srgbClr>
            </a:gs>
            <a:gs pos="100000">
              <a:schemeClr val="dk1">
                <a:tint val="50000"/>
                <a:shade val="100000"/>
                <a:satMod val="350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hemeClr val="dk1"/>
        </a:lnRef>
        <a:fillRef idx="3">
          <a:schemeClr val="dk1"/>
        </a:fillRef>
        <a:effectRef idx="3">
          <a:schemeClr val="dk1"/>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US" sz="2600" kern="1200" dirty="0" smtClean="0"/>
            <a:t>Soil organic matter</a:t>
          </a:r>
          <a:endParaRPr lang="en-US" sz="2600" kern="1200" dirty="0"/>
        </a:p>
      </dsp:txBody>
      <dsp:txXfrm>
        <a:off x="4474470" y="6629114"/>
        <a:ext cx="2550066" cy="2550066"/>
      </dsp:txXfrm>
    </dsp:sp>
  </dsp:spTree>
</dsp:drawing>
</file>

<file path=ppt/diagrams/layout1.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9E8697-DB9E-1B41-9EFF-119B1D777BF4}" type="datetimeFigureOut">
              <a:rPr lang="en-US" smtClean="0"/>
              <a:pPr/>
              <a:t>10/10/2016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E5C509A-8700-0946-9BF0-00B665D4E5BE}" type="slidenum">
              <a:rPr lang="en-US" smtClean="0"/>
              <a:pPr/>
              <a:t>‹#›</a:t>
            </a:fld>
            <a:endParaRPr lang="en-US"/>
          </a:p>
        </p:txBody>
      </p:sp>
    </p:spTree>
    <p:extLst>
      <p:ext uri="{BB962C8B-B14F-4D97-AF65-F5344CB8AC3E}">
        <p14:creationId xmlns:p14="http://schemas.microsoft.com/office/powerpoint/2010/main" xmlns="" val="771169366"/>
      </p:ext>
    </p:extLst>
  </p:cSld>
  <p:clrMap bg1="lt1" tx1="dk1" bg2="lt2" tx2="dk2" accent1="accent1" accent2="accent2" accent3="accent3" accent4="accent4" accent5="accent5" accent6="accent6" hlink="hlink" folHlink="folHlink"/>
  <p:notesStyle>
    <a:lvl1pPr marL="0" algn="l" defTabSz="1979953" rtl="0" eaLnBrk="1" latinLnBrk="0" hangingPunct="1">
      <a:defRPr sz="5158" kern="1200">
        <a:solidFill>
          <a:schemeClr val="tx1"/>
        </a:solidFill>
        <a:latin typeface="+mn-lt"/>
        <a:ea typeface="+mn-ea"/>
        <a:cs typeface="+mn-cs"/>
      </a:defRPr>
    </a:lvl1pPr>
    <a:lvl2pPr marL="1979953" algn="l" defTabSz="1979953" rtl="0" eaLnBrk="1" latinLnBrk="0" hangingPunct="1">
      <a:defRPr sz="5158" kern="1200">
        <a:solidFill>
          <a:schemeClr val="tx1"/>
        </a:solidFill>
        <a:latin typeface="+mn-lt"/>
        <a:ea typeface="+mn-ea"/>
        <a:cs typeface="+mn-cs"/>
      </a:defRPr>
    </a:lvl2pPr>
    <a:lvl3pPr marL="3959906" algn="l" defTabSz="1979953" rtl="0" eaLnBrk="1" latinLnBrk="0" hangingPunct="1">
      <a:defRPr sz="5158" kern="1200">
        <a:solidFill>
          <a:schemeClr val="tx1"/>
        </a:solidFill>
        <a:latin typeface="+mn-lt"/>
        <a:ea typeface="+mn-ea"/>
        <a:cs typeface="+mn-cs"/>
      </a:defRPr>
    </a:lvl3pPr>
    <a:lvl4pPr marL="5939861" algn="l" defTabSz="1979953" rtl="0" eaLnBrk="1" latinLnBrk="0" hangingPunct="1">
      <a:defRPr sz="5158" kern="1200">
        <a:solidFill>
          <a:schemeClr val="tx1"/>
        </a:solidFill>
        <a:latin typeface="+mn-lt"/>
        <a:ea typeface="+mn-ea"/>
        <a:cs typeface="+mn-cs"/>
      </a:defRPr>
    </a:lvl4pPr>
    <a:lvl5pPr marL="7919814" algn="l" defTabSz="1979953" rtl="0" eaLnBrk="1" latinLnBrk="0" hangingPunct="1">
      <a:defRPr sz="5158" kern="1200">
        <a:solidFill>
          <a:schemeClr val="tx1"/>
        </a:solidFill>
        <a:latin typeface="+mn-lt"/>
        <a:ea typeface="+mn-ea"/>
        <a:cs typeface="+mn-cs"/>
      </a:defRPr>
    </a:lvl5pPr>
    <a:lvl6pPr marL="9899767" algn="l" defTabSz="1979953" rtl="0" eaLnBrk="1" latinLnBrk="0" hangingPunct="1">
      <a:defRPr sz="5158" kern="1200">
        <a:solidFill>
          <a:schemeClr val="tx1"/>
        </a:solidFill>
        <a:latin typeface="+mn-lt"/>
        <a:ea typeface="+mn-ea"/>
        <a:cs typeface="+mn-cs"/>
      </a:defRPr>
    </a:lvl6pPr>
    <a:lvl7pPr marL="11879720" algn="l" defTabSz="1979953" rtl="0" eaLnBrk="1" latinLnBrk="0" hangingPunct="1">
      <a:defRPr sz="5158" kern="1200">
        <a:solidFill>
          <a:schemeClr val="tx1"/>
        </a:solidFill>
        <a:latin typeface="+mn-lt"/>
        <a:ea typeface="+mn-ea"/>
        <a:cs typeface="+mn-cs"/>
      </a:defRPr>
    </a:lvl7pPr>
    <a:lvl8pPr marL="13859675" algn="l" defTabSz="1979953" rtl="0" eaLnBrk="1" latinLnBrk="0" hangingPunct="1">
      <a:defRPr sz="5158" kern="1200">
        <a:solidFill>
          <a:schemeClr val="tx1"/>
        </a:solidFill>
        <a:latin typeface="+mn-lt"/>
        <a:ea typeface="+mn-ea"/>
        <a:cs typeface="+mn-cs"/>
      </a:defRPr>
    </a:lvl8pPr>
    <a:lvl9pPr marL="15839628" algn="l" defTabSz="1979953" rtl="0" eaLnBrk="1" latinLnBrk="0" hangingPunct="1">
      <a:defRPr sz="5158"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sz="5400" dirty="0" smtClean="0">
                <a:latin typeface="Helvetica"/>
                <a:cs typeface="Helvetica"/>
              </a:rPr>
              <a:t>The vast majority of a plant’s nitrogen needs are supplied by a pool that is physically unprotected and chemically labile. Often defined operationally as the light- or particulate organic fraction, this pool is in general considered distinct from mineral associated organic matter. We propose that the fine fraction and rapidly cycling nitrogen pools are not mutually exclusive across all agricultural soils.</a:t>
            </a:r>
          </a:p>
          <a:p>
            <a:endParaRPr lang="en-US" sz="5400" dirty="0" smtClean="0">
              <a:latin typeface="Helvetica"/>
              <a:cs typeface="Helvetica"/>
            </a:endParaRPr>
          </a:p>
          <a:p>
            <a:pPr marL="0" marR="0" indent="0" algn="l" defTabSz="1881012" rtl="0" eaLnBrk="1" fontAlgn="auto" latinLnBrk="0" hangingPunct="1">
              <a:lnSpc>
                <a:spcPct val="100000"/>
              </a:lnSpc>
              <a:spcBef>
                <a:spcPts val="0"/>
              </a:spcBef>
              <a:spcAft>
                <a:spcPts val="0"/>
              </a:spcAft>
              <a:buClrTx/>
              <a:buSzTx/>
              <a:buFontTx/>
              <a:buNone/>
              <a:tabLst/>
              <a:defRPr/>
            </a:pPr>
            <a:r>
              <a:rPr lang="en-US" sz="5400" dirty="0" smtClean="0">
                <a:latin typeface="Helvetica"/>
                <a:cs typeface="Helvetica"/>
              </a:rPr>
              <a:t> These measures included soil total nitrogen content (TN), particulate organic matter nitrogen content (POM-N), the ratio of POM-N to total N (POM:TN), soil texture and potential N mineralization. Mineralogical classifications—specifically, the relative abundances of specific clay minerals—were also determined for each soil using the Natural Resources Conservation Service soil characterization. Due to the limited dataset and the degree of </a:t>
            </a:r>
            <a:r>
              <a:rPr lang="en-US" sz="5400" dirty="0" err="1" smtClean="0">
                <a:latin typeface="Helvetica"/>
                <a:cs typeface="Helvetica"/>
              </a:rPr>
              <a:t>multicollinearity</a:t>
            </a:r>
            <a:r>
              <a:rPr lang="en-US" sz="5400" dirty="0" smtClean="0">
                <a:latin typeface="Helvetica"/>
                <a:cs typeface="Helvetica"/>
              </a:rPr>
              <a:t> between explanatory variables, we applied partial least squares regression (PLSR) to assess the relationships between soil mineralogical and textural classifications and all N-related variables. PLSR distills the information in dependent and independent variables into linear combinations, or latent variables, such that the covariance between the latent x variables maximally explains the variation in the response variable. The contribution of specific variables is assessed based on the variable importance in projection (VIP) and its calculated weight. </a:t>
            </a:r>
          </a:p>
          <a:p>
            <a:endParaRPr lang="en-US" dirty="0"/>
          </a:p>
        </p:txBody>
      </p:sp>
      <p:sp>
        <p:nvSpPr>
          <p:cNvPr id="4" name="Slide Number Placeholder 3"/>
          <p:cNvSpPr>
            <a:spLocks noGrp="1"/>
          </p:cNvSpPr>
          <p:nvPr>
            <p:ph type="sldNum" sz="quarter" idx="10"/>
          </p:nvPr>
        </p:nvSpPr>
        <p:spPr/>
        <p:txBody>
          <a:bodyPr/>
          <a:lstStyle/>
          <a:p>
            <a:fld id="{FE5C509A-8700-0946-9BF0-00B665D4E5BE}" type="slidenum">
              <a:rPr lang="en-US" smtClean="0"/>
              <a:pPr/>
              <a:t>1</a:t>
            </a:fld>
            <a:endParaRPr lang="en-US"/>
          </a:p>
        </p:txBody>
      </p:sp>
    </p:spTree>
    <p:extLst>
      <p:ext uri="{BB962C8B-B14F-4D97-AF65-F5344CB8AC3E}">
        <p14:creationId xmlns:p14="http://schemas.microsoft.com/office/powerpoint/2010/main" xmlns="" val="8511364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3"/>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1" y="18653760"/>
            <a:ext cx="30723840" cy="8412480"/>
          </a:xfrm>
        </p:spPr>
        <p:txBody>
          <a:bodyPr/>
          <a:lstStyle>
            <a:lvl1pPr marL="0" indent="0" algn="ctr">
              <a:buNone/>
              <a:defRPr>
                <a:solidFill>
                  <a:schemeClr val="tx1">
                    <a:tint val="75000"/>
                  </a:schemeClr>
                </a:solidFill>
              </a:defRPr>
            </a:lvl1pPr>
            <a:lvl2pPr marL="1929166" indent="0" algn="ctr">
              <a:buNone/>
              <a:defRPr>
                <a:solidFill>
                  <a:schemeClr val="tx1">
                    <a:tint val="75000"/>
                  </a:schemeClr>
                </a:solidFill>
              </a:defRPr>
            </a:lvl2pPr>
            <a:lvl3pPr marL="3858332" indent="0" algn="ctr">
              <a:buNone/>
              <a:defRPr>
                <a:solidFill>
                  <a:schemeClr val="tx1">
                    <a:tint val="75000"/>
                  </a:schemeClr>
                </a:solidFill>
              </a:defRPr>
            </a:lvl3pPr>
            <a:lvl4pPr marL="5787499" indent="0" algn="ctr">
              <a:buNone/>
              <a:defRPr>
                <a:solidFill>
                  <a:schemeClr val="tx1">
                    <a:tint val="75000"/>
                  </a:schemeClr>
                </a:solidFill>
              </a:defRPr>
            </a:lvl4pPr>
            <a:lvl5pPr marL="7716665" indent="0" algn="ctr">
              <a:buNone/>
              <a:defRPr>
                <a:solidFill>
                  <a:schemeClr val="tx1">
                    <a:tint val="75000"/>
                  </a:schemeClr>
                </a:solidFill>
              </a:defRPr>
            </a:lvl5pPr>
            <a:lvl6pPr marL="9645831" indent="0" algn="ctr">
              <a:buNone/>
              <a:defRPr>
                <a:solidFill>
                  <a:schemeClr val="tx1">
                    <a:tint val="75000"/>
                  </a:schemeClr>
                </a:solidFill>
              </a:defRPr>
            </a:lvl6pPr>
            <a:lvl7pPr marL="11574996" indent="0" algn="ctr">
              <a:buNone/>
              <a:defRPr>
                <a:solidFill>
                  <a:schemeClr val="tx1">
                    <a:tint val="75000"/>
                  </a:schemeClr>
                </a:solidFill>
              </a:defRPr>
            </a:lvl7pPr>
            <a:lvl8pPr marL="13504163" indent="0" algn="ctr">
              <a:buNone/>
              <a:defRPr>
                <a:solidFill>
                  <a:schemeClr val="tx1">
                    <a:tint val="75000"/>
                  </a:schemeClr>
                </a:solidFill>
              </a:defRPr>
            </a:lvl8pPr>
            <a:lvl9pPr marL="15433329"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A25AF17-602A-E144-BA2F-BFB8304F3072}" type="datetimeFigureOut">
              <a:rPr lang="en-US" smtClean="0"/>
              <a:pPr/>
              <a:t>10/10/2016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29A150-5CAE-BA4E-B891-00A39C61049F}" type="slidenum">
              <a:rPr lang="en-US" smtClean="0"/>
              <a:pPr/>
              <a:t>‹#›</a:t>
            </a:fld>
            <a:endParaRPr lang="en-US"/>
          </a:p>
        </p:txBody>
      </p:sp>
    </p:spTree>
    <p:extLst>
      <p:ext uri="{BB962C8B-B14F-4D97-AF65-F5344CB8AC3E}">
        <p14:creationId xmlns:p14="http://schemas.microsoft.com/office/powerpoint/2010/main" xmlns="" val="33973941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A25AF17-602A-E144-BA2F-BFB8304F3072}" type="datetimeFigureOut">
              <a:rPr lang="en-US" smtClean="0"/>
              <a:pPr/>
              <a:t>10/10/2016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29A150-5CAE-BA4E-B891-00A39C61049F}" type="slidenum">
              <a:rPr lang="en-US" smtClean="0"/>
              <a:pPr/>
              <a:t>‹#›</a:t>
            </a:fld>
            <a:endParaRPr lang="en-US"/>
          </a:p>
        </p:txBody>
      </p:sp>
    </p:spTree>
    <p:extLst>
      <p:ext uri="{BB962C8B-B14F-4D97-AF65-F5344CB8AC3E}">
        <p14:creationId xmlns:p14="http://schemas.microsoft.com/office/powerpoint/2010/main" xmlns="" val="4078373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3"/>
            <a:ext cx="37307520" cy="6537960"/>
          </a:xfrm>
        </p:spPr>
        <p:txBody>
          <a:bodyPr anchor="t"/>
          <a:lstStyle>
            <a:lvl1pPr algn="l">
              <a:defRPr sz="16922"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7"/>
          </a:xfrm>
        </p:spPr>
        <p:txBody>
          <a:bodyPr anchor="b"/>
          <a:lstStyle>
            <a:lvl1pPr marL="0" indent="0">
              <a:buNone/>
              <a:defRPr sz="8410">
                <a:solidFill>
                  <a:schemeClr val="tx1">
                    <a:tint val="75000"/>
                  </a:schemeClr>
                </a:solidFill>
              </a:defRPr>
            </a:lvl1pPr>
            <a:lvl2pPr marL="1929166" indent="0">
              <a:buNone/>
              <a:defRPr sz="7589">
                <a:solidFill>
                  <a:schemeClr val="tx1">
                    <a:tint val="75000"/>
                  </a:schemeClr>
                </a:solidFill>
              </a:defRPr>
            </a:lvl2pPr>
            <a:lvl3pPr marL="3858332" indent="0">
              <a:buNone/>
              <a:defRPr sz="6769">
                <a:solidFill>
                  <a:schemeClr val="tx1">
                    <a:tint val="75000"/>
                  </a:schemeClr>
                </a:solidFill>
              </a:defRPr>
            </a:lvl3pPr>
            <a:lvl4pPr marL="5787499" indent="0">
              <a:buNone/>
              <a:defRPr sz="5948">
                <a:solidFill>
                  <a:schemeClr val="tx1">
                    <a:tint val="75000"/>
                  </a:schemeClr>
                </a:solidFill>
              </a:defRPr>
            </a:lvl4pPr>
            <a:lvl5pPr marL="7716665" indent="0">
              <a:buNone/>
              <a:defRPr sz="5948">
                <a:solidFill>
                  <a:schemeClr val="tx1">
                    <a:tint val="75000"/>
                  </a:schemeClr>
                </a:solidFill>
              </a:defRPr>
            </a:lvl5pPr>
            <a:lvl6pPr marL="9645831" indent="0">
              <a:buNone/>
              <a:defRPr sz="5948">
                <a:solidFill>
                  <a:schemeClr val="tx1">
                    <a:tint val="75000"/>
                  </a:schemeClr>
                </a:solidFill>
              </a:defRPr>
            </a:lvl6pPr>
            <a:lvl7pPr marL="11574996" indent="0">
              <a:buNone/>
              <a:defRPr sz="5948">
                <a:solidFill>
                  <a:schemeClr val="tx1">
                    <a:tint val="75000"/>
                  </a:schemeClr>
                </a:solidFill>
              </a:defRPr>
            </a:lvl7pPr>
            <a:lvl8pPr marL="13504163" indent="0">
              <a:buNone/>
              <a:defRPr sz="5948">
                <a:solidFill>
                  <a:schemeClr val="tx1">
                    <a:tint val="75000"/>
                  </a:schemeClr>
                </a:solidFill>
              </a:defRPr>
            </a:lvl8pPr>
            <a:lvl9pPr marL="15433329" indent="0">
              <a:buNone/>
              <a:defRPr sz="5948">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A25AF17-602A-E144-BA2F-BFB8304F3072}" type="datetimeFigureOut">
              <a:rPr lang="en-US" smtClean="0"/>
              <a:pPr/>
              <a:t>10/10/2016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29A150-5CAE-BA4E-B891-00A39C61049F}" type="slidenum">
              <a:rPr lang="en-US" smtClean="0"/>
              <a:pPr/>
              <a:t>‹#›</a:t>
            </a:fld>
            <a:endParaRPr lang="en-US"/>
          </a:p>
        </p:txBody>
      </p:sp>
    </p:spTree>
    <p:extLst>
      <p:ext uri="{BB962C8B-B14F-4D97-AF65-F5344CB8AC3E}">
        <p14:creationId xmlns:p14="http://schemas.microsoft.com/office/powerpoint/2010/main" xmlns="" val="37506890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2"/>
            <a:ext cx="19385280" cy="21724623"/>
          </a:xfrm>
        </p:spPr>
        <p:txBody>
          <a:bodyPr/>
          <a:lstStyle>
            <a:lvl1pPr>
              <a:defRPr sz="11794"/>
            </a:lvl1pPr>
            <a:lvl2pPr>
              <a:defRPr sz="10153"/>
            </a:lvl2pPr>
            <a:lvl3pPr>
              <a:defRPr sz="8410"/>
            </a:lvl3pPr>
            <a:lvl4pPr>
              <a:defRPr sz="7589"/>
            </a:lvl4pPr>
            <a:lvl5pPr>
              <a:defRPr sz="7589"/>
            </a:lvl5pPr>
            <a:lvl6pPr>
              <a:defRPr sz="7589"/>
            </a:lvl6pPr>
            <a:lvl7pPr>
              <a:defRPr sz="7589"/>
            </a:lvl7pPr>
            <a:lvl8pPr>
              <a:defRPr sz="7589"/>
            </a:lvl8pPr>
            <a:lvl9pPr>
              <a:defRPr sz="7589"/>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2"/>
            <a:ext cx="19385280" cy="21724623"/>
          </a:xfrm>
        </p:spPr>
        <p:txBody>
          <a:bodyPr/>
          <a:lstStyle>
            <a:lvl1pPr>
              <a:defRPr sz="11794"/>
            </a:lvl1pPr>
            <a:lvl2pPr>
              <a:defRPr sz="10153"/>
            </a:lvl2pPr>
            <a:lvl3pPr>
              <a:defRPr sz="8410"/>
            </a:lvl3pPr>
            <a:lvl4pPr>
              <a:defRPr sz="7589"/>
            </a:lvl4pPr>
            <a:lvl5pPr>
              <a:defRPr sz="7589"/>
            </a:lvl5pPr>
            <a:lvl6pPr>
              <a:defRPr sz="7589"/>
            </a:lvl6pPr>
            <a:lvl7pPr>
              <a:defRPr sz="7589"/>
            </a:lvl7pPr>
            <a:lvl8pPr>
              <a:defRPr sz="7589"/>
            </a:lvl8pPr>
            <a:lvl9pPr>
              <a:defRPr sz="7589"/>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A25AF17-602A-E144-BA2F-BFB8304F3072}" type="datetimeFigureOut">
              <a:rPr lang="en-US" smtClean="0"/>
              <a:pPr/>
              <a:t>10/10/2016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29A150-5CAE-BA4E-B891-00A39C61049F}" type="slidenum">
              <a:rPr lang="en-US" smtClean="0"/>
              <a:pPr/>
              <a:t>‹#›</a:t>
            </a:fld>
            <a:endParaRPr lang="en-US"/>
          </a:p>
        </p:txBody>
      </p:sp>
    </p:spTree>
    <p:extLst>
      <p:ext uri="{BB962C8B-B14F-4D97-AF65-F5344CB8AC3E}">
        <p14:creationId xmlns:p14="http://schemas.microsoft.com/office/powerpoint/2010/main" xmlns="" val="2885982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3"/>
            <a:ext cx="19392902" cy="3070857"/>
          </a:xfrm>
        </p:spPr>
        <p:txBody>
          <a:bodyPr anchor="b"/>
          <a:lstStyle>
            <a:lvl1pPr marL="0" indent="0">
              <a:buNone/>
              <a:defRPr sz="10153" b="1"/>
            </a:lvl1pPr>
            <a:lvl2pPr marL="1929166" indent="0">
              <a:buNone/>
              <a:defRPr sz="8410" b="1"/>
            </a:lvl2pPr>
            <a:lvl3pPr marL="3858332" indent="0">
              <a:buNone/>
              <a:defRPr sz="7589" b="1"/>
            </a:lvl3pPr>
            <a:lvl4pPr marL="5787499" indent="0">
              <a:buNone/>
              <a:defRPr sz="6769" b="1"/>
            </a:lvl4pPr>
            <a:lvl5pPr marL="7716665" indent="0">
              <a:buNone/>
              <a:defRPr sz="6769" b="1"/>
            </a:lvl5pPr>
            <a:lvl6pPr marL="9645831" indent="0">
              <a:buNone/>
              <a:defRPr sz="6769" b="1"/>
            </a:lvl6pPr>
            <a:lvl7pPr marL="11574996" indent="0">
              <a:buNone/>
              <a:defRPr sz="6769" b="1"/>
            </a:lvl7pPr>
            <a:lvl8pPr marL="13504163" indent="0">
              <a:buNone/>
              <a:defRPr sz="6769" b="1"/>
            </a:lvl8pPr>
            <a:lvl9pPr marL="15433329" indent="0">
              <a:buNone/>
              <a:defRPr sz="6769"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3"/>
          </a:xfrm>
        </p:spPr>
        <p:txBody>
          <a:bodyPr/>
          <a:lstStyle>
            <a:lvl1pPr>
              <a:defRPr sz="10153"/>
            </a:lvl1pPr>
            <a:lvl2pPr>
              <a:defRPr sz="8410"/>
            </a:lvl2pPr>
            <a:lvl3pPr>
              <a:defRPr sz="7589"/>
            </a:lvl3pPr>
            <a:lvl4pPr>
              <a:defRPr sz="6769"/>
            </a:lvl4pPr>
            <a:lvl5pPr>
              <a:defRPr sz="6769"/>
            </a:lvl5pPr>
            <a:lvl6pPr>
              <a:defRPr sz="6769"/>
            </a:lvl6pPr>
            <a:lvl7pPr>
              <a:defRPr sz="6769"/>
            </a:lvl7pPr>
            <a:lvl8pPr>
              <a:defRPr sz="6769"/>
            </a:lvl8pPr>
            <a:lvl9pPr>
              <a:defRPr sz="6769"/>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3"/>
            <a:ext cx="19400521" cy="3070857"/>
          </a:xfrm>
        </p:spPr>
        <p:txBody>
          <a:bodyPr anchor="b"/>
          <a:lstStyle>
            <a:lvl1pPr marL="0" indent="0">
              <a:buNone/>
              <a:defRPr sz="10153" b="1"/>
            </a:lvl1pPr>
            <a:lvl2pPr marL="1929166" indent="0">
              <a:buNone/>
              <a:defRPr sz="8410" b="1"/>
            </a:lvl2pPr>
            <a:lvl3pPr marL="3858332" indent="0">
              <a:buNone/>
              <a:defRPr sz="7589" b="1"/>
            </a:lvl3pPr>
            <a:lvl4pPr marL="5787499" indent="0">
              <a:buNone/>
              <a:defRPr sz="6769" b="1"/>
            </a:lvl4pPr>
            <a:lvl5pPr marL="7716665" indent="0">
              <a:buNone/>
              <a:defRPr sz="6769" b="1"/>
            </a:lvl5pPr>
            <a:lvl6pPr marL="9645831" indent="0">
              <a:buNone/>
              <a:defRPr sz="6769" b="1"/>
            </a:lvl6pPr>
            <a:lvl7pPr marL="11574996" indent="0">
              <a:buNone/>
              <a:defRPr sz="6769" b="1"/>
            </a:lvl7pPr>
            <a:lvl8pPr marL="13504163" indent="0">
              <a:buNone/>
              <a:defRPr sz="6769" b="1"/>
            </a:lvl8pPr>
            <a:lvl9pPr marL="15433329" indent="0">
              <a:buNone/>
              <a:defRPr sz="6769"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1" cy="18966183"/>
          </a:xfrm>
        </p:spPr>
        <p:txBody>
          <a:bodyPr/>
          <a:lstStyle>
            <a:lvl1pPr>
              <a:defRPr sz="10153"/>
            </a:lvl1pPr>
            <a:lvl2pPr>
              <a:defRPr sz="8410"/>
            </a:lvl2pPr>
            <a:lvl3pPr>
              <a:defRPr sz="7589"/>
            </a:lvl3pPr>
            <a:lvl4pPr>
              <a:defRPr sz="6769"/>
            </a:lvl4pPr>
            <a:lvl5pPr>
              <a:defRPr sz="6769"/>
            </a:lvl5pPr>
            <a:lvl6pPr>
              <a:defRPr sz="6769"/>
            </a:lvl6pPr>
            <a:lvl7pPr>
              <a:defRPr sz="6769"/>
            </a:lvl7pPr>
            <a:lvl8pPr>
              <a:defRPr sz="6769"/>
            </a:lvl8pPr>
            <a:lvl9pPr>
              <a:defRPr sz="6769"/>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A25AF17-602A-E144-BA2F-BFB8304F3072}" type="datetimeFigureOut">
              <a:rPr lang="en-US" smtClean="0"/>
              <a:pPr/>
              <a:t>10/10/2016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529A150-5CAE-BA4E-B891-00A39C61049F}" type="slidenum">
              <a:rPr lang="en-US" smtClean="0"/>
              <a:pPr/>
              <a:t>‹#›</a:t>
            </a:fld>
            <a:endParaRPr lang="en-US"/>
          </a:p>
        </p:txBody>
      </p:sp>
    </p:spTree>
    <p:extLst>
      <p:ext uri="{BB962C8B-B14F-4D97-AF65-F5344CB8AC3E}">
        <p14:creationId xmlns:p14="http://schemas.microsoft.com/office/powerpoint/2010/main" xmlns="" val="24326132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A25AF17-602A-E144-BA2F-BFB8304F3072}" type="datetimeFigureOut">
              <a:rPr lang="en-US" smtClean="0"/>
              <a:pPr/>
              <a:t>10/10/2016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29A150-5CAE-BA4E-B891-00A39C61049F}" type="slidenum">
              <a:rPr lang="en-US" smtClean="0"/>
              <a:pPr/>
              <a:t>‹#›</a:t>
            </a:fld>
            <a:endParaRPr lang="en-US"/>
          </a:p>
        </p:txBody>
      </p:sp>
    </p:spTree>
    <p:extLst>
      <p:ext uri="{BB962C8B-B14F-4D97-AF65-F5344CB8AC3E}">
        <p14:creationId xmlns:p14="http://schemas.microsoft.com/office/powerpoint/2010/main" xmlns="" val="8101103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25AF17-602A-E144-BA2F-BFB8304F3072}" type="datetimeFigureOut">
              <a:rPr lang="en-US" smtClean="0"/>
              <a:pPr/>
              <a:t>10/10/2016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529A150-5CAE-BA4E-B891-00A39C61049F}" type="slidenum">
              <a:rPr lang="en-US" smtClean="0"/>
              <a:pPr/>
              <a:t>‹#›</a:t>
            </a:fld>
            <a:endParaRPr lang="en-US"/>
          </a:p>
        </p:txBody>
      </p:sp>
    </p:spTree>
    <p:extLst>
      <p:ext uri="{BB962C8B-B14F-4D97-AF65-F5344CB8AC3E}">
        <p14:creationId xmlns:p14="http://schemas.microsoft.com/office/powerpoint/2010/main" xmlns="" val="124144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3" cy="5577840"/>
          </a:xfrm>
        </p:spPr>
        <p:txBody>
          <a:bodyPr anchor="b"/>
          <a:lstStyle>
            <a:lvl1pPr algn="l">
              <a:defRPr sz="8410" b="1"/>
            </a:lvl1pPr>
          </a:lstStyle>
          <a:p>
            <a:r>
              <a:rPr lang="en-US" smtClean="0"/>
              <a:t>Click to edit Master title style</a:t>
            </a:r>
            <a:endParaRPr lang="en-US"/>
          </a:p>
        </p:txBody>
      </p:sp>
      <p:sp>
        <p:nvSpPr>
          <p:cNvPr id="3" name="Content Placeholder 2"/>
          <p:cNvSpPr>
            <a:spLocks noGrp="1"/>
          </p:cNvSpPr>
          <p:nvPr>
            <p:ph idx="1"/>
          </p:nvPr>
        </p:nvSpPr>
        <p:spPr>
          <a:xfrm>
            <a:off x="17160241" y="1310642"/>
            <a:ext cx="24536400" cy="28094943"/>
          </a:xfrm>
        </p:spPr>
        <p:txBody>
          <a:bodyPr/>
          <a:lstStyle>
            <a:lvl1pPr>
              <a:defRPr sz="13538"/>
            </a:lvl1pPr>
            <a:lvl2pPr>
              <a:defRPr sz="11794"/>
            </a:lvl2pPr>
            <a:lvl3pPr>
              <a:defRPr sz="10153"/>
            </a:lvl3pPr>
            <a:lvl4pPr>
              <a:defRPr sz="8410"/>
            </a:lvl4pPr>
            <a:lvl5pPr>
              <a:defRPr sz="8410"/>
            </a:lvl5pPr>
            <a:lvl6pPr>
              <a:defRPr sz="8410"/>
            </a:lvl6pPr>
            <a:lvl7pPr>
              <a:defRPr sz="8410"/>
            </a:lvl7pPr>
            <a:lvl8pPr>
              <a:defRPr sz="8410"/>
            </a:lvl8pPr>
            <a:lvl9pPr>
              <a:defRPr sz="841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2"/>
            <a:ext cx="14439903" cy="22517103"/>
          </a:xfrm>
        </p:spPr>
        <p:txBody>
          <a:bodyPr/>
          <a:lstStyle>
            <a:lvl1pPr marL="0" indent="0">
              <a:buNone/>
              <a:defRPr sz="5948"/>
            </a:lvl1pPr>
            <a:lvl2pPr marL="1929166" indent="0">
              <a:buNone/>
              <a:defRPr sz="5025"/>
            </a:lvl2pPr>
            <a:lvl3pPr marL="3858332" indent="0">
              <a:buNone/>
              <a:defRPr sz="4205"/>
            </a:lvl3pPr>
            <a:lvl4pPr marL="5787499" indent="0">
              <a:buNone/>
              <a:defRPr sz="3795"/>
            </a:lvl4pPr>
            <a:lvl5pPr marL="7716665" indent="0">
              <a:buNone/>
              <a:defRPr sz="3795"/>
            </a:lvl5pPr>
            <a:lvl6pPr marL="9645831" indent="0">
              <a:buNone/>
              <a:defRPr sz="3795"/>
            </a:lvl6pPr>
            <a:lvl7pPr marL="11574996" indent="0">
              <a:buNone/>
              <a:defRPr sz="3795"/>
            </a:lvl7pPr>
            <a:lvl8pPr marL="13504163" indent="0">
              <a:buNone/>
              <a:defRPr sz="3795"/>
            </a:lvl8pPr>
            <a:lvl9pPr marL="15433329" indent="0">
              <a:buNone/>
              <a:defRPr sz="379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A25AF17-602A-E144-BA2F-BFB8304F3072}" type="datetimeFigureOut">
              <a:rPr lang="en-US" smtClean="0"/>
              <a:pPr/>
              <a:t>10/10/2016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29A150-5CAE-BA4E-B891-00A39C61049F}" type="slidenum">
              <a:rPr lang="en-US" smtClean="0"/>
              <a:pPr/>
              <a:t>‹#›</a:t>
            </a:fld>
            <a:endParaRPr lang="en-US"/>
          </a:p>
        </p:txBody>
      </p:sp>
    </p:spTree>
    <p:extLst>
      <p:ext uri="{BB962C8B-B14F-4D97-AF65-F5344CB8AC3E}">
        <p14:creationId xmlns:p14="http://schemas.microsoft.com/office/powerpoint/2010/main" xmlns="" val="40043422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3"/>
          </a:xfrm>
        </p:spPr>
        <p:txBody>
          <a:bodyPr anchor="b"/>
          <a:lstStyle>
            <a:lvl1pPr algn="l">
              <a:defRPr sz="841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3538"/>
            </a:lvl1pPr>
            <a:lvl2pPr marL="1929166" indent="0">
              <a:buNone/>
              <a:defRPr sz="11794"/>
            </a:lvl2pPr>
            <a:lvl3pPr marL="3858332" indent="0">
              <a:buNone/>
              <a:defRPr sz="10153"/>
            </a:lvl3pPr>
            <a:lvl4pPr marL="5787499" indent="0">
              <a:buNone/>
              <a:defRPr sz="8410"/>
            </a:lvl4pPr>
            <a:lvl5pPr marL="7716665" indent="0">
              <a:buNone/>
              <a:defRPr sz="8410"/>
            </a:lvl5pPr>
            <a:lvl6pPr marL="9645831" indent="0">
              <a:buNone/>
              <a:defRPr sz="8410"/>
            </a:lvl6pPr>
            <a:lvl7pPr marL="11574996" indent="0">
              <a:buNone/>
              <a:defRPr sz="8410"/>
            </a:lvl7pPr>
            <a:lvl8pPr marL="13504163" indent="0">
              <a:buNone/>
              <a:defRPr sz="8410"/>
            </a:lvl8pPr>
            <a:lvl9pPr marL="15433329" indent="0">
              <a:buNone/>
              <a:defRPr sz="8410"/>
            </a:lvl9pPr>
          </a:lstStyle>
          <a:p>
            <a:endParaRPr lang="en-US"/>
          </a:p>
        </p:txBody>
      </p:sp>
      <p:sp>
        <p:nvSpPr>
          <p:cNvPr id="4" name="Text Placeholder 3"/>
          <p:cNvSpPr>
            <a:spLocks noGrp="1"/>
          </p:cNvSpPr>
          <p:nvPr>
            <p:ph type="body" sz="half" idx="2"/>
          </p:nvPr>
        </p:nvSpPr>
        <p:spPr>
          <a:xfrm>
            <a:off x="8602982" y="25763223"/>
            <a:ext cx="26334720" cy="3863337"/>
          </a:xfrm>
        </p:spPr>
        <p:txBody>
          <a:bodyPr/>
          <a:lstStyle>
            <a:lvl1pPr marL="0" indent="0">
              <a:buNone/>
              <a:defRPr sz="5948"/>
            </a:lvl1pPr>
            <a:lvl2pPr marL="1929166" indent="0">
              <a:buNone/>
              <a:defRPr sz="5025"/>
            </a:lvl2pPr>
            <a:lvl3pPr marL="3858332" indent="0">
              <a:buNone/>
              <a:defRPr sz="4205"/>
            </a:lvl3pPr>
            <a:lvl4pPr marL="5787499" indent="0">
              <a:buNone/>
              <a:defRPr sz="3795"/>
            </a:lvl4pPr>
            <a:lvl5pPr marL="7716665" indent="0">
              <a:buNone/>
              <a:defRPr sz="3795"/>
            </a:lvl5pPr>
            <a:lvl6pPr marL="9645831" indent="0">
              <a:buNone/>
              <a:defRPr sz="3795"/>
            </a:lvl6pPr>
            <a:lvl7pPr marL="11574996" indent="0">
              <a:buNone/>
              <a:defRPr sz="3795"/>
            </a:lvl7pPr>
            <a:lvl8pPr marL="13504163" indent="0">
              <a:buNone/>
              <a:defRPr sz="3795"/>
            </a:lvl8pPr>
            <a:lvl9pPr marL="15433329" indent="0">
              <a:buNone/>
              <a:defRPr sz="379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A25AF17-602A-E144-BA2F-BFB8304F3072}" type="datetimeFigureOut">
              <a:rPr lang="en-US" smtClean="0"/>
              <a:pPr/>
              <a:t>10/10/2016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29A150-5CAE-BA4E-B891-00A39C61049F}" type="slidenum">
              <a:rPr lang="en-US" smtClean="0"/>
              <a:pPr/>
              <a:t>‹#›</a:t>
            </a:fld>
            <a:endParaRPr lang="en-US"/>
          </a:p>
        </p:txBody>
      </p:sp>
    </p:spTree>
    <p:extLst>
      <p:ext uri="{BB962C8B-B14F-4D97-AF65-F5344CB8AC3E}">
        <p14:creationId xmlns:p14="http://schemas.microsoft.com/office/powerpoint/2010/main" xmlns="" val="19660713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A25AF17-602A-E144-BA2F-BFB8304F3072}" type="datetimeFigureOut">
              <a:rPr lang="en-US" smtClean="0"/>
              <a:pPr/>
              <a:t>10/10/2016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29A150-5CAE-BA4E-B891-00A39C61049F}" type="slidenum">
              <a:rPr lang="en-US" smtClean="0"/>
              <a:pPr/>
              <a:t>‹#›</a:t>
            </a:fld>
            <a:endParaRPr lang="en-US"/>
          </a:p>
        </p:txBody>
      </p:sp>
    </p:spTree>
    <p:extLst>
      <p:ext uri="{BB962C8B-B14F-4D97-AF65-F5344CB8AC3E}">
        <p14:creationId xmlns:p14="http://schemas.microsoft.com/office/powerpoint/2010/main" xmlns="" val="21023737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4"/>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4"/>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A25AF17-602A-E144-BA2F-BFB8304F3072}" type="datetimeFigureOut">
              <a:rPr lang="en-US" smtClean="0"/>
              <a:pPr/>
              <a:t>10/10/2016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29A150-5CAE-BA4E-B891-00A39C61049F}" type="slidenum">
              <a:rPr lang="en-US" smtClean="0"/>
              <a:pPr/>
              <a:t>‹#›</a:t>
            </a:fld>
            <a:endParaRPr lang="en-US"/>
          </a:p>
        </p:txBody>
      </p:sp>
    </p:spTree>
    <p:extLst>
      <p:ext uri="{BB962C8B-B14F-4D97-AF65-F5344CB8AC3E}">
        <p14:creationId xmlns:p14="http://schemas.microsoft.com/office/powerpoint/2010/main" xmlns="" val="3156254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3"/>
            <a:ext cx="39502080" cy="5486400"/>
          </a:xfrm>
          <a:prstGeom prst="rect">
            <a:avLst/>
          </a:prstGeom>
        </p:spPr>
        <p:txBody>
          <a:bodyPr vert="horz" lIns="376202" tIns="188101" rIns="376202" bIns="188101"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2"/>
            <a:ext cx="39502080" cy="21724623"/>
          </a:xfrm>
          <a:prstGeom prst="rect">
            <a:avLst/>
          </a:prstGeom>
        </p:spPr>
        <p:txBody>
          <a:bodyPr vert="horz" lIns="376202" tIns="188101" rIns="376202" bIns="18810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3"/>
            <a:ext cx="10241280" cy="1752600"/>
          </a:xfrm>
          <a:prstGeom prst="rect">
            <a:avLst/>
          </a:prstGeom>
        </p:spPr>
        <p:txBody>
          <a:bodyPr vert="horz" lIns="376202" tIns="188101" rIns="376202" bIns="188101" rtlCol="0" anchor="ctr"/>
          <a:lstStyle>
            <a:lvl1pPr algn="l">
              <a:defRPr sz="5025">
                <a:solidFill>
                  <a:schemeClr val="tx1">
                    <a:tint val="75000"/>
                  </a:schemeClr>
                </a:solidFill>
              </a:defRPr>
            </a:lvl1pPr>
          </a:lstStyle>
          <a:p>
            <a:fld id="{6A25AF17-602A-E144-BA2F-BFB8304F3072}" type="datetimeFigureOut">
              <a:rPr lang="en-US" smtClean="0"/>
              <a:pPr/>
              <a:t>10/10/2016</a:t>
            </a:fld>
            <a:endParaRPr lang="en-US"/>
          </a:p>
        </p:txBody>
      </p:sp>
      <p:sp>
        <p:nvSpPr>
          <p:cNvPr id="5" name="Footer Placeholder 4"/>
          <p:cNvSpPr>
            <a:spLocks noGrp="1"/>
          </p:cNvSpPr>
          <p:nvPr>
            <p:ph type="ftr" sz="quarter" idx="3"/>
          </p:nvPr>
        </p:nvSpPr>
        <p:spPr>
          <a:xfrm>
            <a:off x="14996161" y="30510483"/>
            <a:ext cx="13898880" cy="1752600"/>
          </a:xfrm>
          <a:prstGeom prst="rect">
            <a:avLst/>
          </a:prstGeom>
        </p:spPr>
        <p:txBody>
          <a:bodyPr vert="horz" lIns="376202" tIns="188101" rIns="376202" bIns="188101" rtlCol="0" anchor="ctr"/>
          <a:lstStyle>
            <a:lvl1pPr algn="ctr">
              <a:defRPr sz="5025">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3"/>
            <a:ext cx="10241280" cy="1752600"/>
          </a:xfrm>
          <a:prstGeom prst="rect">
            <a:avLst/>
          </a:prstGeom>
        </p:spPr>
        <p:txBody>
          <a:bodyPr vert="horz" lIns="376202" tIns="188101" rIns="376202" bIns="188101" rtlCol="0" anchor="ctr"/>
          <a:lstStyle>
            <a:lvl1pPr algn="r">
              <a:defRPr sz="5025">
                <a:solidFill>
                  <a:schemeClr val="tx1">
                    <a:tint val="75000"/>
                  </a:schemeClr>
                </a:solidFill>
              </a:defRPr>
            </a:lvl1pPr>
          </a:lstStyle>
          <a:p>
            <a:fld id="{4529A150-5CAE-BA4E-B891-00A39C61049F}" type="slidenum">
              <a:rPr lang="en-US" smtClean="0"/>
              <a:pPr/>
              <a:t>‹#›</a:t>
            </a:fld>
            <a:endParaRPr lang="en-US"/>
          </a:p>
        </p:txBody>
      </p:sp>
    </p:spTree>
    <p:extLst>
      <p:ext uri="{BB962C8B-B14F-4D97-AF65-F5344CB8AC3E}">
        <p14:creationId xmlns:p14="http://schemas.microsoft.com/office/powerpoint/2010/main" xmlns="" val="11670372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929166" rtl="0" eaLnBrk="1" latinLnBrk="0" hangingPunct="1">
        <a:spcBef>
          <a:spcPct val="0"/>
        </a:spcBef>
        <a:buNone/>
        <a:defRPr sz="18563" kern="1200">
          <a:solidFill>
            <a:schemeClr val="tx1"/>
          </a:solidFill>
          <a:latin typeface="+mj-lt"/>
          <a:ea typeface="+mj-ea"/>
          <a:cs typeface="+mj-cs"/>
        </a:defRPr>
      </a:lvl1pPr>
    </p:titleStyle>
    <p:bodyStyle>
      <a:lvl1pPr marL="1446874" indent="-1446874" algn="l" defTabSz="1929166" rtl="0" eaLnBrk="1" latinLnBrk="0" hangingPunct="1">
        <a:spcBef>
          <a:spcPct val="20000"/>
        </a:spcBef>
        <a:buFont typeface="Arial"/>
        <a:buChar char="•"/>
        <a:defRPr sz="13538" kern="1200">
          <a:solidFill>
            <a:schemeClr val="tx1"/>
          </a:solidFill>
          <a:latin typeface="+mn-lt"/>
          <a:ea typeface="+mn-ea"/>
          <a:cs typeface="+mn-cs"/>
        </a:defRPr>
      </a:lvl1pPr>
      <a:lvl2pPr marL="3134895" indent="-1205729" algn="l" defTabSz="1929166" rtl="0" eaLnBrk="1" latinLnBrk="0" hangingPunct="1">
        <a:spcBef>
          <a:spcPct val="20000"/>
        </a:spcBef>
        <a:buFont typeface="Arial"/>
        <a:buChar char="–"/>
        <a:defRPr sz="11794" kern="1200">
          <a:solidFill>
            <a:schemeClr val="tx1"/>
          </a:solidFill>
          <a:latin typeface="+mn-lt"/>
          <a:ea typeface="+mn-ea"/>
          <a:cs typeface="+mn-cs"/>
        </a:defRPr>
      </a:lvl2pPr>
      <a:lvl3pPr marL="4822916" indent="-964583" algn="l" defTabSz="1929166" rtl="0" eaLnBrk="1" latinLnBrk="0" hangingPunct="1">
        <a:spcBef>
          <a:spcPct val="20000"/>
        </a:spcBef>
        <a:buFont typeface="Arial"/>
        <a:buChar char="•"/>
        <a:defRPr sz="10153" kern="1200">
          <a:solidFill>
            <a:schemeClr val="tx1"/>
          </a:solidFill>
          <a:latin typeface="+mn-lt"/>
          <a:ea typeface="+mn-ea"/>
          <a:cs typeface="+mn-cs"/>
        </a:defRPr>
      </a:lvl3pPr>
      <a:lvl4pPr marL="6752082" indent="-964583" algn="l" defTabSz="1929166" rtl="0" eaLnBrk="1" latinLnBrk="0" hangingPunct="1">
        <a:spcBef>
          <a:spcPct val="20000"/>
        </a:spcBef>
        <a:buFont typeface="Arial"/>
        <a:buChar char="–"/>
        <a:defRPr sz="8410" kern="1200">
          <a:solidFill>
            <a:schemeClr val="tx1"/>
          </a:solidFill>
          <a:latin typeface="+mn-lt"/>
          <a:ea typeface="+mn-ea"/>
          <a:cs typeface="+mn-cs"/>
        </a:defRPr>
      </a:lvl4pPr>
      <a:lvl5pPr marL="8681248" indent="-964583" algn="l" defTabSz="1929166" rtl="0" eaLnBrk="1" latinLnBrk="0" hangingPunct="1">
        <a:spcBef>
          <a:spcPct val="20000"/>
        </a:spcBef>
        <a:buFont typeface="Arial"/>
        <a:buChar char="»"/>
        <a:defRPr sz="8410" kern="1200">
          <a:solidFill>
            <a:schemeClr val="tx1"/>
          </a:solidFill>
          <a:latin typeface="+mn-lt"/>
          <a:ea typeface="+mn-ea"/>
          <a:cs typeface="+mn-cs"/>
        </a:defRPr>
      </a:lvl5pPr>
      <a:lvl6pPr marL="10610414" indent="-964583" algn="l" defTabSz="1929166" rtl="0" eaLnBrk="1" latinLnBrk="0" hangingPunct="1">
        <a:spcBef>
          <a:spcPct val="20000"/>
        </a:spcBef>
        <a:buFont typeface="Arial"/>
        <a:buChar char="•"/>
        <a:defRPr sz="8410" kern="1200">
          <a:solidFill>
            <a:schemeClr val="tx1"/>
          </a:solidFill>
          <a:latin typeface="+mn-lt"/>
          <a:ea typeface="+mn-ea"/>
          <a:cs typeface="+mn-cs"/>
        </a:defRPr>
      </a:lvl6pPr>
      <a:lvl7pPr marL="12539580" indent="-964583" algn="l" defTabSz="1929166" rtl="0" eaLnBrk="1" latinLnBrk="0" hangingPunct="1">
        <a:spcBef>
          <a:spcPct val="20000"/>
        </a:spcBef>
        <a:buFont typeface="Arial"/>
        <a:buChar char="•"/>
        <a:defRPr sz="8410" kern="1200">
          <a:solidFill>
            <a:schemeClr val="tx1"/>
          </a:solidFill>
          <a:latin typeface="+mn-lt"/>
          <a:ea typeface="+mn-ea"/>
          <a:cs typeface="+mn-cs"/>
        </a:defRPr>
      </a:lvl7pPr>
      <a:lvl8pPr marL="14468746" indent="-964583" algn="l" defTabSz="1929166" rtl="0" eaLnBrk="1" latinLnBrk="0" hangingPunct="1">
        <a:spcBef>
          <a:spcPct val="20000"/>
        </a:spcBef>
        <a:buFont typeface="Arial"/>
        <a:buChar char="•"/>
        <a:defRPr sz="8410" kern="1200">
          <a:solidFill>
            <a:schemeClr val="tx1"/>
          </a:solidFill>
          <a:latin typeface="+mn-lt"/>
          <a:ea typeface="+mn-ea"/>
          <a:cs typeface="+mn-cs"/>
        </a:defRPr>
      </a:lvl8pPr>
      <a:lvl9pPr marL="16397912" indent="-964583" algn="l" defTabSz="1929166" rtl="0" eaLnBrk="1" latinLnBrk="0" hangingPunct="1">
        <a:spcBef>
          <a:spcPct val="20000"/>
        </a:spcBef>
        <a:buFont typeface="Arial"/>
        <a:buChar char="•"/>
        <a:defRPr sz="8410" kern="1200">
          <a:solidFill>
            <a:schemeClr val="tx1"/>
          </a:solidFill>
          <a:latin typeface="+mn-lt"/>
          <a:ea typeface="+mn-ea"/>
          <a:cs typeface="+mn-cs"/>
        </a:defRPr>
      </a:lvl9pPr>
    </p:bodyStyle>
    <p:otherStyle>
      <a:defPPr>
        <a:defRPr lang="en-US"/>
      </a:defPPr>
      <a:lvl1pPr marL="0" algn="l" defTabSz="1929166" rtl="0" eaLnBrk="1" latinLnBrk="0" hangingPunct="1">
        <a:defRPr sz="7589" kern="1200">
          <a:solidFill>
            <a:schemeClr val="tx1"/>
          </a:solidFill>
          <a:latin typeface="+mn-lt"/>
          <a:ea typeface="+mn-ea"/>
          <a:cs typeface="+mn-cs"/>
        </a:defRPr>
      </a:lvl1pPr>
      <a:lvl2pPr marL="1929166" algn="l" defTabSz="1929166" rtl="0" eaLnBrk="1" latinLnBrk="0" hangingPunct="1">
        <a:defRPr sz="7589" kern="1200">
          <a:solidFill>
            <a:schemeClr val="tx1"/>
          </a:solidFill>
          <a:latin typeface="+mn-lt"/>
          <a:ea typeface="+mn-ea"/>
          <a:cs typeface="+mn-cs"/>
        </a:defRPr>
      </a:lvl2pPr>
      <a:lvl3pPr marL="3858332" algn="l" defTabSz="1929166" rtl="0" eaLnBrk="1" latinLnBrk="0" hangingPunct="1">
        <a:defRPr sz="7589" kern="1200">
          <a:solidFill>
            <a:schemeClr val="tx1"/>
          </a:solidFill>
          <a:latin typeface="+mn-lt"/>
          <a:ea typeface="+mn-ea"/>
          <a:cs typeface="+mn-cs"/>
        </a:defRPr>
      </a:lvl3pPr>
      <a:lvl4pPr marL="5787499" algn="l" defTabSz="1929166" rtl="0" eaLnBrk="1" latinLnBrk="0" hangingPunct="1">
        <a:defRPr sz="7589" kern="1200">
          <a:solidFill>
            <a:schemeClr val="tx1"/>
          </a:solidFill>
          <a:latin typeface="+mn-lt"/>
          <a:ea typeface="+mn-ea"/>
          <a:cs typeface="+mn-cs"/>
        </a:defRPr>
      </a:lvl4pPr>
      <a:lvl5pPr marL="7716665" algn="l" defTabSz="1929166" rtl="0" eaLnBrk="1" latinLnBrk="0" hangingPunct="1">
        <a:defRPr sz="7589" kern="1200">
          <a:solidFill>
            <a:schemeClr val="tx1"/>
          </a:solidFill>
          <a:latin typeface="+mn-lt"/>
          <a:ea typeface="+mn-ea"/>
          <a:cs typeface="+mn-cs"/>
        </a:defRPr>
      </a:lvl5pPr>
      <a:lvl6pPr marL="9645831" algn="l" defTabSz="1929166" rtl="0" eaLnBrk="1" latinLnBrk="0" hangingPunct="1">
        <a:defRPr sz="7589" kern="1200">
          <a:solidFill>
            <a:schemeClr val="tx1"/>
          </a:solidFill>
          <a:latin typeface="+mn-lt"/>
          <a:ea typeface="+mn-ea"/>
          <a:cs typeface="+mn-cs"/>
        </a:defRPr>
      </a:lvl6pPr>
      <a:lvl7pPr marL="11574996" algn="l" defTabSz="1929166" rtl="0" eaLnBrk="1" latinLnBrk="0" hangingPunct="1">
        <a:defRPr sz="7589" kern="1200">
          <a:solidFill>
            <a:schemeClr val="tx1"/>
          </a:solidFill>
          <a:latin typeface="+mn-lt"/>
          <a:ea typeface="+mn-ea"/>
          <a:cs typeface="+mn-cs"/>
        </a:defRPr>
      </a:lvl7pPr>
      <a:lvl8pPr marL="13504163" algn="l" defTabSz="1929166" rtl="0" eaLnBrk="1" latinLnBrk="0" hangingPunct="1">
        <a:defRPr sz="7589" kern="1200">
          <a:solidFill>
            <a:schemeClr val="tx1"/>
          </a:solidFill>
          <a:latin typeface="+mn-lt"/>
          <a:ea typeface="+mn-ea"/>
          <a:cs typeface="+mn-cs"/>
        </a:defRPr>
      </a:lvl8pPr>
      <a:lvl9pPr marL="15433329" algn="l" defTabSz="1929166" rtl="0" eaLnBrk="1" latinLnBrk="0" hangingPunct="1">
        <a:defRPr sz="758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png"/><Relationship Id="rId7" Type="http://schemas.openxmlformats.org/officeDocument/2006/relationships/diagramQuickStyle" Target="../diagrams/quickStyle1.xml"/><Relationship Id="rId12"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Layout" Target="../diagrams/layout1.xml"/><Relationship Id="rId11" Type="http://schemas.openxmlformats.org/officeDocument/2006/relationships/image" Target="../media/image4.png"/><Relationship Id="rId5" Type="http://schemas.openxmlformats.org/officeDocument/2006/relationships/diagramData" Target="../diagrams/data1.xml"/><Relationship Id="rId10" Type="http://schemas.openxmlformats.org/officeDocument/2006/relationships/image" Target="../media/image3.png"/><Relationship Id="rId4" Type="http://schemas.openxmlformats.org/officeDocument/2006/relationships/image" Target="../media/image2.jpeg"/><Relationship Id="rId9" Type="http://schemas.microsoft.com/office/2007/relationships/diagramDrawing" Target="../diagrams/drawing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66" name="Rectangle 65"/>
          <p:cNvSpPr/>
          <p:nvPr/>
        </p:nvSpPr>
        <p:spPr>
          <a:xfrm>
            <a:off x="841605" y="4934215"/>
            <a:ext cx="13820611" cy="4903272"/>
          </a:xfrm>
          <a:prstGeom prst="rect">
            <a:avLst/>
          </a:prstGeom>
          <a:solidFill>
            <a:srgbClr val="FFFFFF">
              <a:alpha val="85000"/>
            </a:srgbClr>
          </a:solidFill>
          <a:ln>
            <a:noFill/>
          </a:ln>
        </p:spPr>
        <p:style>
          <a:lnRef idx="1">
            <a:schemeClr val="accent1"/>
          </a:lnRef>
          <a:fillRef idx="3">
            <a:schemeClr val="accent1"/>
          </a:fillRef>
          <a:effectRef idx="2">
            <a:schemeClr val="accent1"/>
          </a:effectRef>
          <a:fontRef idx="minor">
            <a:schemeClr val="lt1"/>
          </a:fontRef>
        </p:style>
        <p:txBody>
          <a:bodyPr wrap="square" lIns="182880" tIns="182880" rIns="182880" bIns="182880" rtlCol="0" anchor="ctr" anchorCtr="0">
            <a:noAutofit/>
          </a:bodyPr>
          <a:lstStyle/>
          <a:p>
            <a:pPr algn="just">
              <a:lnSpc>
                <a:spcPts val="4500"/>
              </a:lnSpc>
            </a:pPr>
            <a:r>
              <a:rPr lang="en-US" sz="3077" dirty="0">
                <a:solidFill>
                  <a:schemeClr val="tx1"/>
                </a:solidFill>
              </a:rPr>
              <a:t>Recent research on soil N dynamics has shifted in focus from net mineralization to soil organic matter (SOM) depolymerization as being the rate limiting step for N availability. To that end, Schimel and Bennett (</a:t>
            </a:r>
            <a:r>
              <a:rPr lang="en-US" sz="3077" dirty="0" smtClean="0">
                <a:solidFill>
                  <a:schemeClr val="tx1"/>
                </a:solidFill>
              </a:rPr>
              <a:t>2004</a:t>
            </a:r>
            <a:r>
              <a:rPr lang="en-US" sz="3077" dirty="0">
                <a:solidFill>
                  <a:schemeClr val="tx1"/>
                </a:solidFill>
              </a:rPr>
              <a:t>) argued that depolymerization and subsequent plant-microbial competition for N-containing organic monomers regulates N availability. Building upon this model, </a:t>
            </a:r>
            <a:r>
              <a:rPr lang="en-US" sz="3077" b="1" dirty="0">
                <a:solidFill>
                  <a:schemeClr val="tx1"/>
                </a:solidFill>
              </a:rPr>
              <a:t>we present a new conceptual framework arguing that along with depolymerization, mineral-organic associations may proximally regulate the provisioning of bioavailable organic N monomers especially in the rhizosphere. </a:t>
            </a:r>
          </a:p>
        </p:txBody>
      </p:sp>
      <p:sp>
        <p:nvSpPr>
          <p:cNvPr id="2" name="Title 1"/>
          <p:cNvSpPr>
            <a:spLocks noGrp="1"/>
          </p:cNvSpPr>
          <p:nvPr>
            <p:ph type="ctrTitle"/>
          </p:nvPr>
        </p:nvSpPr>
        <p:spPr>
          <a:xfrm>
            <a:off x="841605" y="696833"/>
            <a:ext cx="42207990" cy="2995956"/>
          </a:xfrm>
          <a:solidFill>
            <a:schemeClr val="bg1">
              <a:lumMod val="65000"/>
            </a:schemeClr>
          </a:solidFill>
          <a:ln>
            <a:noFill/>
          </a:ln>
        </p:spPr>
        <p:style>
          <a:lnRef idx="2">
            <a:schemeClr val="dk1"/>
          </a:lnRef>
          <a:fillRef idx="1">
            <a:schemeClr val="lt1"/>
          </a:fillRef>
          <a:effectRef idx="0">
            <a:schemeClr val="dk1"/>
          </a:effectRef>
          <a:fontRef idx="minor">
            <a:schemeClr val="dk1"/>
          </a:fontRef>
        </p:style>
        <p:txBody>
          <a:bodyPr>
            <a:normAutofit/>
          </a:bodyPr>
          <a:lstStyle/>
          <a:p>
            <a:pPr>
              <a:lnSpc>
                <a:spcPct val="60000"/>
              </a:lnSpc>
            </a:pPr>
            <a:r>
              <a:rPr lang="en-US" sz="7179" dirty="0">
                <a:latin typeface="Graphik Regular"/>
                <a:cs typeface="Graphik Regular"/>
              </a:rPr>
              <a:t>Soil minerals as mediators of nitrogen transformations in the rhizosphere</a:t>
            </a:r>
            <a:r>
              <a:rPr lang="en-US" sz="6154" dirty="0">
                <a:latin typeface="Graphik Regular"/>
                <a:cs typeface="Graphik Regular"/>
              </a:rPr>
              <a:t/>
            </a:r>
            <a:br>
              <a:rPr lang="en-US" sz="6154" dirty="0">
                <a:latin typeface="Graphik Regular"/>
                <a:cs typeface="Graphik Regular"/>
              </a:rPr>
            </a:br>
            <a:r>
              <a:rPr lang="en-US" sz="6154" dirty="0">
                <a:latin typeface="Graphik Regular"/>
                <a:cs typeface="Graphik Regular"/>
              </a:rPr>
              <a:t> </a:t>
            </a:r>
            <a:r>
              <a:rPr lang="en-US" sz="4102" dirty="0">
                <a:latin typeface="Graphik Regular"/>
                <a:cs typeface="Graphik Regular"/>
              </a:rPr>
              <a:t/>
            </a:r>
            <a:br>
              <a:rPr lang="en-US" sz="4102" dirty="0">
                <a:latin typeface="Graphik Regular"/>
                <a:cs typeface="Graphik Regular"/>
              </a:rPr>
            </a:br>
            <a:r>
              <a:rPr lang="en-US" sz="4102" dirty="0">
                <a:latin typeface="Graphik Semibold"/>
                <a:cs typeface="Graphik Semibold"/>
              </a:rPr>
              <a:t>Andrea Jilling</a:t>
            </a:r>
            <a:r>
              <a:rPr lang="en-US" sz="4102" baseline="30000" dirty="0">
                <a:latin typeface="Graphik Regular"/>
                <a:cs typeface="Graphik Regular"/>
              </a:rPr>
              <a:t>1</a:t>
            </a:r>
            <a:r>
              <a:rPr lang="en-US" sz="4102" dirty="0">
                <a:latin typeface="Graphik Regular"/>
                <a:cs typeface="Graphik Regular"/>
              </a:rPr>
              <a:t> and A. Stuart Grandy</a:t>
            </a:r>
            <a:r>
              <a:rPr lang="en-US" sz="4102" baseline="30000" dirty="0">
                <a:latin typeface="Graphik Regular"/>
                <a:cs typeface="Graphik Regular"/>
              </a:rPr>
              <a:t>1</a:t>
            </a:r>
            <a:br>
              <a:rPr lang="en-US" sz="4102" baseline="30000" dirty="0">
                <a:latin typeface="Graphik Regular"/>
                <a:cs typeface="Graphik Regular"/>
              </a:rPr>
            </a:br>
            <a:r>
              <a:rPr lang="en-US" sz="4102" baseline="30000" dirty="0">
                <a:latin typeface="Graphik Regular"/>
                <a:cs typeface="Graphik Regular"/>
              </a:rPr>
              <a:t/>
            </a:r>
            <a:br>
              <a:rPr lang="en-US" sz="4102" baseline="30000" dirty="0">
                <a:latin typeface="Graphik Regular"/>
                <a:cs typeface="Graphik Regular"/>
              </a:rPr>
            </a:br>
            <a:r>
              <a:rPr lang="en-US" sz="4102" baseline="30000" dirty="0">
                <a:latin typeface="Graphik Regular"/>
                <a:cs typeface="Graphik Regular"/>
              </a:rPr>
              <a:t>1</a:t>
            </a:r>
            <a:r>
              <a:rPr lang="en-US" sz="4102" dirty="0">
                <a:latin typeface="Graphik Regular"/>
                <a:cs typeface="Graphik Regular"/>
              </a:rPr>
              <a:t>Department of Natural Resources and the Environment, University of New Hampshire, Durham, NH, United States</a:t>
            </a:r>
          </a:p>
        </p:txBody>
      </p:sp>
      <p:grpSp>
        <p:nvGrpSpPr>
          <p:cNvPr id="464" name="Group 463"/>
          <p:cNvGrpSpPr/>
          <p:nvPr/>
        </p:nvGrpSpPr>
        <p:grpSpPr>
          <a:xfrm>
            <a:off x="1595313" y="1929532"/>
            <a:ext cx="1250453" cy="1517808"/>
            <a:chOff x="76199" y="4006526"/>
            <a:chExt cx="1219201" cy="1479874"/>
          </a:xfrm>
        </p:grpSpPr>
        <p:sp>
          <p:nvSpPr>
            <p:cNvPr id="465" name="Freeform 464"/>
            <p:cNvSpPr/>
            <p:nvPr/>
          </p:nvSpPr>
          <p:spPr>
            <a:xfrm>
              <a:off x="152400" y="4059382"/>
              <a:ext cx="1011382" cy="1413163"/>
            </a:xfrm>
            <a:custGeom>
              <a:avLst/>
              <a:gdLst>
                <a:gd name="connsiteX0" fmla="*/ 0 w 1011382"/>
                <a:gd name="connsiteY0" fmla="*/ 13854 h 1413163"/>
                <a:gd name="connsiteX1" fmla="*/ 0 w 1011382"/>
                <a:gd name="connsiteY1" fmla="*/ 13854 h 1413163"/>
                <a:gd name="connsiteX2" fmla="*/ 27709 w 1011382"/>
                <a:gd name="connsiteY2" fmla="*/ 886691 h 1413163"/>
                <a:gd name="connsiteX3" fmla="*/ 41564 w 1011382"/>
                <a:gd name="connsiteY3" fmla="*/ 928254 h 1413163"/>
                <a:gd name="connsiteX4" fmla="*/ 41564 w 1011382"/>
                <a:gd name="connsiteY4" fmla="*/ 942109 h 1413163"/>
                <a:gd name="connsiteX5" fmla="*/ 526473 w 1011382"/>
                <a:gd name="connsiteY5" fmla="*/ 1413163 h 1413163"/>
                <a:gd name="connsiteX6" fmla="*/ 706582 w 1011382"/>
                <a:gd name="connsiteY6" fmla="*/ 1233054 h 1413163"/>
                <a:gd name="connsiteX7" fmla="*/ 1011382 w 1011382"/>
                <a:gd name="connsiteY7" fmla="*/ 845127 h 1413163"/>
                <a:gd name="connsiteX8" fmla="*/ 1011382 w 1011382"/>
                <a:gd name="connsiteY8" fmla="*/ 152400 h 1413163"/>
                <a:gd name="connsiteX9" fmla="*/ 665018 w 1011382"/>
                <a:gd name="connsiteY9" fmla="*/ 180109 h 1413163"/>
                <a:gd name="connsiteX10" fmla="*/ 665018 w 1011382"/>
                <a:gd name="connsiteY10" fmla="*/ 0 h 1413163"/>
                <a:gd name="connsiteX11" fmla="*/ 0 w 1011382"/>
                <a:gd name="connsiteY11" fmla="*/ 13854 h 1413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11382" h="1413163">
                  <a:moveTo>
                    <a:pt x="0" y="13854"/>
                  </a:moveTo>
                  <a:lnTo>
                    <a:pt x="0" y="13854"/>
                  </a:lnTo>
                  <a:cubicBezTo>
                    <a:pt x="44608" y="415311"/>
                    <a:pt x="-6050" y="-75436"/>
                    <a:pt x="27709" y="886691"/>
                  </a:cubicBezTo>
                  <a:cubicBezTo>
                    <a:pt x="28221" y="901286"/>
                    <a:pt x="38022" y="914086"/>
                    <a:pt x="41564" y="928254"/>
                  </a:cubicBezTo>
                  <a:cubicBezTo>
                    <a:pt x="42684" y="932734"/>
                    <a:pt x="41564" y="937491"/>
                    <a:pt x="41564" y="942109"/>
                  </a:cubicBezTo>
                  <a:lnTo>
                    <a:pt x="526473" y="1413163"/>
                  </a:lnTo>
                  <a:lnTo>
                    <a:pt x="706582" y="1233054"/>
                  </a:lnTo>
                  <a:lnTo>
                    <a:pt x="1011382" y="845127"/>
                  </a:lnTo>
                  <a:lnTo>
                    <a:pt x="1011382" y="152400"/>
                  </a:lnTo>
                  <a:lnTo>
                    <a:pt x="665018" y="180109"/>
                  </a:lnTo>
                  <a:lnTo>
                    <a:pt x="665018" y="0"/>
                  </a:lnTo>
                  <a:lnTo>
                    <a:pt x="0" y="1385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988"/>
            </a:p>
          </p:txBody>
        </p:sp>
        <p:pic>
          <p:nvPicPr>
            <p:cNvPr id="466" name="Picture 5" descr="C:\Users\Amanda Daly\Desktop\unh_logo_transparent_background.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6199" y="4006526"/>
              <a:ext cx="1219201" cy="1479874"/>
            </a:xfrm>
            <a:prstGeom prst="rect">
              <a:avLst/>
            </a:prstGeom>
            <a:noFill/>
            <a:extLst>
              <a:ext uri="{909E8E84-426E-40dd-AFC4-6F175D3DCCD1}">
                <a14:hiddenFill xmlns="" xmlns:a14="http://schemas.microsoft.com/office/drawing/2010/main">
                  <a:solidFill>
                    <a:srgbClr val="FFFFFF"/>
                  </a:solidFill>
                </a14:hiddenFill>
              </a:ext>
            </a:extLst>
          </p:spPr>
        </p:pic>
      </p:grpSp>
      <p:pic>
        <p:nvPicPr>
          <p:cNvPr id="467" name="Picture 466" descr="http://www.opengeospatial.org/pub/www/files/nifa_logo.jpg"/>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0668888" y="1929532"/>
            <a:ext cx="1761279" cy="1406736"/>
          </a:xfrm>
          <a:prstGeom prst="rect">
            <a:avLst/>
          </a:prstGeom>
          <a:noFill/>
          <a:extLst>
            <a:ext uri="{909E8E84-426E-40dd-AFC4-6F175D3DCCD1}">
              <a14:hiddenFill xmlns="" xmlns:a14="http://schemas.microsoft.com/office/drawing/2010/main">
                <a:solidFill>
                  <a:srgbClr val="FFFFFF"/>
                </a:solidFill>
              </a14:hiddenFill>
            </a:ext>
          </a:extLst>
        </p:spPr>
      </p:pic>
      <p:sp>
        <p:nvSpPr>
          <p:cNvPr id="506" name="Rectangle 505"/>
          <p:cNvSpPr/>
          <p:nvPr/>
        </p:nvSpPr>
        <p:spPr>
          <a:xfrm>
            <a:off x="15423785" y="15542241"/>
            <a:ext cx="13406709" cy="12942820"/>
          </a:xfrm>
          <a:prstGeom prst="rect">
            <a:avLst/>
          </a:prstGeom>
          <a:solidFill>
            <a:srgbClr val="FFFFFF">
              <a:alpha val="85000"/>
            </a:srgbClr>
          </a:solidFill>
          <a:ln>
            <a:noFill/>
          </a:ln>
        </p:spPr>
        <p:style>
          <a:lnRef idx="1">
            <a:schemeClr val="accent1"/>
          </a:lnRef>
          <a:fillRef idx="3">
            <a:schemeClr val="accent1"/>
          </a:fillRef>
          <a:effectRef idx="2">
            <a:schemeClr val="accent1"/>
          </a:effectRef>
          <a:fontRef idx="minor">
            <a:schemeClr val="lt1"/>
          </a:fontRef>
        </p:style>
        <p:txBody>
          <a:bodyPr lIns="182880" tIns="182880" rIns="182880" bIns="182880" rtlCol="0" anchor="t" anchorCtr="0"/>
          <a:lstStyle/>
          <a:p>
            <a:pPr marL="527517" indent="-527517">
              <a:lnSpc>
                <a:spcPts val="4200"/>
              </a:lnSpc>
              <a:buFont typeface="+mj-lt"/>
              <a:buAutoNum type="arabicPeriod"/>
            </a:pPr>
            <a:r>
              <a:rPr lang="en-US" sz="3200" b="1" dirty="0">
                <a:solidFill>
                  <a:schemeClr val="tx1"/>
                </a:solidFill>
                <a:latin typeface="Calibri" charset="0"/>
                <a:ea typeface="Calibri" charset="0"/>
                <a:cs typeface="Calibri" charset="0"/>
              </a:rPr>
              <a:t>Mineral-associated organic matter (MAOM) is a potentially mineralizable and important source of nitrogen in the rhizosphere of agricultural soils </a:t>
            </a:r>
          </a:p>
          <a:p>
            <a:pPr marL="527517" indent="-527517">
              <a:lnSpc>
                <a:spcPts val="4200"/>
              </a:lnSpc>
              <a:buFont typeface="+mj-lt"/>
              <a:buAutoNum type="arabicPeriod"/>
            </a:pPr>
            <a:endParaRPr lang="en-US" sz="3200" b="1" dirty="0">
              <a:solidFill>
                <a:schemeClr val="tx1"/>
              </a:solidFill>
              <a:latin typeface="Calibri" charset="0"/>
              <a:ea typeface="Calibri" charset="0"/>
              <a:cs typeface="Calibri" charset="0"/>
            </a:endParaRPr>
          </a:p>
          <a:p>
            <a:pPr marL="527517" indent="-527517">
              <a:lnSpc>
                <a:spcPts val="4200"/>
              </a:lnSpc>
              <a:buFont typeface="+mj-lt"/>
              <a:buAutoNum type="arabicPeriod"/>
            </a:pPr>
            <a:r>
              <a:rPr lang="en-US" sz="3200" b="1" dirty="0">
                <a:solidFill>
                  <a:schemeClr val="tx1"/>
                </a:solidFill>
                <a:latin typeface="Calibri" charset="0"/>
                <a:ea typeface="Calibri" charset="0"/>
                <a:cs typeface="Calibri" charset="0"/>
              </a:rPr>
              <a:t>Root-deposited low-molecular weight inputs facilitate the biotic and abiotic destabilization and subsequent bioavailability of </a:t>
            </a:r>
            <a:r>
              <a:rPr lang="en-US" sz="3200" b="1" dirty="0" smtClean="0">
                <a:solidFill>
                  <a:schemeClr val="tx1"/>
                </a:solidFill>
                <a:latin typeface="Calibri" charset="0"/>
                <a:ea typeface="Calibri" charset="0"/>
                <a:cs typeface="Calibri" charset="0"/>
              </a:rPr>
              <a:t>MAOM</a:t>
            </a:r>
          </a:p>
          <a:p>
            <a:pPr marL="527517" indent="-527517">
              <a:lnSpc>
                <a:spcPts val="4200"/>
              </a:lnSpc>
              <a:buFont typeface="+mj-lt"/>
              <a:buAutoNum type="arabicPeriod"/>
            </a:pPr>
            <a:endParaRPr lang="en-US" sz="3200" dirty="0">
              <a:solidFill>
                <a:schemeClr val="tx1"/>
              </a:solidFill>
              <a:latin typeface="Calibri" charset="0"/>
              <a:ea typeface="Calibri" charset="0"/>
              <a:cs typeface="Calibri" charset="0"/>
            </a:endParaRPr>
          </a:p>
          <a:p>
            <a:pPr lvl="0">
              <a:lnSpc>
                <a:spcPts val="4200"/>
              </a:lnSpc>
            </a:pPr>
            <a:r>
              <a:rPr lang="en-US" sz="3200" dirty="0">
                <a:solidFill>
                  <a:schemeClr val="tx1"/>
                </a:solidFill>
                <a:latin typeface="Calibri" charset="0"/>
                <a:ea typeface="Calibri" charset="0"/>
                <a:cs typeface="Calibri" charset="0"/>
              </a:rPr>
              <a:t>     Biotic:</a:t>
            </a:r>
          </a:p>
          <a:p>
            <a:pPr lvl="0">
              <a:lnSpc>
                <a:spcPts val="4200"/>
              </a:lnSpc>
            </a:pPr>
            <a:r>
              <a:rPr lang="en-US" sz="3200" i="1" dirty="0">
                <a:solidFill>
                  <a:schemeClr val="tx1"/>
                </a:solidFill>
                <a:latin typeface="Calibri" charset="0"/>
                <a:ea typeface="Calibri" charset="0"/>
                <a:cs typeface="Calibri" charset="0"/>
              </a:rPr>
              <a:t>	Energy-rich rhizodeposits, such as glucose, stimulate microbial 	activity and the spatially concentrated production </a:t>
            </a:r>
            <a:r>
              <a:rPr lang="en-US" sz="3200" i="1" dirty="0" smtClean="0">
                <a:solidFill>
                  <a:schemeClr val="tx1"/>
                </a:solidFill>
                <a:latin typeface="Calibri" charset="0"/>
                <a:ea typeface="Calibri" charset="0"/>
                <a:cs typeface="Calibri" charset="0"/>
              </a:rPr>
              <a:t>of extracellular 	enzymes</a:t>
            </a:r>
            <a:r>
              <a:rPr lang="en-US" sz="3200" i="1" dirty="0">
                <a:solidFill>
                  <a:schemeClr val="tx1"/>
                </a:solidFill>
                <a:latin typeface="Calibri" charset="0"/>
                <a:ea typeface="Calibri" charset="0"/>
                <a:cs typeface="Calibri" charset="0"/>
              </a:rPr>
              <a:t>. Labile carbon consumption induces a </a:t>
            </a:r>
            <a:r>
              <a:rPr lang="en-US" sz="3200" i="1" dirty="0" smtClean="0">
                <a:solidFill>
                  <a:schemeClr val="tx1"/>
                </a:solidFill>
                <a:latin typeface="Calibri" charset="0"/>
                <a:ea typeface="Calibri" charset="0"/>
                <a:cs typeface="Calibri" charset="0"/>
              </a:rPr>
              <a:t>microbial N-	limitation </a:t>
            </a:r>
            <a:r>
              <a:rPr lang="en-US" sz="3200" i="1" dirty="0">
                <a:solidFill>
                  <a:schemeClr val="tx1"/>
                </a:solidFill>
                <a:latin typeface="Calibri" charset="0"/>
                <a:ea typeface="Calibri" charset="0"/>
                <a:cs typeface="Calibri" charset="0"/>
              </a:rPr>
              <a:t>and N mining response that targets the </a:t>
            </a:r>
            <a:r>
              <a:rPr lang="en-US" sz="3200" i="1" dirty="0" smtClean="0">
                <a:solidFill>
                  <a:schemeClr val="tx1"/>
                </a:solidFill>
                <a:latin typeface="Calibri" charset="0"/>
                <a:ea typeface="Calibri" charset="0"/>
                <a:cs typeface="Calibri" charset="0"/>
              </a:rPr>
              <a:t>N-rich 	compounds </a:t>
            </a:r>
            <a:r>
              <a:rPr lang="en-US" sz="3200" i="1" dirty="0">
                <a:solidFill>
                  <a:schemeClr val="tx1"/>
                </a:solidFill>
                <a:latin typeface="Calibri" charset="0"/>
                <a:ea typeface="Calibri" charset="0"/>
                <a:cs typeface="Calibri" charset="0"/>
              </a:rPr>
              <a:t>of MAOM.</a:t>
            </a:r>
          </a:p>
          <a:p>
            <a:pPr lvl="0">
              <a:lnSpc>
                <a:spcPts val="4200"/>
              </a:lnSpc>
            </a:pPr>
            <a:endParaRPr lang="en-US" sz="3200" dirty="0">
              <a:solidFill>
                <a:schemeClr val="tx1"/>
              </a:solidFill>
              <a:latin typeface="Calibri" charset="0"/>
              <a:ea typeface="Calibri" charset="0"/>
              <a:cs typeface="Calibri" charset="0"/>
            </a:endParaRPr>
          </a:p>
          <a:p>
            <a:pPr lvl="0">
              <a:lnSpc>
                <a:spcPts val="4200"/>
              </a:lnSpc>
            </a:pPr>
            <a:r>
              <a:rPr lang="en-US" sz="3200" dirty="0">
                <a:solidFill>
                  <a:schemeClr val="tx1"/>
                </a:solidFill>
                <a:latin typeface="Calibri" charset="0"/>
                <a:ea typeface="Calibri" charset="0"/>
                <a:cs typeface="Calibri" charset="0"/>
              </a:rPr>
              <a:t>      Abiotic:</a:t>
            </a:r>
          </a:p>
          <a:p>
            <a:pPr>
              <a:lnSpc>
                <a:spcPts val="4200"/>
              </a:lnSpc>
            </a:pPr>
            <a:r>
              <a:rPr lang="en-US" sz="3200" i="1" dirty="0">
                <a:solidFill>
                  <a:schemeClr val="tx1"/>
                </a:solidFill>
                <a:latin typeface="Calibri" charset="0"/>
                <a:ea typeface="Calibri" charset="0"/>
                <a:cs typeface="Calibri" charset="0"/>
              </a:rPr>
              <a:t>	Organic acids released on or near mineral particles can 	destabilize bound organic matter by </a:t>
            </a:r>
            <a:r>
              <a:rPr lang="en-US" sz="3200" i="1" dirty="0" smtClean="0">
                <a:solidFill>
                  <a:schemeClr val="tx1"/>
                </a:solidFill>
                <a:latin typeface="Calibri" charset="0"/>
                <a:ea typeface="Calibri" charset="0"/>
                <a:cs typeface="Calibri" charset="0"/>
              </a:rPr>
              <a:t>directly interfering with metal-	organic bonds</a:t>
            </a:r>
            <a:endParaRPr lang="en-US" sz="3200" i="1" dirty="0">
              <a:solidFill>
                <a:schemeClr val="tx1"/>
              </a:solidFill>
              <a:latin typeface="Calibri" charset="0"/>
              <a:ea typeface="Calibri" charset="0"/>
              <a:cs typeface="Calibri" charset="0"/>
            </a:endParaRPr>
          </a:p>
          <a:p>
            <a:pPr>
              <a:lnSpc>
                <a:spcPts val="4200"/>
              </a:lnSpc>
            </a:pPr>
            <a:endParaRPr lang="en-US" sz="3200" dirty="0">
              <a:solidFill>
                <a:schemeClr val="tx1"/>
              </a:solidFill>
              <a:latin typeface="Calibri" charset="0"/>
              <a:ea typeface="Calibri" charset="0"/>
              <a:cs typeface="Calibri" charset="0"/>
            </a:endParaRPr>
          </a:p>
          <a:p>
            <a:pPr lvl="0">
              <a:lnSpc>
                <a:spcPts val="4200"/>
              </a:lnSpc>
            </a:pPr>
            <a:r>
              <a:rPr lang="en-US" sz="3200" b="1" dirty="0">
                <a:solidFill>
                  <a:schemeClr val="tx1"/>
                </a:solidFill>
                <a:latin typeface="Calibri" charset="0"/>
                <a:ea typeface="Calibri" charset="0"/>
                <a:cs typeface="Calibri" charset="0"/>
              </a:rPr>
              <a:t>3. Following labile C inputs , the competitive balance between the      </a:t>
            </a:r>
            <a:endParaRPr lang="en-US" sz="3200" b="1" dirty="0" smtClean="0">
              <a:solidFill>
                <a:schemeClr val="tx1"/>
              </a:solidFill>
              <a:latin typeface="Calibri" charset="0"/>
              <a:ea typeface="Calibri" charset="0"/>
              <a:cs typeface="Calibri" charset="0"/>
            </a:endParaRPr>
          </a:p>
          <a:p>
            <a:pPr lvl="0">
              <a:lnSpc>
                <a:spcPts val="4200"/>
              </a:lnSpc>
            </a:pPr>
            <a:r>
              <a:rPr lang="en-US" sz="3200" b="1" dirty="0">
                <a:solidFill>
                  <a:schemeClr val="tx1"/>
                </a:solidFill>
                <a:latin typeface="Calibri" charset="0"/>
                <a:ea typeface="Calibri" charset="0"/>
                <a:cs typeface="Calibri" charset="0"/>
              </a:rPr>
              <a:t> </a:t>
            </a:r>
            <a:r>
              <a:rPr lang="en-US" sz="3200" b="1" dirty="0" smtClean="0">
                <a:solidFill>
                  <a:schemeClr val="tx1"/>
                </a:solidFill>
                <a:latin typeface="Calibri" charset="0"/>
                <a:ea typeface="Calibri" charset="0"/>
                <a:cs typeface="Calibri" charset="0"/>
              </a:rPr>
              <a:t>    potential </a:t>
            </a:r>
            <a:r>
              <a:rPr lang="en-US" sz="3200" b="1" dirty="0">
                <a:solidFill>
                  <a:schemeClr val="tx1"/>
                </a:solidFill>
                <a:latin typeface="Calibri" charset="0"/>
                <a:ea typeface="Calibri" charset="0"/>
                <a:cs typeface="Calibri" charset="0"/>
              </a:rPr>
              <a:t>fates of N-containing monomers—stabilized on mineral </a:t>
            </a:r>
            <a:endParaRPr lang="en-US" sz="3200" b="1" dirty="0" smtClean="0">
              <a:solidFill>
                <a:schemeClr val="tx1"/>
              </a:solidFill>
              <a:latin typeface="Calibri" charset="0"/>
              <a:ea typeface="Calibri" charset="0"/>
              <a:cs typeface="Calibri" charset="0"/>
            </a:endParaRPr>
          </a:p>
          <a:p>
            <a:pPr lvl="0">
              <a:lnSpc>
                <a:spcPts val="4200"/>
              </a:lnSpc>
            </a:pPr>
            <a:r>
              <a:rPr lang="en-US" sz="3200" b="1" dirty="0">
                <a:solidFill>
                  <a:schemeClr val="tx1"/>
                </a:solidFill>
                <a:latin typeface="Calibri" charset="0"/>
                <a:ea typeface="Calibri" charset="0"/>
                <a:cs typeface="Calibri" charset="0"/>
              </a:rPr>
              <a:t> </a:t>
            </a:r>
            <a:r>
              <a:rPr lang="en-US" sz="3200" b="1" dirty="0" smtClean="0">
                <a:solidFill>
                  <a:schemeClr val="tx1"/>
                </a:solidFill>
                <a:latin typeface="Calibri" charset="0"/>
                <a:ea typeface="Calibri" charset="0"/>
                <a:cs typeface="Calibri" charset="0"/>
              </a:rPr>
              <a:t>    surfaces </a:t>
            </a:r>
            <a:r>
              <a:rPr lang="en-US" sz="3200" b="1" dirty="0">
                <a:solidFill>
                  <a:schemeClr val="tx1"/>
                </a:solidFill>
                <a:latin typeface="Calibri" charset="0"/>
                <a:ea typeface="Calibri" charset="0"/>
                <a:cs typeface="Calibri" charset="0"/>
              </a:rPr>
              <a:t>or dissolved and available for assimilation—depends on </a:t>
            </a:r>
            <a:r>
              <a:rPr lang="en-US" sz="3200" b="1" dirty="0" smtClean="0">
                <a:solidFill>
                  <a:schemeClr val="tx1"/>
                </a:solidFill>
                <a:latin typeface="Calibri" charset="0"/>
                <a:ea typeface="Calibri" charset="0"/>
                <a:cs typeface="Calibri" charset="0"/>
              </a:rPr>
              <a:t>the</a:t>
            </a:r>
          </a:p>
          <a:p>
            <a:pPr lvl="0">
              <a:lnSpc>
                <a:spcPts val="4200"/>
              </a:lnSpc>
            </a:pPr>
            <a:r>
              <a:rPr lang="en-US" sz="3200" b="1" dirty="0">
                <a:solidFill>
                  <a:schemeClr val="tx1"/>
                </a:solidFill>
                <a:latin typeface="Calibri" charset="0"/>
                <a:ea typeface="Calibri" charset="0"/>
                <a:cs typeface="Calibri" charset="0"/>
              </a:rPr>
              <a:t> </a:t>
            </a:r>
            <a:r>
              <a:rPr lang="en-US" sz="3200" b="1" dirty="0" smtClean="0">
                <a:solidFill>
                  <a:schemeClr val="tx1"/>
                </a:solidFill>
                <a:latin typeface="Calibri" charset="0"/>
                <a:ea typeface="Calibri" charset="0"/>
                <a:cs typeface="Calibri" charset="0"/>
              </a:rPr>
              <a:t>    </a:t>
            </a:r>
            <a:r>
              <a:rPr lang="en-US" sz="3200" b="1" dirty="0">
                <a:solidFill>
                  <a:schemeClr val="tx1"/>
                </a:solidFill>
                <a:latin typeface="Calibri" charset="0"/>
                <a:ea typeface="Calibri" charset="0"/>
                <a:cs typeface="Calibri" charset="0"/>
              </a:rPr>
              <a:t>specific influence of clay composition on the mineral-bound </a:t>
            </a:r>
            <a:r>
              <a:rPr lang="en-US" sz="3200" b="1" dirty="0" smtClean="0">
                <a:solidFill>
                  <a:schemeClr val="tx1"/>
                </a:solidFill>
                <a:latin typeface="Calibri" charset="0"/>
                <a:ea typeface="Calibri" charset="0"/>
                <a:cs typeface="Calibri" charset="0"/>
              </a:rPr>
              <a:t>organic</a:t>
            </a:r>
          </a:p>
          <a:p>
            <a:pPr lvl="0">
              <a:lnSpc>
                <a:spcPts val="4200"/>
              </a:lnSpc>
            </a:pPr>
            <a:r>
              <a:rPr lang="en-US" sz="3200" b="1" dirty="0">
                <a:solidFill>
                  <a:schemeClr val="tx1"/>
                </a:solidFill>
                <a:latin typeface="Calibri" charset="0"/>
                <a:ea typeface="Calibri" charset="0"/>
                <a:cs typeface="Calibri" charset="0"/>
              </a:rPr>
              <a:t> </a:t>
            </a:r>
            <a:r>
              <a:rPr lang="en-US" sz="3200" b="1" dirty="0" smtClean="0">
                <a:solidFill>
                  <a:schemeClr val="tx1"/>
                </a:solidFill>
                <a:latin typeface="Calibri" charset="0"/>
                <a:ea typeface="Calibri" charset="0"/>
                <a:cs typeface="Calibri" charset="0"/>
              </a:rPr>
              <a:t>    </a:t>
            </a:r>
            <a:r>
              <a:rPr lang="en-US" sz="3200" b="1" dirty="0">
                <a:solidFill>
                  <a:schemeClr val="tx1"/>
                </a:solidFill>
                <a:latin typeface="Calibri" charset="0"/>
                <a:ea typeface="Calibri" charset="0"/>
                <a:cs typeface="Calibri" charset="0"/>
              </a:rPr>
              <a:t>matter, soil solution and the microbial community. </a:t>
            </a:r>
          </a:p>
        </p:txBody>
      </p:sp>
      <p:sp>
        <p:nvSpPr>
          <p:cNvPr id="507" name="Text Box 21"/>
          <p:cNvSpPr txBox="1">
            <a:spLocks noChangeArrowheads="1"/>
          </p:cNvSpPr>
          <p:nvPr/>
        </p:nvSpPr>
        <p:spPr bwMode="auto">
          <a:xfrm>
            <a:off x="15746883" y="14735077"/>
            <a:ext cx="7012370" cy="1123442"/>
          </a:xfrm>
          <a:prstGeom prst="rect">
            <a:avLst/>
          </a:prstGeom>
          <a:noFill/>
          <a:ln>
            <a:noFill/>
          </a:ln>
          <a:effectLst>
            <a:outerShdw blurRad="50800" dist="38100" dir="5400000" algn="t" rotWithShape="0">
              <a:prstClr val="black">
                <a:alpha val="40000"/>
              </a:prstClr>
            </a:outerShdw>
          </a:effectLst>
          <a:extLst/>
        </p:spPr>
        <p:txBody>
          <a:bodyPr wrap="square" lIns="281352" tIns="187568" rIns="281352" bIns="187568">
            <a:spAutoFit/>
          </a:bodyPr>
          <a:lstStyle>
            <a:lvl1pPr defTabSz="2193925" eaLnBrk="0" hangingPunct="0">
              <a:defRPr sz="10600">
                <a:solidFill>
                  <a:schemeClr val="tx2"/>
                </a:solidFill>
                <a:latin typeface="Arial" charset="0"/>
                <a:ea typeface="ＭＳ Ｐゴシック" charset="0"/>
                <a:cs typeface="ＭＳ Ｐゴシック" charset="0"/>
              </a:defRPr>
            </a:lvl1pPr>
            <a:lvl2pPr marL="37931725" indent="-37474525" defTabSz="2193925" eaLnBrk="0" hangingPunct="0">
              <a:defRPr sz="10600">
                <a:solidFill>
                  <a:schemeClr val="tx2"/>
                </a:solidFill>
                <a:latin typeface="Arial" charset="0"/>
                <a:ea typeface="ＭＳ Ｐゴシック" charset="0"/>
              </a:defRPr>
            </a:lvl2pPr>
            <a:lvl3pPr eaLnBrk="0" hangingPunct="0">
              <a:defRPr sz="10600">
                <a:solidFill>
                  <a:schemeClr val="tx2"/>
                </a:solidFill>
                <a:latin typeface="Arial" charset="0"/>
                <a:ea typeface="ＭＳ Ｐゴシック" charset="0"/>
              </a:defRPr>
            </a:lvl3pPr>
            <a:lvl4pPr eaLnBrk="0" hangingPunct="0">
              <a:defRPr sz="10600">
                <a:solidFill>
                  <a:schemeClr val="tx2"/>
                </a:solidFill>
                <a:latin typeface="Arial" charset="0"/>
                <a:ea typeface="ＭＳ Ｐゴシック" charset="0"/>
              </a:defRPr>
            </a:lvl4pPr>
            <a:lvl5pPr eaLnBrk="0" hangingPunct="0">
              <a:defRPr sz="10600">
                <a:solidFill>
                  <a:schemeClr val="tx2"/>
                </a:solidFill>
                <a:latin typeface="Arial" charset="0"/>
                <a:ea typeface="ＭＳ Ｐゴシック" charset="0"/>
              </a:defRPr>
            </a:lvl5pPr>
            <a:lvl6pPr marL="457200" eaLnBrk="0" fontAlgn="base" hangingPunct="0">
              <a:spcBef>
                <a:spcPct val="0"/>
              </a:spcBef>
              <a:spcAft>
                <a:spcPct val="0"/>
              </a:spcAft>
              <a:defRPr sz="10600">
                <a:solidFill>
                  <a:schemeClr val="tx2"/>
                </a:solidFill>
                <a:latin typeface="Arial" charset="0"/>
                <a:ea typeface="ＭＳ Ｐゴシック" charset="0"/>
              </a:defRPr>
            </a:lvl6pPr>
            <a:lvl7pPr marL="914400" eaLnBrk="0" fontAlgn="base" hangingPunct="0">
              <a:spcBef>
                <a:spcPct val="0"/>
              </a:spcBef>
              <a:spcAft>
                <a:spcPct val="0"/>
              </a:spcAft>
              <a:defRPr sz="10600">
                <a:solidFill>
                  <a:schemeClr val="tx2"/>
                </a:solidFill>
                <a:latin typeface="Arial" charset="0"/>
                <a:ea typeface="ＭＳ Ｐゴシック" charset="0"/>
              </a:defRPr>
            </a:lvl7pPr>
            <a:lvl8pPr marL="1371600" eaLnBrk="0" fontAlgn="base" hangingPunct="0">
              <a:spcBef>
                <a:spcPct val="0"/>
              </a:spcBef>
              <a:spcAft>
                <a:spcPct val="0"/>
              </a:spcAft>
              <a:defRPr sz="10600">
                <a:solidFill>
                  <a:schemeClr val="tx2"/>
                </a:solidFill>
                <a:latin typeface="Arial" charset="0"/>
                <a:ea typeface="ＭＳ Ｐゴシック" charset="0"/>
              </a:defRPr>
            </a:lvl8pPr>
            <a:lvl9pPr marL="1828800" eaLnBrk="0" fontAlgn="base" hangingPunct="0">
              <a:spcBef>
                <a:spcPct val="0"/>
              </a:spcBef>
              <a:spcAft>
                <a:spcPct val="0"/>
              </a:spcAft>
              <a:defRPr sz="10600">
                <a:solidFill>
                  <a:schemeClr val="tx2"/>
                </a:solidFill>
                <a:latin typeface="Arial" charset="0"/>
                <a:ea typeface="ＭＳ Ｐゴシック" charset="0"/>
              </a:defRPr>
            </a:lvl9pPr>
          </a:lstStyle>
          <a:p>
            <a:r>
              <a:rPr lang="en-US" sz="4718" b="1" dirty="0">
                <a:solidFill>
                  <a:schemeClr val="tx1"/>
                </a:solidFill>
                <a:latin typeface="Graphik Regular"/>
                <a:cs typeface="Graphik Regular"/>
              </a:rPr>
              <a:t>Hypotheses</a:t>
            </a:r>
            <a:endParaRPr lang="en-US" sz="4718" dirty="0">
              <a:latin typeface="Graphik Regular"/>
              <a:cs typeface="Graphik Regular"/>
            </a:endParaRPr>
          </a:p>
        </p:txBody>
      </p:sp>
      <p:sp>
        <p:nvSpPr>
          <p:cNvPr id="509" name="Text Box 21"/>
          <p:cNvSpPr txBox="1">
            <a:spLocks noChangeArrowheads="1"/>
          </p:cNvSpPr>
          <p:nvPr/>
        </p:nvSpPr>
        <p:spPr bwMode="auto">
          <a:xfrm>
            <a:off x="15402438" y="4142232"/>
            <a:ext cx="10562704" cy="1123442"/>
          </a:xfrm>
          <a:prstGeom prst="rect">
            <a:avLst/>
          </a:prstGeom>
          <a:noFill/>
          <a:ln>
            <a:noFill/>
          </a:ln>
          <a:effectLst>
            <a:outerShdw blurRad="50800" dist="38100" dir="5400000" algn="t" rotWithShape="0">
              <a:prstClr val="black">
                <a:alpha val="40000"/>
              </a:prstClr>
            </a:outerShdw>
          </a:effectLst>
          <a:extLst/>
        </p:spPr>
        <p:txBody>
          <a:bodyPr wrap="square" lIns="281352" tIns="187568" rIns="281352" bIns="187568">
            <a:spAutoFit/>
          </a:bodyPr>
          <a:lstStyle>
            <a:lvl1pPr defTabSz="2193925" eaLnBrk="0" hangingPunct="0">
              <a:defRPr sz="10600">
                <a:solidFill>
                  <a:schemeClr val="tx2"/>
                </a:solidFill>
                <a:latin typeface="Arial" charset="0"/>
                <a:ea typeface="ＭＳ Ｐゴシック" charset="0"/>
                <a:cs typeface="ＭＳ Ｐゴシック" charset="0"/>
              </a:defRPr>
            </a:lvl1pPr>
            <a:lvl2pPr marL="37931725" indent="-37474525" defTabSz="2193925" eaLnBrk="0" hangingPunct="0">
              <a:defRPr sz="10600">
                <a:solidFill>
                  <a:schemeClr val="tx2"/>
                </a:solidFill>
                <a:latin typeface="Arial" charset="0"/>
                <a:ea typeface="ＭＳ Ｐゴシック" charset="0"/>
              </a:defRPr>
            </a:lvl2pPr>
            <a:lvl3pPr eaLnBrk="0" hangingPunct="0">
              <a:defRPr sz="10600">
                <a:solidFill>
                  <a:schemeClr val="tx2"/>
                </a:solidFill>
                <a:latin typeface="Arial" charset="0"/>
                <a:ea typeface="ＭＳ Ｐゴシック" charset="0"/>
              </a:defRPr>
            </a:lvl3pPr>
            <a:lvl4pPr eaLnBrk="0" hangingPunct="0">
              <a:defRPr sz="10600">
                <a:solidFill>
                  <a:schemeClr val="tx2"/>
                </a:solidFill>
                <a:latin typeface="Arial" charset="0"/>
                <a:ea typeface="ＭＳ Ｐゴシック" charset="0"/>
              </a:defRPr>
            </a:lvl4pPr>
            <a:lvl5pPr eaLnBrk="0" hangingPunct="0">
              <a:defRPr sz="10600">
                <a:solidFill>
                  <a:schemeClr val="tx2"/>
                </a:solidFill>
                <a:latin typeface="Arial" charset="0"/>
                <a:ea typeface="ＭＳ Ｐゴシック" charset="0"/>
              </a:defRPr>
            </a:lvl5pPr>
            <a:lvl6pPr marL="457200" eaLnBrk="0" fontAlgn="base" hangingPunct="0">
              <a:spcBef>
                <a:spcPct val="0"/>
              </a:spcBef>
              <a:spcAft>
                <a:spcPct val="0"/>
              </a:spcAft>
              <a:defRPr sz="10600">
                <a:solidFill>
                  <a:schemeClr val="tx2"/>
                </a:solidFill>
                <a:latin typeface="Arial" charset="0"/>
                <a:ea typeface="ＭＳ Ｐゴシック" charset="0"/>
              </a:defRPr>
            </a:lvl6pPr>
            <a:lvl7pPr marL="914400" eaLnBrk="0" fontAlgn="base" hangingPunct="0">
              <a:spcBef>
                <a:spcPct val="0"/>
              </a:spcBef>
              <a:spcAft>
                <a:spcPct val="0"/>
              </a:spcAft>
              <a:defRPr sz="10600">
                <a:solidFill>
                  <a:schemeClr val="tx2"/>
                </a:solidFill>
                <a:latin typeface="Arial" charset="0"/>
                <a:ea typeface="ＭＳ Ｐゴシック" charset="0"/>
              </a:defRPr>
            </a:lvl7pPr>
            <a:lvl8pPr marL="1371600" eaLnBrk="0" fontAlgn="base" hangingPunct="0">
              <a:spcBef>
                <a:spcPct val="0"/>
              </a:spcBef>
              <a:spcAft>
                <a:spcPct val="0"/>
              </a:spcAft>
              <a:defRPr sz="10600">
                <a:solidFill>
                  <a:schemeClr val="tx2"/>
                </a:solidFill>
                <a:latin typeface="Arial" charset="0"/>
                <a:ea typeface="ＭＳ Ｐゴシック" charset="0"/>
              </a:defRPr>
            </a:lvl8pPr>
            <a:lvl9pPr marL="1828800" eaLnBrk="0" fontAlgn="base" hangingPunct="0">
              <a:spcBef>
                <a:spcPct val="0"/>
              </a:spcBef>
              <a:spcAft>
                <a:spcPct val="0"/>
              </a:spcAft>
              <a:defRPr sz="10600">
                <a:solidFill>
                  <a:schemeClr val="tx2"/>
                </a:solidFill>
                <a:latin typeface="Arial" charset="0"/>
                <a:ea typeface="ＭＳ Ｐゴシック" charset="0"/>
              </a:defRPr>
            </a:lvl9pPr>
          </a:lstStyle>
          <a:p>
            <a:r>
              <a:rPr lang="en-US" sz="4718" b="1" dirty="0">
                <a:solidFill>
                  <a:schemeClr val="tx1"/>
                </a:solidFill>
                <a:latin typeface="Graphik Regular"/>
                <a:cs typeface="Graphik Regular"/>
              </a:rPr>
              <a:t>Proposed conceptual model</a:t>
            </a:r>
            <a:endParaRPr lang="en-US" sz="4718" dirty="0">
              <a:latin typeface="Graphik Regular"/>
              <a:cs typeface="Graphik Regular"/>
            </a:endParaRPr>
          </a:p>
        </p:txBody>
      </p:sp>
      <p:sp>
        <p:nvSpPr>
          <p:cNvPr id="510" name="Rectangle 509"/>
          <p:cNvSpPr/>
          <p:nvPr/>
        </p:nvSpPr>
        <p:spPr>
          <a:xfrm>
            <a:off x="841605" y="10696460"/>
            <a:ext cx="13820611" cy="11796592"/>
          </a:xfrm>
          <a:prstGeom prst="rect">
            <a:avLst/>
          </a:prstGeom>
          <a:solidFill>
            <a:srgbClr val="FFFFFF">
              <a:alpha val="85000"/>
            </a:srgbClr>
          </a:solidFill>
          <a:ln>
            <a:noFill/>
          </a:ln>
        </p:spPr>
        <p:style>
          <a:lnRef idx="1">
            <a:schemeClr val="accent1"/>
          </a:lnRef>
          <a:fillRef idx="3">
            <a:schemeClr val="accent1"/>
          </a:fillRef>
          <a:effectRef idx="2">
            <a:schemeClr val="accent1"/>
          </a:effectRef>
          <a:fontRef idx="minor">
            <a:schemeClr val="lt1"/>
          </a:fontRef>
        </p:style>
        <p:txBody>
          <a:bodyPr lIns="182880" tIns="182880" rIns="182880" bIns="182880" rtlCol="0" anchor="t" anchorCtr="0"/>
          <a:lstStyle/>
          <a:p>
            <a:pPr algn="just">
              <a:lnSpc>
                <a:spcPts val="4500"/>
              </a:lnSpc>
            </a:pPr>
            <a:r>
              <a:rPr lang="en-US" sz="3077" dirty="0">
                <a:solidFill>
                  <a:schemeClr val="tx1"/>
                </a:solidFill>
              </a:rPr>
              <a:t>Mineral-associated organic matter (MAOM) is a significant and often overlooked reservoir for N. In cultivated soils, MAOM stores 5-20x more N than particulate or physically accessible fractions. Fine fractions also preferentially accumulate N compounds such as proteins, amino acids, and nucleic acids. As such, MAOM has a low and energetically favorable C:N relative to other components of SOM (</a:t>
            </a:r>
            <a:r>
              <a:rPr lang="en-US" sz="3077" dirty="0" err="1">
                <a:solidFill>
                  <a:schemeClr val="tx1"/>
                </a:solidFill>
              </a:rPr>
              <a:t>Sollins</a:t>
            </a:r>
            <a:r>
              <a:rPr lang="en-US" sz="3077" dirty="0">
                <a:solidFill>
                  <a:schemeClr val="tx1"/>
                </a:solidFill>
              </a:rPr>
              <a:t> et al., 2006). While largely protected from degradation, a portion of these mineral-associated compounds can undergo rapid exchange with the soil solution (</a:t>
            </a:r>
            <a:r>
              <a:rPr lang="en-US" sz="3077" dirty="0" err="1">
                <a:solidFill>
                  <a:schemeClr val="tx1"/>
                </a:solidFill>
              </a:rPr>
              <a:t>Balabane</a:t>
            </a:r>
            <a:r>
              <a:rPr lang="en-US" sz="3077" dirty="0">
                <a:solidFill>
                  <a:schemeClr val="tx1"/>
                </a:solidFill>
              </a:rPr>
              <a:t>, </a:t>
            </a:r>
            <a:r>
              <a:rPr lang="en-US" sz="3077" dirty="0" smtClean="0">
                <a:solidFill>
                  <a:schemeClr val="tx1"/>
                </a:solidFill>
              </a:rPr>
              <a:t>1996). </a:t>
            </a:r>
            <a:r>
              <a:rPr lang="en-US" sz="3077" dirty="0">
                <a:solidFill>
                  <a:schemeClr val="tx1"/>
                </a:solidFill>
              </a:rPr>
              <a:t>The conditions that allow for this turnover are poorly understood despite its potential to supply such N-rich compounds to the soluble N and plant-available pool. </a:t>
            </a:r>
          </a:p>
          <a:p>
            <a:pPr algn="just">
              <a:lnSpc>
                <a:spcPts val="4500"/>
              </a:lnSpc>
            </a:pPr>
            <a:endParaRPr lang="en-US" sz="3077" dirty="0">
              <a:solidFill>
                <a:schemeClr val="tx1"/>
              </a:solidFill>
            </a:endParaRPr>
          </a:p>
          <a:p>
            <a:pPr algn="just">
              <a:lnSpc>
                <a:spcPts val="4500"/>
              </a:lnSpc>
            </a:pPr>
            <a:r>
              <a:rPr lang="en-US" sz="3077" dirty="0">
                <a:solidFill>
                  <a:schemeClr val="tx1"/>
                </a:solidFill>
              </a:rPr>
              <a:t>Plant roots continuously deposit low molecular weight compounds via exudation and can significantly influence SOM mineralization. Known as the “priming effect”, root exudates can stimulate the associated microbial community and modify the chemical environment. As the strength and form of mineral-organic associations are highly sensitive to their </a:t>
            </a:r>
            <a:r>
              <a:rPr lang="en-US" sz="3077" dirty="0" smtClean="0">
                <a:solidFill>
                  <a:schemeClr val="tx1"/>
                </a:solidFill>
              </a:rPr>
              <a:t>microenvironment</a:t>
            </a:r>
            <a:r>
              <a:rPr lang="en-US" sz="3077" b="1" dirty="0" smtClean="0">
                <a:solidFill>
                  <a:schemeClr val="tx1"/>
                </a:solidFill>
              </a:rPr>
              <a:t>, </a:t>
            </a:r>
            <a:r>
              <a:rPr lang="en-US" sz="3077" b="1" dirty="0">
                <a:solidFill>
                  <a:schemeClr val="tx1"/>
                </a:solidFill>
              </a:rPr>
              <a:t>it is possible that biochemical modifications in the rhizosphere could significantly enhance MAOM stabilization </a:t>
            </a:r>
            <a:r>
              <a:rPr lang="en-US" sz="3077" b="1" i="1" dirty="0">
                <a:solidFill>
                  <a:schemeClr val="tx1"/>
                </a:solidFill>
              </a:rPr>
              <a:t>and </a:t>
            </a:r>
            <a:r>
              <a:rPr lang="en-US" sz="3077" b="1" dirty="0">
                <a:solidFill>
                  <a:schemeClr val="tx1"/>
                </a:solidFill>
              </a:rPr>
              <a:t>destabilization processes. Alternatively, mineral surfaces vary considerably in physical and electrochemical properties and these differences may mediate how strongly or loosely organic matter is held. Mineral surface properties may thus influence how MAOM responds to rhizosphere processes. </a:t>
            </a:r>
          </a:p>
          <a:p>
            <a:pPr algn="just"/>
            <a:endParaRPr lang="en-US" sz="3282" dirty="0">
              <a:solidFill>
                <a:schemeClr val="tx1"/>
              </a:solidFill>
            </a:endParaRPr>
          </a:p>
          <a:p>
            <a:pPr algn="just"/>
            <a:endParaRPr lang="en-US" sz="3282" dirty="0">
              <a:solidFill>
                <a:schemeClr val="tx1"/>
              </a:solidFill>
            </a:endParaRPr>
          </a:p>
          <a:p>
            <a:pPr algn="just"/>
            <a:endParaRPr lang="en-US" sz="3282" dirty="0">
              <a:solidFill>
                <a:schemeClr val="tx1"/>
              </a:solidFill>
            </a:endParaRPr>
          </a:p>
        </p:txBody>
      </p:sp>
      <p:sp>
        <p:nvSpPr>
          <p:cNvPr id="578" name="TextBox 577"/>
          <p:cNvSpPr txBox="1"/>
          <p:nvPr/>
        </p:nvSpPr>
        <p:spPr>
          <a:xfrm>
            <a:off x="910319" y="30109211"/>
            <a:ext cx="13733063" cy="2361247"/>
          </a:xfrm>
          <a:prstGeom prst="rect">
            <a:avLst/>
          </a:prstGeom>
          <a:noFill/>
        </p:spPr>
        <p:txBody>
          <a:bodyPr wrap="square" rtlCol="0">
            <a:spAutoFit/>
          </a:bodyPr>
          <a:lstStyle/>
          <a:p>
            <a:r>
              <a:rPr lang="en-US" sz="2872" dirty="0"/>
              <a:t>Conceptual diagram highlighting the pathways to N stabilization and destabilization in agricultural soils. N inputs contribute to the mineral-associated pool via biotic and abiotic pathways. In turn, the MAOM pool can release organic N back into the soluble and potentially plant-available pool (blue arrow) — we focus on this particular pathway throughout the proposed conceptual framework. </a:t>
            </a:r>
            <a:endParaRPr lang="en-US" sz="2667" dirty="0"/>
          </a:p>
        </p:txBody>
      </p:sp>
      <p:sp>
        <p:nvSpPr>
          <p:cNvPr id="580" name="Text Box 21"/>
          <p:cNvSpPr txBox="1">
            <a:spLocks noChangeArrowheads="1"/>
          </p:cNvSpPr>
          <p:nvPr/>
        </p:nvSpPr>
        <p:spPr bwMode="auto">
          <a:xfrm>
            <a:off x="1232235" y="4142232"/>
            <a:ext cx="12158003" cy="1123442"/>
          </a:xfrm>
          <a:prstGeom prst="rect">
            <a:avLst/>
          </a:prstGeom>
          <a:noFill/>
          <a:ln>
            <a:noFill/>
          </a:ln>
          <a:effectLst>
            <a:outerShdw blurRad="50800" dist="38100" dir="5400000" algn="t" rotWithShape="0">
              <a:prstClr val="black">
                <a:alpha val="40000"/>
              </a:prstClr>
            </a:outerShdw>
          </a:effectLst>
          <a:extLst/>
        </p:spPr>
        <p:txBody>
          <a:bodyPr wrap="square" lIns="281352" tIns="187568" rIns="281352" bIns="187568">
            <a:spAutoFit/>
          </a:bodyPr>
          <a:lstStyle>
            <a:lvl1pPr defTabSz="2193925" eaLnBrk="0" hangingPunct="0">
              <a:defRPr sz="10600">
                <a:solidFill>
                  <a:schemeClr val="tx2"/>
                </a:solidFill>
                <a:latin typeface="Arial" charset="0"/>
                <a:ea typeface="ＭＳ Ｐゴシック" charset="0"/>
                <a:cs typeface="ＭＳ Ｐゴシック" charset="0"/>
              </a:defRPr>
            </a:lvl1pPr>
            <a:lvl2pPr marL="37931725" indent="-37474525" defTabSz="2193925" eaLnBrk="0" hangingPunct="0">
              <a:defRPr sz="10600">
                <a:solidFill>
                  <a:schemeClr val="tx2"/>
                </a:solidFill>
                <a:latin typeface="Arial" charset="0"/>
                <a:ea typeface="ＭＳ Ｐゴシック" charset="0"/>
              </a:defRPr>
            </a:lvl2pPr>
            <a:lvl3pPr eaLnBrk="0" hangingPunct="0">
              <a:defRPr sz="10600">
                <a:solidFill>
                  <a:schemeClr val="tx2"/>
                </a:solidFill>
                <a:latin typeface="Arial" charset="0"/>
                <a:ea typeface="ＭＳ Ｐゴシック" charset="0"/>
              </a:defRPr>
            </a:lvl3pPr>
            <a:lvl4pPr eaLnBrk="0" hangingPunct="0">
              <a:defRPr sz="10600">
                <a:solidFill>
                  <a:schemeClr val="tx2"/>
                </a:solidFill>
                <a:latin typeface="Arial" charset="0"/>
                <a:ea typeface="ＭＳ Ｐゴシック" charset="0"/>
              </a:defRPr>
            </a:lvl4pPr>
            <a:lvl5pPr eaLnBrk="0" hangingPunct="0">
              <a:defRPr sz="10600">
                <a:solidFill>
                  <a:schemeClr val="tx2"/>
                </a:solidFill>
                <a:latin typeface="Arial" charset="0"/>
                <a:ea typeface="ＭＳ Ｐゴシック" charset="0"/>
              </a:defRPr>
            </a:lvl5pPr>
            <a:lvl6pPr marL="457200" eaLnBrk="0" fontAlgn="base" hangingPunct="0">
              <a:spcBef>
                <a:spcPct val="0"/>
              </a:spcBef>
              <a:spcAft>
                <a:spcPct val="0"/>
              </a:spcAft>
              <a:defRPr sz="10600">
                <a:solidFill>
                  <a:schemeClr val="tx2"/>
                </a:solidFill>
                <a:latin typeface="Arial" charset="0"/>
                <a:ea typeface="ＭＳ Ｐゴシック" charset="0"/>
              </a:defRPr>
            </a:lvl6pPr>
            <a:lvl7pPr marL="914400" eaLnBrk="0" fontAlgn="base" hangingPunct="0">
              <a:spcBef>
                <a:spcPct val="0"/>
              </a:spcBef>
              <a:spcAft>
                <a:spcPct val="0"/>
              </a:spcAft>
              <a:defRPr sz="10600">
                <a:solidFill>
                  <a:schemeClr val="tx2"/>
                </a:solidFill>
                <a:latin typeface="Arial" charset="0"/>
                <a:ea typeface="ＭＳ Ｐゴシック" charset="0"/>
              </a:defRPr>
            </a:lvl7pPr>
            <a:lvl8pPr marL="1371600" eaLnBrk="0" fontAlgn="base" hangingPunct="0">
              <a:spcBef>
                <a:spcPct val="0"/>
              </a:spcBef>
              <a:spcAft>
                <a:spcPct val="0"/>
              </a:spcAft>
              <a:defRPr sz="10600">
                <a:solidFill>
                  <a:schemeClr val="tx2"/>
                </a:solidFill>
                <a:latin typeface="Arial" charset="0"/>
                <a:ea typeface="ＭＳ Ｐゴシック" charset="0"/>
              </a:defRPr>
            </a:lvl8pPr>
            <a:lvl9pPr marL="1828800" eaLnBrk="0" fontAlgn="base" hangingPunct="0">
              <a:spcBef>
                <a:spcPct val="0"/>
              </a:spcBef>
              <a:spcAft>
                <a:spcPct val="0"/>
              </a:spcAft>
              <a:defRPr sz="10600">
                <a:solidFill>
                  <a:schemeClr val="tx2"/>
                </a:solidFill>
                <a:latin typeface="Arial" charset="0"/>
                <a:ea typeface="ＭＳ Ｐゴシック" charset="0"/>
              </a:defRPr>
            </a:lvl9pPr>
          </a:lstStyle>
          <a:p>
            <a:r>
              <a:rPr lang="en-US" sz="4718" b="1" dirty="0">
                <a:solidFill>
                  <a:schemeClr val="tx1"/>
                </a:solidFill>
                <a:latin typeface="Graphik Regular"/>
                <a:cs typeface="Graphik Regular"/>
              </a:rPr>
              <a:t>Introduction</a:t>
            </a:r>
            <a:endParaRPr lang="en-US" sz="4718" dirty="0">
              <a:latin typeface="Graphik Regular"/>
              <a:cs typeface="Graphik Regular"/>
            </a:endParaRPr>
          </a:p>
        </p:txBody>
      </p:sp>
      <p:sp>
        <p:nvSpPr>
          <p:cNvPr id="581" name="Text Box 21"/>
          <p:cNvSpPr txBox="1">
            <a:spLocks noChangeArrowheads="1"/>
          </p:cNvSpPr>
          <p:nvPr/>
        </p:nvSpPr>
        <p:spPr bwMode="auto">
          <a:xfrm>
            <a:off x="30961309" y="4142232"/>
            <a:ext cx="8625840" cy="1673687"/>
          </a:xfrm>
          <a:prstGeom prst="rect">
            <a:avLst/>
          </a:prstGeom>
          <a:noFill/>
          <a:ln>
            <a:noFill/>
          </a:ln>
          <a:effectLst>
            <a:outerShdw blurRad="50800" dist="38100" dir="5400000" algn="t" rotWithShape="0">
              <a:prstClr val="black">
                <a:alpha val="40000"/>
              </a:prstClr>
            </a:outerShdw>
          </a:effectLst>
          <a:extLst/>
        </p:spPr>
        <p:txBody>
          <a:bodyPr wrap="square" lIns="281352" tIns="187568" rIns="281352" bIns="187568">
            <a:spAutoFit/>
          </a:bodyPr>
          <a:lstStyle>
            <a:lvl1pPr defTabSz="2193925" eaLnBrk="0" hangingPunct="0">
              <a:defRPr sz="10600">
                <a:solidFill>
                  <a:schemeClr val="tx2"/>
                </a:solidFill>
                <a:latin typeface="Arial" charset="0"/>
                <a:ea typeface="ＭＳ Ｐゴシック" charset="0"/>
                <a:cs typeface="ＭＳ Ｐゴシック" charset="0"/>
              </a:defRPr>
            </a:lvl1pPr>
            <a:lvl2pPr marL="37931725" indent="-37474525" defTabSz="2193925" eaLnBrk="0" hangingPunct="0">
              <a:defRPr sz="10600">
                <a:solidFill>
                  <a:schemeClr val="tx2"/>
                </a:solidFill>
                <a:latin typeface="Arial" charset="0"/>
                <a:ea typeface="ＭＳ Ｐゴシック" charset="0"/>
              </a:defRPr>
            </a:lvl2pPr>
            <a:lvl3pPr eaLnBrk="0" hangingPunct="0">
              <a:defRPr sz="10600">
                <a:solidFill>
                  <a:schemeClr val="tx2"/>
                </a:solidFill>
                <a:latin typeface="Arial" charset="0"/>
                <a:ea typeface="ＭＳ Ｐゴシック" charset="0"/>
              </a:defRPr>
            </a:lvl3pPr>
            <a:lvl4pPr eaLnBrk="0" hangingPunct="0">
              <a:defRPr sz="10600">
                <a:solidFill>
                  <a:schemeClr val="tx2"/>
                </a:solidFill>
                <a:latin typeface="Arial" charset="0"/>
                <a:ea typeface="ＭＳ Ｐゴシック" charset="0"/>
              </a:defRPr>
            </a:lvl4pPr>
            <a:lvl5pPr eaLnBrk="0" hangingPunct="0">
              <a:defRPr sz="10600">
                <a:solidFill>
                  <a:schemeClr val="tx2"/>
                </a:solidFill>
                <a:latin typeface="Arial" charset="0"/>
                <a:ea typeface="ＭＳ Ｐゴシック" charset="0"/>
              </a:defRPr>
            </a:lvl5pPr>
            <a:lvl6pPr marL="457200" eaLnBrk="0" fontAlgn="base" hangingPunct="0">
              <a:spcBef>
                <a:spcPct val="0"/>
              </a:spcBef>
              <a:spcAft>
                <a:spcPct val="0"/>
              </a:spcAft>
              <a:defRPr sz="10600">
                <a:solidFill>
                  <a:schemeClr val="tx2"/>
                </a:solidFill>
                <a:latin typeface="Arial" charset="0"/>
                <a:ea typeface="ＭＳ Ｐゴシック" charset="0"/>
              </a:defRPr>
            </a:lvl6pPr>
            <a:lvl7pPr marL="914400" eaLnBrk="0" fontAlgn="base" hangingPunct="0">
              <a:spcBef>
                <a:spcPct val="0"/>
              </a:spcBef>
              <a:spcAft>
                <a:spcPct val="0"/>
              </a:spcAft>
              <a:defRPr sz="10600">
                <a:solidFill>
                  <a:schemeClr val="tx2"/>
                </a:solidFill>
                <a:latin typeface="Arial" charset="0"/>
                <a:ea typeface="ＭＳ Ｐゴシック" charset="0"/>
              </a:defRPr>
            </a:lvl7pPr>
            <a:lvl8pPr marL="1371600" eaLnBrk="0" fontAlgn="base" hangingPunct="0">
              <a:spcBef>
                <a:spcPct val="0"/>
              </a:spcBef>
              <a:spcAft>
                <a:spcPct val="0"/>
              </a:spcAft>
              <a:defRPr sz="10600">
                <a:solidFill>
                  <a:schemeClr val="tx2"/>
                </a:solidFill>
                <a:latin typeface="Arial" charset="0"/>
                <a:ea typeface="ＭＳ Ｐゴシック" charset="0"/>
              </a:defRPr>
            </a:lvl8pPr>
            <a:lvl9pPr marL="1828800" eaLnBrk="0" fontAlgn="base" hangingPunct="0">
              <a:spcBef>
                <a:spcPct val="0"/>
              </a:spcBef>
              <a:spcAft>
                <a:spcPct val="0"/>
              </a:spcAft>
              <a:defRPr sz="10600">
                <a:solidFill>
                  <a:schemeClr val="tx2"/>
                </a:solidFill>
                <a:latin typeface="Arial" charset="0"/>
                <a:ea typeface="ＭＳ Ｐゴシック" charset="0"/>
              </a:defRPr>
            </a:lvl9pPr>
          </a:lstStyle>
          <a:p>
            <a:r>
              <a:rPr lang="en-US" sz="4102" b="1" dirty="0">
                <a:solidFill>
                  <a:schemeClr val="tx1"/>
                </a:solidFill>
                <a:latin typeface="Graphik Regular"/>
                <a:cs typeface="Graphik Regular"/>
              </a:rPr>
              <a:t>Biotic and abiotic pathways to MAOM-N destabilization</a:t>
            </a:r>
            <a:endParaRPr lang="en-US" sz="4102" dirty="0">
              <a:latin typeface="Graphik Regular"/>
              <a:cs typeface="Graphik Regular"/>
            </a:endParaRPr>
          </a:p>
        </p:txBody>
      </p:sp>
      <p:sp>
        <p:nvSpPr>
          <p:cNvPr id="583" name="Rectangle 582"/>
          <p:cNvSpPr/>
          <p:nvPr/>
        </p:nvSpPr>
        <p:spPr>
          <a:xfrm>
            <a:off x="15423785" y="29719588"/>
            <a:ext cx="27365413" cy="2442620"/>
          </a:xfrm>
          <a:prstGeom prst="rect">
            <a:avLst/>
          </a:prstGeom>
          <a:solidFill>
            <a:srgbClr val="FFFFFF">
              <a:alpha val="75000"/>
            </a:srgbClr>
          </a:solidFill>
          <a:ln>
            <a:solidFill>
              <a:srgbClr val="FFFFFF"/>
            </a:solidFill>
          </a:ln>
        </p:spPr>
        <p:style>
          <a:lnRef idx="1">
            <a:schemeClr val="accent1"/>
          </a:lnRef>
          <a:fillRef idx="3">
            <a:schemeClr val="accent1"/>
          </a:fillRef>
          <a:effectRef idx="2">
            <a:schemeClr val="accent1"/>
          </a:effectRef>
          <a:fontRef idx="minor">
            <a:schemeClr val="lt1"/>
          </a:fontRef>
        </p:style>
        <p:txBody>
          <a:bodyPr lIns="182880" tIns="182880" rIns="182880" rtlCol="0" anchor="t" anchorCtr="0"/>
          <a:lstStyle/>
          <a:p>
            <a:pPr algn="just"/>
            <a:r>
              <a:rPr lang="en-US" sz="2600" dirty="0" smtClean="0">
                <a:solidFill>
                  <a:schemeClr val="tx1"/>
                </a:solidFill>
              </a:rPr>
              <a:t>This work was funded by </a:t>
            </a:r>
            <a:r>
              <a:rPr lang="en-US" sz="2600" dirty="0">
                <a:solidFill>
                  <a:schemeClr val="tx1"/>
                </a:solidFill>
              </a:rPr>
              <a:t>the USDA-NIFA-Grant #</a:t>
            </a:r>
            <a:r>
              <a:rPr lang="en-US" sz="2600" dirty="0" smtClean="0">
                <a:solidFill>
                  <a:schemeClr val="tx1"/>
                </a:solidFill>
              </a:rPr>
              <a:t>2014­67019­21716.</a:t>
            </a:r>
          </a:p>
          <a:p>
            <a:pPr algn="just"/>
            <a:r>
              <a:rPr lang="en-US" sz="2600" dirty="0" smtClean="0">
                <a:solidFill>
                  <a:schemeClr val="tx1"/>
                </a:solidFill>
              </a:rPr>
              <a:t>References: </a:t>
            </a:r>
            <a:r>
              <a:rPr lang="en-US" sz="2800" dirty="0" err="1">
                <a:solidFill>
                  <a:schemeClr val="tx1"/>
                </a:solidFill>
              </a:rPr>
              <a:t>Balabane</a:t>
            </a:r>
            <a:r>
              <a:rPr lang="en-US" sz="2800" dirty="0">
                <a:solidFill>
                  <a:schemeClr val="tx1"/>
                </a:solidFill>
              </a:rPr>
              <a:t>, M., 1996. Turnover of clay-associated organic nitrogen in the different aggregate-size classes of a cultivated silty loam. European Journal of Soil Science 47, 285–291. doi:10.1111/j.1365-2389.1996.tb01402.x </a:t>
            </a:r>
            <a:r>
              <a:rPr lang="en-US" sz="2800" dirty="0" smtClean="0">
                <a:solidFill>
                  <a:schemeClr val="tx1"/>
                </a:solidFill>
              </a:rPr>
              <a:t>; Schimel</a:t>
            </a:r>
            <a:r>
              <a:rPr lang="en-US" sz="2800" dirty="0">
                <a:solidFill>
                  <a:schemeClr val="tx1"/>
                </a:solidFill>
              </a:rPr>
              <a:t>, J.P., Bennett, J., 2004. Nitrogen Mineralization: Challenges Of a Changing Paradigm. Ecology 85, 591–602. doi:10.1890/03-8002</a:t>
            </a:r>
          </a:p>
          <a:p>
            <a:pPr algn="just"/>
            <a:r>
              <a:rPr lang="en-US" sz="2600" dirty="0" err="1" smtClean="0">
                <a:solidFill>
                  <a:schemeClr val="tx1"/>
                </a:solidFill>
              </a:rPr>
              <a:t>Sollins</a:t>
            </a:r>
            <a:r>
              <a:rPr lang="en-US" sz="2600" dirty="0" smtClean="0">
                <a:solidFill>
                  <a:schemeClr val="tx1"/>
                </a:solidFill>
              </a:rPr>
              <a:t>, P., Swanston, C., </a:t>
            </a:r>
            <a:r>
              <a:rPr lang="en-US" sz="2600" dirty="0" err="1" smtClean="0">
                <a:solidFill>
                  <a:schemeClr val="tx1"/>
                </a:solidFill>
              </a:rPr>
              <a:t>Kleber</a:t>
            </a:r>
            <a:r>
              <a:rPr lang="en-US" sz="2600" dirty="0" smtClean="0">
                <a:solidFill>
                  <a:schemeClr val="tx1"/>
                </a:solidFill>
              </a:rPr>
              <a:t>, M., </a:t>
            </a:r>
            <a:r>
              <a:rPr lang="en-US" sz="2600" dirty="0" err="1" smtClean="0">
                <a:solidFill>
                  <a:schemeClr val="tx1"/>
                </a:solidFill>
              </a:rPr>
              <a:t>Filley</a:t>
            </a:r>
            <a:r>
              <a:rPr lang="en-US" sz="2600" dirty="0" smtClean="0">
                <a:solidFill>
                  <a:schemeClr val="tx1"/>
                </a:solidFill>
              </a:rPr>
              <a:t>, T., Kramer, M., Crow, S., Caldwell, B.A., </a:t>
            </a:r>
            <a:r>
              <a:rPr lang="en-US" sz="2600" dirty="0" err="1" smtClean="0">
                <a:solidFill>
                  <a:schemeClr val="tx1"/>
                </a:solidFill>
              </a:rPr>
              <a:t>Lajtha</a:t>
            </a:r>
            <a:r>
              <a:rPr lang="en-US" sz="2600" dirty="0" smtClean="0">
                <a:solidFill>
                  <a:schemeClr val="tx1"/>
                </a:solidFill>
              </a:rPr>
              <a:t>, K., Bowden, R., 2006. Organic C and N stabilization in a forest soil:; Evidence from sequential density fractionation. Soil Biology and Biochemistry 38, 3313–3324. doi:10.1016/j.soilbio.2006.04.014</a:t>
            </a:r>
            <a:endParaRPr lang="en-US" sz="2600" dirty="0">
              <a:solidFill>
                <a:schemeClr val="tx1"/>
              </a:solidFill>
            </a:endParaRPr>
          </a:p>
          <a:p>
            <a:pPr algn="just"/>
            <a:endParaRPr lang="en-US" sz="2600" dirty="0">
              <a:solidFill>
                <a:schemeClr val="tx1"/>
              </a:solidFill>
            </a:endParaRPr>
          </a:p>
        </p:txBody>
      </p:sp>
      <p:sp>
        <p:nvSpPr>
          <p:cNvPr id="60" name="TextBox 59"/>
          <p:cNvSpPr txBox="1"/>
          <p:nvPr/>
        </p:nvSpPr>
        <p:spPr>
          <a:xfrm>
            <a:off x="23528610" y="10018111"/>
            <a:ext cx="7662931" cy="4954113"/>
          </a:xfrm>
          <a:prstGeom prst="rect">
            <a:avLst/>
          </a:prstGeom>
          <a:noFill/>
        </p:spPr>
        <p:txBody>
          <a:bodyPr wrap="square" rtlCol="0">
            <a:spAutoFit/>
          </a:bodyPr>
          <a:lstStyle/>
          <a:p>
            <a:r>
              <a:rPr lang="en-US" sz="2872" dirty="0" smtClean="0"/>
              <a:t>Conceptual </a:t>
            </a:r>
            <a:r>
              <a:rPr lang="en-US" sz="2872" dirty="0"/>
              <a:t>diagram illustrating </a:t>
            </a:r>
            <a:r>
              <a:rPr lang="en-US" sz="2872" dirty="0" smtClean="0"/>
              <a:t> </a:t>
            </a:r>
            <a:r>
              <a:rPr lang="en-US" sz="2872" dirty="0"/>
              <a:t>proposed </a:t>
            </a:r>
            <a:r>
              <a:rPr lang="en-US" sz="2872" dirty="0" smtClean="0"/>
              <a:t>model wherein minerals </a:t>
            </a:r>
            <a:r>
              <a:rPr lang="en-US" sz="2872" dirty="0"/>
              <a:t>mediate organic </a:t>
            </a:r>
            <a:r>
              <a:rPr lang="en-US" sz="2872" dirty="0" smtClean="0"/>
              <a:t>nitrogen availability</a:t>
            </a:r>
            <a:r>
              <a:rPr lang="en-US" sz="2872" dirty="0"/>
              <a:t>. Green </a:t>
            </a:r>
            <a:r>
              <a:rPr lang="en-US" sz="2872" dirty="0" smtClean="0"/>
              <a:t>box: particulate/polymeric and monomeric </a:t>
            </a:r>
            <a:r>
              <a:rPr lang="en-US" sz="2872" dirty="0"/>
              <a:t>forms of SOM that are designated “free” in </a:t>
            </a:r>
            <a:r>
              <a:rPr lang="en-US" sz="2872" dirty="0" smtClean="0"/>
              <a:t>that </a:t>
            </a:r>
            <a:r>
              <a:rPr lang="en-US" sz="2872" dirty="0"/>
              <a:t>they are not associated with mineral particles – thus, </a:t>
            </a:r>
            <a:r>
              <a:rPr lang="en-US" sz="2872" dirty="0" smtClean="0"/>
              <a:t>more physically accessible in </a:t>
            </a:r>
            <a:r>
              <a:rPr lang="en-US" sz="2872" dirty="0"/>
              <a:t>the soil </a:t>
            </a:r>
            <a:r>
              <a:rPr lang="en-US" sz="2872" dirty="0" smtClean="0"/>
              <a:t>solution; </a:t>
            </a:r>
            <a:r>
              <a:rPr lang="en-US" sz="2872" dirty="0"/>
              <a:t>Pink box: </a:t>
            </a:r>
            <a:r>
              <a:rPr lang="en-US" sz="2872" dirty="0" smtClean="0"/>
              <a:t>mineral-bound </a:t>
            </a:r>
            <a:r>
              <a:rPr lang="en-US" sz="2872" dirty="0"/>
              <a:t>polymeric and </a:t>
            </a:r>
            <a:r>
              <a:rPr lang="en-US" sz="2872" dirty="0" smtClean="0"/>
              <a:t>monomeric SOM</a:t>
            </a:r>
            <a:r>
              <a:rPr lang="en-US" sz="2872" dirty="0"/>
              <a:t>; Black arrows: physical mobilization or movement of N between pools; Orange hashed arrows: biologically-driven flows that require extracellular transformations</a:t>
            </a:r>
          </a:p>
        </p:txBody>
      </p:sp>
      <p:sp>
        <p:nvSpPr>
          <p:cNvPr id="584" name="Text Box 21"/>
          <p:cNvSpPr txBox="1">
            <a:spLocks noChangeArrowheads="1"/>
          </p:cNvSpPr>
          <p:nvPr/>
        </p:nvSpPr>
        <p:spPr bwMode="auto">
          <a:xfrm>
            <a:off x="1234440" y="9895434"/>
            <a:ext cx="9397549" cy="1123442"/>
          </a:xfrm>
          <a:prstGeom prst="rect">
            <a:avLst/>
          </a:prstGeom>
          <a:noFill/>
          <a:ln>
            <a:noFill/>
          </a:ln>
          <a:effectLst>
            <a:outerShdw blurRad="50800" dist="38100" dir="5400000" algn="t" rotWithShape="0">
              <a:prstClr val="black">
                <a:alpha val="40000"/>
              </a:prstClr>
            </a:outerShdw>
          </a:effectLst>
          <a:extLst/>
        </p:spPr>
        <p:txBody>
          <a:bodyPr wrap="square" lIns="281352" tIns="187568" rIns="281352" bIns="187568">
            <a:spAutoFit/>
          </a:bodyPr>
          <a:lstStyle>
            <a:lvl1pPr defTabSz="2193925" eaLnBrk="0" hangingPunct="0">
              <a:defRPr sz="10600">
                <a:solidFill>
                  <a:schemeClr val="tx2"/>
                </a:solidFill>
                <a:latin typeface="Arial" charset="0"/>
                <a:ea typeface="ＭＳ Ｐゴシック" charset="0"/>
                <a:cs typeface="ＭＳ Ｐゴシック" charset="0"/>
              </a:defRPr>
            </a:lvl1pPr>
            <a:lvl2pPr marL="37931725" indent="-37474525" defTabSz="2193925" eaLnBrk="0" hangingPunct="0">
              <a:defRPr sz="10600">
                <a:solidFill>
                  <a:schemeClr val="tx2"/>
                </a:solidFill>
                <a:latin typeface="Arial" charset="0"/>
                <a:ea typeface="ＭＳ Ｐゴシック" charset="0"/>
              </a:defRPr>
            </a:lvl2pPr>
            <a:lvl3pPr eaLnBrk="0" hangingPunct="0">
              <a:defRPr sz="10600">
                <a:solidFill>
                  <a:schemeClr val="tx2"/>
                </a:solidFill>
                <a:latin typeface="Arial" charset="0"/>
                <a:ea typeface="ＭＳ Ｐゴシック" charset="0"/>
              </a:defRPr>
            </a:lvl3pPr>
            <a:lvl4pPr eaLnBrk="0" hangingPunct="0">
              <a:defRPr sz="10600">
                <a:solidFill>
                  <a:schemeClr val="tx2"/>
                </a:solidFill>
                <a:latin typeface="Arial" charset="0"/>
                <a:ea typeface="ＭＳ Ｐゴシック" charset="0"/>
              </a:defRPr>
            </a:lvl4pPr>
            <a:lvl5pPr eaLnBrk="0" hangingPunct="0">
              <a:defRPr sz="10600">
                <a:solidFill>
                  <a:schemeClr val="tx2"/>
                </a:solidFill>
                <a:latin typeface="Arial" charset="0"/>
                <a:ea typeface="ＭＳ Ｐゴシック" charset="0"/>
              </a:defRPr>
            </a:lvl5pPr>
            <a:lvl6pPr marL="457200" eaLnBrk="0" fontAlgn="base" hangingPunct="0">
              <a:spcBef>
                <a:spcPct val="0"/>
              </a:spcBef>
              <a:spcAft>
                <a:spcPct val="0"/>
              </a:spcAft>
              <a:defRPr sz="10600">
                <a:solidFill>
                  <a:schemeClr val="tx2"/>
                </a:solidFill>
                <a:latin typeface="Arial" charset="0"/>
                <a:ea typeface="ＭＳ Ｐゴシック" charset="0"/>
              </a:defRPr>
            </a:lvl6pPr>
            <a:lvl7pPr marL="914400" eaLnBrk="0" fontAlgn="base" hangingPunct="0">
              <a:spcBef>
                <a:spcPct val="0"/>
              </a:spcBef>
              <a:spcAft>
                <a:spcPct val="0"/>
              </a:spcAft>
              <a:defRPr sz="10600">
                <a:solidFill>
                  <a:schemeClr val="tx2"/>
                </a:solidFill>
                <a:latin typeface="Arial" charset="0"/>
                <a:ea typeface="ＭＳ Ｐゴシック" charset="0"/>
              </a:defRPr>
            </a:lvl7pPr>
            <a:lvl8pPr marL="1371600" eaLnBrk="0" fontAlgn="base" hangingPunct="0">
              <a:spcBef>
                <a:spcPct val="0"/>
              </a:spcBef>
              <a:spcAft>
                <a:spcPct val="0"/>
              </a:spcAft>
              <a:defRPr sz="10600">
                <a:solidFill>
                  <a:schemeClr val="tx2"/>
                </a:solidFill>
                <a:latin typeface="Arial" charset="0"/>
                <a:ea typeface="ＭＳ Ｐゴシック" charset="0"/>
              </a:defRPr>
            </a:lvl8pPr>
            <a:lvl9pPr marL="1828800" eaLnBrk="0" fontAlgn="base" hangingPunct="0">
              <a:spcBef>
                <a:spcPct val="0"/>
              </a:spcBef>
              <a:spcAft>
                <a:spcPct val="0"/>
              </a:spcAft>
              <a:defRPr sz="10600">
                <a:solidFill>
                  <a:schemeClr val="tx2"/>
                </a:solidFill>
                <a:latin typeface="Arial" charset="0"/>
                <a:ea typeface="ＭＳ Ｐゴシック" charset="0"/>
              </a:defRPr>
            </a:lvl9pPr>
          </a:lstStyle>
          <a:p>
            <a:r>
              <a:rPr lang="en-US" sz="4718" b="1" dirty="0">
                <a:solidFill>
                  <a:schemeClr val="tx1"/>
                </a:solidFill>
                <a:latin typeface="Graphik Regular"/>
                <a:cs typeface="Graphik Regular"/>
              </a:rPr>
              <a:t>Background</a:t>
            </a:r>
            <a:endParaRPr lang="en-US" sz="4718" dirty="0">
              <a:latin typeface="Graphik Regular"/>
              <a:cs typeface="Graphik Regular"/>
            </a:endParaRPr>
          </a:p>
        </p:txBody>
      </p:sp>
      <p:graphicFrame>
        <p:nvGraphicFramePr>
          <p:cNvPr id="103" name="Diagram 102"/>
          <p:cNvGraphicFramePr/>
          <p:nvPr>
            <p:extLst>
              <p:ext uri="{D42A27DB-BD31-4B8C-83A1-F6EECF244321}">
                <p14:modId xmlns:p14="http://schemas.microsoft.com/office/powerpoint/2010/main" xmlns="" val="2115407996"/>
              </p:ext>
            </p:extLst>
          </p:nvPr>
        </p:nvGraphicFramePr>
        <p:xfrm>
          <a:off x="29944464" y="19356180"/>
          <a:ext cx="11730764" cy="951789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891" name="Text Box 21"/>
          <p:cNvSpPr txBox="1">
            <a:spLocks noChangeArrowheads="1"/>
          </p:cNvSpPr>
          <p:nvPr/>
        </p:nvSpPr>
        <p:spPr bwMode="auto">
          <a:xfrm>
            <a:off x="30961309" y="15737524"/>
            <a:ext cx="11553335" cy="3130748"/>
          </a:xfrm>
          <a:prstGeom prst="rect">
            <a:avLst/>
          </a:prstGeom>
          <a:noFill/>
          <a:ln>
            <a:noFill/>
          </a:ln>
          <a:effectLst>
            <a:outerShdw blurRad="50800" dist="38100" dir="5400000" algn="t" rotWithShape="0">
              <a:prstClr val="black">
                <a:alpha val="40000"/>
              </a:prstClr>
            </a:outerShdw>
          </a:effectLst>
          <a:extLst/>
        </p:spPr>
        <p:txBody>
          <a:bodyPr wrap="square" lIns="281352" tIns="187568" rIns="281352" bIns="187568">
            <a:spAutoFit/>
          </a:bodyPr>
          <a:lstStyle>
            <a:lvl1pPr defTabSz="2193925" eaLnBrk="0" hangingPunct="0">
              <a:defRPr sz="10600">
                <a:solidFill>
                  <a:schemeClr val="tx2"/>
                </a:solidFill>
                <a:latin typeface="Arial" charset="0"/>
                <a:ea typeface="ＭＳ Ｐゴシック" charset="0"/>
                <a:cs typeface="ＭＳ Ｐゴシック" charset="0"/>
              </a:defRPr>
            </a:lvl1pPr>
            <a:lvl2pPr marL="37931725" indent="-37474525" defTabSz="2193925" eaLnBrk="0" hangingPunct="0">
              <a:defRPr sz="10600">
                <a:solidFill>
                  <a:schemeClr val="tx2"/>
                </a:solidFill>
                <a:latin typeface="Arial" charset="0"/>
                <a:ea typeface="ＭＳ Ｐゴシック" charset="0"/>
              </a:defRPr>
            </a:lvl2pPr>
            <a:lvl3pPr eaLnBrk="0" hangingPunct="0">
              <a:defRPr sz="10600">
                <a:solidFill>
                  <a:schemeClr val="tx2"/>
                </a:solidFill>
                <a:latin typeface="Arial" charset="0"/>
                <a:ea typeface="ＭＳ Ｐゴシック" charset="0"/>
              </a:defRPr>
            </a:lvl3pPr>
            <a:lvl4pPr eaLnBrk="0" hangingPunct="0">
              <a:defRPr sz="10600">
                <a:solidFill>
                  <a:schemeClr val="tx2"/>
                </a:solidFill>
                <a:latin typeface="Arial" charset="0"/>
                <a:ea typeface="ＭＳ Ｐゴシック" charset="0"/>
              </a:defRPr>
            </a:lvl4pPr>
            <a:lvl5pPr eaLnBrk="0" hangingPunct="0">
              <a:defRPr sz="10600">
                <a:solidFill>
                  <a:schemeClr val="tx2"/>
                </a:solidFill>
                <a:latin typeface="Arial" charset="0"/>
                <a:ea typeface="ＭＳ Ｐゴシック" charset="0"/>
              </a:defRPr>
            </a:lvl5pPr>
            <a:lvl6pPr marL="457200" eaLnBrk="0" fontAlgn="base" hangingPunct="0">
              <a:spcBef>
                <a:spcPct val="0"/>
              </a:spcBef>
              <a:spcAft>
                <a:spcPct val="0"/>
              </a:spcAft>
              <a:defRPr sz="10600">
                <a:solidFill>
                  <a:schemeClr val="tx2"/>
                </a:solidFill>
                <a:latin typeface="Arial" charset="0"/>
                <a:ea typeface="ＭＳ Ｐゴシック" charset="0"/>
              </a:defRPr>
            </a:lvl6pPr>
            <a:lvl7pPr marL="914400" eaLnBrk="0" fontAlgn="base" hangingPunct="0">
              <a:spcBef>
                <a:spcPct val="0"/>
              </a:spcBef>
              <a:spcAft>
                <a:spcPct val="0"/>
              </a:spcAft>
              <a:defRPr sz="10600">
                <a:solidFill>
                  <a:schemeClr val="tx2"/>
                </a:solidFill>
                <a:latin typeface="Arial" charset="0"/>
                <a:ea typeface="ＭＳ Ｐゴシック" charset="0"/>
              </a:defRPr>
            </a:lvl7pPr>
            <a:lvl8pPr marL="1371600" eaLnBrk="0" fontAlgn="base" hangingPunct="0">
              <a:spcBef>
                <a:spcPct val="0"/>
              </a:spcBef>
              <a:spcAft>
                <a:spcPct val="0"/>
              </a:spcAft>
              <a:defRPr sz="10600">
                <a:solidFill>
                  <a:schemeClr val="tx2"/>
                </a:solidFill>
                <a:latin typeface="Arial" charset="0"/>
                <a:ea typeface="ＭＳ Ｐゴシック" charset="0"/>
              </a:defRPr>
            </a:lvl8pPr>
            <a:lvl9pPr marL="1828800" eaLnBrk="0" fontAlgn="base" hangingPunct="0">
              <a:spcBef>
                <a:spcPct val="0"/>
              </a:spcBef>
              <a:spcAft>
                <a:spcPct val="0"/>
              </a:spcAft>
              <a:defRPr sz="10600">
                <a:solidFill>
                  <a:schemeClr val="tx2"/>
                </a:solidFill>
                <a:latin typeface="Arial" charset="0"/>
                <a:ea typeface="ＭＳ Ｐゴシック" charset="0"/>
              </a:defRPr>
            </a:lvl9pPr>
          </a:lstStyle>
          <a:p>
            <a:r>
              <a:rPr lang="en-US" sz="4718" b="1" dirty="0">
                <a:solidFill>
                  <a:schemeClr val="tx1"/>
                </a:solidFill>
                <a:latin typeface="Graphik Regular"/>
                <a:cs typeface="Graphik Regular"/>
              </a:rPr>
              <a:t>Minerals interactions with SOM, the soil solution, and microbial communities</a:t>
            </a:r>
            <a:endParaRPr lang="en-US" sz="4718" dirty="0">
              <a:latin typeface="Graphik Regular"/>
              <a:cs typeface="Graphik Regular"/>
            </a:endParaRPr>
          </a:p>
          <a:p>
            <a:endParaRPr lang="en-US" sz="3282" dirty="0">
              <a:latin typeface="Graphik Regular"/>
              <a:cs typeface="Graphik Regular"/>
            </a:endParaRPr>
          </a:p>
        </p:txBody>
      </p:sp>
      <p:sp>
        <p:nvSpPr>
          <p:cNvPr id="106" name="Oval 105"/>
          <p:cNvSpPr/>
          <p:nvPr/>
        </p:nvSpPr>
        <p:spPr>
          <a:xfrm>
            <a:off x="29587569" y="22477318"/>
            <a:ext cx="5160892" cy="4156584"/>
          </a:xfrm>
          <a:prstGeom prst="ellipse">
            <a:avLst/>
          </a:prstGeom>
          <a:noFill/>
          <a:ln>
            <a:noFill/>
          </a:ln>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US" sz="2667" u="sng" dirty="0">
                <a:solidFill>
                  <a:schemeClr val="bg1"/>
                </a:solidFill>
              </a:rPr>
              <a:t>Clay composition</a:t>
            </a:r>
          </a:p>
          <a:p>
            <a:pPr algn="ctr"/>
            <a:r>
              <a:rPr lang="en-US" sz="2667" dirty="0">
                <a:solidFill>
                  <a:schemeClr val="bg1"/>
                </a:solidFill>
              </a:rPr>
              <a:t>Mineral identity (i.e., 2:1 clays, 1:1 clays, and Fe and Al-oxides) will determine how SON binds and how vulnerable to destabilization</a:t>
            </a:r>
          </a:p>
          <a:p>
            <a:pPr algn="ctr"/>
            <a:r>
              <a:rPr lang="en-US" sz="2667" dirty="0">
                <a:solidFill>
                  <a:schemeClr val="bg1"/>
                </a:solidFill>
              </a:rPr>
              <a:t> </a:t>
            </a:r>
          </a:p>
          <a:p>
            <a:pPr algn="ctr"/>
            <a:endParaRPr lang="en-US" sz="2667" dirty="0">
              <a:solidFill>
                <a:schemeClr val="tx1"/>
              </a:solidFill>
            </a:endParaRPr>
          </a:p>
        </p:txBody>
      </p:sp>
      <p:sp>
        <p:nvSpPr>
          <p:cNvPr id="107" name="TextBox 106"/>
          <p:cNvSpPr txBox="1"/>
          <p:nvPr/>
        </p:nvSpPr>
        <p:spPr>
          <a:xfrm>
            <a:off x="36906443" y="19692994"/>
            <a:ext cx="5882755" cy="1734064"/>
          </a:xfrm>
          <a:prstGeom prst="rect">
            <a:avLst/>
          </a:prstGeom>
          <a:noFill/>
        </p:spPr>
        <p:txBody>
          <a:bodyPr wrap="square" rtlCol="0">
            <a:spAutoFit/>
          </a:bodyPr>
          <a:lstStyle/>
          <a:p>
            <a:pPr marL="468904" indent="-468904">
              <a:buFont typeface="Arial" charset="0"/>
              <a:buChar char="•"/>
            </a:pPr>
            <a:r>
              <a:rPr lang="en-US" sz="2667" dirty="0"/>
              <a:t>Mineralogy can drive the establishment and development of microbial communities and </a:t>
            </a:r>
            <a:r>
              <a:rPr lang="en-US" sz="2667" dirty="0" smtClean="0"/>
              <a:t>influence their </a:t>
            </a:r>
            <a:r>
              <a:rPr lang="en-US" sz="2667" dirty="0"/>
              <a:t>specific activities. </a:t>
            </a:r>
          </a:p>
        </p:txBody>
      </p:sp>
      <p:sp>
        <p:nvSpPr>
          <p:cNvPr id="1190" name="TextBox 1189"/>
          <p:cNvSpPr txBox="1"/>
          <p:nvPr/>
        </p:nvSpPr>
        <p:spPr>
          <a:xfrm>
            <a:off x="37727053" y="22559937"/>
            <a:ext cx="5062145" cy="2965364"/>
          </a:xfrm>
          <a:prstGeom prst="rect">
            <a:avLst/>
          </a:prstGeom>
          <a:noFill/>
        </p:spPr>
        <p:txBody>
          <a:bodyPr wrap="square" rtlCol="0">
            <a:spAutoFit/>
          </a:bodyPr>
          <a:lstStyle/>
          <a:p>
            <a:pPr marL="468904" indent="-468904">
              <a:buFont typeface="Arial" charset="0"/>
              <a:buChar char="•"/>
            </a:pPr>
            <a:r>
              <a:rPr lang="en-US" sz="2667" dirty="0"/>
              <a:t>Localized changes in pH can influence the charge characteristics of clays and dissolved organics; changes in soil solution can modify the form and strength of mineral-ON </a:t>
            </a:r>
            <a:r>
              <a:rPr lang="en-US" sz="2667" dirty="0" smtClean="0"/>
              <a:t>interactions.</a:t>
            </a:r>
            <a:endParaRPr lang="en-US" sz="2667" dirty="0"/>
          </a:p>
        </p:txBody>
      </p:sp>
      <p:sp>
        <p:nvSpPr>
          <p:cNvPr id="1191" name="TextBox 1190"/>
          <p:cNvSpPr txBox="1"/>
          <p:nvPr/>
        </p:nvSpPr>
        <p:spPr>
          <a:xfrm>
            <a:off x="36906443" y="26001163"/>
            <a:ext cx="6439732" cy="2620422"/>
          </a:xfrm>
          <a:prstGeom prst="rect">
            <a:avLst/>
          </a:prstGeom>
          <a:noFill/>
        </p:spPr>
        <p:txBody>
          <a:bodyPr wrap="square" rtlCol="0">
            <a:spAutoFit/>
          </a:bodyPr>
          <a:lstStyle/>
          <a:p>
            <a:pPr marL="468904" indent="-468904">
              <a:buFont typeface="Arial" charset="0"/>
              <a:buChar char="•"/>
            </a:pPr>
            <a:r>
              <a:rPr lang="en-US" sz="2667" dirty="0"/>
              <a:t>N-containing compounds are more soluble than C-rich compounds and are more susceptible to desorption and solubilization than the latter. The chemistry of mineral-bound SOM will control exchange </a:t>
            </a:r>
            <a:r>
              <a:rPr lang="en-US" sz="2667" dirty="0" smtClean="0"/>
              <a:t>dynamics.</a:t>
            </a:r>
            <a:endParaRPr lang="en-US" sz="2667" dirty="0"/>
          </a:p>
        </p:txBody>
      </p:sp>
      <p:pic>
        <p:nvPicPr>
          <p:cNvPr id="4" name="Picture 3"/>
          <p:cNvPicPr>
            <a:picLocks noChangeAspect="1"/>
          </p:cNvPicPr>
          <p:nvPr/>
        </p:nvPicPr>
        <p:blipFill rotWithShape="1">
          <a:blip r:embed="rId10">
            <a:extLst>
              <a:ext uri="{28A0092B-C50C-407E-A947-70E740481C1C}">
                <a14:useLocalDpi xmlns:a14="http://schemas.microsoft.com/office/drawing/2010/main" xmlns="" val="0"/>
              </a:ext>
            </a:extLst>
          </a:blip>
          <a:srcRect l="1404" r="2923"/>
          <a:stretch/>
        </p:blipFill>
        <p:spPr>
          <a:xfrm>
            <a:off x="841605" y="22661638"/>
            <a:ext cx="13695397" cy="7278987"/>
          </a:xfrm>
          <a:prstGeom prst="rect">
            <a:avLst/>
          </a:prstGeom>
        </p:spPr>
      </p:pic>
      <p:pic>
        <p:nvPicPr>
          <p:cNvPr id="6" name="Picture 5"/>
          <p:cNvPicPr>
            <a:picLocks noChangeAspect="1"/>
          </p:cNvPicPr>
          <p:nvPr/>
        </p:nvPicPr>
        <p:blipFill>
          <a:blip r:embed="rId11">
            <a:extLst>
              <a:ext uri="{28A0092B-C50C-407E-A947-70E740481C1C}">
                <a14:useLocalDpi xmlns:a14="http://schemas.microsoft.com/office/drawing/2010/main" xmlns="" val="0"/>
              </a:ext>
            </a:extLst>
          </a:blip>
          <a:stretch>
            <a:fillRect/>
          </a:stretch>
        </p:blipFill>
        <p:spPr>
          <a:xfrm>
            <a:off x="32344730" y="4545691"/>
            <a:ext cx="9204798" cy="10196695"/>
          </a:xfrm>
          <a:prstGeom prst="rect">
            <a:avLst/>
          </a:prstGeom>
        </p:spPr>
      </p:pic>
      <p:sp>
        <p:nvSpPr>
          <p:cNvPr id="52" name="Text Box 21"/>
          <p:cNvSpPr txBox="1">
            <a:spLocks noChangeArrowheads="1"/>
          </p:cNvSpPr>
          <p:nvPr/>
        </p:nvSpPr>
        <p:spPr bwMode="auto">
          <a:xfrm>
            <a:off x="15588971" y="29136338"/>
            <a:ext cx="8556904" cy="840464"/>
          </a:xfrm>
          <a:prstGeom prst="rect">
            <a:avLst/>
          </a:prstGeom>
          <a:noFill/>
          <a:ln>
            <a:noFill/>
          </a:ln>
          <a:effectLst>
            <a:outerShdw blurRad="50800" dist="38100" dir="5400000" algn="t" rotWithShape="0">
              <a:prstClr val="black">
                <a:alpha val="40000"/>
              </a:prstClr>
            </a:outerShdw>
          </a:effectLst>
          <a:extLst/>
        </p:spPr>
        <p:txBody>
          <a:bodyPr wrap="square" lIns="281352" tIns="187568" rIns="281352" bIns="187568">
            <a:spAutoFit/>
          </a:bodyPr>
          <a:lstStyle>
            <a:lvl1pPr defTabSz="2193925" eaLnBrk="0" hangingPunct="0">
              <a:defRPr sz="10600">
                <a:solidFill>
                  <a:schemeClr val="tx2"/>
                </a:solidFill>
                <a:latin typeface="Arial" charset="0"/>
                <a:ea typeface="ＭＳ Ｐゴシック" charset="0"/>
                <a:cs typeface="ＭＳ Ｐゴシック" charset="0"/>
              </a:defRPr>
            </a:lvl1pPr>
            <a:lvl2pPr marL="37931725" indent="-37474525" defTabSz="2193925" eaLnBrk="0" hangingPunct="0">
              <a:defRPr sz="10600">
                <a:solidFill>
                  <a:schemeClr val="tx2"/>
                </a:solidFill>
                <a:latin typeface="Arial" charset="0"/>
                <a:ea typeface="ＭＳ Ｐゴシック" charset="0"/>
              </a:defRPr>
            </a:lvl2pPr>
            <a:lvl3pPr eaLnBrk="0" hangingPunct="0">
              <a:defRPr sz="10600">
                <a:solidFill>
                  <a:schemeClr val="tx2"/>
                </a:solidFill>
                <a:latin typeface="Arial" charset="0"/>
                <a:ea typeface="ＭＳ Ｐゴシック" charset="0"/>
              </a:defRPr>
            </a:lvl3pPr>
            <a:lvl4pPr eaLnBrk="0" hangingPunct="0">
              <a:defRPr sz="10600">
                <a:solidFill>
                  <a:schemeClr val="tx2"/>
                </a:solidFill>
                <a:latin typeface="Arial" charset="0"/>
                <a:ea typeface="ＭＳ Ｐゴシック" charset="0"/>
              </a:defRPr>
            </a:lvl4pPr>
            <a:lvl5pPr eaLnBrk="0" hangingPunct="0">
              <a:defRPr sz="10600">
                <a:solidFill>
                  <a:schemeClr val="tx2"/>
                </a:solidFill>
                <a:latin typeface="Arial" charset="0"/>
                <a:ea typeface="ＭＳ Ｐゴシック" charset="0"/>
              </a:defRPr>
            </a:lvl5pPr>
            <a:lvl6pPr marL="457200" eaLnBrk="0" fontAlgn="base" hangingPunct="0">
              <a:spcBef>
                <a:spcPct val="0"/>
              </a:spcBef>
              <a:spcAft>
                <a:spcPct val="0"/>
              </a:spcAft>
              <a:defRPr sz="10600">
                <a:solidFill>
                  <a:schemeClr val="tx2"/>
                </a:solidFill>
                <a:latin typeface="Arial" charset="0"/>
                <a:ea typeface="ＭＳ Ｐゴシック" charset="0"/>
              </a:defRPr>
            </a:lvl6pPr>
            <a:lvl7pPr marL="914400" eaLnBrk="0" fontAlgn="base" hangingPunct="0">
              <a:spcBef>
                <a:spcPct val="0"/>
              </a:spcBef>
              <a:spcAft>
                <a:spcPct val="0"/>
              </a:spcAft>
              <a:defRPr sz="10600">
                <a:solidFill>
                  <a:schemeClr val="tx2"/>
                </a:solidFill>
                <a:latin typeface="Arial" charset="0"/>
                <a:ea typeface="ＭＳ Ｐゴシック" charset="0"/>
              </a:defRPr>
            </a:lvl7pPr>
            <a:lvl8pPr marL="1371600" eaLnBrk="0" fontAlgn="base" hangingPunct="0">
              <a:spcBef>
                <a:spcPct val="0"/>
              </a:spcBef>
              <a:spcAft>
                <a:spcPct val="0"/>
              </a:spcAft>
              <a:defRPr sz="10600">
                <a:solidFill>
                  <a:schemeClr val="tx2"/>
                </a:solidFill>
                <a:latin typeface="Arial" charset="0"/>
                <a:ea typeface="ＭＳ Ｐゴシック" charset="0"/>
              </a:defRPr>
            </a:lvl8pPr>
            <a:lvl9pPr marL="1828800" eaLnBrk="0" fontAlgn="base" hangingPunct="0">
              <a:spcBef>
                <a:spcPct val="0"/>
              </a:spcBef>
              <a:spcAft>
                <a:spcPct val="0"/>
              </a:spcAft>
              <a:defRPr sz="10600">
                <a:solidFill>
                  <a:schemeClr val="tx2"/>
                </a:solidFill>
                <a:latin typeface="Arial" charset="0"/>
                <a:ea typeface="ＭＳ Ｐゴシック" charset="0"/>
              </a:defRPr>
            </a:lvl9pPr>
          </a:lstStyle>
          <a:p>
            <a:r>
              <a:rPr lang="en-US" sz="3000" b="1" dirty="0" smtClean="0">
                <a:solidFill>
                  <a:schemeClr val="tx1"/>
                </a:solidFill>
                <a:latin typeface="Graphik Regular"/>
                <a:cs typeface="Graphik Regular"/>
              </a:rPr>
              <a:t>Acknowledgements and </a:t>
            </a:r>
            <a:r>
              <a:rPr lang="en-US" sz="3000" b="1" dirty="0" smtClean="0">
                <a:solidFill>
                  <a:schemeClr val="tx1"/>
                </a:solidFill>
                <a:latin typeface="Graphik Regular"/>
                <a:cs typeface="Graphik Regular"/>
              </a:rPr>
              <a:t>references</a:t>
            </a:r>
            <a:endParaRPr lang="en-US" sz="3000" dirty="0">
              <a:latin typeface="Graphik Regular"/>
              <a:cs typeface="Graphik Regular"/>
            </a:endParaRPr>
          </a:p>
        </p:txBody>
      </p:sp>
      <p:pic>
        <p:nvPicPr>
          <p:cNvPr id="5" name="Picture 4"/>
          <p:cNvPicPr>
            <a:picLocks noChangeAspect="1"/>
          </p:cNvPicPr>
          <p:nvPr/>
        </p:nvPicPr>
        <p:blipFill>
          <a:blip r:embed="rId12">
            <a:extLst>
              <a:ext uri="{28A0092B-C50C-407E-A947-70E740481C1C}">
                <a14:useLocalDpi xmlns:a14="http://schemas.microsoft.com/office/drawing/2010/main" xmlns="" val="0"/>
              </a:ext>
            </a:extLst>
          </a:blip>
          <a:stretch>
            <a:fillRect/>
          </a:stretch>
        </p:blipFill>
        <p:spPr>
          <a:xfrm>
            <a:off x="15394670" y="5396164"/>
            <a:ext cx="14413342" cy="8768896"/>
          </a:xfrm>
          <a:prstGeom prst="rect">
            <a:avLst/>
          </a:prstGeom>
        </p:spPr>
      </p:pic>
    </p:spTree>
    <p:extLst>
      <p:ext uri="{BB962C8B-B14F-4D97-AF65-F5344CB8AC3E}">
        <p14:creationId xmlns:p14="http://schemas.microsoft.com/office/powerpoint/2010/main" xmlns="" val="2603850969"/>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Gallery</Template>
  <TotalTime>7175</TotalTime>
  <Words>1006</Words>
  <Application>Microsoft Office PowerPoint</Application>
  <PresentationFormat>Custom</PresentationFormat>
  <Paragraphs>46</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Soil minerals as mediators of nitrogen transformations in the rhizosphere   Andrea Jilling1 and A. Stuart Grandy1  1Department of Natural Resources and the Environment, University of New Hampshire, Durham, NH, United States</vt:lpstr>
    </vt:vector>
  </TitlesOfParts>
  <Company>Yale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Potential Mineralogical Controls Over Nitrogen Mineralization</dc:title>
  <dc:creator>Andrea Jilling</dc:creator>
  <cp:lastModifiedBy>gislab</cp:lastModifiedBy>
  <cp:revision>282</cp:revision>
  <cp:lastPrinted>2016-10-09T23:18:01Z</cp:lastPrinted>
  <dcterms:created xsi:type="dcterms:W3CDTF">2014-09-28T00:08:31Z</dcterms:created>
  <dcterms:modified xsi:type="dcterms:W3CDTF">2016-10-10T19:47:32Z</dcterms:modified>
</cp:coreProperties>
</file>