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3891200" cy="32918400"/>
  <p:notesSz cx="6858000" cy="9144000"/>
  <p:defaultTextStyle>
    <a:defPPr>
      <a:defRPr lang="en-US"/>
    </a:defPPr>
    <a:lvl1pPr marL="0" algn="l" defTabSz="2246414" rtl="0" eaLnBrk="1" latinLnBrk="0" hangingPunct="1">
      <a:defRPr sz="8800" kern="1200">
        <a:solidFill>
          <a:schemeClr val="tx1"/>
        </a:solidFill>
        <a:latin typeface="+mn-lt"/>
        <a:ea typeface="+mn-ea"/>
        <a:cs typeface="+mn-cs"/>
      </a:defRPr>
    </a:lvl1pPr>
    <a:lvl2pPr marL="2246414" algn="l" defTabSz="2246414" rtl="0" eaLnBrk="1" latinLnBrk="0" hangingPunct="1">
      <a:defRPr sz="8800" kern="1200">
        <a:solidFill>
          <a:schemeClr val="tx1"/>
        </a:solidFill>
        <a:latin typeface="+mn-lt"/>
        <a:ea typeface="+mn-ea"/>
        <a:cs typeface="+mn-cs"/>
      </a:defRPr>
    </a:lvl2pPr>
    <a:lvl3pPr marL="4492827" algn="l" defTabSz="2246414" rtl="0" eaLnBrk="1" latinLnBrk="0" hangingPunct="1">
      <a:defRPr sz="8800" kern="1200">
        <a:solidFill>
          <a:schemeClr val="tx1"/>
        </a:solidFill>
        <a:latin typeface="+mn-lt"/>
        <a:ea typeface="+mn-ea"/>
        <a:cs typeface="+mn-cs"/>
      </a:defRPr>
    </a:lvl3pPr>
    <a:lvl4pPr marL="6739241" algn="l" defTabSz="2246414" rtl="0" eaLnBrk="1" latinLnBrk="0" hangingPunct="1">
      <a:defRPr sz="8800" kern="1200">
        <a:solidFill>
          <a:schemeClr val="tx1"/>
        </a:solidFill>
        <a:latin typeface="+mn-lt"/>
        <a:ea typeface="+mn-ea"/>
        <a:cs typeface="+mn-cs"/>
      </a:defRPr>
    </a:lvl4pPr>
    <a:lvl5pPr marL="8985649" algn="l" defTabSz="2246414" rtl="0" eaLnBrk="1" latinLnBrk="0" hangingPunct="1">
      <a:defRPr sz="8800" kern="1200">
        <a:solidFill>
          <a:schemeClr val="tx1"/>
        </a:solidFill>
        <a:latin typeface="+mn-lt"/>
        <a:ea typeface="+mn-ea"/>
        <a:cs typeface="+mn-cs"/>
      </a:defRPr>
    </a:lvl5pPr>
    <a:lvl6pPr marL="11232063" algn="l" defTabSz="2246414" rtl="0" eaLnBrk="1" latinLnBrk="0" hangingPunct="1">
      <a:defRPr sz="8800" kern="1200">
        <a:solidFill>
          <a:schemeClr val="tx1"/>
        </a:solidFill>
        <a:latin typeface="+mn-lt"/>
        <a:ea typeface="+mn-ea"/>
        <a:cs typeface="+mn-cs"/>
      </a:defRPr>
    </a:lvl6pPr>
    <a:lvl7pPr marL="13478476" algn="l" defTabSz="2246414" rtl="0" eaLnBrk="1" latinLnBrk="0" hangingPunct="1">
      <a:defRPr sz="8800" kern="1200">
        <a:solidFill>
          <a:schemeClr val="tx1"/>
        </a:solidFill>
        <a:latin typeface="+mn-lt"/>
        <a:ea typeface="+mn-ea"/>
        <a:cs typeface="+mn-cs"/>
      </a:defRPr>
    </a:lvl7pPr>
    <a:lvl8pPr marL="15724890" algn="l" defTabSz="2246414" rtl="0" eaLnBrk="1" latinLnBrk="0" hangingPunct="1">
      <a:defRPr sz="8800" kern="1200">
        <a:solidFill>
          <a:schemeClr val="tx1"/>
        </a:solidFill>
        <a:latin typeface="+mn-lt"/>
        <a:ea typeface="+mn-ea"/>
        <a:cs typeface="+mn-cs"/>
      </a:defRPr>
    </a:lvl8pPr>
    <a:lvl9pPr marL="17971303" algn="l" defTabSz="2246414" rtl="0" eaLnBrk="1" latinLnBrk="0" hangingPunct="1">
      <a:defRPr sz="8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1440" autoAdjust="0"/>
    <p:restoredTop sz="99164" autoAdjust="0"/>
  </p:normalViewPr>
  <p:slideViewPr>
    <p:cSldViewPr snapToGrid="0" snapToObjects="1">
      <p:cViewPr>
        <p:scale>
          <a:sx n="50" d="100"/>
          <a:sy n="50" d="100"/>
        </p:scale>
        <p:origin x="-80" y="952"/>
      </p:cViewPr>
      <p:guideLst>
        <p:guide orient="horz" pos="10368"/>
        <p:guide pos="13824"/>
      </p:guideLst>
    </p:cSldViewPr>
  </p:slideViewPr>
  <p:notesTextViewPr>
    <p:cViewPr>
      <p:scale>
        <a:sx n="100" d="100"/>
        <a:sy n="100" d="100"/>
      </p:scale>
      <p:origin x="0" y="0"/>
    </p:cViewPr>
  </p:notesTextViewPr>
  <p:sorterViewPr>
    <p:cViewPr>
      <p:scale>
        <a:sx n="115" d="100"/>
        <a:sy n="115"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3" name="Subtitle 2"/>
          <p:cNvSpPr>
            <a:spLocks noGrp="1"/>
          </p:cNvSpPr>
          <p:nvPr>
            <p:ph type="subTitle" idx="1"/>
          </p:nvPr>
        </p:nvSpPr>
        <p:spPr>
          <a:xfrm>
            <a:off x="7074216" y="24252223"/>
            <a:ext cx="27057648" cy="4234172"/>
          </a:xfrm>
        </p:spPr>
        <p:txBody>
          <a:bodyPr>
            <a:normAutofit/>
          </a:bodyPr>
          <a:lstStyle>
            <a:lvl1pPr marL="0" indent="0" algn="l">
              <a:buNone/>
              <a:defRPr sz="10800">
                <a:solidFill>
                  <a:schemeClr val="tx2"/>
                </a:solidFill>
              </a:defRPr>
            </a:lvl1pPr>
            <a:lvl2pPr marL="2246414" indent="0" algn="ctr">
              <a:buNone/>
              <a:defRPr>
                <a:solidFill>
                  <a:schemeClr val="tx1">
                    <a:tint val="75000"/>
                  </a:schemeClr>
                </a:solidFill>
              </a:defRPr>
            </a:lvl2pPr>
            <a:lvl3pPr marL="4492827" indent="0" algn="ctr">
              <a:buNone/>
              <a:defRPr>
                <a:solidFill>
                  <a:schemeClr val="tx1">
                    <a:tint val="75000"/>
                  </a:schemeClr>
                </a:solidFill>
              </a:defRPr>
            </a:lvl3pPr>
            <a:lvl4pPr marL="6739241" indent="0" algn="ctr">
              <a:buNone/>
              <a:defRPr>
                <a:solidFill>
                  <a:schemeClr val="tx1">
                    <a:tint val="75000"/>
                  </a:schemeClr>
                </a:solidFill>
              </a:defRPr>
            </a:lvl4pPr>
            <a:lvl5pPr marL="8985649" indent="0" algn="ctr">
              <a:buNone/>
              <a:defRPr>
                <a:solidFill>
                  <a:schemeClr val="tx1">
                    <a:tint val="75000"/>
                  </a:schemeClr>
                </a:solidFill>
              </a:defRPr>
            </a:lvl5pPr>
            <a:lvl6pPr marL="11232063" indent="0" algn="ctr">
              <a:buNone/>
              <a:defRPr>
                <a:solidFill>
                  <a:schemeClr val="tx1">
                    <a:tint val="75000"/>
                  </a:schemeClr>
                </a:solidFill>
              </a:defRPr>
            </a:lvl6pPr>
            <a:lvl7pPr marL="13478476" indent="0" algn="ctr">
              <a:buNone/>
              <a:defRPr>
                <a:solidFill>
                  <a:schemeClr val="tx1">
                    <a:tint val="75000"/>
                  </a:schemeClr>
                </a:solidFill>
              </a:defRPr>
            </a:lvl7pPr>
            <a:lvl8pPr marL="15724890" indent="0" algn="ctr">
              <a:buNone/>
              <a:defRPr>
                <a:solidFill>
                  <a:schemeClr val="tx1">
                    <a:tint val="75000"/>
                  </a:schemeClr>
                </a:solidFill>
              </a:defRPr>
            </a:lvl8pPr>
            <a:lvl9pPr marL="17971303"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0F0A32-44E0-6940-A75F-3F122A3B8DDA}" type="datetimeFigureOut">
              <a:rPr lang="en-US" smtClean="0"/>
              <a:t>10/17/16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
        <p:nvSpPr>
          <p:cNvPr id="2" name="Title 1"/>
          <p:cNvSpPr>
            <a:spLocks noGrp="1"/>
          </p:cNvSpPr>
          <p:nvPr>
            <p:ph type="ctrTitle"/>
          </p:nvPr>
        </p:nvSpPr>
        <p:spPr>
          <a:xfrm>
            <a:off x="3924395" y="15034999"/>
            <a:ext cx="34441685" cy="8607202"/>
          </a:xfrm>
          <a:effectLst/>
        </p:spPr>
        <p:txBody>
          <a:bodyPr>
            <a:noAutofit/>
          </a:bodyPr>
          <a:lstStyle>
            <a:lvl1pPr marL="3144980" indent="-2246414" algn="l">
              <a:defRPr sz="26500"/>
            </a:lvl1p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30F0A32-44E0-6940-A75F-3F122A3B8DDA}" type="datetimeFigureOut">
              <a:rPr lang="en-US" smtClean="0"/>
              <a:t>10/17/16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5486400" y="3511296"/>
            <a:ext cx="30723840"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2" name="Title 1"/>
          <p:cNvSpPr>
            <a:spLocks noGrp="1"/>
          </p:cNvSpPr>
          <p:nvPr>
            <p:ph type="title"/>
          </p:nvPr>
        </p:nvSpPr>
        <p:spPr>
          <a:xfrm>
            <a:off x="9759337" y="10428710"/>
            <a:ext cx="28639997" cy="11632061"/>
          </a:xfrm>
          <a:effectLst/>
        </p:spPr>
        <p:txBody>
          <a:bodyPr anchor="b"/>
          <a:lstStyle>
            <a:lvl1pPr algn="r">
              <a:defRPr sz="22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9707704" y="22116053"/>
            <a:ext cx="28658371" cy="4010208"/>
          </a:xfrm>
        </p:spPr>
        <p:txBody>
          <a:bodyPr anchor="t"/>
          <a:lstStyle>
            <a:lvl1pPr marL="0" indent="0" algn="r">
              <a:buNone/>
              <a:defRPr sz="9800">
                <a:solidFill>
                  <a:schemeClr val="tx2"/>
                </a:solidFill>
              </a:defRPr>
            </a:lvl1pPr>
            <a:lvl2pPr marL="2246414" indent="0">
              <a:buNone/>
              <a:defRPr sz="8800">
                <a:solidFill>
                  <a:schemeClr val="tx1">
                    <a:tint val="75000"/>
                  </a:schemeClr>
                </a:solidFill>
              </a:defRPr>
            </a:lvl2pPr>
            <a:lvl3pPr marL="4492827" indent="0">
              <a:buNone/>
              <a:defRPr sz="7900">
                <a:solidFill>
                  <a:schemeClr val="tx1">
                    <a:tint val="75000"/>
                  </a:schemeClr>
                </a:solidFill>
              </a:defRPr>
            </a:lvl3pPr>
            <a:lvl4pPr marL="6739241" indent="0">
              <a:buNone/>
              <a:defRPr sz="6900">
                <a:solidFill>
                  <a:schemeClr val="tx1">
                    <a:tint val="75000"/>
                  </a:schemeClr>
                </a:solidFill>
              </a:defRPr>
            </a:lvl4pPr>
            <a:lvl5pPr marL="8985649" indent="0">
              <a:buNone/>
              <a:defRPr sz="6900">
                <a:solidFill>
                  <a:schemeClr val="tx1">
                    <a:tint val="75000"/>
                  </a:schemeClr>
                </a:solidFill>
              </a:defRPr>
            </a:lvl5pPr>
            <a:lvl6pPr marL="11232063" indent="0">
              <a:buNone/>
              <a:defRPr sz="6900">
                <a:solidFill>
                  <a:schemeClr val="tx1">
                    <a:tint val="75000"/>
                  </a:schemeClr>
                </a:solidFill>
              </a:defRPr>
            </a:lvl6pPr>
            <a:lvl7pPr marL="13478476" indent="0">
              <a:buNone/>
              <a:defRPr sz="6900">
                <a:solidFill>
                  <a:schemeClr val="tx1">
                    <a:tint val="75000"/>
                  </a:schemeClr>
                </a:solidFill>
              </a:defRPr>
            </a:lvl7pPr>
            <a:lvl8pPr marL="15724890" indent="0">
              <a:buNone/>
              <a:defRPr sz="6900">
                <a:solidFill>
                  <a:schemeClr val="tx1">
                    <a:tint val="75000"/>
                  </a:schemeClr>
                </a:solidFill>
              </a:defRPr>
            </a:lvl8pPr>
            <a:lvl9pPr marL="17971303" indent="0">
              <a:buNone/>
              <a:defRPr sz="6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0F0A32-44E0-6940-A75F-3F122A3B8DDA}" type="datetimeFigureOut">
              <a:rPr lang="en-US" smtClean="0"/>
              <a:t>10/17/16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30F0A32-44E0-6940-A75F-3F122A3B8DDA}" type="datetimeFigureOut">
              <a:rPr lang="en-US" smtClean="0"/>
              <a:t>10/17/16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5486396" y="3511292"/>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2296731" y="3511296"/>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1" y="3511296"/>
            <a:ext cx="16064179" cy="3070858"/>
          </a:xfrm>
        </p:spPr>
        <p:txBody>
          <a:bodyPr anchor="b">
            <a:noAutofit/>
          </a:bodyPr>
          <a:lstStyle>
            <a:lvl1pPr marL="0" indent="0" algn="ctr">
              <a:buNone/>
              <a:defRPr lang="en-US" sz="11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46414" indent="0">
              <a:buNone/>
              <a:defRPr sz="9800" b="1"/>
            </a:lvl2pPr>
            <a:lvl3pPr marL="4492827" indent="0">
              <a:buNone/>
              <a:defRPr sz="8800" b="1"/>
            </a:lvl3pPr>
            <a:lvl4pPr marL="6739241" indent="0">
              <a:buNone/>
              <a:defRPr sz="7900" b="1"/>
            </a:lvl4pPr>
            <a:lvl5pPr marL="8985649" indent="0">
              <a:buNone/>
              <a:defRPr sz="7900" b="1"/>
            </a:lvl5pPr>
            <a:lvl6pPr marL="11232063" indent="0">
              <a:buNone/>
              <a:defRPr sz="7900" b="1"/>
            </a:lvl6pPr>
            <a:lvl7pPr marL="13478476" indent="0">
              <a:buNone/>
              <a:defRPr sz="7900" b="1"/>
            </a:lvl7pPr>
            <a:lvl8pPr marL="15724890" indent="0">
              <a:buNone/>
              <a:defRPr sz="7900" b="1"/>
            </a:lvl8pPr>
            <a:lvl9pPr marL="17971303" indent="0">
              <a:buNone/>
              <a:defRPr sz="7900" b="1"/>
            </a:lvl9pPr>
          </a:lstStyle>
          <a:p>
            <a:pPr lvl="0"/>
            <a:r>
              <a:rPr lang="en-US" smtClean="0"/>
              <a:t>Click to edit Master text styles</a:t>
            </a:r>
          </a:p>
        </p:txBody>
      </p:sp>
      <p:sp>
        <p:nvSpPr>
          <p:cNvPr id="4" name="Content Placeholder 3"/>
          <p:cNvSpPr>
            <a:spLocks noGrp="1"/>
          </p:cNvSpPr>
          <p:nvPr>
            <p:ph sz="half" idx="2"/>
          </p:nvPr>
        </p:nvSpPr>
        <p:spPr>
          <a:xfrm>
            <a:off x="5550947" y="6721570"/>
            <a:ext cx="16064179" cy="13167360"/>
          </a:xfrm>
        </p:spPr>
        <p:txBody>
          <a:bodyPr>
            <a:normAutofit/>
          </a:bodyPr>
          <a:lstStyle>
            <a:lvl1pPr>
              <a:defRPr sz="8800"/>
            </a:lvl1pPr>
            <a:lvl2pPr>
              <a:defRPr sz="8800"/>
            </a:lvl2pPr>
            <a:lvl3pPr>
              <a:defRPr sz="79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307051" y="3511296"/>
            <a:ext cx="16064179" cy="3070858"/>
          </a:xfrm>
        </p:spPr>
        <p:txBody>
          <a:bodyPr anchor="b">
            <a:noAutofit/>
          </a:bodyPr>
          <a:lstStyle>
            <a:lvl1pPr marL="0" indent="0" algn="ctr">
              <a:buNone/>
              <a:defRPr lang="en-US" sz="11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46414" indent="0">
              <a:buNone/>
              <a:defRPr sz="9800" b="1"/>
            </a:lvl2pPr>
            <a:lvl3pPr marL="4492827" indent="0">
              <a:buNone/>
              <a:defRPr sz="8800" b="1"/>
            </a:lvl3pPr>
            <a:lvl4pPr marL="6739241" indent="0">
              <a:buNone/>
              <a:defRPr sz="7900" b="1"/>
            </a:lvl4pPr>
            <a:lvl5pPr marL="8985649" indent="0">
              <a:buNone/>
              <a:defRPr sz="7900" b="1"/>
            </a:lvl5pPr>
            <a:lvl6pPr marL="11232063" indent="0">
              <a:buNone/>
              <a:defRPr sz="7900" b="1"/>
            </a:lvl6pPr>
            <a:lvl7pPr marL="13478476" indent="0">
              <a:buNone/>
              <a:defRPr sz="7900" b="1"/>
            </a:lvl7pPr>
            <a:lvl8pPr marL="15724890" indent="0">
              <a:buNone/>
              <a:defRPr sz="7900" b="1"/>
            </a:lvl8pPr>
            <a:lvl9pPr marL="17971303" indent="0">
              <a:buNone/>
              <a:defRPr sz="7900" b="1"/>
            </a:lvl9pPr>
          </a:lstStyle>
          <a:p>
            <a:pPr marL="0" lvl="0" indent="0" algn="ctr" defTabSz="4492827" rtl="0" eaLnBrk="1" latinLnBrk="0" hangingPunct="1">
              <a:spcBef>
                <a:spcPct val="20000"/>
              </a:spcBef>
              <a:spcAft>
                <a:spcPts val="1474"/>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22296121" y="6715354"/>
            <a:ext cx="16064179" cy="13167360"/>
          </a:xfrm>
        </p:spPr>
        <p:txBody>
          <a:bodyPr>
            <a:normAutofit/>
          </a:bodyPr>
          <a:lstStyle>
            <a:lvl1pPr>
              <a:defRPr sz="8800"/>
            </a:lvl1pPr>
            <a:lvl2pPr>
              <a:defRPr sz="8800"/>
            </a:lvl2pPr>
            <a:lvl3pPr>
              <a:defRPr sz="79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30F0A32-44E0-6940-A75F-3F122A3B8DDA}" type="datetimeFigureOut">
              <a:rPr lang="en-US" smtClean="0"/>
              <a:t>10/17/16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9D460D-D0D8-0841-A711-336189991BC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0F0A32-44E0-6940-A75F-3F122A3B8DDA}" type="datetimeFigureOut">
              <a:rPr lang="en-US" smtClean="0"/>
              <a:t>10/17/16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0F0A32-44E0-6940-A75F-3F122A3B8DDA}" type="datetimeFigureOut">
              <a:rPr lang="en-US" smtClean="0"/>
              <a:t>10/17/16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9" y="10607048"/>
            <a:ext cx="17453208" cy="6040766"/>
          </a:xfrm>
          <a:effectLst/>
        </p:spPr>
        <p:txBody>
          <a:bodyPr anchor="b">
            <a:noAutofit/>
          </a:bodyPr>
          <a:lstStyle>
            <a:lvl1pPr marL="1123204" indent="-1123204" algn="l">
              <a:defRPr sz="13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048875" y="3511296"/>
            <a:ext cx="19282008" cy="23494704"/>
          </a:xfrm>
        </p:spPr>
        <p:txBody>
          <a:bodyPr anchor="ctr"/>
          <a:lstStyle>
            <a:lvl1pPr>
              <a:defRPr sz="10800"/>
            </a:lvl1pPr>
            <a:lvl2pPr>
              <a:defRPr sz="9800"/>
            </a:lvl2pPr>
            <a:lvl3pPr>
              <a:defRPr sz="8800"/>
            </a:lvl3pPr>
            <a:lvl4pPr>
              <a:defRPr sz="7900"/>
            </a:lvl4pPr>
            <a:lvl5pPr>
              <a:defRPr sz="69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900"/>
            </a:lvl1pPr>
            <a:lvl2pPr marL="2246414" indent="0">
              <a:buNone/>
              <a:defRPr sz="5900"/>
            </a:lvl2pPr>
            <a:lvl3pPr marL="4492827" indent="0">
              <a:buNone/>
              <a:defRPr sz="4900"/>
            </a:lvl3pPr>
            <a:lvl4pPr marL="6739241" indent="0">
              <a:buNone/>
              <a:defRPr sz="4400"/>
            </a:lvl4pPr>
            <a:lvl5pPr marL="8985649" indent="0">
              <a:buNone/>
              <a:defRPr sz="4400"/>
            </a:lvl5pPr>
            <a:lvl6pPr marL="11232063" indent="0">
              <a:buNone/>
              <a:defRPr sz="4400"/>
            </a:lvl6pPr>
            <a:lvl7pPr marL="13478476" indent="0">
              <a:buNone/>
              <a:defRPr sz="4400"/>
            </a:lvl7pPr>
            <a:lvl8pPr marL="15724890" indent="0">
              <a:buNone/>
              <a:defRPr sz="4400"/>
            </a:lvl8pPr>
            <a:lvl9pPr marL="17971303"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0F0A32-44E0-6940-A75F-3F122A3B8DDA}" type="datetimeFigureOut">
              <a:rPr lang="en-US" smtClean="0"/>
              <a:t>10/17/16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3" name="Picture Placeholder 2"/>
          <p:cNvSpPr>
            <a:spLocks noGrp="1"/>
          </p:cNvSpPr>
          <p:nvPr>
            <p:ph type="pic" idx="1"/>
          </p:nvPr>
        </p:nvSpPr>
        <p:spPr>
          <a:xfrm>
            <a:off x="21480840" y="5486400"/>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800"/>
            </a:lvl1pPr>
            <a:lvl2pPr marL="2246414" indent="0">
              <a:buNone/>
              <a:defRPr sz="13800"/>
            </a:lvl2pPr>
            <a:lvl3pPr marL="4492827" indent="0">
              <a:buNone/>
              <a:defRPr sz="11800"/>
            </a:lvl3pPr>
            <a:lvl4pPr marL="6739241" indent="0">
              <a:buNone/>
              <a:defRPr sz="9800"/>
            </a:lvl4pPr>
            <a:lvl5pPr marL="8985649" indent="0">
              <a:buNone/>
              <a:defRPr sz="9800"/>
            </a:lvl5pPr>
            <a:lvl6pPr marL="11232063" indent="0">
              <a:buNone/>
              <a:defRPr sz="9800"/>
            </a:lvl6pPr>
            <a:lvl7pPr marL="13478476" indent="0">
              <a:buNone/>
              <a:defRPr sz="9800"/>
            </a:lvl7pPr>
            <a:lvl8pPr marL="15724890" indent="0">
              <a:buNone/>
              <a:defRPr sz="9800"/>
            </a:lvl8pPr>
            <a:lvl9pPr marL="17971303" indent="0">
              <a:buNone/>
              <a:defRPr sz="98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213859" y="4850333"/>
            <a:ext cx="17731747" cy="10382496"/>
          </a:xfrm>
        </p:spPr>
        <p:txBody>
          <a:bodyPr anchor="b"/>
          <a:lstStyle>
            <a:lvl1pPr marL="898566" indent="-898566">
              <a:buFont typeface="Georgia" pitchFamily="18" charset="0"/>
              <a:buChar char="*"/>
              <a:defRPr sz="7900"/>
            </a:lvl1pPr>
            <a:lvl2pPr marL="2246414" indent="0">
              <a:buNone/>
              <a:defRPr sz="5900"/>
            </a:lvl2pPr>
            <a:lvl3pPr marL="4492827" indent="0">
              <a:buNone/>
              <a:defRPr sz="4900"/>
            </a:lvl3pPr>
            <a:lvl4pPr marL="6739241" indent="0">
              <a:buNone/>
              <a:defRPr sz="4400"/>
            </a:lvl4pPr>
            <a:lvl5pPr marL="8985649" indent="0">
              <a:buNone/>
              <a:defRPr sz="4400"/>
            </a:lvl5pPr>
            <a:lvl6pPr marL="11232063" indent="0">
              <a:buNone/>
              <a:defRPr sz="4400"/>
            </a:lvl6pPr>
            <a:lvl7pPr marL="13478476" indent="0">
              <a:buNone/>
              <a:defRPr sz="4400"/>
            </a:lvl7pPr>
            <a:lvl8pPr marL="15724890" indent="0">
              <a:buNone/>
              <a:defRPr sz="4400"/>
            </a:lvl8pPr>
            <a:lvl9pPr marL="17971303"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0F0A32-44E0-6940-A75F-3F122A3B8DDA}" type="datetimeFigureOut">
              <a:rPr lang="en-US" smtClean="0"/>
              <a:t>10/17/16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
        <p:nvSpPr>
          <p:cNvPr id="2" name="Title 1"/>
          <p:cNvSpPr>
            <a:spLocks noGrp="1"/>
          </p:cNvSpPr>
          <p:nvPr>
            <p:ph type="title"/>
          </p:nvPr>
        </p:nvSpPr>
        <p:spPr>
          <a:xfrm>
            <a:off x="3490891" y="21429221"/>
            <a:ext cx="30640982" cy="5486400"/>
          </a:xfrm>
        </p:spPr>
        <p:txBody>
          <a:bodyPr anchor="b">
            <a:noAutofit/>
          </a:bodyPr>
          <a:lstStyle>
            <a:lvl1pPr algn="l">
              <a:defRPr sz="22600" b="1"/>
            </a:lvl1p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9144000" y="3511292"/>
            <a:ext cx="30723840" cy="166786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0F0A32-44E0-6940-A75F-3F122A3B8DDA}" type="datetimeFigureOut">
              <a:rPr lang="en-US" smtClean="0"/>
              <a:t>10/17/16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8"/>
            <a:ext cx="9875520" cy="25144028"/>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5955750" y="3511298"/>
            <a:ext cx="23180578" cy="23494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0F0A32-44E0-6940-A75F-3F122A3B8DDA}" type="datetimeFigureOut">
              <a:rPr lang="en-US" smtClean="0"/>
              <a:t>10/17/16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9" name="Rectangle 8"/>
          <p:cNvSpPr/>
          <p:nvPr/>
        </p:nvSpPr>
        <p:spPr>
          <a:xfrm>
            <a:off x="0" y="18087860"/>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2" name="Title Placeholder 1"/>
          <p:cNvSpPr>
            <a:spLocks noGrp="1"/>
          </p:cNvSpPr>
          <p:nvPr>
            <p:ph type="title"/>
          </p:nvPr>
        </p:nvSpPr>
        <p:spPr>
          <a:xfrm>
            <a:off x="8607795" y="20986406"/>
            <a:ext cx="31260053" cy="5486400"/>
          </a:xfrm>
          <a:prstGeom prst="rect">
            <a:avLst/>
          </a:prstGeom>
          <a:effectLst/>
        </p:spPr>
        <p:txBody>
          <a:bodyPr vert="horz" lIns="449281" tIns="224643" rIns="449281" bIns="224643"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49281" tIns="224643" rIns="449281" bIns="22464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49281" tIns="224643" rIns="449281" bIns="224643" rtlCol="0" anchor="ctr"/>
          <a:lstStyle>
            <a:lvl1pPr algn="r">
              <a:defRPr sz="5400" b="1">
                <a:solidFill>
                  <a:schemeClr val="tx1">
                    <a:lumMod val="50000"/>
                    <a:lumOff val="50000"/>
                  </a:schemeClr>
                </a:solidFill>
              </a:defRPr>
            </a:lvl1pPr>
          </a:lstStyle>
          <a:p>
            <a:fld id="{E30F0A32-44E0-6940-A75F-3F122A3B8DDA}" type="datetimeFigureOut">
              <a:rPr lang="en-US" smtClean="0"/>
              <a:t>10/17/16</a:t>
            </a:fld>
            <a:endParaRPr lang="en-US"/>
          </a:p>
        </p:txBody>
      </p:sp>
      <p:sp>
        <p:nvSpPr>
          <p:cNvPr id="5" name="Footer Placeholder 4"/>
          <p:cNvSpPr>
            <a:spLocks noGrp="1"/>
          </p:cNvSpPr>
          <p:nvPr>
            <p:ph type="ftr" sz="quarter" idx="3"/>
          </p:nvPr>
        </p:nvSpPr>
        <p:spPr>
          <a:xfrm>
            <a:off x="2194563" y="29626562"/>
            <a:ext cx="16093445" cy="1752600"/>
          </a:xfrm>
          <a:prstGeom prst="rect">
            <a:avLst/>
          </a:prstGeom>
        </p:spPr>
        <p:txBody>
          <a:bodyPr vert="horz" lIns="449281" tIns="224643" rIns="449281" bIns="224643" rtlCol="0" anchor="ctr"/>
          <a:lstStyle>
            <a:lvl1pPr algn="l">
              <a:defRPr sz="54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49281" tIns="224643" rIns="449281" bIns="224643" rtlCol="0" anchor="ctr"/>
          <a:lstStyle>
            <a:lvl1pPr algn="ctr">
              <a:defRPr sz="5900" b="1">
                <a:solidFill>
                  <a:schemeClr val="tx1">
                    <a:lumMod val="50000"/>
                    <a:lumOff val="50000"/>
                  </a:schemeClr>
                </a:solidFill>
              </a:defRPr>
            </a:lvl1pPr>
          </a:lstStyle>
          <a:p>
            <a:fld id="{3F9D460D-D0D8-0841-A711-336189991BC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xmlns:p14="http://schemas.microsoft.com/office/powerpoint/2010/main" id="1" dur="indefinite" restart="never" nodeType="tmRoot"/>
      </p:par>
    </p:tnLst>
  </p:timing>
  <p:txStyles>
    <p:titleStyle>
      <a:lvl1pPr marL="1572490" indent="-1572490" algn="r" defTabSz="4492827" rtl="0" eaLnBrk="1" latinLnBrk="0" hangingPunct="1">
        <a:spcBef>
          <a:spcPct val="0"/>
        </a:spcBef>
        <a:buClr>
          <a:schemeClr val="accent6">
            <a:lumMod val="75000"/>
          </a:schemeClr>
        </a:buClr>
        <a:buSzPct val="128000"/>
        <a:buFont typeface="Georgia" pitchFamily="18" charset="0"/>
        <a:buChar char="*"/>
        <a:defRPr sz="22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2320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10800" kern="1200">
          <a:solidFill>
            <a:schemeClr val="tx1">
              <a:lumMod val="75000"/>
              <a:lumOff val="25000"/>
            </a:schemeClr>
          </a:solidFill>
          <a:latin typeface="+mn-lt"/>
          <a:ea typeface="+mn-ea"/>
          <a:cs typeface="+mn-cs"/>
        </a:defRPr>
      </a:lvl1pPr>
      <a:lvl2pPr marL="269569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9800" kern="1200">
          <a:solidFill>
            <a:schemeClr val="tx1">
              <a:lumMod val="75000"/>
              <a:lumOff val="25000"/>
            </a:schemeClr>
          </a:solidFill>
          <a:latin typeface="+mn-lt"/>
          <a:ea typeface="+mn-ea"/>
          <a:cs typeface="+mn-cs"/>
        </a:defRPr>
      </a:lvl2pPr>
      <a:lvl3pPr marL="4043541"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8800" kern="1200">
          <a:solidFill>
            <a:schemeClr val="tx1">
              <a:lumMod val="75000"/>
              <a:lumOff val="25000"/>
            </a:schemeClr>
          </a:solidFill>
          <a:latin typeface="+mn-lt"/>
          <a:ea typeface="+mn-ea"/>
          <a:cs typeface="+mn-cs"/>
        </a:defRPr>
      </a:lvl3pPr>
      <a:lvl4pPr marL="5391388"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7900" kern="1200">
          <a:solidFill>
            <a:schemeClr val="tx1">
              <a:lumMod val="75000"/>
              <a:lumOff val="25000"/>
            </a:schemeClr>
          </a:solidFill>
          <a:latin typeface="+mn-lt"/>
          <a:ea typeface="+mn-ea"/>
          <a:cs typeface="+mn-cs"/>
        </a:defRPr>
      </a:lvl4pPr>
      <a:lvl5pPr marL="6829097"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5pPr>
      <a:lvl6pPr marL="817694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6pPr>
      <a:lvl7pPr marL="9659573"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7pPr>
      <a:lvl8pPr marL="11232063"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8pPr>
      <a:lvl9pPr marL="12714696"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9pPr>
    </p:bodyStyle>
    <p:otherStyle>
      <a:defPPr>
        <a:defRPr lang="en-US"/>
      </a:defPPr>
      <a:lvl1pPr marL="0" algn="l" defTabSz="4492827" rtl="0" eaLnBrk="1" latinLnBrk="0" hangingPunct="1">
        <a:defRPr sz="8800" kern="1200">
          <a:solidFill>
            <a:schemeClr val="tx1"/>
          </a:solidFill>
          <a:latin typeface="+mn-lt"/>
          <a:ea typeface="+mn-ea"/>
          <a:cs typeface="+mn-cs"/>
        </a:defRPr>
      </a:lvl1pPr>
      <a:lvl2pPr marL="2246414" algn="l" defTabSz="4492827" rtl="0" eaLnBrk="1" latinLnBrk="0" hangingPunct="1">
        <a:defRPr sz="8800" kern="1200">
          <a:solidFill>
            <a:schemeClr val="tx1"/>
          </a:solidFill>
          <a:latin typeface="+mn-lt"/>
          <a:ea typeface="+mn-ea"/>
          <a:cs typeface="+mn-cs"/>
        </a:defRPr>
      </a:lvl2pPr>
      <a:lvl3pPr marL="4492827" algn="l" defTabSz="4492827" rtl="0" eaLnBrk="1" latinLnBrk="0" hangingPunct="1">
        <a:defRPr sz="8800" kern="1200">
          <a:solidFill>
            <a:schemeClr val="tx1"/>
          </a:solidFill>
          <a:latin typeface="+mn-lt"/>
          <a:ea typeface="+mn-ea"/>
          <a:cs typeface="+mn-cs"/>
        </a:defRPr>
      </a:lvl3pPr>
      <a:lvl4pPr marL="6739241" algn="l" defTabSz="4492827" rtl="0" eaLnBrk="1" latinLnBrk="0" hangingPunct="1">
        <a:defRPr sz="8800" kern="1200">
          <a:solidFill>
            <a:schemeClr val="tx1"/>
          </a:solidFill>
          <a:latin typeface="+mn-lt"/>
          <a:ea typeface="+mn-ea"/>
          <a:cs typeface="+mn-cs"/>
        </a:defRPr>
      </a:lvl4pPr>
      <a:lvl5pPr marL="8985649" algn="l" defTabSz="4492827" rtl="0" eaLnBrk="1" latinLnBrk="0" hangingPunct="1">
        <a:defRPr sz="8800" kern="1200">
          <a:solidFill>
            <a:schemeClr val="tx1"/>
          </a:solidFill>
          <a:latin typeface="+mn-lt"/>
          <a:ea typeface="+mn-ea"/>
          <a:cs typeface="+mn-cs"/>
        </a:defRPr>
      </a:lvl5pPr>
      <a:lvl6pPr marL="11232063" algn="l" defTabSz="4492827" rtl="0" eaLnBrk="1" latinLnBrk="0" hangingPunct="1">
        <a:defRPr sz="8800" kern="1200">
          <a:solidFill>
            <a:schemeClr val="tx1"/>
          </a:solidFill>
          <a:latin typeface="+mn-lt"/>
          <a:ea typeface="+mn-ea"/>
          <a:cs typeface="+mn-cs"/>
        </a:defRPr>
      </a:lvl6pPr>
      <a:lvl7pPr marL="13478476" algn="l" defTabSz="4492827" rtl="0" eaLnBrk="1" latinLnBrk="0" hangingPunct="1">
        <a:defRPr sz="8800" kern="1200">
          <a:solidFill>
            <a:schemeClr val="tx1"/>
          </a:solidFill>
          <a:latin typeface="+mn-lt"/>
          <a:ea typeface="+mn-ea"/>
          <a:cs typeface="+mn-cs"/>
        </a:defRPr>
      </a:lvl7pPr>
      <a:lvl8pPr marL="15724890" algn="l" defTabSz="4492827" rtl="0" eaLnBrk="1" latinLnBrk="0" hangingPunct="1">
        <a:defRPr sz="8800" kern="1200">
          <a:solidFill>
            <a:schemeClr val="tx1"/>
          </a:solidFill>
          <a:latin typeface="+mn-lt"/>
          <a:ea typeface="+mn-ea"/>
          <a:cs typeface="+mn-cs"/>
        </a:defRPr>
      </a:lvl8pPr>
      <a:lvl9pPr marL="17971303" algn="l" defTabSz="4492827"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jpeg"/><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90088" y="3395040"/>
            <a:ext cx="36193358" cy="1807890"/>
          </a:xfrm>
          <a:prstGeom prst="rect">
            <a:avLst/>
          </a:prstGeom>
          <a:noFill/>
        </p:spPr>
        <p:txBody>
          <a:bodyPr wrap="square" lIns="449281" tIns="224643" rIns="449281" bIns="224643" rtlCol="0">
            <a:spAutoFit/>
          </a:bodyPr>
          <a:lstStyle/>
          <a:p>
            <a:endParaRPr lang="en-US" dirty="0"/>
          </a:p>
        </p:txBody>
      </p:sp>
      <p:sp>
        <p:nvSpPr>
          <p:cNvPr id="9" name="Rounded Rectangle 8"/>
          <p:cNvSpPr/>
          <p:nvPr/>
        </p:nvSpPr>
        <p:spPr>
          <a:xfrm>
            <a:off x="713123" y="625165"/>
            <a:ext cx="41527157" cy="6916910"/>
          </a:xfrm>
          <a:prstGeom prst="roundRect">
            <a:avLst/>
          </a:prstGeom>
          <a:ln/>
        </p:spPr>
        <p:style>
          <a:lnRef idx="2">
            <a:schemeClr val="accent1"/>
          </a:lnRef>
          <a:fillRef idx="1">
            <a:schemeClr val="lt1"/>
          </a:fillRef>
          <a:effectRef idx="0">
            <a:schemeClr val="accent1"/>
          </a:effectRef>
          <a:fontRef idx="minor">
            <a:schemeClr val="dk1"/>
          </a:fontRef>
        </p:style>
        <p:txBody>
          <a:bodyPr lIns="449281" tIns="224643" rIns="449281" bIns="224643" rtlCol="0" anchor="ctr"/>
          <a:lstStyle/>
          <a:p>
            <a:pPr algn="ctr"/>
            <a:endParaRPr lang="en-US" b="1" dirty="0" smtClean="0"/>
          </a:p>
          <a:p>
            <a:pPr algn="ctr"/>
            <a:r>
              <a:rPr lang="en-US" b="1" dirty="0" smtClean="0">
                <a:solidFill>
                  <a:srgbClr val="0000FF"/>
                </a:solidFill>
              </a:rPr>
              <a:t>Incarcerated </a:t>
            </a:r>
            <a:r>
              <a:rPr lang="en-US" b="1" dirty="0">
                <a:solidFill>
                  <a:srgbClr val="0000FF"/>
                </a:solidFill>
              </a:rPr>
              <a:t>Men and Their Partners: A Relationship Intervention </a:t>
            </a:r>
            <a:r>
              <a:rPr lang="en-US" b="1" dirty="0" smtClean="0">
                <a:solidFill>
                  <a:srgbClr val="0000FF"/>
                </a:solidFill>
              </a:rPr>
              <a:t>Study</a:t>
            </a:r>
            <a:endParaRPr lang="en-US" dirty="0" smtClean="0">
              <a:solidFill>
                <a:srgbClr val="0000FF"/>
              </a:solidFill>
            </a:endParaRPr>
          </a:p>
          <a:p>
            <a:pPr algn="ctr"/>
            <a:r>
              <a:rPr lang="en-US" sz="6900" dirty="0" smtClean="0">
                <a:solidFill>
                  <a:srgbClr val="000000"/>
                </a:solidFill>
                <a:latin typeface="Bangla MN"/>
                <a:cs typeface="Bangla MN"/>
              </a:rPr>
              <a:t>Kerry </a:t>
            </a:r>
            <a:r>
              <a:rPr lang="en-US" sz="6900" dirty="0">
                <a:solidFill>
                  <a:srgbClr val="000000"/>
                </a:solidFill>
                <a:latin typeface="Bangla MN"/>
                <a:cs typeface="Bangla MN"/>
              </a:rPr>
              <a:t>Kazura, Ph.D</a:t>
            </a:r>
            <a:r>
              <a:rPr lang="en-US" sz="6900" dirty="0" smtClean="0">
                <a:solidFill>
                  <a:srgbClr val="000000"/>
                </a:solidFill>
                <a:latin typeface="Bangla MN"/>
                <a:cs typeface="Bangla MN"/>
              </a:rPr>
              <a:t>.</a:t>
            </a:r>
          </a:p>
          <a:p>
            <a:pPr algn="ctr"/>
            <a:r>
              <a:rPr lang="en-US" sz="6900" dirty="0" smtClean="0">
                <a:solidFill>
                  <a:srgbClr val="000000"/>
                </a:solidFill>
                <a:latin typeface="Bangla MN"/>
                <a:cs typeface="Bangla MN"/>
              </a:rPr>
              <a:t>Associate Professor &amp; Chair</a:t>
            </a:r>
            <a:endParaRPr lang="en-US" sz="6900" dirty="0">
              <a:solidFill>
                <a:srgbClr val="000000"/>
              </a:solidFill>
              <a:latin typeface="Bangla MN"/>
              <a:cs typeface="Bangla MN"/>
            </a:endParaRPr>
          </a:p>
          <a:p>
            <a:pPr algn="ctr"/>
            <a:r>
              <a:rPr lang="en-US" sz="6900" dirty="0">
                <a:solidFill>
                  <a:srgbClr val="000000"/>
                </a:solidFill>
                <a:latin typeface="Bangla MN"/>
                <a:cs typeface="Bangla MN"/>
              </a:rPr>
              <a:t>Human Development and Family Studies</a:t>
            </a:r>
          </a:p>
          <a:p>
            <a:pPr algn="ctr"/>
            <a:r>
              <a:rPr lang="en-US" sz="6900" dirty="0">
                <a:solidFill>
                  <a:srgbClr val="000000"/>
                </a:solidFill>
                <a:latin typeface="Bangla MN"/>
                <a:cs typeface="Bangla MN"/>
              </a:rPr>
              <a:t>University of New Hampshire</a:t>
            </a:r>
          </a:p>
          <a:p>
            <a:pPr algn="ctr"/>
            <a:r>
              <a:rPr lang="en-US" dirty="0" smtClean="0">
                <a:solidFill>
                  <a:srgbClr val="000000"/>
                </a:solidFill>
              </a:rPr>
              <a:t> </a:t>
            </a:r>
            <a:endParaRPr lang="en-US" dirty="0">
              <a:solidFill>
                <a:srgbClr val="000000"/>
              </a:solidFill>
            </a:endParaRPr>
          </a:p>
        </p:txBody>
      </p:sp>
      <p:sp>
        <p:nvSpPr>
          <p:cNvPr id="5" name="Rounded Rectangle 4"/>
          <p:cNvSpPr/>
          <p:nvPr/>
        </p:nvSpPr>
        <p:spPr>
          <a:xfrm>
            <a:off x="1701800" y="14173200"/>
            <a:ext cx="9207143" cy="16640734"/>
          </a:xfrm>
          <a:prstGeom prst="roundRect">
            <a:avLst>
              <a:gd name="adj" fmla="val 16398"/>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600" dirty="0" smtClean="0">
                <a:solidFill>
                  <a:srgbClr val="0000FF"/>
                </a:solidFill>
                <a:latin typeface="Times"/>
                <a:cs typeface="Times"/>
              </a:rPr>
              <a:t>Introduction</a:t>
            </a:r>
          </a:p>
          <a:p>
            <a:pPr algn="ctr"/>
            <a:endParaRPr lang="en-US" sz="3200" dirty="0" smtClean="0">
              <a:solidFill>
                <a:srgbClr val="0000FF"/>
              </a:solidFill>
              <a:latin typeface="Times"/>
              <a:cs typeface="Times"/>
            </a:endParaRPr>
          </a:p>
          <a:p>
            <a:r>
              <a:rPr lang="en-US" sz="3200" b="1" dirty="0" smtClean="0">
                <a:latin typeface="Times"/>
                <a:cs typeface="Times"/>
              </a:rPr>
              <a:t>•</a:t>
            </a:r>
            <a:r>
              <a:rPr lang="en-US" sz="3200" dirty="0" smtClean="0">
                <a:latin typeface="Times"/>
                <a:cs typeface="Times"/>
              </a:rPr>
              <a:t> </a:t>
            </a:r>
            <a:r>
              <a:rPr lang="en-US" sz="3200" dirty="0">
                <a:latin typeface="Times"/>
                <a:cs typeface="Times"/>
              </a:rPr>
              <a:t>The Family Connections Center (FCC) was founded in 1998 from a partnership created among the New Hampshire’s Department of Corrections, University of New Hampshire’s (UNH) Department of Human Development &amp; Family Studies. </a:t>
            </a:r>
            <a:endParaRPr lang="en-US" sz="3200" dirty="0" smtClean="0">
              <a:latin typeface="Times"/>
              <a:cs typeface="Times"/>
            </a:endParaRPr>
          </a:p>
          <a:p>
            <a:endParaRPr lang="en-US" sz="3200" dirty="0">
              <a:latin typeface="Times"/>
              <a:cs typeface="Times"/>
            </a:endParaRPr>
          </a:p>
          <a:p>
            <a:r>
              <a:rPr lang="en-US" sz="3200" b="1" dirty="0" smtClean="0">
                <a:latin typeface="Times"/>
                <a:cs typeface="Times"/>
              </a:rPr>
              <a:t>• </a:t>
            </a:r>
            <a:r>
              <a:rPr lang="en-US" sz="3200" dirty="0">
                <a:latin typeface="Times"/>
                <a:cs typeface="Times"/>
              </a:rPr>
              <a:t>Male offenders who maintain strong connections to their family during incarceration have higher rates of post release success than those who do </a:t>
            </a:r>
            <a:r>
              <a:rPr lang="en-US" sz="3200" dirty="0" smtClean="0">
                <a:latin typeface="Times"/>
                <a:cs typeface="Times"/>
              </a:rPr>
              <a:t>not. </a:t>
            </a:r>
          </a:p>
          <a:p>
            <a:endParaRPr lang="en-US" sz="3200" dirty="0">
              <a:latin typeface="Times"/>
              <a:cs typeface="Times"/>
            </a:endParaRPr>
          </a:p>
          <a:p>
            <a:r>
              <a:rPr lang="en-US" sz="3200" dirty="0">
                <a:latin typeface="Times"/>
                <a:cs typeface="Times"/>
              </a:rPr>
              <a:t>• F</a:t>
            </a:r>
            <a:r>
              <a:rPr lang="en-US" sz="3200" dirty="0" smtClean="0">
                <a:latin typeface="Times"/>
                <a:cs typeface="Times"/>
              </a:rPr>
              <a:t>ew </a:t>
            </a:r>
            <a:r>
              <a:rPr lang="en-US" sz="3200" dirty="0">
                <a:latin typeface="Times"/>
                <a:cs typeface="Times"/>
              </a:rPr>
              <a:t>rehabilitation programs address the needs of establishing healthy family </a:t>
            </a:r>
            <a:r>
              <a:rPr lang="en-US" sz="3200" dirty="0" smtClean="0">
                <a:latin typeface="Times"/>
                <a:cs typeface="Times"/>
              </a:rPr>
              <a:t>relationships.</a:t>
            </a:r>
          </a:p>
          <a:p>
            <a:endParaRPr lang="en-US" sz="3200" dirty="0">
              <a:latin typeface="Times"/>
              <a:cs typeface="Times"/>
            </a:endParaRPr>
          </a:p>
          <a:p>
            <a:r>
              <a:rPr lang="en-US" sz="3200" dirty="0" smtClean="0">
                <a:latin typeface="Times"/>
                <a:cs typeface="Times"/>
              </a:rPr>
              <a:t>•Programs </a:t>
            </a:r>
            <a:r>
              <a:rPr lang="en-US" sz="3200" dirty="0" smtClean="0">
                <a:latin typeface="Times"/>
                <a:cs typeface="Times"/>
              </a:rPr>
              <a:t>that </a:t>
            </a:r>
            <a:r>
              <a:rPr lang="en-US" sz="3200" dirty="0" smtClean="0">
                <a:latin typeface="Times"/>
                <a:cs typeface="Times"/>
              </a:rPr>
              <a:t>have focused on improving family </a:t>
            </a:r>
            <a:r>
              <a:rPr lang="en-US" sz="3200" dirty="0" smtClean="0">
                <a:latin typeface="Times"/>
                <a:cs typeface="Times"/>
              </a:rPr>
              <a:t>functioning have </a:t>
            </a:r>
            <a:r>
              <a:rPr lang="en-US" sz="3200" dirty="0">
                <a:latin typeface="Times"/>
                <a:cs typeface="Times"/>
              </a:rPr>
              <a:t>adopted a wide range of formats which have been delivered by a variety of agencies: family support providers, state agencies, and community and faith based organizations. </a:t>
            </a:r>
            <a:r>
              <a:rPr lang="en-US" sz="3200" dirty="0" smtClean="0">
                <a:latin typeface="Times"/>
                <a:cs typeface="Times"/>
              </a:rPr>
              <a:t>However, few have provided these programs to both partners at the same time.</a:t>
            </a:r>
          </a:p>
          <a:p>
            <a:endParaRPr lang="en-US" sz="3200" dirty="0" smtClean="0">
              <a:latin typeface="Times"/>
              <a:cs typeface="Times"/>
            </a:endParaRPr>
          </a:p>
          <a:p>
            <a:pPr algn="ctr"/>
            <a:r>
              <a:rPr lang="en-US" sz="3200" dirty="0" smtClean="0">
                <a:solidFill>
                  <a:srgbClr val="0000FF"/>
                </a:solidFill>
                <a:latin typeface="Times"/>
                <a:cs typeface="Times"/>
              </a:rPr>
              <a:t>Purpose of Study</a:t>
            </a:r>
          </a:p>
          <a:p>
            <a:pPr algn="ctr"/>
            <a:endParaRPr lang="en-US" sz="3200" dirty="0">
              <a:solidFill>
                <a:srgbClr val="0000FF"/>
              </a:solidFill>
              <a:latin typeface="Times"/>
              <a:cs typeface="Times"/>
            </a:endParaRPr>
          </a:p>
          <a:p>
            <a:r>
              <a:rPr lang="en-US" sz="3200" dirty="0" smtClean="0">
                <a:latin typeface="Times"/>
                <a:cs typeface="Times"/>
              </a:rPr>
              <a:t>•The </a:t>
            </a:r>
            <a:r>
              <a:rPr lang="en-US" sz="3200" dirty="0" smtClean="0">
                <a:latin typeface="Times"/>
                <a:cs typeface="Times"/>
              </a:rPr>
              <a:t>purpose of this </a:t>
            </a:r>
            <a:r>
              <a:rPr lang="en-US" sz="3200" smtClean="0">
                <a:latin typeface="Times"/>
                <a:cs typeface="Times"/>
              </a:rPr>
              <a:t>study was </a:t>
            </a:r>
            <a:r>
              <a:rPr lang="en-US" sz="3200">
                <a:latin typeface="Times"/>
                <a:cs typeface="Times"/>
              </a:rPr>
              <a:t>t</a:t>
            </a:r>
            <a:r>
              <a:rPr lang="en-US" sz="3200" smtClean="0">
                <a:latin typeface="Times"/>
                <a:cs typeface="Times"/>
              </a:rPr>
              <a:t>o </a:t>
            </a:r>
            <a:r>
              <a:rPr lang="en-US" sz="3200" dirty="0" smtClean="0">
                <a:latin typeface="Times"/>
                <a:cs typeface="Times"/>
              </a:rPr>
              <a:t>examine pre- and post-test data from inmates and their partners who participated in the Prevention and Relationship </a:t>
            </a:r>
            <a:r>
              <a:rPr lang="en-US" sz="3200" dirty="0">
                <a:latin typeface="Times"/>
                <a:cs typeface="Times"/>
              </a:rPr>
              <a:t>Enhancement </a:t>
            </a:r>
            <a:r>
              <a:rPr lang="en-US" sz="3200" dirty="0" smtClean="0">
                <a:latin typeface="Times"/>
                <a:cs typeface="Times"/>
              </a:rPr>
              <a:t>Program (</a:t>
            </a:r>
            <a:r>
              <a:rPr lang="en-US" sz="3200" dirty="0">
                <a:latin typeface="Times"/>
                <a:cs typeface="Times"/>
              </a:rPr>
              <a:t>PREP</a:t>
            </a:r>
            <a:r>
              <a:rPr lang="en-US" sz="3200" baseline="30000" dirty="0" smtClean="0">
                <a:latin typeface="Times"/>
                <a:cs typeface="Times"/>
              </a:rPr>
              <a:t>©</a:t>
            </a:r>
            <a:r>
              <a:rPr lang="en-US" sz="3200" dirty="0" smtClean="0">
                <a:latin typeface="Times"/>
                <a:cs typeface="Times"/>
              </a:rPr>
              <a:t>) while in prison.</a:t>
            </a:r>
          </a:p>
          <a:p>
            <a:r>
              <a:rPr lang="en-US" sz="3200" dirty="0">
                <a:latin typeface="Times"/>
                <a:cs typeface="Times"/>
              </a:rPr>
              <a:t> </a:t>
            </a:r>
            <a:r>
              <a:rPr lang="en-US" sz="3200" dirty="0" smtClean="0">
                <a:latin typeface="Times"/>
                <a:cs typeface="Times"/>
              </a:rPr>
              <a:t>        </a:t>
            </a:r>
            <a:endParaRPr lang="en-US" sz="3200" dirty="0">
              <a:latin typeface="Times"/>
              <a:cs typeface="Times"/>
            </a:endParaRPr>
          </a:p>
        </p:txBody>
      </p:sp>
      <p:sp>
        <p:nvSpPr>
          <p:cNvPr id="3" name="Rounded Rectangle 2"/>
          <p:cNvSpPr/>
          <p:nvPr/>
        </p:nvSpPr>
        <p:spPr>
          <a:xfrm>
            <a:off x="11910286" y="8051512"/>
            <a:ext cx="8165427" cy="1326179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solidFill>
                  <a:srgbClr val="0000FF"/>
                </a:solidFill>
                <a:latin typeface="Times"/>
                <a:cs typeface="Times"/>
              </a:rPr>
              <a:t>Participants</a:t>
            </a:r>
          </a:p>
          <a:p>
            <a:pPr algn="ctr"/>
            <a:endParaRPr lang="en-US" sz="3200" dirty="0" smtClean="0">
              <a:solidFill>
                <a:srgbClr val="0000FF"/>
              </a:solidFill>
              <a:latin typeface="Times"/>
              <a:cs typeface="Times"/>
            </a:endParaRPr>
          </a:p>
          <a:p>
            <a:r>
              <a:rPr lang="en-US" sz="3200" dirty="0">
                <a:solidFill>
                  <a:schemeClr val="tx1"/>
                </a:solidFill>
                <a:latin typeface="Times"/>
                <a:cs typeface="Times"/>
              </a:rPr>
              <a:t>The following analyses were conducted using data from </a:t>
            </a:r>
            <a:r>
              <a:rPr lang="en-US" sz="3200" dirty="0" smtClean="0">
                <a:solidFill>
                  <a:schemeClr val="tx1"/>
                </a:solidFill>
                <a:latin typeface="Times"/>
                <a:cs typeface="Times"/>
              </a:rPr>
              <a:t>40 </a:t>
            </a:r>
            <a:r>
              <a:rPr lang="en-US" sz="3200" dirty="0">
                <a:solidFill>
                  <a:schemeClr val="tx1"/>
                </a:solidFill>
                <a:latin typeface="Times"/>
                <a:cs typeface="Times"/>
              </a:rPr>
              <a:t>incarcerated </a:t>
            </a:r>
            <a:r>
              <a:rPr lang="en-US" sz="3200" dirty="0" smtClean="0">
                <a:solidFill>
                  <a:schemeClr val="tx1"/>
                </a:solidFill>
                <a:latin typeface="Times"/>
                <a:cs typeface="Times"/>
              </a:rPr>
              <a:t>men and 40 female partners who completed the </a:t>
            </a:r>
            <a:r>
              <a:rPr lang="en-US" sz="3200" dirty="0">
                <a:solidFill>
                  <a:schemeClr val="tx1"/>
                </a:solidFill>
                <a:latin typeface="Times"/>
                <a:cs typeface="Times"/>
              </a:rPr>
              <a:t>PREP</a:t>
            </a:r>
            <a:r>
              <a:rPr lang="en-US" sz="3200" baseline="30000" dirty="0">
                <a:solidFill>
                  <a:schemeClr val="tx1"/>
                </a:solidFill>
                <a:latin typeface="Times"/>
                <a:cs typeface="Times"/>
              </a:rPr>
              <a:t>©</a:t>
            </a:r>
            <a:r>
              <a:rPr lang="en-US" sz="3200" dirty="0">
                <a:solidFill>
                  <a:schemeClr val="tx1"/>
                </a:solidFill>
                <a:latin typeface="Times"/>
                <a:cs typeface="Times"/>
              </a:rPr>
              <a:t> </a:t>
            </a:r>
            <a:r>
              <a:rPr lang="en-US" sz="3200" dirty="0" smtClean="0">
                <a:solidFill>
                  <a:schemeClr val="tx1"/>
                </a:solidFill>
                <a:latin typeface="Times"/>
                <a:cs typeface="Times"/>
              </a:rPr>
              <a:t>program.</a:t>
            </a:r>
          </a:p>
          <a:p>
            <a:endParaRPr lang="en-US" sz="3200" dirty="0" smtClean="0">
              <a:solidFill>
                <a:srgbClr val="FF0000"/>
              </a:solidFill>
              <a:latin typeface="Times"/>
              <a:cs typeface="Times"/>
            </a:endParaRPr>
          </a:p>
          <a:p>
            <a:pPr marL="457200" indent="-457200">
              <a:buFont typeface="Arial"/>
              <a:buChar char="•"/>
            </a:pPr>
            <a:r>
              <a:rPr lang="en-US" sz="3200" dirty="0">
                <a:latin typeface="Times"/>
                <a:cs typeface="Times"/>
              </a:rPr>
              <a:t>All couples were in a committed relationship with the relationship length averaging 6.29 years (</a:t>
            </a:r>
            <a:r>
              <a:rPr lang="en-US" sz="3200" dirty="0" err="1">
                <a:latin typeface="Times"/>
                <a:cs typeface="Times"/>
              </a:rPr>
              <a:t>sd</a:t>
            </a:r>
            <a:r>
              <a:rPr lang="en-US" sz="3200" dirty="0">
                <a:latin typeface="Times"/>
                <a:cs typeface="Times"/>
              </a:rPr>
              <a:t>=5.33) and ranged from 1-28 years</a:t>
            </a:r>
            <a:r>
              <a:rPr lang="en-US" sz="3200" dirty="0" smtClean="0">
                <a:latin typeface="Times"/>
                <a:cs typeface="Times"/>
              </a:rPr>
              <a:t>.</a:t>
            </a:r>
            <a:endParaRPr lang="en-US" sz="3200" dirty="0" smtClean="0">
              <a:solidFill>
                <a:srgbClr val="FF0000"/>
              </a:solidFill>
              <a:latin typeface="Times"/>
              <a:cs typeface="Times"/>
            </a:endParaRPr>
          </a:p>
          <a:p>
            <a:endParaRPr lang="en-US" sz="3200" dirty="0" smtClean="0">
              <a:solidFill>
                <a:srgbClr val="FF0000"/>
              </a:solidFill>
              <a:latin typeface="Times"/>
              <a:cs typeface="Times"/>
            </a:endParaRPr>
          </a:p>
          <a:p>
            <a:pPr algn="ctr"/>
            <a:r>
              <a:rPr lang="en-US" sz="3200" dirty="0">
                <a:solidFill>
                  <a:srgbClr val="0000FF"/>
                </a:solidFill>
                <a:latin typeface="Times"/>
                <a:cs typeface="Times"/>
              </a:rPr>
              <a:t>Participants’ A</a:t>
            </a:r>
            <a:r>
              <a:rPr lang="en-US" sz="3200" dirty="0" smtClean="0">
                <a:solidFill>
                  <a:srgbClr val="0000FF"/>
                </a:solidFill>
                <a:latin typeface="Times"/>
                <a:cs typeface="Times"/>
              </a:rPr>
              <a:t>ge </a:t>
            </a:r>
          </a:p>
          <a:p>
            <a:pPr algn="ctr"/>
            <a:endParaRPr lang="en-US" sz="3200" dirty="0" smtClean="0">
              <a:solidFill>
                <a:srgbClr val="0000FF"/>
              </a:solidFill>
              <a:latin typeface="Times"/>
              <a:cs typeface="Times"/>
            </a:endParaRPr>
          </a:p>
          <a:p>
            <a:pPr marL="457200" indent="-457200">
              <a:buFont typeface="Arial"/>
              <a:buChar char="•"/>
            </a:pPr>
            <a:r>
              <a:rPr lang="en-US" sz="3200" dirty="0" smtClean="0">
                <a:latin typeface="Times"/>
                <a:cs typeface="Times"/>
              </a:rPr>
              <a:t>42.3</a:t>
            </a:r>
            <a:r>
              <a:rPr lang="en-US" sz="3200" dirty="0">
                <a:latin typeface="Times"/>
                <a:cs typeface="Times"/>
              </a:rPr>
              <a:t>% between the ages of 18-</a:t>
            </a:r>
            <a:r>
              <a:rPr lang="en-US" sz="3200" dirty="0" smtClean="0">
                <a:latin typeface="Times"/>
                <a:cs typeface="Times"/>
              </a:rPr>
              <a:t>35</a:t>
            </a:r>
            <a:endParaRPr lang="en-US" sz="3200" dirty="0">
              <a:latin typeface="Times"/>
              <a:cs typeface="Times"/>
            </a:endParaRPr>
          </a:p>
          <a:p>
            <a:pPr marL="457200" indent="-457200">
              <a:buFont typeface="Arial"/>
              <a:buChar char="•"/>
            </a:pPr>
            <a:r>
              <a:rPr lang="en-US" sz="3200" dirty="0" smtClean="0">
                <a:latin typeface="Times"/>
                <a:cs typeface="Times"/>
              </a:rPr>
              <a:t>50.9</a:t>
            </a:r>
            <a:r>
              <a:rPr lang="en-US" sz="3200" dirty="0">
                <a:latin typeface="Times"/>
                <a:cs typeface="Times"/>
              </a:rPr>
              <a:t>% between the ages of 36-</a:t>
            </a:r>
            <a:r>
              <a:rPr lang="en-US" sz="3200" dirty="0" smtClean="0">
                <a:latin typeface="Times"/>
                <a:cs typeface="Times"/>
              </a:rPr>
              <a:t>55</a:t>
            </a:r>
            <a:endParaRPr lang="en-US" sz="3200" dirty="0">
              <a:latin typeface="Times"/>
              <a:cs typeface="Times"/>
            </a:endParaRPr>
          </a:p>
          <a:p>
            <a:pPr marL="457200" indent="-457200">
              <a:buFont typeface="Arial"/>
              <a:buChar char="•"/>
            </a:pPr>
            <a:r>
              <a:rPr lang="en-US" sz="3200" dirty="0" smtClean="0">
                <a:latin typeface="Times"/>
                <a:cs typeface="Times"/>
              </a:rPr>
              <a:t>6.8</a:t>
            </a:r>
            <a:r>
              <a:rPr lang="en-US" sz="3200" dirty="0">
                <a:latin typeface="Times"/>
                <a:cs typeface="Times"/>
              </a:rPr>
              <a:t>% over 65 years </a:t>
            </a:r>
            <a:r>
              <a:rPr lang="en-US" sz="3200" dirty="0" smtClean="0">
                <a:latin typeface="Times"/>
                <a:cs typeface="Times"/>
              </a:rPr>
              <a:t>old </a:t>
            </a:r>
            <a:endParaRPr lang="en-US" sz="3200" dirty="0" smtClean="0">
              <a:solidFill>
                <a:srgbClr val="FF0000"/>
              </a:solidFill>
              <a:latin typeface="Times"/>
              <a:cs typeface="Times"/>
            </a:endParaRPr>
          </a:p>
          <a:p>
            <a:endParaRPr lang="en-US" sz="3200" dirty="0" smtClean="0">
              <a:solidFill>
                <a:srgbClr val="FF0000"/>
              </a:solidFill>
              <a:latin typeface="Times"/>
              <a:cs typeface="Times"/>
            </a:endParaRPr>
          </a:p>
          <a:p>
            <a:pPr algn="ctr"/>
            <a:r>
              <a:rPr lang="en-US" sz="3200" dirty="0" smtClean="0">
                <a:solidFill>
                  <a:srgbClr val="0000FF"/>
                </a:solidFill>
                <a:latin typeface="Times"/>
                <a:cs typeface="Times"/>
              </a:rPr>
              <a:t>Ethnicity</a:t>
            </a:r>
          </a:p>
          <a:p>
            <a:pPr marL="457200" indent="-457200">
              <a:buFont typeface="Arial"/>
              <a:buChar char="•"/>
            </a:pPr>
            <a:r>
              <a:rPr lang="en-US" sz="3200" dirty="0" smtClean="0">
                <a:latin typeface="Times"/>
                <a:cs typeface="Times"/>
              </a:rPr>
              <a:t>  0.3%  Asian</a:t>
            </a:r>
          </a:p>
          <a:p>
            <a:pPr marL="457200" indent="-457200">
              <a:buFont typeface="Arial"/>
              <a:buChar char="•"/>
            </a:pPr>
            <a:r>
              <a:rPr lang="en-US" sz="3200" dirty="0" smtClean="0">
                <a:latin typeface="Times"/>
                <a:cs typeface="Times"/>
              </a:rPr>
              <a:t>  7.9%  Black</a:t>
            </a:r>
          </a:p>
          <a:p>
            <a:pPr marL="457200" indent="-457200">
              <a:buFont typeface="Arial"/>
              <a:buChar char="•"/>
            </a:pPr>
            <a:r>
              <a:rPr lang="en-US" sz="3200" dirty="0" smtClean="0">
                <a:latin typeface="Times"/>
                <a:cs typeface="Times"/>
              </a:rPr>
              <a:t>  9.3%  Hispanic</a:t>
            </a:r>
          </a:p>
          <a:p>
            <a:pPr marL="457200" indent="-457200">
              <a:buFont typeface="Arial"/>
              <a:buChar char="•"/>
            </a:pPr>
            <a:r>
              <a:rPr lang="en-US" sz="3200" dirty="0" smtClean="0">
                <a:latin typeface="Times"/>
                <a:cs typeface="Times"/>
              </a:rPr>
              <a:t>11.6%  </a:t>
            </a:r>
            <a:r>
              <a:rPr lang="en-US" sz="3200" dirty="0">
                <a:latin typeface="Times"/>
                <a:cs typeface="Times"/>
              </a:rPr>
              <a:t>O</a:t>
            </a:r>
            <a:r>
              <a:rPr lang="en-US" sz="3200" dirty="0" smtClean="0">
                <a:latin typeface="Times"/>
                <a:cs typeface="Times"/>
              </a:rPr>
              <a:t>ther</a:t>
            </a:r>
            <a:endParaRPr lang="en-US" dirty="0">
              <a:solidFill>
                <a:srgbClr val="FF0000"/>
              </a:solidFill>
              <a:latin typeface="Times"/>
              <a:cs typeface="Times"/>
            </a:endParaRPr>
          </a:p>
        </p:txBody>
      </p:sp>
      <p:sp>
        <p:nvSpPr>
          <p:cNvPr id="15" name="Rounded Rectangle 14"/>
          <p:cNvSpPr/>
          <p:nvPr/>
        </p:nvSpPr>
        <p:spPr>
          <a:xfrm>
            <a:off x="31496000" y="8661400"/>
            <a:ext cx="10397601" cy="2054060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3200" dirty="0" smtClean="0">
              <a:solidFill>
                <a:srgbClr val="FF0000"/>
              </a:solidFill>
              <a:latin typeface="Times"/>
              <a:cs typeface="Times"/>
            </a:endParaRPr>
          </a:p>
          <a:p>
            <a:pPr algn="ctr"/>
            <a:endParaRPr lang="en-US" sz="3200" dirty="0" smtClean="0">
              <a:solidFill>
                <a:srgbClr val="FF0000"/>
              </a:solidFill>
              <a:latin typeface="Times"/>
              <a:cs typeface="Times"/>
            </a:endParaRPr>
          </a:p>
        </p:txBody>
      </p:sp>
      <p:sp>
        <p:nvSpPr>
          <p:cNvPr id="11" name="Rounded Rectangle 10"/>
          <p:cNvSpPr/>
          <p:nvPr/>
        </p:nvSpPr>
        <p:spPr>
          <a:xfrm>
            <a:off x="11910286" y="21869400"/>
            <a:ext cx="7701390" cy="8944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3200" dirty="0" smtClean="0">
              <a:solidFill>
                <a:srgbClr val="0000FF"/>
              </a:solidFill>
              <a:latin typeface="Times"/>
              <a:cs typeface="Times"/>
            </a:endParaRPr>
          </a:p>
          <a:p>
            <a:pPr algn="ctr"/>
            <a:r>
              <a:rPr lang="en-US" sz="3200" dirty="0" smtClean="0">
                <a:solidFill>
                  <a:srgbClr val="0000FF"/>
                </a:solidFill>
                <a:latin typeface="Times"/>
                <a:cs typeface="Times"/>
              </a:rPr>
              <a:t>Measures and Analyses</a:t>
            </a:r>
          </a:p>
          <a:p>
            <a:pPr algn="ctr"/>
            <a:endParaRPr lang="en-US" sz="3200" dirty="0" smtClean="0">
              <a:solidFill>
                <a:srgbClr val="0000FF"/>
              </a:solidFill>
              <a:latin typeface="Times"/>
              <a:cs typeface="Times"/>
            </a:endParaRPr>
          </a:p>
          <a:p>
            <a:pPr marL="457200" indent="-457200">
              <a:buFont typeface="Arial"/>
              <a:buChar char="•"/>
            </a:pPr>
            <a:r>
              <a:rPr lang="en-US" sz="3200" dirty="0" smtClean="0">
                <a:solidFill>
                  <a:srgbClr val="000000"/>
                </a:solidFill>
                <a:latin typeface="Times"/>
                <a:cs typeface="Times"/>
              </a:rPr>
              <a:t>Relationship Satisfaction</a:t>
            </a:r>
          </a:p>
          <a:p>
            <a:pPr marL="457200" indent="-457200">
              <a:buFont typeface="Arial"/>
              <a:buChar char="•"/>
            </a:pPr>
            <a:r>
              <a:rPr lang="en-US" sz="3200" dirty="0" smtClean="0">
                <a:solidFill>
                  <a:srgbClr val="000000"/>
                </a:solidFill>
                <a:latin typeface="Times"/>
                <a:cs typeface="Times"/>
              </a:rPr>
              <a:t>Relationship Confidence</a:t>
            </a:r>
          </a:p>
          <a:p>
            <a:pPr marL="457200" indent="-457200">
              <a:buFont typeface="Arial"/>
              <a:buChar char="•"/>
            </a:pPr>
            <a:r>
              <a:rPr lang="en-US" sz="3200" dirty="0" smtClean="0">
                <a:solidFill>
                  <a:srgbClr val="000000"/>
                </a:solidFill>
                <a:latin typeface="Times"/>
                <a:cs typeface="Times"/>
              </a:rPr>
              <a:t>Negative Interactions</a:t>
            </a:r>
          </a:p>
          <a:p>
            <a:pPr marL="457200" indent="-457200">
              <a:buFont typeface="Arial"/>
              <a:buChar char="•"/>
            </a:pPr>
            <a:r>
              <a:rPr lang="en-US" sz="3200" dirty="0" smtClean="0">
                <a:solidFill>
                  <a:srgbClr val="000000"/>
                </a:solidFill>
                <a:latin typeface="Times"/>
                <a:cs typeface="Times"/>
              </a:rPr>
              <a:t>Positive Interactions</a:t>
            </a:r>
          </a:p>
          <a:p>
            <a:pPr marL="457200" indent="-457200">
              <a:buFont typeface="Arial"/>
              <a:buChar char="•"/>
            </a:pPr>
            <a:r>
              <a:rPr lang="en-US" sz="3200" dirty="0" smtClean="0">
                <a:solidFill>
                  <a:schemeClr val="tx1"/>
                </a:solidFill>
                <a:latin typeface="Times"/>
                <a:cs typeface="Times"/>
              </a:rPr>
              <a:t>PREP</a:t>
            </a:r>
            <a:r>
              <a:rPr lang="en-US" sz="3200" baseline="30000" dirty="0" smtClean="0">
                <a:solidFill>
                  <a:schemeClr val="tx1"/>
                </a:solidFill>
                <a:latin typeface="Times"/>
                <a:cs typeface="Times"/>
              </a:rPr>
              <a:t>© </a:t>
            </a:r>
            <a:r>
              <a:rPr lang="en-US" sz="3200" dirty="0">
                <a:solidFill>
                  <a:schemeClr val="tx1"/>
                </a:solidFill>
                <a:latin typeface="Times"/>
                <a:cs typeface="Times"/>
              </a:rPr>
              <a:t> </a:t>
            </a:r>
            <a:r>
              <a:rPr lang="en-US" sz="3200" dirty="0" smtClean="0">
                <a:solidFill>
                  <a:schemeClr val="tx1"/>
                </a:solidFill>
                <a:latin typeface="Times"/>
                <a:cs typeface="Times"/>
              </a:rPr>
              <a:t>Pre and post test questionnaire</a:t>
            </a:r>
          </a:p>
          <a:p>
            <a:endParaRPr lang="en-US" sz="3200" dirty="0" smtClean="0">
              <a:solidFill>
                <a:schemeClr val="tx1"/>
              </a:solidFill>
              <a:latin typeface="Times"/>
              <a:cs typeface="Times"/>
            </a:endParaRPr>
          </a:p>
          <a:p>
            <a:r>
              <a:rPr lang="en-US" sz="3200" dirty="0">
                <a:latin typeface="Times"/>
                <a:cs typeface="Times"/>
              </a:rPr>
              <a:t>A series for 2 (time) x 2 (gender) analysis of variance were conducted to examine changes from pre- to post- intervention among inmates and their partners. Time was treated as a within-subjects factor and gender as a between-subjects factor. The time factor represented the pre and post intervention scores on each of the measures. </a:t>
            </a:r>
            <a:endParaRPr lang="en-US" sz="3200" dirty="0" smtClean="0">
              <a:solidFill>
                <a:schemeClr val="tx1"/>
              </a:solidFill>
              <a:latin typeface="Times"/>
              <a:cs typeface="Times"/>
            </a:endParaRPr>
          </a:p>
          <a:p>
            <a:pPr algn="ctr"/>
            <a:endParaRPr lang="en-US" sz="3200" dirty="0" smtClean="0">
              <a:solidFill>
                <a:srgbClr val="0000FF"/>
              </a:solidFill>
              <a:latin typeface="Times"/>
              <a:cs typeface="Times"/>
            </a:endParaRPr>
          </a:p>
        </p:txBody>
      </p:sp>
      <p:pic>
        <p:nvPicPr>
          <p:cNvPr id="7" name="Picture 6"/>
          <p:cNvPicPr>
            <a:picLocks noChangeAspect="1"/>
          </p:cNvPicPr>
          <p:nvPr/>
        </p:nvPicPr>
        <p:blipFill>
          <a:blip r:embed="rId2"/>
          <a:stretch>
            <a:fillRect/>
          </a:stretch>
        </p:blipFill>
        <p:spPr>
          <a:xfrm>
            <a:off x="36239256" y="3998052"/>
            <a:ext cx="2298700" cy="2794000"/>
          </a:xfrm>
          <a:prstGeom prst="rect">
            <a:avLst/>
          </a:prstGeom>
        </p:spPr>
      </p:pic>
      <p:sp>
        <p:nvSpPr>
          <p:cNvPr id="2" name="TextBox 1"/>
          <p:cNvSpPr txBox="1"/>
          <p:nvPr/>
        </p:nvSpPr>
        <p:spPr>
          <a:xfrm>
            <a:off x="21780441" y="24254711"/>
            <a:ext cx="7962959" cy="646331"/>
          </a:xfrm>
          <a:prstGeom prst="rect">
            <a:avLst/>
          </a:prstGeom>
          <a:noFill/>
        </p:spPr>
        <p:txBody>
          <a:bodyPr wrap="square" rtlCol="0">
            <a:spAutoFit/>
          </a:bodyPr>
          <a:lstStyle/>
          <a:p>
            <a:pPr algn="ctr"/>
            <a:r>
              <a:rPr lang="en-US" sz="3600" dirty="0" smtClean="0">
                <a:solidFill>
                  <a:srgbClr val="0000FF"/>
                </a:solidFill>
                <a:latin typeface="Times"/>
                <a:cs typeface="Times"/>
              </a:rPr>
              <a:t>Prison Visitation Room</a:t>
            </a:r>
            <a:endParaRPr lang="en-US" sz="3600" dirty="0">
              <a:solidFill>
                <a:srgbClr val="0000FF"/>
              </a:solidFill>
              <a:latin typeface="Times"/>
              <a:cs typeface="Times"/>
            </a:endParaRPr>
          </a:p>
        </p:txBody>
      </p:sp>
      <p:pic>
        <p:nvPicPr>
          <p:cNvPr id="17" name="Content Placeholder 4"/>
          <p:cNvPicPr>
            <a:picLocks noGrp="1" noChangeAspect="1"/>
          </p:cNvPicPr>
          <p:nvPr/>
        </p:nvPicPr>
        <p:blipFill>
          <a:blip r:embed="rId3"/>
          <a:srcRect/>
          <a:stretch>
            <a:fillRect/>
          </a:stretch>
        </p:blipFill>
        <p:spPr bwMode="auto">
          <a:xfrm>
            <a:off x="2247841" y="8051513"/>
            <a:ext cx="8301037" cy="5893088"/>
          </a:xfrm>
          <a:prstGeom prst="rect">
            <a:avLst/>
          </a:prstGeom>
          <a:noFill/>
          <a:ln w="9525">
            <a:noFill/>
            <a:miter lim="800000"/>
            <a:headEnd/>
            <a:tailEnd/>
          </a:ln>
        </p:spPr>
      </p:pic>
      <p:pic>
        <p:nvPicPr>
          <p:cNvPr id="18" name="Content Placeholder 4"/>
          <p:cNvPicPr>
            <a:picLocks noGrp="1" noChangeAspect="1"/>
          </p:cNvPicPr>
          <p:nvPr/>
        </p:nvPicPr>
        <p:blipFill>
          <a:blip r:embed="rId4"/>
          <a:srcRect/>
          <a:stretch>
            <a:fillRect/>
          </a:stretch>
        </p:blipFill>
        <p:spPr bwMode="auto">
          <a:xfrm>
            <a:off x="21856700" y="24901042"/>
            <a:ext cx="7886700" cy="5912892"/>
          </a:xfrm>
          <a:prstGeom prst="rect">
            <a:avLst/>
          </a:prstGeom>
          <a:noFill/>
          <a:ln w="9525">
            <a:noFill/>
            <a:miter lim="800000"/>
            <a:headEnd/>
            <a:tailEnd/>
          </a:ln>
        </p:spPr>
      </p:pic>
      <p:pic>
        <p:nvPicPr>
          <p:cNvPr id="19" name="Content Placeholder 12"/>
          <p:cNvPicPr>
            <a:picLocks noGrp="1" noChangeAspect="1"/>
          </p:cNvPicPr>
          <p:nvPr/>
        </p:nvPicPr>
        <p:blipFill>
          <a:blip r:embed="rId5"/>
          <a:srcRect/>
          <a:stretch>
            <a:fillRect/>
          </a:stretch>
        </p:blipFill>
        <p:spPr bwMode="auto">
          <a:xfrm>
            <a:off x="25819041" y="14970125"/>
            <a:ext cx="4038600" cy="3028950"/>
          </a:xfrm>
          <a:prstGeom prst="rect">
            <a:avLst/>
          </a:prstGeom>
          <a:noFill/>
          <a:ln w="9525">
            <a:noFill/>
            <a:miter lim="800000"/>
            <a:headEnd/>
            <a:tailEnd/>
          </a:ln>
        </p:spPr>
      </p:pic>
      <p:pic>
        <p:nvPicPr>
          <p:cNvPr id="20" name="Content Placeholder 11"/>
          <p:cNvPicPr>
            <a:picLocks noGrp="1" noChangeAspect="1"/>
          </p:cNvPicPr>
          <p:nvPr/>
        </p:nvPicPr>
        <p:blipFill>
          <a:blip r:embed="rId6"/>
          <a:srcRect/>
          <a:stretch>
            <a:fillRect/>
          </a:stretch>
        </p:blipFill>
        <p:spPr bwMode="auto">
          <a:xfrm>
            <a:off x="21780441" y="14970125"/>
            <a:ext cx="4038600" cy="3028950"/>
          </a:xfrm>
          <a:prstGeom prst="rect">
            <a:avLst/>
          </a:prstGeom>
          <a:noFill/>
          <a:ln w="9525">
            <a:noFill/>
            <a:miter lim="800000"/>
            <a:headEnd/>
            <a:tailEnd/>
          </a:ln>
        </p:spPr>
      </p:pic>
      <p:pic>
        <p:nvPicPr>
          <p:cNvPr id="21" name="Content Placeholder 4"/>
          <p:cNvPicPr>
            <a:picLocks noGrp="1" noChangeAspect="1"/>
          </p:cNvPicPr>
          <p:nvPr/>
        </p:nvPicPr>
        <p:blipFill>
          <a:blip r:embed="rId7"/>
          <a:srcRect/>
          <a:stretch>
            <a:fillRect/>
          </a:stretch>
        </p:blipFill>
        <p:spPr bwMode="auto">
          <a:xfrm>
            <a:off x="22483763" y="9040019"/>
            <a:ext cx="6035675" cy="4525963"/>
          </a:xfrm>
          <a:prstGeom prst="rect">
            <a:avLst/>
          </a:prstGeom>
          <a:noFill/>
          <a:ln w="9525">
            <a:noFill/>
            <a:miter lim="800000"/>
            <a:headEnd/>
            <a:tailEnd/>
          </a:ln>
        </p:spPr>
      </p:pic>
      <p:pic>
        <p:nvPicPr>
          <p:cNvPr id="22" name="Content Placeholder 6"/>
          <p:cNvPicPr>
            <a:picLocks noGrp="1" noChangeAspect="1"/>
          </p:cNvPicPr>
          <p:nvPr/>
        </p:nvPicPr>
        <p:blipFill>
          <a:blip r:embed="rId8"/>
          <a:srcRect/>
          <a:stretch>
            <a:fillRect/>
          </a:stretch>
        </p:blipFill>
        <p:spPr bwMode="auto">
          <a:xfrm>
            <a:off x="22740938" y="19667866"/>
            <a:ext cx="2963862" cy="4024777"/>
          </a:xfrm>
          <a:prstGeom prst="rect">
            <a:avLst/>
          </a:prstGeom>
          <a:noFill/>
          <a:ln w="9525">
            <a:noFill/>
            <a:miter lim="800000"/>
            <a:headEnd/>
            <a:tailEnd/>
          </a:ln>
        </p:spPr>
      </p:pic>
      <p:pic>
        <p:nvPicPr>
          <p:cNvPr id="23" name="Content Placeholder 7"/>
          <p:cNvPicPr>
            <a:picLocks noGrp="1" noChangeAspect="1"/>
          </p:cNvPicPr>
          <p:nvPr/>
        </p:nvPicPr>
        <p:blipFill>
          <a:blip r:embed="rId9"/>
          <a:srcRect/>
          <a:stretch>
            <a:fillRect/>
          </a:stretch>
        </p:blipFill>
        <p:spPr bwMode="auto">
          <a:xfrm>
            <a:off x="25684162" y="19741356"/>
            <a:ext cx="2965450" cy="3951288"/>
          </a:xfrm>
          <a:prstGeom prst="rect">
            <a:avLst/>
          </a:prstGeom>
          <a:noFill/>
          <a:ln w="9525">
            <a:noFill/>
            <a:miter lim="800000"/>
            <a:headEnd/>
            <a:tailEnd/>
          </a:ln>
        </p:spPr>
      </p:pic>
      <p:sp>
        <p:nvSpPr>
          <p:cNvPr id="8" name="TextBox 7"/>
          <p:cNvSpPr txBox="1"/>
          <p:nvPr/>
        </p:nvSpPr>
        <p:spPr>
          <a:xfrm>
            <a:off x="21831816" y="18333591"/>
            <a:ext cx="8025825" cy="1754327"/>
          </a:xfrm>
          <a:prstGeom prst="rect">
            <a:avLst/>
          </a:prstGeom>
          <a:noFill/>
        </p:spPr>
        <p:txBody>
          <a:bodyPr wrap="square" rtlCol="0">
            <a:spAutoFit/>
          </a:bodyPr>
          <a:lstStyle/>
          <a:p>
            <a:r>
              <a:rPr lang="en-US" sz="3500" dirty="0">
                <a:solidFill>
                  <a:srgbClr val="0000FF"/>
                </a:solidFill>
                <a:latin typeface="Times"/>
                <a:cs typeface="Times"/>
              </a:rPr>
              <a:t>Visitors must walk through metal detector, </a:t>
            </a:r>
            <a:endParaRPr lang="en-US" sz="3500" dirty="0" smtClean="0">
              <a:solidFill>
                <a:srgbClr val="0000FF"/>
              </a:solidFill>
              <a:latin typeface="Times"/>
              <a:cs typeface="Times"/>
            </a:endParaRPr>
          </a:p>
          <a:p>
            <a:r>
              <a:rPr lang="en-US" sz="3500" dirty="0" smtClean="0">
                <a:solidFill>
                  <a:srgbClr val="0000FF"/>
                </a:solidFill>
                <a:latin typeface="Times"/>
                <a:cs typeface="Times"/>
              </a:rPr>
              <a:t>then </a:t>
            </a:r>
            <a:r>
              <a:rPr lang="en-US" sz="3500" dirty="0">
                <a:solidFill>
                  <a:srgbClr val="0000FF"/>
                </a:solidFill>
                <a:latin typeface="Times"/>
                <a:cs typeface="Times"/>
              </a:rPr>
              <a:t>get their hand stamped with invisible </a:t>
            </a:r>
            <a:r>
              <a:rPr lang="en-US" sz="3500" dirty="0" smtClean="0">
                <a:solidFill>
                  <a:srgbClr val="0000FF"/>
                </a:solidFill>
                <a:latin typeface="Times"/>
                <a:cs typeface="Times"/>
              </a:rPr>
              <a:t>ink.</a:t>
            </a:r>
            <a:endParaRPr lang="en-US" sz="3500" dirty="0">
              <a:solidFill>
                <a:srgbClr val="0000FF"/>
              </a:solidFill>
              <a:latin typeface="Times"/>
              <a:cs typeface="Times"/>
            </a:endParaRPr>
          </a:p>
        </p:txBody>
      </p:sp>
      <p:sp>
        <p:nvSpPr>
          <p:cNvPr id="10" name="TextBox 9"/>
          <p:cNvSpPr txBox="1"/>
          <p:nvPr/>
        </p:nvSpPr>
        <p:spPr>
          <a:xfrm>
            <a:off x="22475524" y="8458200"/>
            <a:ext cx="6043914" cy="1200329"/>
          </a:xfrm>
          <a:prstGeom prst="rect">
            <a:avLst/>
          </a:prstGeom>
          <a:noFill/>
        </p:spPr>
        <p:txBody>
          <a:bodyPr wrap="square" rtlCol="0">
            <a:spAutoFit/>
          </a:bodyPr>
          <a:lstStyle/>
          <a:p>
            <a:pPr algn="ctr"/>
            <a:r>
              <a:rPr lang="en-US" sz="3600" dirty="0">
                <a:solidFill>
                  <a:srgbClr val="0000FF"/>
                </a:solidFill>
                <a:latin typeface="Times"/>
                <a:cs typeface="Times"/>
              </a:rPr>
              <a:t>Prison </a:t>
            </a:r>
            <a:r>
              <a:rPr lang="en-US" sz="3600" dirty="0" smtClean="0">
                <a:solidFill>
                  <a:srgbClr val="0000FF"/>
                </a:solidFill>
                <a:latin typeface="Times"/>
                <a:cs typeface="Times"/>
              </a:rPr>
              <a:t>Waiting Room</a:t>
            </a:r>
            <a:endParaRPr lang="en-US" sz="3600" dirty="0">
              <a:solidFill>
                <a:srgbClr val="0000FF"/>
              </a:solidFill>
              <a:latin typeface="Times"/>
              <a:cs typeface="Times"/>
            </a:endParaRPr>
          </a:p>
          <a:p>
            <a:pPr algn="ctr"/>
            <a:endParaRPr lang="en-US" sz="3600" dirty="0"/>
          </a:p>
        </p:txBody>
      </p:sp>
      <p:sp>
        <p:nvSpPr>
          <p:cNvPr id="12" name="TextBox 11"/>
          <p:cNvSpPr txBox="1"/>
          <p:nvPr/>
        </p:nvSpPr>
        <p:spPr>
          <a:xfrm>
            <a:off x="21780442" y="13547635"/>
            <a:ext cx="8077199" cy="1200329"/>
          </a:xfrm>
          <a:prstGeom prst="rect">
            <a:avLst/>
          </a:prstGeom>
          <a:noFill/>
        </p:spPr>
        <p:txBody>
          <a:bodyPr wrap="square" rtlCol="0">
            <a:spAutoFit/>
          </a:bodyPr>
          <a:lstStyle/>
          <a:p>
            <a:pPr algn="ctr"/>
            <a:r>
              <a:rPr lang="en-US" sz="3600" dirty="0" smtClean="0">
                <a:solidFill>
                  <a:srgbClr val="0000FF"/>
                </a:solidFill>
                <a:latin typeface="Times"/>
                <a:cs typeface="Times"/>
              </a:rPr>
              <a:t>Identification card to be filled out and </a:t>
            </a:r>
          </a:p>
          <a:p>
            <a:pPr algn="ctr"/>
            <a:r>
              <a:rPr lang="en-US" sz="3600" dirty="0">
                <a:solidFill>
                  <a:srgbClr val="0000FF"/>
                </a:solidFill>
                <a:latin typeface="Times"/>
                <a:cs typeface="Times"/>
              </a:rPr>
              <a:t>h</a:t>
            </a:r>
            <a:r>
              <a:rPr lang="en-US" sz="3600" dirty="0" smtClean="0">
                <a:solidFill>
                  <a:srgbClr val="0000FF"/>
                </a:solidFill>
                <a:latin typeface="Times"/>
                <a:cs typeface="Times"/>
              </a:rPr>
              <a:t>anded to correctional officer behind glass.</a:t>
            </a:r>
            <a:endParaRPr lang="en-US" sz="3600" dirty="0">
              <a:solidFill>
                <a:srgbClr val="0000FF"/>
              </a:solidFill>
              <a:latin typeface="Times"/>
              <a:cs typeface="Times"/>
            </a:endParaRPr>
          </a:p>
        </p:txBody>
      </p:sp>
      <p:sp>
        <p:nvSpPr>
          <p:cNvPr id="6" name="Rectangle 5"/>
          <p:cNvSpPr/>
          <p:nvPr/>
        </p:nvSpPr>
        <p:spPr>
          <a:xfrm>
            <a:off x="31699199" y="8661400"/>
            <a:ext cx="10194401" cy="19297599"/>
          </a:xfrm>
          <a:prstGeom prst="rect">
            <a:avLst/>
          </a:prstGeom>
        </p:spPr>
        <p:txBody>
          <a:bodyPr wrap="square">
            <a:spAutoFit/>
          </a:bodyPr>
          <a:lstStyle/>
          <a:p>
            <a:pPr algn="ctr"/>
            <a:endParaRPr lang="en-US" sz="3200" dirty="0" smtClean="0">
              <a:latin typeface="Times"/>
              <a:cs typeface="Times"/>
            </a:endParaRPr>
          </a:p>
          <a:p>
            <a:pPr algn="ctr"/>
            <a:endParaRPr lang="en-US" sz="3200" dirty="0">
              <a:latin typeface="Times"/>
              <a:cs typeface="Times"/>
            </a:endParaRPr>
          </a:p>
          <a:p>
            <a:pPr algn="ctr"/>
            <a:r>
              <a:rPr lang="en-US" sz="3200" dirty="0" smtClean="0">
                <a:solidFill>
                  <a:srgbClr val="0000FF"/>
                </a:solidFill>
                <a:latin typeface="Times"/>
                <a:cs typeface="Times"/>
              </a:rPr>
              <a:t>Results</a:t>
            </a:r>
          </a:p>
          <a:p>
            <a:endParaRPr lang="en-US" sz="3200" dirty="0">
              <a:latin typeface="Times"/>
              <a:cs typeface="Times"/>
            </a:endParaRPr>
          </a:p>
          <a:p>
            <a:r>
              <a:rPr lang="en-US" sz="3200" dirty="0" smtClean="0">
                <a:latin typeface="Times"/>
                <a:cs typeface="Times"/>
              </a:rPr>
              <a:t>The </a:t>
            </a:r>
            <a:r>
              <a:rPr lang="en-US" sz="3200" dirty="0">
                <a:latin typeface="Times"/>
                <a:cs typeface="Times"/>
              </a:rPr>
              <a:t>results suggest </a:t>
            </a:r>
            <a:r>
              <a:rPr lang="en-US" sz="3200" dirty="0" smtClean="0">
                <a:latin typeface="Times"/>
                <a:cs typeface="Times"/>
              </a:rPr>
              <a:t>improvement </a:t>
            </a:r>
            <a:r>
              <a:rPr lang="en-US" sz="3200" dirty="0">
                <a:latin typeface="Times"/>
                <a:cs typeface="Times"/>
              </a:rPr>
              <a:t>for both inmates and their partners was similar in the </a:t>
            </a:r>
            <a:r>
              <a:rPr lang="en-US" sz="3200" dirty="0" smtClean="0">
                <a:latin typeface="Times"/>
                <a:cs typeface="Times"/>
              </a:rPr>
              <a:t>areas of  </a:t>
            </a:r>
            <a:r>
              <a:rPr lang="en-US" sz="3200" dirty="0">
                <a:solidFill>
                  <a:srgbClr val="0000FF"/>
                </a:solidFill>
                <a:latin typeface="Times"/>
                <a:cs typeface="Times"/>
              </a:rPr>
              <a:t>positive interactions </a:t>
            </a:r>
            <a:r>
              <a:rPr lang="en-US" sz="3200" dirty="0">
                <a:latin typeface="Times"/>
                <a:cs typeface="Times"/>
              </a:rPr>
              <a:t>and </a:t>
            </a:r>
            <a:r>
              <a:rPr lang="en-US" sz="3200" dirty="0">
                <a:solidFill>
                  <a:srgbClr val="0000FF"/>
                </a:solidFill>
                <a:latin typeface="Times"/>
                <a:cs typeface="Times"/>
              </a:rPr>
              <a:t>relationship confidence</a:t>
            </a:r>
            <a:r>
              <a:rPr lang="en-US" sz="3200" dirty="0">
                <a:latin typeface="Times"/>
                <a:cs typeface="Times"/>
              </a:rPr>
              <a:t>, with scores significantly increasing for both groups. </a:t>
            </a:r>
            <a:endParaRPr lang="en-US" sz="3200" dirty="0" smtClean="0">
              <a:latin typeface="Times"/>
              <a:cs typeface="Times"/>
            </a:endParaRPr>
          </a:p>
          <a:p>
            <a:endParaRPr lang="en-US" sz="3200" dirty="0">
              <a:latin typeface="Times"/>
              <a:cs typeface="Times"/>
            </a:endParaRPr>
          </a:p>
          <a:p>
            <a:r>
              <a:rPr lang="en-US" sz="3200" dirty="0">
                <a:latin typeface="Times"/>
                <a:cs typeface="Times"/>
              </a:rPr>
              <a:t>T</a:t>
            </a:r>
            <a:r>
              <a:rPr lang="en-US" sz="3200" dirty="0" smtClean="0">
                <a:latin typeface="Times"/>
                <a:cs typeface="Times"/>
              </a:rPr>
              <a:t>here </a:t>
            </a:r>
            <a:r>
              <a:rPr lang="en-US" sz="3200" dirty="0">
                <a:latin typeface="Times"/>
                <a:cs typeface="Times"/>
              </a:rPr>
              <a:t>were different </a:t>
            </a:r>
            <a:r>
              <a:rPr lang="en-US" sz="3200" dirty="0" smtClean="0">
                <a:latin typeface="Times"/>
                <a:cs typeface="Times"/>
              </a:rPr>
              <a:t>trends between inmates and their partners for  </a:t>
            </a:r>
            <a:r>
              <a:rPr lang="en-US" sz="3200" dirty="0" smtClean="0">
                <a:solidFill>
                  <a:srgbClr val="0000FF"/>
                </a:solidFill>
                <a:latin typeface="Times"/>
                <a:cs typeface="Times"/>
              </a:rPr>
              <a:t>relationship satisfaction </a:t>
            </a:r>
            <a:r>
              <a:rPr lang="en-US" sz="3200" dirty="0">
                <a:latin typeface="Times"/>
                <a:cs typeface="Times"/>
              </a:rPr>
              <a:t>and </a:t>
            </a:r>
            <a:r>
              <a:rPr lang="en-US" sz="3200" dirty="0">
                <a:solidFill>
                  <a:srgbClr val="0000FF"/>
                </a:solidFill>
                <a:latin typeface="Times"/>
                <a:cs typeface="Times"/>
              </a:rPr>
              <a:t>negative interactions</a:t>
            </a:r>
            <a:r>
              <a:rPr lang="en-US" sz="3200" dirty="0">
                <a:latin typeface="Times"/>
                <a:cs typeface="Times"/>
              </a:rPr>
              <a:t>. Men’s marital satisfaction was not </a:t>
            </a:r>
            <a:r>
              <a:rPr lang="en-US" sz="3200" dirty="0" smtClean="0">
                <a:latin typeface="Times"/>
                <a:cs typeface="Times"/>
              </a:rPr>
              <a:t>significantly different </a:t>
            </a:r>
            <a:r>
              <a:rPr lang="en-US" sz="3200" dirty="0">
                <a:latin typeface="Times"/>
                <a:cs typeface="Times"/>
              </a:rPr>
              <a:t>from </a:t>
            </a:r>
            <a:r>
              <a:rPr lang="en-US" sz="3200" dirty="0" smtClean="0">
                <a:latin typeface="Times"/>
                <a:cs typeface="Times"/>
              </a:rPr>
              <a:t>time-1 </a:t>
            </a:r>
            <a:r>
              <a:rPr lang="en-US" sz="3200" dirty="0">
                <a:latin typeface="Times"/>
                <a:cs typeface="Times"/>
              </a:rPr>
              <a:t>to </a:t>
            </a:r>
            <a:r>
              <a:rPr lang="en-US" sz="3200" dirty="0" smtClean="0">
                <a:latin typeface="Times"/>
                <a:cs typeface="Times"/>
              </a:rPr>
              <a:t>time-2</a:t>
            </a:r>
            <a:r>
              <a:rPr lang="en-US" sz="3200" dirty="0">
                <a:latin typeface="Times"/>
                <a:cs typeface="Times"/>
              </a:rPr>
              <a:t>. </a:t>
            </a:r>
            <a:r>
              <a:rPr lang="en-US" sz="3200" dirty="0" smtClean="0">
                <a:latin typeface="Times"/>
                <a:cs typeface="Times"/>
              </a:rPr>
              <a:t>The men may have felt </a:t>
            </a:r>
            <a:r>
              <a:rPr lang="en-US" sz="3200" dirty="0">
                <a:latin typeface="Times"/>
                <a:cs typeface="Times"/>
              </a:rPr>
              <a:t>a level of constraint due to their incarceration and physical separation from their partner. </a:t>
            </a:r>
            <a:r>
              <a:rPr lang="en-US" sz="3200" dirty="0" smtClean="0">
                <a:latin typeface="Times"/>
                <a:cs typeface="Times"/>
              </a:rPr>
              <a:t>While their female partners did report a significant increase </a:t>
            </a:r>
            <a:r>
              <a:rPr lang="en-US" sz="3200" smtClean="0">
                <a:latin typeface="Times"/>
                <a:cs typeface="Times"/>
              </a:rPr>
              <a:t>in relationship satisfaction.</a:t>
            </a:r>
            <a:endParaRPr lang="en-US" sz="3200" dirty="0">
              <a:latin typeface="Times"/>
              <a:cs typeface="Times"/>
            </a:endParaRPr>
          </a:p>
          <a:p>
            <a:endParaRPr lang="en-US" sz="3200" dirty="0" smtClean="0">
              <a:latin typeface="Times"/>
              <a:cs typeface="Times"/>
            </a:endParaRPr>
          </a:p>
          <a:p>
            <a:r>
              <a:rPr lang="en-US" sz="3200" dirty="0" smtClean="0">
                <a:latin typeface="Times"/>
                <a:cs typeface="Times"/>
              </a:rPr>
              <a:t>The </a:t>
            </a:r>
            <a:r>
              <a:rPr lang="en-US" sz="3200" dirty="0">
                <a:latin typeface="Times"/>
                <a:cs typeface="Times"/>
              </a:rPr>
              <a:t>second difference was in </a:t>
            </a:r>
            <a:r>
              <a:rPr lang="en-US" sz="3200" dirty="0">
                <a:solidFill>
                  <a:srgbClr val="0000FF"/>
                </a:solidFill>
                <a:latin typeface="Times"/>
                <a:cs typeface="Times"/>
              </a:rPr>
              <a:t>negative interactions </a:t>
            </a:r>
            <a:r>
              <a:rPr lang="en-US" sz="3200" dirty="0">
                <a:latin typeface="Times"/>
                <a:cs typeface="Times"/>
              </a:rPr>
              <a:t>while both groups scores decreased over time, only the men’s scores were significantly different. Men’s scores were slightly higher than women’s at </a:t>
            </a:r>
            <a:r>
              <a:rPr lang="en-US" sz="3200" dirty="0" smtClean="0">
                <a:latin typeface="Times"/>
                <a:cs typeface="Times"/>
              </a:rPr>
              <a:t>time-1 </a:t>
            </a:r>
            <a:r>
              <a:rPr lang="en-US" sz="3200" dirty="0">
                <a:latin typeface="Times"/>
                <a:cs typeface="Times"/>
              </a:rPr>
              <a:t>and combined with the impact of their incarceration, they may have had more room for improvement. </a:t>
            </a:r>
            <a:endParaRPr lang="en-US" sz="3200" dirty="0" smtClean="0">
              <a:latin typeface="Times"/>
              <a:cs typeface="Times"/>
            </a:endParaRPr>
          </a:p>
          <a:p>
            <a:endParaRPr lang="en-US" sz="3200" dirty="0">
              <a:latin typeface="Times"/>
              <a:cs typeface="Times"/>
            </a:endParaRPr>
          </a:p>
          <a:p>
            <a:r>
              <a:rPr lang="en-US" sz="3200" dirty="0" smtClean="0">
                <a:latin typeface="Times"/>
                <a:cs typeface="Times"/>
              </a:rPr>
              <a:t>The </a:t>
            </a:r>
            <a:r>
              <a:rPr lang="en-US" sz="3200" dirty="0">
                <a:latin typeface="Times"/>
                <a:cs typeface="Times"/>
              </a:rPr>
              <a:t>posttest intervention questions reveals that both men and women found the PREP program useful for learning effective communication skills, increasing positive attitude about their relationship and learning the key risk factors in relationship failure. However, listening techniques and setting ground rules during discussions were still issues both groups struggled with at time 2</a:t>
            </a:r>
            <a:r>
              <a:rPr lang="en-US" sz="3200" dirty="0" smtClean="0">
                <a:latin typeface="Times"/>
                <a:cs typeface="Times"/>
              </a:rPr>
              <a:t>.</a:t>
            </a:r>
          </a:p>
          <a:p>
            <a:endParaRPr lang="en-US" sz="3200" dirty="0">
              <a:latin typeface="Times"/>
              <a:cs typeface="Times"/>
            </a:endParaRPr>
          </a:p>
          <a:p>
            <a:pPr algn="ctr"/>
            <a:r>
              <a:rPr lang="en-US" sz="3200" dirty="0" smtClean="0">
                <a:solidFill>
                  <a:srgbClr val="0000FF"/>
                </a:solidFill>
                <a:latin typeface="Times"/>
                <a:cs typeface="Times"/>
              </a:rPr>
              <a:t>Conclusion</a:t>
            </a:r>
          </a:p>
          <a:p>
            <a:pPr algn="ctr"/>
            <a:endParaRPr lang="en-US" sz="3200" dirty="0" smtClean="0">
              <a:latin typeface="Times"/>
              <a:cs typeface="Times"/>
            </a:endParaRPr>
          </a:p>
          <a:p>
            <a:r>
              <a:rPr lang="en-US" sz="3200" dirty="0">
                <a:latin typeface="Times"/>
                <a:cs typeface="Times"/>
              </a:rPr>
              <a:t>Evidence-based relationship programs designed specifically for this population are critical for successful re-entry into society. The huge cost associated with incarceration and recidivism can be reduced with more reentry programs that address the special needs of inmates’ family </a:t>
            </a:r>
            <a:r>
              <a:rPr lang="en-US" sz="3200" dirty="0" smtClean="0">
                <a:latin typeface="Times"/>
                <a:cs typeface="Times"/>
              </a:rPr>
              <a:t>systems. </a:t>
            </a:r>
            <a:endParaRPr lang="en-US" sz="3200" dirty="0">
              <a:latin typeface="Times"/>
              <a:cs typeface="Times"/>
            </a:endParaRPr>
          </a:p>
        </p:txBody>
      </p:sp>
    </p:spTree>
    <p:extLst>
      <p:ext uri="{BB962C8B-B14F-4D97-AF65-F5344CB8AC3E}">
        <p14:creationId xmlns:p14="http://schemas.microsoft.com/office/powerpoint/2010/main" val="226691021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Slipstream.thmx</Template>
  <TotalTime>281</TotalTime>
  <Words>671</Words>
  <Application>Microsoft Macintosh PowerPoint</Application>
  <PresentationFormat>Custom</PresentationFormat>
  <Paragraphs>69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Slipstream</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Kazura</dc:creator>
  <cp:lastModifiedBy>Kerry Kazura</cp:lastModifiedBy>
  <cp:revision>32</cp:revision>
  <cp:lastPrinted>2016-10-17T14:44:00Z</cp:lastPrinted>
  <dcterms:created xsi:type="dcterms:W3CDTF">2015-05-06T15:42:13Z</dcterms:created>
  <dcterms:modified xsi:type="dcterms:W3CDTF">2016-10-17T14:56:13Z</dcterms:modified>
</cp:coreProperties>
</file>