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1979953" rtl="0" eaLnBrk="1" latinLnBrk="0" hangingPunct="1">
      <a:defRPr sz="7789" kern="1200">
        <a:solidFill>
          <a:schemeClr val="tx1"/>
        </a:solidFill>
        <a:latin typeface="+mn-lt"/>
        <a:ea typeface="+mn-ea"/>
        <a:cs typeface="+mn-cs"/>
      </a:defRPr>
    </a:lvl1pPr>
    <a:lvl2pPr marL="1979953" algn="l" defTabSz="1979953" rtl="0" eaLnBrk="1" latinLnBrk="0" hangingPunct="1">
      <a:defRPr sz="7789" kern="1200">
        <a:solidFill>
          <a:schemeClr val="tx1"/>
        </a:solidFill>
        <a:latin typeface="+mn-lt"/>
        <a:ea typeface="+mn-ea"/>
        <a:cs typeface="+mn-cs"/>
      </a:defRPr>
    </a:lvl2pPr>
    <a:lvl3pPr marL="3959906" algn="l" defTabSz="1979953" rtl="0" eaLnBrk="1" latinLnBrk="0" hangingPunct="1">
      <a:defRPr sz="7789" kern="1200">
        <a:solidFill>
          <a:schemeClr val="tx1"/>
        </a:solidFill>
        <a:latin typeface="+mn-lt"/>
        <a:ea typeface="+mn-ea"/>
        <a:cs typeface="+mn-cs"/>
      </a:defRPr>
    </a:lvl3pPr>
    <a:lvl4pPr marL="5939861" algn="l" defTabSz="1979953" rtl="0" eaLnBrk="1" latinLnBrk="0" hangingPunct="1">
      <a:defRPr sz="7789" kern="1200">
        <a:solidFill>
          <a:schemeClr val="tx1"/>
        </a:solidFill>
        <a:latin typeface="+mn-lt"/>
        <a:ea typeface="+mn-ea"/>
        <a:cs typeface="+mn-cs"/>
      </a:defRPr>
    </a:lvl4pPr>
    <a:lvl5pPr marL="7919814" algn="l" defTabSz="1979953" rtl="0" eaLnBrk="1" latinLnBrk="0" hangingPunct="1">
      <a:defRPr sz="7789" kern="1200">
        <a:solidFill>
          <a:schemeClr val="tx1"/>
        </a:solidFill>
        <a:latin typeface="+mn-lt"/>
        <a:ea typeface="+mn-ea"/>
        <a:cs typeface="+mn-cs"/>
      </a:defRPr>
    </a:lvl5pPr>
    <a:lvl6pPr marL="9899767" algn="l" defTabSz="1979953" rtl="0" eaLnBrk="1" latinLnBrk="0" hangingPunct="1">
      <a:defRPr sz="7789" kern="1200">
        <a:solidFill>
          <a:schemeClr val="tx1"/>
        </a:solidFill>
        <a:latin typeface="+mn-lt"/>
        <a:ea typeface="+mn-ea"/>
        <a:cs typeface="+mn-cs"/>
      </a:defRPr>
    </a:lvl6pPr>
    <a:lvl7pPr marL="11879720" algn="l" defTabSz="1979953" rtl="0" eaLnBrk="1" latinLnBrk="0" hangingPunct="1">
      <a:defRPr sz="7789" kern="1200">
        <a:solidFill>
          <a:schemeClr val="tx1"/>
        </a:solidFill>
        <a:latin typeface="+mn-lt"/>
        <a:ea typeface="+mn-ea"/>
        <a:cs typeface="+mn-cs"/>
      </a:defRPr>
    </a:lvl7pPr>
    <a:lvl8pPr marL="13859675" algn="l" defTabSz="1979953" rtl="0" eaLnBrk="1" latinLnBrk="0" hangingPunct="1">
      <a:defRPr sz="7789" kern="1200">
        <a:solidFill>
          <a:schemeClr val="tx1"/>
        </a:solidFill>
        <a:latin typeface="+mn-lt"/>
        <a:ea typeface="+mn-ea"/>
        <a:cs typeface="+mn-cs"/>
      </a:defRPr>
    </a:lvl8pPr>
    <a:lvl9pPr marL="15839628" algn="l" defTabSz="1979953" rtl="0" eaLnBrk="1" latinLnBrk="0" hangingPunct="1">
      <a:defRPr sz="778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1F1F1"/>
    <a:srgbClr val="0C458A"/>
    <a:srgbClr val="015703"/>
    <a:srgbClr val="7C2B25"/>
    <a:srgbClr val="E2E1E3"/>
    <a:srgbClr val="EBEBEB"/>
    <a:srgbClr val="0D5411"/>
    <a:srgbClr val="ECEBED"/>
    <a:srgbClr val="C0968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4578" autoAdjust="0"/>
    <p:restoredTop sz="86369" autoAdjust="0"/>
  </p:normalViewPr>
  <p:slideViewPr>
    <p:cSldViewPr snapToGrid="0">
      <p:cViewPr>
        <p:scale>
          <a:sx n="44" d="100"/>
          <a:sy n="44" d="100"/>
        </p:scale>
        <p:origin x="56" y="-4016"/>
      </p:cViewPr>
      <p:guideLst>
        <p:guide orient="horz" pos="10368"/>
        <p:guide pos="13825"/>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9E8697-DB9E-1B41-9EFF-119B1D777BF4}" type="datetimeFigureOut">
              <a:rPr lang="en-US" smtClean="0"/>
              <a:t>11/7/16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5C509A-8700-0946-9BF0-00B665D4E5BE}" type="slidenum">
              <a:rPr lang="en-US" smtClean="0"/>
              <a:t>‹#›</a:t>
            </a:fld>
            <a:endParaRPr lang="en-US"/>
          </a:p>
        </p:txBody>
      </p:sp>
    </p:spTree>
    <p:extLst>
      <p:ext uri="{BB962C8B-B14F-4D97-AF65-F5344CB8AC3E}">
        <p14:creationId xmlns:p14="http://schemas.microsoft.com/office/powerpoint/2010/main" val="771169366"/>
      </p:ext>
    </p:extLst>
  </p:cSld>
  <p:clrMap bg1="lt1" tx1="dk1" bg2="lt2" tx2="dk2" accent1="accent1" accent2="accent2" accent3="accent3" accent4="accent4" accent5="accent5" accent6="accent6" hlink="hlink" folHlink="folHlink"/>
  <p:notesStyle>
    <a:lvl1pPr marL="0" algn="l" defTabSz="1979953" rtl="0" eaLnBrk="1" latinLnBrk="0" hangingPunct="1">
      <a:defRPr sz="5158" kern="1200">
        <a:solidFill>
          <a:schemeClr val="tx1"/>
        </a:solidFill>
        <a:latin typeface="+mn-lt"/>
        <a:ea typeface="+mn-ea"/>
        <a:cs typeface="+mn-cs"/>
      </a:defRPr>
    </a:lvl1pPr>
    <a:lvl2pPr marL="1979953" algn="l" defTabSz="1979953" rtl="0" eaLnBrk="1" latinLnBrk="0" hangingPunct="1">
      <a:defRPr sz="5158" kern="1200">
        <a:solidFill>
          <a:schemeClr val="tx1"/>
        </a:solidFill>
        <a:latin typeface="+mn-lt"/>
        <a:ea typeface="+mn-ea"/>
        <a:cs typeface="+mn-cs"/>
      </a:defRPr>
    </a:lvl2pPr>
    <a:lvl3pPr marL="3959906" algn="l" defTabSz="1979953" rtl="0" eaLnBrk="1" latinLnBrk="0" hangingPunct="1">
      <a:defRPr sz="5158" kern="1200">
        <a:solidFill>
          <a:schemeClr val="tx1"/>
        </a:solidFill>
        <a:latin typeface="+mn-lt"/>
        <a:ea typeface="+mn-ea"/>
        <a:cs typeface="+mn-cs"/>
      </a:defRPr>
    </a:lvl3pPr>
    <a:lvl4pPr marL="5939861" algn="l" defTabSz="1979953" rtl="0" eaLnBrk="1" latinLnBrk="0" hangingPunct="1">
      <a:defRPr sz="5158" kern="1200">
        <a:solidFill>
          <a:schemeClr val="tx1"/>
        </a:solidFill>
        <a:latin typeface="+mn-lt"/>
        <a:ea typeface="+mn-ea"/>
        <a:cs typeface="+mn-cs"/>
      </a:defRPr>
    </a:lvl4pPr>
    <a:lvl5pPr marL="7919814" algn="l" defTabSz="1979953" rtl="0" eaLnBrk="1" latinLnBrk="0" hangingPunct="1">
      <a:defRPr sz="5158" kern="1200">
        <a:solidFill>
          <a:schemeClr val="tx1"/>
        </a:solidFill>
        <a:latin typeface="+mn-lt"/>
        <a:ea typeface="+mn-ea"/>
        <a:cs typeface="+mn-cs"/>
      </a:defRPr>
    </a:lvl5pPr>
    <a:lvl6pPr marL="9899767" algn="l" defTabSz="1979953" rtl="0" eaLnBrk="1" latinLnBrk="0" hangingPunct="1">
      <a:defRPr sz="5158" kern="1200">
        <a:solidFill>
          <a:schemeClr val="tx1"/>
        </a:solidFill>
        <a:latin typeface="+mn-lt"/>
        <a:ea typeface="+mn-ea"/>
        <a:cs typeface="+mn-cs"/>
      </a:defRPr>
    </a:lvl6pPr>
    <a:lvl7pPr marL="11879720" algn="l" defTabSz="1979953" rtl="0" eaLnBrk="1" latinLnBrk="0" hangingPunct="1">
      <a:defRPr sz="5158" kern="1200">
        <a:solidFill>
          <a:schemeClr val="tx1"/>
        </a:solidFill>
        <a:latin typeface="+mn-lt"/>
        <a:ea typeface="+mn-ea"/>
        <a:cs typeface="+mn-cs"/>
      </a:defRPr>
    </a:lvl7pPr>
    <a:lvl8pPr marL="13859675" algn="l" defTabSz="1979953" rtl="0" eaLnBrk="1" latinLnBrk="0" hangingPunct="1">
      <a:defRPr sz="5158" kern="1200">
        <a:solidFill>
          <a:schemeClr val="tx1"/>
        </a:solidFill>
        <a:latin typeface="+mn-lt"/>
        <a:ea typeface="+mn-ea"/>
        <a:cs typeface="+mn-cs"/>
      </a:defRPr>
    </a:lvl8pPr>
    <a:lvl9pPr marL="15839628" algn="l" defTabSz="1979953" rtl="0" eaLnBrk="1" latinLnBrk="0" hangingPunct="1">
      <a:defRPr sz="515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5400" dirty="0" smtClean="0">
                <a:latin typeface="Helvetica"/>
                <a:cs typeface="Helvetica"/>
              </a:rPr>
              <a:t>The vast majority of a plant’s nitrogen needs are supplied by a pool that is physically unprotected and chemically labile. Often defined operationally as the light- or particulate organic fraction, this pool is in general considered distinct from mineral associated organic matter. We propose that the fine fraction and rapidly cycling nitrogen pools are not mutually exclusive across all agricultural soils.</a:t>
            </a:r>
          </a:p>
          <a:p>
            <a:endParaRPr lang="en-US" sz="5400" dirty="0" smtClean="0">
              <a:latin typeface="Helvetica"/>
              <a:cs typeface="Helvetica"/>
            </a:endParaRPr>
          </a:p>
          <a:p>
            <a:pPr marL="0" marR="0" indent="0" algn="l" defTabSz="1881012" rtl="0" eaLnBrk="1" fontAlgn="auto" latinLnBrk="0" hangingPunct="1">
              <a:lnSpc>
                <a:spcPct val="100000"/>
              </a:lnSpc>
              <a:spcBef>
                <a:spcPts val="0"/>
              </a:spcBef>
              <a:spcAft>
                <a:spcPts val="0"/>
              </a:spcAft>
              <a:buClrTx/>
              <a:buSzTx/>
              <a:buFontTx/>
              <a:buNone/>
              <a:tabLst/>
              <a:defRPr/>
            </a:pPr>
            <a:r>
              <a:rPr lang="en-US" sz="5400" dirty="0" smtClean="0">
                <a:latin typeface="Helvetica"/>
                <a:cs typeface="Helvetica"/>
              </a:rPr>
              <a:t> These measures included soil total nitrogen content (TN), particulate organic matter nitrogen content (POM-N), the ratio of POM-N to total N (POM:TN), soil texture and potential N mineralization. Mineralogical classifications—specifically, the relative abundances of specific clay minerals—were also determined for each soil using the Natural Resources Conservation Service soil characterization. Due to the limited dataset and the degree of </a:t>
            </a:r>
            <a:r>
              <a:rPr lang="en-US" sz="5400" dirty="0" err="1" smtClean="0">
                <a:latin typeface="Helvetica"/>
                <a:cs typeface="Helvetica"/>
              </a:rPr>
              <a:t>multicollinearity</a:t>
            </a:r>
            <a:r>
              <a:rPr lang="en-US" sz="5400" dirty="0" smtClean="0">
                <a:latin typeface="Helvetica"/>
                <a:cs typeface="Helvetica"/>
              </a:rPr>
              <a:t> between explanatory variables, we applied partial least squares regression (PLSR) to assess the relationships between soil mineralogical and textural classifications and all N-related variables. PLSR distills the information in dependent and independent variables into linear combinations, or latent variables, such that the covariance between the latent x variables maximally explains the variation in the response variable. The contribution of specific variables is assessed based on the variable importance in projection (VIP) and its calculated weight. </a:t>
            </a:r>
          </a:p>
          <a:p>
            <a:endParaRPr lang="en-US" dirty="0"/>
          </a:p>
        </p:txBody>
      </p:sp>
      <p:sp>
        <p:nvSpPr>
          <p:cNvPr id="4" name="Slide Number Placeholder 3"/>
          <p:cNvSpPr>
            <a:spLocks noGrp="1"/>
          </p:cNvSpPr>
          <p:nvPr>
            <p:ph type="sldNum" sz="quarter" idx="10"/>
          </p:nvPr>
        </p:nvSpPr>
        <p:spPr/>
        <p:txBody>
          <a:bodyPr/>
          <a:lstStyle/>
          <a:p>
            <a:fld id="{FE5C509A-8700-0946-9BF0-00B665D4E5BE}" type="slidenum">
              <a:rPr lang="en-US" smtClean="0"/>
              <a:t>1</a:t>
            </a:fld>
            <a:endParaRPr lang="en-US"/>
          </a:p>
        </p:txBody>
      </p:sp>
    </p:spTree>
    <p:extLst>
      <p:ext uri="{BB962C8B-B14F-4D97-AF65-F5344CB8AC3E}">
        <p14:creationId xmlns:p14="http://schemas.microsoft.com/office/powerpoint/2010/main" val="851136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1" y="18653760"/>
            <a:ext cx="30723840" cy="8412480"/>
          </a:xfrm>
        </p:spPr>
        <p:txBody>
          <a:bodyPr/>
          <a:lstStyle>
            <a:lvl1pPr marL="0" indent="0" algn="ctr">
              <a:buNone/>
              <a:defRPr>
                <a:solidFill>
                  <a:schemeClr val="tx1">
                    <a:tint val="75000"/>
                  </a:schemeClr>
                </a:solidFill>
              </a:defRPr>
            </a:lvl1pPr>
            <a:lvl2pPr marL="1929166" indent="0" algn="ctr">
              <a:buNone/>
              <a:defRPr>
                <a:solidFill>
                  <a:schemeClr val="tx1">
                    <a:tint val="75000"/>
                  </a:schemeClr>
                </a:solidFill>
              </a:defRPr>
            </a:lvl2pPr>
            <a:lvl3pPr marL="3858332" indent="0" algn="ctr">
              <a:buNone/>
              <a:defRPr>
                <a:solidFill>
                  <a:schemeClr val="tx1">
                    <a:tint val="75000"/>
                  </a:schemeClr>
                </a:solidFill>
              </a:defRPr>
            </a:lvl3pPr>
            <a:lvl4pPr marL="5787499" indent="0" algn="ctr">
              <a:buNone/>
              <a:defRPr>
                <a:solidFill>
                  <a:schemeClr val="tx1">
                    <a:tint val="75000"/>
                  </a:schemeClr>
                </a:solidFill>
              </a:defRPr>
            </a:lvl4pPr>
            <a:lvl5pPr marL="7716665" indent="0" algn="ctr">
              <a:buNone/>
              <a:defRPr>
                <a:solidFill>
                  <a:schemeClr val="tx1">
                    <a:tint val="75000"/>
                  </a:schemeClr>
                </a:solidFill>
              </a:defRPr>
            </a:lvl5pPr>
            <a:lvl6pPr marL="9645831" indent="0" algn="ctr">
              <a:buNone/>
              <a:defRPr>
                <a:solidFill>
                  <a:schemeClr val="tx1">
                    <a:tint val="75000"/>
                  </a:schemeClr>
                </a:solidFill>
              </a:defRPr>
            </a:lvl6pPr>
            <a:lvl7pPr marL="11574996" indent="0" algn="ctr">
              <a:buNone/>
              <a:defRPr>
                <a:solidFill>
                  <a:schemeClr val="tx1">
                    <a:tint val="75000"/>
                  </a:schemeClr>
                </a:solidFill>
              </a:defRPr>
            </a:lvl7pPr>
            <a:lvl8pPr marL="13504163" indent="0" algn="ctr">
              <a:buNone/>
              <a:defRPr>
                <a:solidFill>
                  <a:schemeClr val="tx1">
                    <a:tint val="75000"/>
                  </a:schemeClr>
                </a:solidFill>
              </a:defRPr>
            </a:lvl8pPr>
            <a:lvl9pPr marL="1543332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t>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3397394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t>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407837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3"/>
            <a:ext cx="37307520" cy="6537960"/>
          </a:xfrm>
        </p:spPr>
        <p:txBody>
          <a:bodyPr anchor="t"/>
          <a:lstStyle>
            <a:lvl1pPr algn="l">
              <a:defRPr sz="16922"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7"/>
          </a:xfrm>
        </p:spPr>
        <p:txBody>
          <a:bodyPr anchor="b"/>
          <a:lstStyle>
            <a:lvl1pPr marL="0" indent="0">
              <a:buNone/>
              <a:defRPr sz="8410">
                <a:solidFill>
                  <a:schemeClr val="tx1">
                    <a:tint val="75000"/>
                  </a:schemeClr>
                </a:solidFill>
              </a:defRPr>
            </a:lvl1pPr>
            <a:lvl2pPr marL="1929166" indent="0">
              <a:buNone/>
              <a:defRPr sz="7589">
                <a:solidFill>
                  <a:schemeClr val="tx1">
                    <a:tint val="75000"/>
                  </a:schemeClr>
                </a:solidFill>
              </a:defRPr>
            </a:lvl2pPr>
            <a:lvl3pPr marL="3858332" indent="0">
              <a:buNone/>
              <a:defRPr sz="6769">
                <a:solidFill>
                  <a:schemeClr val="tx1">
                    <a:tint val="75000"/>
                  </a:schemeClr>
                </a:solidFill>
              </a:defRPr>
            </a:lvl3pPr>
            <a:lvl4pPr marL="5787499" indent="0">
              <a:buNone/>
              <a:defRPr sz="5948">
                <a:solidFill>
                  <a:schemeClr val="tx1">
                    <a:tint val="75000"/>
                  </a:schemeClr>
                </a:solidFill>
              </a:defRPr>
            </a:lvl4pPr>
            <a:lvl5pPr marL="7716665" indent="0">
              <a:buNone/>
              <a:defRPr sz="5948">
                <a:solidFill>
                  <a:schemeClr val="tx1">
                    <a:tint val="75000"/>
                  </a:schemeClr>
                </a:solidFill>
              </a:defRPr>
            </a:lvl5pPr>
            <a:lvl6pPr marL="9645831" indent="0">
              <a:buNone/>
              <a:defRPr sz="5948">
                <a:solidFill>
                  <a:schemeClr val="tx1">
                    <a:tint val="75000"/>
                  </a:schemeClr>
                </a:solidFill>
              </a:defRPr>
            </a:lvl6pPr>
            <a:lvl7pPr marL="11574996" indent="0">
              <a:buNone/>
              <a:defRPr sz="5948">
                <a:solidFill>
                  <a:schemeClr val="tx1">
                    <a:tint val="75000"/>
                  </a:schemeClr>
                </a:solidFill>
              </a:defRPr>
            </a:lvl7pPr>
            <a:lvl8pPr marL="13504163" indent="0">
              <a:buNone/>
              <a:defRPr sz="5948">
                <a:solidFill>
                  <a:schemeClr val="tx1">
                    <a:tint val="75000"/>
                  </a:schemeClr>
                </a:solidFill>
              </a:defRPr>
            </a:lvl8pPr>
            <a:lvl9pPr marL="15433329" indent="0">
              <a:buNone/>
              <a:defRPr sz="5948">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25AF17-602A-E144-BA2F-BFB8304F3072}" type="datetimeFigureOut">
              <a:rPr lang="en-US" smtClean="0"/>
              <a:t>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3750689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2"/>
            <a:ext cx="19385280" cy="21724623"/>
          </a:xfrm>
        </p:spPr>
        <p:txBody>
          <a:bodyPr/>
          <a:lstStyle>
            <a:lvl1pPr>
              <a:defRPr sz="11794"/>
            </a:lvl1pPr>
            <a:lvl2pPr>
              <a:defRPr sz="10153"/>
            </a:lvl2pPr>
            <a:lvl3pPr>
              <a:defRPr sz="8410"/>
            </a:lvl3pPr>
            <a:lvl4pPr>
              <a:defRPr sz="7589"/>
            </a:lvl4pPr>
            <a:lvl5pPr>
              <a:defRPr sz="7589"/>
            </a:lvl5pPr>
            <a:lvl6pPr>
              <a:defRPr sz="7589"/>
            </a:lvl6pPr>
            <a:lvl7pPr>
              <a:defRPr sz="7589"/>
            </a:lvl7pPr>
            <a:lvl8pPr>
              <a:defRPr sz="7589"/>
            </a:lvl8pPr>
            <a:lvl9pPr>
              <a:defRPr sz="758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2"/>
            <a:ext cx="19385280" cy="21724623"/>
          </a:xfrm>
        </p:spPr>
        <p:txBody>
          <a:bodyPr/>
          <a:lstStyle>
            <a:lvl1pPr>
              <a:defRPr sz="11794"/>
            </a:lvl1pPr>
            <a:lvl2pPr>
              <a:defRPr sz="10153"/>
            </a:lvl2pPr>
            <a:lvl3pPr>
              <a:defRPr sz="8410"/>
            </a:lvl3pPr>
            <a:lvl4pPr>
              <a:defRPr sz="7589"/>
            </a:lvl4pPr>
            <a:lvl5pPr>
              <a:defRPr sz="7589"/>
            </a:lvl5pPr>
            <a:lvl6pPr>
              <a:defRPr sz="7589"/>
            </a:lvl6pPr>
            <a:lvl7pPr>
              <a:defRPr sz="7589"/>
            </a:lvl7pPr>
            <a:lvl8pPr>
              <a:defRPr sz="7589"/>
            </a:lvl8pPr>
            <a:lvl9pPr>
              <a:defRPr sz="758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A25AF17-602A-E144-BA2F-BFB8304F3072}" type="datetimeFigureOut">
              <a:rPr lang="en-US" smtClean="0"/>
              <a:t>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2885982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2" cy="3070857"/>
          </a:xfrm>
        </p:spPr>
        <p:txBody>
          <a:bodyPr anchor="b"/>
          <a:lstStyle>
            <a:lvl1pPr marL="0" indent="0">
              <a:buNone/>
              <a:defRPr sz="10153" b="1"/>
            </a:lvl1pPr>
            <a:lvl2pPr marL="1929166" indent="0">
              <a:buNone/>
              <a:defRPr sz="8410" b="1"/>
            </a:lvl2pPr>
            <a:lvl3pPr marL="3858332" indent="0">
              <a:buNone/>
              <a:defRPr sz="7589" b="1"/>
            </a:lvl3pPr>
            <a:lvl4pPr marL="5787499" indent="0">
              <a:buNone/>
              <a:defRPr sz="6769" b="1"/>
            </a:lvl4pPr>
            <a:lvl5pPr marL="7716665" indent="0">
              <a:buNone/>
              <a:defRPr sz="6769" b="1"/>
            </a:lvl5pPr>
            <a:lvl6pPr marL="9645831" indent="0">
              <a:buNone/>
              <a:defRPr sz="6769" b="1"/>
            </a:lvl6pPr>
            <a:lvl7pPr marL="11574996" indent="0">
              <a:buNone/>
              <a:defRPr sz="6769" b="1"/>
            </a:lvl7pPr>
            <a:lvl8pPr marL="13504163" indent="0">
              <a:buNone/>
              <a:defRPr sz="6769" b="1"/>
            </a:lvl8pPr>
            <a:lvl9pPr marL="15433329" indent="0">
              <a:buNone/>
              <a:defRPr sz="6769"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3"/>
          </a:xfrm>
        </p:spPr>
        <p:txBody>
          <a:bodyPr/>
          <a:lstStyle>
            <a:lvl1pPr>
              <a:defRPr sz="10153"/>
            </a:lvl1pPr>
            <a:lvl2pPr>
              <a:defRPr sz="8410"/>
            </a:lvl2pPr>
            <a:lvl3pPr>
              <a:defRPr sz="7589"/>
            </a:lvl3pPr>
            <a:lvl4pPr>
              <a:defRPr sz="6769"/>
            </a:lvl4pPr>
            <a:lvl5pPr>
              <a:defRPr sz="6769"/>
            </a:lvl5pPr>
            <a:lvl6pPr>
              <a:defRPr sz="6769"/>
            </a:lvl6pPr>
            <a:lvl7pPr>
              <a:defRPr sz="6769"/>
            </a:lvl7pPr>
            <a:lvl8pPr>
              <a:defRPr sz="6769"/>
            </a:lvl8pPr>
            <a:lvl9pPr>
              <a:defRPr sz="67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3"/>
            <a:ext cx="19400521" cy="3070857"/>
          </a:xfrm>
        </p:spPr>
        <p:txBody>
          <a:bodyPr anchor="b"/>
          <a:lstStyle>
            <a:lvl1pPr marL="0" indent="0">
              <a:buNone/>
              <a:defRPr sz="10153" b="1"/>
            </a:lvl1pPr>
            <a:lvl2pPr marL="1929166" indent="0">
              <a:buNone/>
              <a:defRPr sz="8410" b="1"/>
            </a:lvl2pPr>
            <a:lvl3pPr marL="3858332" indent="0">
              <a:buNone/>
              <a:defRPr sz="7589" b="1"/>
            </a:lvl3pPr>
            <a:lvl4pPr marL="5787499" indent="0">
              <a:buNone/>
              <a:defRPr sz="6769" b="1"/>
            </a:lvl4pPr>
            <a:lvl5pPr marL="7716665" indent="0">
              <a:buNone/>
              <a:defRPr sz="6769" b="1"/>
            </a:lvl5pPr>
            <a:lvl6pPr marL="9645831" indent="0">
              <a:buNone/>
              <a:defRPr sz="6769" b="1"/>
            </a:lvl6pPr>
            <a:lvl7pPr marL="11574996" indent="0">
              <a:buNone/>
              <a:defRPr sz="6769" b="1"/>
            </a:lvl7pPr>
            <a:lvl8pPr marL="13504163" indent="0">
              <a:buNone/>
              <a:defRPr sz="6769" b="1"/>
            </a:lvl8pPr>
            <a:lvl9pPr marL="15433329" indent="0">
              <a:buNone/>
              <a:defRPr sz="6769"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1" cy="18966183"/>
          </a:xfrm>
        </p:spPr>
        <p:txBody>
          <a:bodyPr/>
          <a:lstStyle>
            <a:lvl1pPr>
              <a:defRPr sz="10153"/>
            </a:lvl1pPr>
            <a:lvl2pPr>
              <a:defRPr sz="8410"/>
            </a:lvl2pPr>
            <a:lvl3pPr>
              <a:defRPr sz="7589"/>
            </a:lvl3pPr>
            <a:lvl4pPr>
              <a:defRPr sz="6769"/>
            </a:lvl4pPr>
            <a:lvl5pPr>
              <a:defRPr sz="6769"/>
            </a:lvl5pPr>
            <a:lvl6pPr>
              <a:defRPr sz="6769"/>
            </a:lvl6pPr>
            <a:lvl7pPr>
              <a:defRPr sz="6769"/>
            </a:lvl7pPr>
            <a:lvl8pPr>
              <a:defRPr sz="6769"/>
            </a:lvl8pPr>
            <a:lvl9pPr>
              <a:defRPr sz="67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25AF17-602A-E144-BA2F-BFB8304F3072}" type="datetimeFigureOut">
              <a:rPr lang="en-US" smtClean="0"/>
              <a:t>11/7/16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2432613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A25AF17-602A-E144-BA2F-BFB8304F3072}" type="datetimeFigureOut">
              <a:rPr lang="en-US" smtClean="0"/>
              <a:t>11/7/16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810110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25AF17-602A-E144-BA2F-BFB8304F3072}" type="datetimeFigureOut">
              <a:rPr lang="en-US" smtClean="0"/>
              <a:t>11/7/16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124144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8410" b="1"/>
            </a:lvl1pPr>
          </a:lstStyle>
          <a:p>
            <a:r>
              <a:rPr lang="en-US" smtClean="0"/>
              <a:t>Click to edit Master title style</a:t>
            </a:r>
            <a:endParaRPr lang="en-US"/>
          </a:p>
        </p:txBody>
      </p:sp>
      <p:sp>
        <p:nvSpPr>
          <p:cNvPr id="3" name="Content Placeholder 2"/>
          <p:cNvSpPr>
            <a:spLocks noGrp="1"/>
          </p:cNvSpPr>
          <p:nvPr>
            <p:ph idx="1"/>
          </p:nvPr>
        </p:nvSpPr>
        <p:spPr>
          <a:xfrm>
            <a:off x="17160241" y="1310642"/>
            <a:ext cx="24536400" cy="28094943"/>
          </a:xfrm>
        </p:spPr>
        <p:txBody>
          <a:bodyPr/>
          <a:lstStyle>
            <a:lvl1pPr>
              <a:defRPr sz="13538"/>
            </a:lvl1pPr>
            <a:lvl2pPr>
              <a:defRPr sz="11794"/>
            </a:lvl2pPr>
            <a:lvl3pPr>
              <a:defRPr sz="10153"/>
            </a:lvl3pPr>
            <a:lvl4pPr>
              <a:defRPr sz="8410"/>
            </a:lvl4pPr>
            <a:lvl5pPr>
              <a:defRPr sz="8410"/>
            </a:lvl5pPr>
            <a:lvl6pPr>
              <a:defRPr sz="8410"/>
            </a:lvl6pPr>
            <a:lvl7pPr>
              <a:defRPr sz="8410"/>
            </a:lvl7pPr>
            <a:lvl8pPr>
              <a:defRPr sz="8410"/>
            </a:lvl8pPr>
            <a:lvl9pPr>
              <a:defRPr sz="841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2"/>
            <a:ext cx="14439903" cy="22517103"/>
          </a:xfrm>
        </p:spPr>
        <p:txBody>
          <a:bodyPr/>
          <a:lstStyle>
            <a:lvl1pPr marL="0" indent="0">
              <a:buNone/>
              <a:defRPr sz="5948"/>
            </a:lvl1pPr>
            <a:lvl2pPr marL="1929166" indent="0">
              <a:buNone/>
              <a:defRPr sz="5025"/>
            </a:lvl2pPr>
            <a:lvl3pPr marL="3858332" indent="0">
              <a:buNone/>
              <a:defRPr sz="4205"/>
            </a:lvl3pPr>
            <a:lvl4pPr marL="5787499" indent="0">
              <a:buNone/>
              <a:defRPr sz="3795"/>
            </a:lvl4pPr>
            <a:lvl5pPr marL="7716665" indent="0">
              <a:buNone/>
              <a:defRPr sz="3795"/>
            </a:lvl5pPr>
            <a:lvl6pPr marL="9645831" indent="0">
              <a:buNone/>
              <a:defRPr sz="3795"/>
            </a:lvl6pPr>
            <a:lvl7pPr marL="11574996" indent="0">
              <a:buNone/>
              <a:defRPr sz="3795"/>
            </a:lvl7pPr>
            <a:lvl8pPr marL="13504163" indent="0">
              <a:buNone/>
              <a:defRPr sz="3795"/>
            </a:lvl8pPr>
            <a:lvl9pPr marL="15433329" indent="0">
              <a:buNone/>
              <a:defRPr sz="379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25AF17-602A-E144-BA2F-BFB8304F3072}" type="datetimeFigureOut">
              <a:rPr lang="en-US" smtClean="0"/>
              <a:t>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4004342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3"/>
          </a:xfrm>
        </p:spPr>
        <p:txBody>
          <a:bodyPr anchor="b"/>
          <a:lstStyle>
            <a:lvl1pPr algn="l">
              <a:defRPr sz="841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3538"/>
            </a:lvl1pPr>
            <a:lvl2pPr marL="1929166" indent="0">
              <a:buNone/>
              <a:defRPr sz="11794"/>
            </a:lvl2pPr>
            <a:lvl3pPr marL="3858332" indent="0">
              <a:buNone/>
              <a:defRPr sz="10153"/>
            </a:lvl3pPr>
            <a:lvl4pPr marL="5787499" indent="0">
              <a:buNone/>
              <a:defRPr sz="8410"/>
            </a:lvl4pPr>
            <a:lvl5pPr marL="7716665" indent="0">
              <a:buNone/>
              <a:defRPr sz="8410"/>
            </a:lvl5pPr>
            <a:lvl6pPr marL="9645831" indent="0">
              <a:buNone/>
              <a:defRPr sz="8410"/>
            </a:lvl6pPr>
            <a:lvl7pPr marL="11574996" indent="0">
              <a:buNone/>
              <a:defRPr sz="8410"/>
            </a:lvl7pPr>
            <a:lvl8pPr marL="13504163" indent="0">
              <a:buNone/>
              <a:defRPr sz="8410"/>
            </a:lvl8pPr>
            <a:lvl9pPr marL="15433329" indent="0">
              <a:buNone/>
              <a:defRPr sz="8410"/>
            </a:lvl9pPr>
          </a:lstStyle>
          <a:p>
            <a:endParaRPr lang="en-US"/>
          </a:p>
        </p:txBody>
      </p:sp>
      <p:sp>
        <p:nvSpPr>
          <p:cNvPr id="4" name="Text Placeholder 3"/>
          <p:cNvSpPr>
            <a:spLocks noGrp="1"/>
          </p:cNvSpPr>
          <p:nvPr>
            <p:ph type="body" sz="half" idx="2"/>
          </p:nvPr>
        </p:nvSpPr>
        <p:spPr>
          <a:xfrm>
            <a:off x="8602982" y="25763223"/>
            <a:ext cx="26334720" cy="3863337"/>
          </a:xfrm>
        </p:spPr>
        <p:txBody>
          <a:bodyPr/>
          <a:lstStyle>
            <a:lvl1pPr marL="0" indent="0">
              <a:buNone/>
              <a:defRPr sz="5948"/>
            </a:lvl1pPr>
            <a:lvl2pPr marL="1929166" indent="0">
              <a:buNone/>
              <a:defRPr sz="5025"/>
            </a:lvl2pPr>
            <a:lvl3pPr marL="3858332" indent="0">
              <a:buNone/>
              <a:defRPr sz="4205"/>
            </a:lvl3pPr>
            <a:lvl4pPr marL="5787499" indent="0">
              <a:buNone/>
              <a:defRPr sz="3795"/>
            </a:lvl4pPr>
            <a:lvl5pPr marL="7716665" indent="0">
              <a:buNone/>
              <a:defRPr sz="3795"/>
            </a:lvl5pPr>
            <a:lvl6pPr marL="9645831" indent="0">
              <a:buNone/>
              <a:defRPr sz="3795"/>
            </a:lvl6pPr>
            <a:lvl7pPr marL="11574996" indent="0">
              <a:buNone/>
              <a:defRPr sz="3795"/>
            </a:lvl7pPr>
            <a:lvl8pPr marL="13504163" indent="0">
              <a:buNone/>
              <a:defRPr sz="3795"/>
            </a:lvl8pPr>
            <a:lvl9pPr marL="15433329" indent="0">
              <a:buNone/>
              <a:defRPr sz="379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25AF17-602A-E144-BA2F-BFB8304F3072}" type="datetimeFigureOut">
              <a:rPr lang="en-US" smtClean="0"/>
              <a:t>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19660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t>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2102373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4"/>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4"/>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t>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t>‹#›</a:t>
            </a:fld>
            <a:endParaRPr lang="en-US"/>
          </a:p>
        </p:txBody>
      </p:sp>
    </p:spTree>
    <p:extLst>
      <p:ext uri="{BB962C8B-B14F-4D97-AF65-F5344CB8AC3E}">
        <p14:creationId xmlns:p14="http://schemas.microsoft.com/office/powerpoint/2010/main" val="315625415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2"/>
            <a:ext cx="39502080" cy="21724623"/>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376202" tIns="188101" rIns="376202" bIns="188101" rtlCol="0" anchor="ctr"/>
          <a:lstStyle>
            <a:lvl1pPr algn="l">
              <a:defRPr sz="5025">
                <a:solidFill>
                  <a:schemeClr val="tx1">
                    <a:tint val="75000"/>
                  </a:schemeClr>
                </a:solidFill>
              </a:defRPr>
            </a:lvl1pPr>
          </a:lstStyle>
          <a:p>
            <a:fld id="{6A25AF17-602A-E144-BA2F-BFB8304F3072}" type="datetimeFigureOut">
              <a:rPr lang="en-US" smtClean="0"/>
              <a:t>11/7/16</a:t>
            </a:fld>
            <a:endParaRPr lang="en-US"/>
          </a:p>
        </p:txBody>
      </p:sp>
      <p:sp>
        <p:nvSpPr>
          <p:cNvPr id="5" name="Footer Placeholder 4"/>
          <p:cNvSpPr>
            <a:spLocks noGrp="1"/>
          </p:cNvSpPr>
          <p:nvPr>
            <p:ph type="ftr" sz="quarter" idx="3"/>
          </p:nvPr>
        </p:nvSpPr>
        <p:spPr>
          <a:xfrm>
            <a:off x="14996161" y="30510483"/>
            <a:ext cx="13898880" cy="1752600"/>
          </a:xfrm>
          <a:prstGeom prst="rect">
            <a:avLst/>
          </a:prstGeom>
        </p:spPr>
        <p:txBody>
          <a:bodyPr vert="horz" lIns="376202" tIns="188101" rIns="376202" bIns="188101" rtlCol="0" anchor="ctr"/>
          <a:lstStyle>
            <a:lvl1pPr algn="ctr">
              <a:defRPr sz="502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376202" tIns="188101" rIns="376202" bIns="188101" rtlCol="0" anchor="ctr"/>
          <a:lstStyle>
            <a:lvl1pPr algn="r">
              <a:defRPr sz="5025">
                <a:solidFill>
                  <a:schemeClr val="tx1">
                    <a:tint val="75000"/>
                  </a:schemeClr>
                </a:solidFill>
              </a:defRPr>
            </a:lvl1pPr>
          </a:lstStyle>
          <a:p>
            <a:fld id="{4529A150-5CAE-BA4E-B891-00A39C61049F}" type="slidenum">
              <a:rPr lang="en-US" smtClean="0"/>
              <a:t>‹#›</a:t>
            </a:fld>
            <a:endParaRPr lang="en-US"/>
          </a:p>
        </p:txBody>
      </p:sp>
    </p:spTree>
    <p:extLst>
      <p:ext uri="{BB962C8B-B14F-4D97-AF65-F5344CB8AC3E}">
        <p14:creationId xmlns:p14="http://schemas.microsoft.com/office/powerpoint/2010/main" val="1167037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29166" rtl="0" eaLnBrk="1" latinLnBrk="0" hangingPunct="1">
        <a:spcBef>
          <a:spcPct val="0"/>
        </a:spcBef>
        <a:buNone/>
        <a:defRPr sz="18563" kern="1200">
          <a:solidFill>
            <a:schemeClr val="tx1"/>
          </a:solidFill>
          <a:latin typeface="+mj-lt"/>
          <a:ea typeface="+mj-ea"/>
          <a:cs typeface="+mj-cs"/>
        </a:defRPr>
      </a:lvl1pPr>
    </p:titleStyle>
    <p:bodyStyle>
      <a:lvl1pPr marL="1446874" indent="-1446874" algn="l" defTabSz="1929166" rtl="0" eaLnBrk="1" latinLnBrk="0" hangingPunct="1">
        <a:spcBef>
          <a:spcPct val="20000"/>
        </a:spcBef>
        <a:buFont typeface="Arial"/>
        <a:buChar char="•"/>
        <a:defRPr sz="13538" kern="1200">
          <a:solidFill>
            <a:schemeClr val="tx1"/>
          </a:solidFill>
          <a:latin typeface="+mn-lt"/>
          <a:ea typeface="+mn-ea"/>
          <a:cs typeface="+mn-cs"/>
        </a:defRPr>
      </a:lvl1pPr>
      <a:lvl2pPr marL="3134895" indent="-1205729" algn="l" defTabSz="1929166" rtl="0" eaLnBrk="1" latinLnBrk="0" hangingPunct="1">
        <a:spcBef>
          <a:spcPct val="20000"/>
        </a:spcBef>
        <a:buFont typeface="Arial"/>
        <a:buChar char="–"/>
        <a:defRPr sz="11794" kern="1200">
          <a:solidFill>
            <a:schemeClr val="tx1"/>
          </a:solidFill>
          <a:latin typeface="+mn-lt"/>
          <a:ea typeface="+mn-ea"/>
          <a:cs typeface="+mn-cs"/>
        </a:defRPr>
      </a:lvl2pPr>
      <a:lvl3pPr marL="4822916" indent="-964583" algn="l" defTabSz="1929166" rtl="0" eaLnBrk="1" latinLnBrk="0" hangingPunct="1">
        <a:spcBef>
          <a:spcPct val="20000"/>
        </a:spcBef>
        <a:buFont typeface="Arial"/>
        <a:buChar char="•"/>
        <a:defRPr sz="10153" kern="1200">
          <a:solidFill>
            <a:schemeClr val="tx1"/>
          </a:solidFill>
          <a:latin typeface="+mn-lt"/>
          <a:ea typeface="+mn-ea"/>
          <a:cs typeface="+mn-cs"/>
        </a:defRPr>
      </a:lvl3pPr>
      <a:lvl4pPr marL="6752082" indent="-964583" algn="l" defTabSz="1929166" rtl="0" eaLnBrk="1" latinLnBrk="0" hangingPunct="1">
        <a:spcBef>
          <a:spcPct val="20000"/>
        </a:spcBef>
        <a:buFont typeface="Arial"/>
        <a:buChar char="–"/>
        <a:defRPr sz="8410" kern="1200">
          <a:solidFill>
            <a:schemeClr val="tx1"/>
          </a:solidFill>
          <a:latin typeface="+mn-lt"/>
          <a:ea typeface="+mn-ea"/>
          <a:cs typeface="+mn-cs"/>
        </a:defRPr>
      </a:lvl4pPr>
      <a:lvl5pPr marL="8681248" indent="-964583" algn="l" defTabSz="1929166" rtl="0" eaLnBrk="1" latinLnBrk="0" hangingPunct="1">
        <a:spcBef>
          <a:spcPct val="20000"/>
        </a:spcBef>
        <a:buFont typeface="Arial"/>
        <a:buChar char="»"/>
        <a:defRPr sz="8410" kern="1200">
          <a:solidFill>
            <a:schemeClr val="tx1"/>
          </a:solidFill>
          <a:latin typeface="+mn-lt"/>
          <a:ea typeface="+mn-ea"/>
          <a:cs typeface="+mn-cs"/>
        </a:defRPr>
      </a:lvl5pPr>
      <a:lvl6pPr marL="10610414" indent="-964583" algn="l" defTabSz="1929166" rtl="0" eaLnBrk="1" latinLnBrk="0" hangingPunct="1">
        <a:spcBef>
          <a:spcPct val="20000"/>
        </a:spcBef>
        <a:buFont typeface="Arial"/>
        <a:buChar char="•"/>
        <a:defRPr sz="8410" kern="1200">
          <a:solidFill>
            <a:schemeClr val="tx1"/>
          </a:solidFill>
          <a:latin typeface="+mn-lt"/>
          <a:ea typeface="+mn-ea"/>
          <a:cs typeface="+mn-cs"/>
        </a:defRPr>
      </a:lvl6pPr>
      <a:lvl7pPr marL="12539580" indent="-964583" algn="l" defTabSz="1929166" rtl="0" eaLnBrk="1" latinLnBrk="0" hangingPunct="1">
        <a:spcBef>
          <a:spcPct val="20000"/>
        </a:spcBef>
        <a:buFont typeface="Arial"/>
        <a:buChar char="•"/>
        <a:defRPr sz="8410" kern="1200">
          <a:solidFill>
            <a:schemeClr val="tx1"/>
          </a:solidFill>
          <a:latin typeface="+mn-lt"/>
          <a:ea typeface="+mn-ea"/>
          <a:cs typeface="+mn-cs"/>
        </a:defRPr>
      </a:lvl7pPr>
      <a:lvl8pPr marL="14468746" indent="-964583" algn="l" defTabSz="1929166" rtl="0" eaLnBrk="1" latinLnBrk="0" hangingPunct="1">
        <a:spcBef>
          <a:spcPct val="20000"/>
        </a:spcBef>
        <a:buFont typeface="Arial"/>
        <a:buChar char="•"/>
        <a:defRPr sz="8410" kern="1200">
          <a:solidFill>
            <a:schemeClr val="tx1"/>
          </a:solidFill>
          <a:latin typeface="+mn-lt"/>
          <a:ea typeface="+mn-ea"/>
          <a:cs typeface="+mn-cs"/>
        </a:defRPr>
      </a:lvl8pPr>
      <a:lvl9pPr marL="16397912" indent="-964583" algn="l" defTabSz="1929166" rtl="0" eaLnBrk="1" latinLnBrk="0" hangingPunct="1">
        <a:spcBef>
          <a:spcPct val="20000"/>
        </a:spcBef>
        <a:buFont typeface="Arial"/>
        <a:buChar char="•"/>
        <a:defRPr sz="8410" kern="1200">
          <a:solidFill>
            <a:schemeClr val="tx1"/>
          </a:solidFill>
          <a:latin typeface="+mn-lt"/>
          <a:ea typeface="+mn-ea"/>
          <a:cs typeface="+mn-cs"/>
        </a:defRPr>
      </a:lvl9pPr>
    </p:bodyStyle>
    <p:otherStyle>
      <a:defPPr>
        <a:defRPr lang="en-US"/>
      </a:defPPr>
      <a:lvl1pPr marL="0" algn="l" defTabSz="1929166" rtl="0" eaLnBrk="1" latinLnBrk="0" hangingPunct="1">
        <a:defRPr sz="7589" kern="1200">
          <a:solidFill>
            <a:schemeClr val="tx1"/>
          </a:solidFill>
          <a:latin typeface="+mn-lt"/>
          <a:ea typeface="+mn-ea"/>
          <a:cs typeface="+mn-cs"/>
        </a:defRPr>
      </a:lvl1pPr>
      <a:lvl2pPr marL="1929166" algn="l" defTabSz="1929166" rtl="0" eaLnBrk="1" latinLnBrk="0" hangingPunct="1">
        <a:defRPr sz="7589" kern="1200">
          <a:solidFill>
            <a:schemeClr val="tx1"/>
          </a:solidFill>
          <a:latin typeface="+mn-lt"/>
          <a:ea typeface="+mn-ea"/>
          <a:cs typeface="+mn-cs"/>
        </a:defRPr>
      </a:lvl2pPr>
      <a:lvl3pPr marL="3858332" algn="l" defTabSz="1929166" rtl="0" eaLnBrk="1" latinLnBrk="0" hangingPunct="1">
        <a:defRPr sz="7589" kern="1200">
          <a:solidFill>
            <a:schemeClr val="tx1"/>
          </a:solidFill>
          <a:latin typeface="+mn-lt"/>
          <a:ea typeface="+mn-ea"/>
          <a:cs typeface="+mn-cs"/>
        </a:defRPr>
      </a:lvl3pPr>
      <a:lvl4pPr marL="5787499" algn="l" defTabSz="1929166" rtl="0" eaLnBrk="1" latinLnBrk="0" hangingPunct="1">
        <a:defRPr sz="7589" kern="1200">
          <a:solidFill>
            <a:schemeClr val="tx1"/>
          </a:solidFill>
          <a:latin typeface="+mn-lt"/>
          <a:ea typeface="+mn-ea"/>
          <a:cs typeface="+mn-cs"/>
        </a:defRPr>
      </a:lvl4pPr>
      <a:lvl5pPr marL="7716665" algn="l" defTabSz="1929166" rtl="0" eaLnBrk="1" latinLnBrk="0" hangingPunct="1">
        <a:defRPr sz="7589" kern="1200">
          <a:solidFill>
            <a:schemeClr val="tx1"/>
          </a:solidFill>
          <a:latin typeface="+mn-lt"/>
          <a:ea typeface="+mn-ea"/>
          <a:cs typeface="+mn-cs"/>
        </a:defRPr>
      </a:lvl5pPr>
      <a:lvl6pPr marL="9645831" algn="l" defTabSz="1929166" rtl="0" eaLnBrk="1" latinLnBrk="0" hangingPunct="1">
        <a:defRPr sz="7589" kern="1200">
          <a:solidFill>
            <a:schemeClr val="tx1"/>
          </a:solidFill>
          <a:latin typeface="+mn-lt"/>
          <a:ea typeface="+mn-ea"/>
          <a:cs typeface="+mn-cs"/>
        </a:defRPr>
      </a:lvl6pPr>
      <a:lvl7pPr marL="11574996" algn="l" defTabSz="1929166" rtl="0" eaLnBrk="1" latinLnBrk="0" hangingPunct="1">
        <a:defRPr sz="7589" kern="1200">
          <a:solidFill>
            <a:schemeClr val="tx1"/>
          </a:solidFill>
          <a:latin typeface="+mn-lt"/>
          <a:ea typeface="+mn-ea"/>
          <a:cs typeface="+mn-cs"/>
        </a:defRPr>
      </a:lvl7pPr>
      <a:lvl8pPr marL="13504163" algn="l" defTabSz="1929166" rtl="0" eaLnBrk="1" latinLnBrk="0" hangingPunct="1">
        <a:defRPr sz="7589" kern="1200">
          <a:solidFill>
            <a:schemeClr val="tx1"/>
          </a:solidFill>
          <a:latin typeface="+mn-lt"/>
          <a:ea typeface="+mn-ea"/>
          <a:cs typeface="+mn-cs"/>
        </a:defRPr>
      </a:lvl8pPr>
      <a:lvl9pPr marL="15433329" algn="l" defTabSz="1929166" rtl="0" eaLnBrk="1" latinLnBrk="0" hangingPunct="1">
        <a:defRPr sz="758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jpeg"/><Relationship Id="rId6" Type="http://schemas.openxmlformats.org/officeDocument/2006/relationships/image" Target="../media/image4.emf"/><Relationship Id="rId7" Type="http://schemas.openxmlformats.org/officeDocument/2006/relationships/image" Target="../media/image5.emf"/><Relationship Id="rId8" Type="http://schemas.openxmlformats.org/officeDocument/2006/relationships/image" Target="../media/image6.emf"/><Relationship Id="rId9" Type="http://schemas.openxmlformats.org/officeDocument/2006/relationships/image" Target="../media/image7.png"/><Relationship Id="rId10" Type="http://schemas.openxmlformats.org/officeDocument/2006/relationships/image" Target="../media/image8.png"/><Relationship Id="rId11"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2E1E3"/>
        </a:solidFill>
        <a:effectLst/>
      </p:bgPr>
    </p:bg>
    <p:spTree>
      <p:nvGrpSpPr>
        <p:cNvPr id="1" name=""/>
        <p:cNvGrpSpPr/>
        <p:nvPr/>
      </p:nvGrpSpPr>
      <p:grpSpPr>
        <a:xfrm>
          <a:off x="0" y="0"/>
          <a:ext cx="0" cy="0"/>
          <a:chOff x="0" y="0"/>
          <a:chExt cx="0" cy="0"/>
        </a:xfrm>
      </p:grpSpPr>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99608" y="5508900"/>
            <a:ext cx="16854294" cy="6916988"/>
          </a:xfrm>
          <a:prstGeom prst="rect">
            <a:avLst/>
          </a:prstGeom>
        </p:spPr>
      </p:pic>
      <p:sp>
        <p:nvSpPr>
          <p:cNvPr id="112" name="Rectangle 111"/>
          <p:cNvSpPr/>
          <p:nvPr/>
        </p:nvSpPr>
        <p:spPr>
          <a:xfrm>
            <a:off x="30418893" y="6960902"/>
            <a:ext cx="12630702" cy="844344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lIns="182880" tIns="182880" rIns="182880" bIns="182880" rtlCol="0" anchor="t" anchorCtr="0"/>
          <a:lstStyle/>
          <a:p>
            <a:pPr algn="just"/>
            <a:endParaRPr lang="en-US" sz="3282" dirty="0">
              <a:solidFill>
                <a:schemeClr val="tx1"/>
              </a:solidFill>
            </a:endParaRPr>
          </a:p>
          <a:p>
            <a:pPr algn="just"/>
            <a:endParaRPr lang="en-US" sz="3282" dirty="0">
              <a:solidFill>
                <a:schemeClr val="tx1"/>
              </a:solidFill>
            </a:endParaRPr>
          </a:p>
          <a:p>
            <a:pPr algn="just"/>
            <a:endParaRPr lang="en-US" sz="3282" dirty="0">
              <a:solidFill>
                <a:schemeClr val="tx1"/>
              </a:solidFill>
            </a:endParaRPr>
          </a:p>
        </p:txBody>
      </p:sp>
      <p:sp>
        <p:nvSpPr>
          <p:cNvPr id="111" name="Rectangle 110"/>
          <p:cNvSpPr/>
          <p:nvPr/>
        </p:nvSpPr>
        <p:spPr>
          <a:xfrm>
            <a:off x="27501776" y="16223371"/>
            <a:ext cx="15556357" cy="12885198"/>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lIns="182880" tIns="182880" rIns="182880" bIns="182880" rtlCol="0" anchor="t" anchorCtr="0"/>
          <a:lstStyle/>
          <a:p>
            <a:pPr algn="just"/>
            <a:endParaRPr lang="en-US" sz="3282" dirty="0">
              <a:solidFill>
                <a:schemeClr val="tx1"/>
              </a:solidFill>
            </a:endParaRPr>
          </a:p>
          <a:p>
            <a:pPr algn="just"/>
            <a:endParaRPr lang="en-US" sz="3282" dirty="0">
              <a:solidFill>
                <a:schemeClr val="tx1"/>
              </a:solidFill>
            </a:endParaRPr>
          </a:p>
          <a:p>
            <a:pPr algn="just"/>
            <a:endParaRPr lang="en-US" sz="3282" dirty="0">
              <a:solidFill>
                <a:schemeClr val="tx1"/>
              </a:solidFill>
            </a:endParaRPr>
          </a:p>
        </p:txBody>
      </p:sp>
      <p:sp>
        <p:nvSpPr>
          <p:cNvPr id="66" name="Rectangle 65"/>
          <p:cNvSpPr/>
          <p:nvPr/>
        </p:nvSpPr>
        <p:spPr>
          <a:xfrm>
            <a:off x="841605" y="5598121"/>
            <a:ext cx="11421881" cy="5418319"/>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wrap="square" lIns="274320" tIns="274320" rIns="274320" bIns="274320" rtlCol="0" anchor="ctr" anchorCtr="0">
            <a:noAutofit/>
          </a:bodyPr>
          <a:lstStyle/>
          <a:p>
            <a:r>
              <a:rPr lang="en-US" sz="3200" dirty="0">
                <a:solidFill>
                  <a:schemeClr val="tx1"/>
                </a:solidFill>
              </a:rPr>
              <a:t>Recent research on soil N dynamics has shifted in focus from net mineralization to soil organic matter (SOM) depolymerization as being the </a:t>
            </a:r>
            <a:r>
              <a:rPr lang="en-US" sz="3200" dirty="0" smtClean="0">
                <a:solidFill>
                  <a:schemeClr val="tx1"/>
                </a:solidFill>
              </a:rPr>
              <a:t>rate-limiting </a:t>
            </a:r>
            <a:r>
              <a:rPr lang="en-US" sz="3200" dirty="0">
                <a:solidFill>
                  <a:schemeClr val="tx1"/>
                </a:solidFill>
              </a:rPr>
              <a:t>step for N availability. To that end, Schimel and Bennett (</a:t>
            </a:r>
            <a:r>
              <a:rPr lang="en-US" sz="3200" dirty="0" smtClean="0">
                <a:solidFill>
                  <a:schemeClr val="tx1"/>
                </a:solidFill>
              </a:rPr>
              <a:t>2004</a:t>
            </a:r>
            <a:r>
              <a:rPr lang="en-US" sz="3200" dirty="0">
                <a:solidFill>
                  <a:schemeClr val="tx1"/>
                </a:solidFill>
              </a:rPr>
              <a:t>) argued that depolymerization and subsequent plant-microbial competition for N-containing organic monomers regulates N availability. Building upon this model, </a:t>
            </a:r>
            <a:r>
              <a:rPr lang="en-US" sz="3200" b="1" dirty="0">
                <a:solidFill>
                  <a:schemeClr val="tx1"/>
                </a:solidFill>
              </a:rPr>
              <a:t>we present a new conceptual framework arguing that along with depolymerization, mineral-organic associations may proximally regulate the provisioning of bioavailable organic N </a:t>
            </a:r>
            <a:r>
              <a:rPr lang="en-US" sz="3200" b="1" dirty="0" smtClean="0">
                <a:solidFill>
                  <a:schemeClr val="tx1"/>
                </a:solidFill>
              </a:rPr>
              <a:t>monomers and polymers, </a:t>
            </a:r>
            <a:r>
              <a:rPr lang="en-US" sz="3200" b="1" dirty="0">
                <a:solidFill>
                  <a:schemeClr val="tx1"/>
                </a:solidFill>
              </a:rPr>
              <a:t>especially in the rhizosphere. </a:t>
            </a:r>
          </a:p>
        </p:txBody>
      </p:sp>
      <p:sp>
        <p:nvSpPr>
          <p:cNvPr id="2" name="Title 1"/>
          <p:cNvSpPr>
            <a:spLocks noGrp="1"/>
          </p:cNvSpPr>
          <p:nvPr>
            <p:ph type="ctrTitle"/>
          </p:nvPr>
        </p:nvSpPr>
        <p:spPr>
          <a:xfrm>
            <a:off x="841605" y="696833"/>
            <a:ext cx="42207990" cy="2995956"/>
          </a:xfrm>
          <a:solidFill>
            <a:schemeClr val="bg1">
              <a:lumMod val="65000"/>
            </a:schemeClr>
          </a:solidFill>
          <a:ln>
            <a:noFill/>
          </a:ln>
        </p:spPr>
        <p:style>
          <a:lnRef idx="2">
            <a:schemeClr val="dk1"/>
          </a:lnRef>
          <a:fillRef idx="1">
            <a:schemeClr val="lt1"/>
          </a:fillRef>
          <a:effectRef idx="0">
            <a:schemeClr val="dk1"/>
          </a:effectRef>
          <a:fontRef idx="minor">
            <a:schemeClr val="dk1"/>
          </a:fontRef>
        </p:style>
        <p:txBody>
          <a:bodyPr>
            <a:normAutofit/>
          </a:bodyPr>
          <a:lstStyle/>
          <a:p>
            <a:pPr>
              <a:lnSpc>
                <a:spcPct val="60000"/>
              </a:lnSpc>
            </a:pPr>
            <a:r>
              <a:rPr lang="en-US" sz="6000" dirty="0" smtClean="0">
                <a:latin typeface="Graphik" charset="0"/>
                <a:ea typeface="Graphik" charset="0"/>
                <a:cs typeface="Graphik" charset="0"/>
              </a:rPr>
              <a:t>Clay minerals: </a:t>
            </a:r>
            <a:r>
              <a:rPr lang="en-US" sz="6000" dirty="0" smtClean="0">
                <a:latin typeface="Graphik" charset="0"/>
                <a:ea typeface="Graphik" charset="0"/>
                <a:cs typeface="Graphik" charset="0"/>
              </a:rPr>
              <a:t>Critical</a:t>
            </a:r>
            <a:r>
              <a:rPr lang="en-US" sz="6000" dirty="0" smtClean="0">
                <a:latin typeface="Graphik" charset="0"/>
                <a:ea typeface="Graphik" charset="0"/>
                <a:cs typeface="Graphik" charset="0"/>
              </a:rPr>
              <a:t> </a:t>
            </a:r>
            <a:r>
              <a:rPr lang="en-US" sz="6000" dirty="0" smtClean="0">
                <a:latin typeface="Graphik" charset="0"/>
                <a:ea typeface="Graphik" charset="0"/>
                <a:cs typeface="Graphik" charset="0"/>
              </a:rPr>
              <a:t>mediators of nitrogen availability in the rhizosphere </a:t>
            </a:r>
            <a:r>
              <a:rPr lang="en-US" sz="5400" dirty="0">
                <a:latin typeface="Graphik Regular"/>
                <a:cs typeface="Graphik Regular"/>
              </a:rPr>
              <a:t/>
            </a:r>
            <a:br>
              <a:rPr lang="en-US" sz="5400" dirty="0">
                <a:latin typeface="Graphik Regular"/>
                <a:cs typeface="Graphik Regular"/>
              </a:rPr>
            </a:br>
            <a:r>
              <a:rPr lang="en-US" sz="6154" dirty="0">
                <a:latin typeface="Graphik Regular"/>
                <a:cs typeface="Graphik Regular"/>
              </a:rPr>
              <a:t> </a:t>
            </a:r>
            <a:r>
              <a:rPr lang="en-US" sz="4102" dirty="0">
                <a:latin typeface="Graphik Regular"/>
                <a:cs typeface="Graphik Regular"/>
              </a:rPr>
              <a:t/>
            </a:r>
            <a:br>
              <a:rPr lang="en-US" sz="4102" dirty="0">
                <a:latin typeface="Graphik Regular"/>
                <a:cs typeface="Graphik Regular"/>
              </a:rPr>
            </a:br>
            <a:r>
              <a:rPr lang="en-US" sz="4102" dirty="0">
                <a:latin typeface="Graphik Semibold"/>
                <a:cs typeface="Graphik Semibold"/>
              </a:rPr>
              <a:t>Andrea Jilling</a:t>
            </a:r>
            <a:r>
              <a:rPr lang="en-US" sz="4102" baseline="30000" dirty="0">
                <a:latin typeface="Graphik Regular"/>
                <a:cs typeface="Graphik Regular"/>
              </a:rPr>
              <a:t>1</a:t>
            </a:r>
            <a:r>
              <a:rPr lang="en-US" sz="4102" dirty="0">
                <a:latin typeface="Graphik Regular"/>
                <a:cs typeface="Graphik Regular"/>
              </a:rPr>
              <a:t> and A. Stuart Grandy</a:t>
            </a:r>
            <a:r>
              <a:rPr lang="en-US" sz="4102" baseline="30000" dirty="0">
                <a:latin typeface="Graphik Regular"/>
                <a:cs typeface="Graphik Regular"/>
              </a:rPr>
              <a:t>1</a:t>
            </a:r>
            <a:br>
              <a:rPr lang="en-US" sz="4102" baseline="30000" dirty="0">
                <a:latin typeface="Graphik Regular"/>
                <a:cs typeface="Graphik Regular"/>
              </a:rPr>
            </a:br>
            <a:r>
              <a:rPr lang="en-US" sz="4102" baseline="30000" dirty="0">
                <a:latin typeface="Graphik Regular"/>
                <a:cs typeface="Graphik Regular"/>
              </a:rPr>
              <a:t/>
            </a:r>
            <a:br>
              <a:rPr lang="en-US" sz="4102" baseline="30000" dirty="0">
                <a:latin typeface="Graphik Regular"/>
                <a:cs typeface="Graphik Regular"/>
              </a:rPr>
            </a:br>
            <a:r>
              <a:rPr lang="en-US" sz="4102" baseline="30000" dirty="0">
                <a:latin typeface="Graphik Regular"/>
                <a:cs typeface="Graphik Regular"/>
              </a:rPr>
              <a:t>1</a:t>
            </a:r>
            <a:r>
              <a:rPr lang="en-US" sz="4102" dirty="0">
                <a:latin typeface="Graphik Regular"/>
                <a:cs typeface="Graphik Regular"/>
              </a:rPr>
              <a:t>Department of Natural Resources and the Environment, University of New Hampshire, Durham, NH</a:t>
            </a:r>
            <a:r>
              <a:rPr lang="en-US" sz="4102">
                <a:latin typeface="Graphik Regular"/>
                <a:cs typeface="Graphik Regular"/>
              </a:rPr>
              <a:t>, </a:t>
            </a:r>
            <a:r>
              <a:rPr lang="en-US" sz="4102" smtClean="0">
                <a:latin typeface="Graphik Regular"/>
                <a:cs typeface="Graphik Regular"/>
              </a:rPr>
              <a:t>USA</a:t>
            </a:r>
            <a:endParaRPr lang="en-US" sz="4102" dirty="0">
              <a:latin typeface="Graphik Regular"/>
              <a:cs typeface="Graphik Regular"/>
            </a:endParaRPr>
          </a:p>
        </p:txBody>
      </p:sp>
      <p:grpSp>
        <p:nvGrpSpPr>
          <p:cNvPr id="464" name="Group 463"/>
          <p:cNvGrpSpPr/>
          <p:nvPr/>
        </p:nvGrpSpPr>
        <p:grpSpPr>
          <a:xfrm>
            <a:off x="1595313" y="1929532"/>
            <a:ext cx="1250453" cy="1517808"/>
            <a:chOff x="76199" y="4006526"/>
            <a:chExt cx="1219201" cy="1479874"/>
          </a:xfrm>
        </p:grpSpPr>
        <p:sp>
          <p:nvSpPr>
            <p:cNvPr id="465" name="Freeform 464"/>
            <p:cNvSpPr/>
            <p:nvPr/>
          </p:nvSpPr>
          <p:spPr>
            <a:xfrm>
              <a:off x="152400" y="4059382"/>
              <a:ext cx="1011382" cy="1413163"/>
            </a:xfrm>
            <a:custGeom>
              <a:avLst/>
              <a:gdLst>
                <a:gd name="connsiteX0" fmla="*/ 0 w 1011382"/>
                <a:gd name="connsiteY0" fmla="*/ 13854 h 1413163"/>
                <a:gd name="connsiteX1" fmla="*/ 0 w 1011382"/>
                <a:gd name="connsiteY1" fmla="*/ 13854 h 1413163"/>
                <a:gd name="connsiteX2" fmla="*/ 27709 w 1011382"/>
                <a:gd name="connsiteY2" fmla="*/ 886691 h 1413163"/>
                <a:gd name="connsiteX3" fmla="*/ 41564 w 1011382"/>
                <a:gd name="connsiteY3" fmla="*/ 928254 h 1413163"/>
                <a:gd name="connsiteX4" fmla="*/ 41564 w 1011382"/>
                <a:gd name="connsiteY4" fmla="*/ 942109 h 1413163"/>
                <a:gd name="connsiteX5" fmla="*/ 526473 w 1011382"/>
                <a:gd name="connsiteY5" fmla="*/ 1413163 h 1413163"/>
                <a:gd name="connsiteX6" fmla="*/ 706582 w 1011382"/>
                <a:gd name="connsiteY6" fmla="*/ 1233054 h 1413163"/>
                <a:gd name="connsiteX7" fmla="*/ 1011382 w 1011382"/>
                <a:gd name="connsiteY7" fmla="*/ 845127 h 1413163"/>
                <a:gd name="connsiteX8" fmla="*/ 1011382 w 1011382"/>
                <a:gd name="connsiteY8" fmla="*/ 152400 h 1413163"/>
                <a:gd name="connsiteX9" fmla="*/ 665018 w 1011382"/>
                <a:gd name="connsiteY9" fmla="*/ 180109 h 1413163"/>
                <a:gd name="connsiteX10" fmla="*/ 665018 w 1011382"/>
                <a:gd name="connsiteY10" fmla="*/ 0 h 1413163"/>
                <a:gd name="connsiteX11" fmla="*/ 0 w 1011382"/>
                <a:gd name="connsiteY11" fmla="*/ 13854 h 141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1382" h="1413163">
                  <a:moveTo>
                    <a:pt x="0" y="13854"/>
                  </a:moveTo>
                  <a:lnTo>
                    <a:pt x="0" y="13854"/>
                  </a:lnTo>
                  <a:cubicBezTo>
                    <a:pt x="44608" y="415311"/>
                    <a:pt x="-6050" y="-75436"/>
                    <a:pt x="27709" y="886691"/>
                  </a:cubicBezTo>
                  <a:cubicBezTo>
                    <a:pt x="28221" y="901286"/>
                    <a:pt x="38022" y="914086"/>
                    <a:pt x="41564" y="928254"/>
                  </a:cubicBezTo>
                  <a:cubicBezTo>
                    <a:pt x="42684" y="932734"/>
                    <a:pt x="41564" y="937491"/>
                    <a:pt x="41564" y="942109"/>
                  </a:cubicBezTo>
                  <a:lnTo>
                    <a:pt x="526473" y="1413163"/>
                  </a:lnTo>
                  <a:lnTo>
                    <a:pt x="706582" y="1233054"/>
                  </a:lnTo>
                  <a:lnTo>
                    <a:pt x="1011382" y="845127"/>
                  </a:lnTo>
                  <a:lnTo>
                    <a:pt x="1011382" y="152400"/>
                  </a:lnTo>
                  <a:lnTo>
                    <a:pt x="665018" y="180109"/>
                  </a:lnTo>
                  <a:lnTo>
                    <a:pt x="665018" y="0"/>
                  </a:lnTo>
                  <a:lnTo>
                    <a:pt x="0" y="1385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988"/>
            </a:p>
          </p:txBody>
        </p:sp>
        <p:pic>
          <p:nvPicPr>
            <p:cNvPr id="466" name="Picture 5" descr="C:\Users\Amanda Daly\Desktop\unh_logo_transparent_backgroun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99" y="4006526"/>
              <a:ext cx="1219201" cy="1479874"/>
            </a:xfrm>
            <a:prstGeom prst="rect">
              <a:avLst/>
            </a:prstGeom>
            <a:noFill/>
            <a:extLst>
              <a:ext uri="{909E8E84-426E-40dd-AFC4-6F175D3DCCD1}">
                <a14:hiddenFill xmlns:a14="http://schemas.microsoft.com/office/drawing/2010/main" xmlns="">
                  <a:solidFill>
                    <a:srgbClr val="FFFFFF"/>
                  </a:solidFill>
                </a14:hiddenFill>
              </a:ext>
            </a:extLst>
          </p:spPr>
        </p:pic>
      </p:grpSp>
      <p:pic>
        <p:nvPicPr>
          <p:cNvPr id="467" name="Picture 466" descr="http://www.opengeospatial.org/pub/www/files/nifa_lo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668888" y="1929532"/>
            <a:ext cx="1761279" cy="1406736"/>
          </a:xfrm>
          <a:prstGeom prst="rect">
            <a:avLst/>
          </a:prstGeom>
          <a:noFill/>
          <a:extLst>
            <a:ext uri="{909E8E84-426E-40dd-AFC4-6F175D3DCCD1}">
              <a14:hiddenFill xmlns:a14="http://schemas.microsoft.com/office/drawing/2010/main" xmlns="">
                <a:solidFill>
                  <a:srgbClr val="FFFFFF"/>
                </a:solidFill>
              </a14:hiddenFill>
            </a:ext>
          </a:extLst>
        </p:spPr>
      </p:pic>
      <p:sp>
        <p:nvSpPr>
          <p:cNvPr id="507" name="Text Box 21"/>
          <p:cNvSpPr txBox="1">
            <a:spLocks noChangeArrowheads="1"/>
          </p:cNvSpPr>
          <p:nvPr/>
        </p:nvSpPr>
        <p:spPr bwMode="auto">
          <a:xfrm>
            <a:off x="10662914" y="21207984"/>
            <a:ext cx="7012370"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Hypotheses</a:t>
            </a:r>
            <a:endParaRPr lang="en-US" sz="4718" dirty="0">
              <a:latin typeface="Graphik Regular"/>
              <a:cs typeface="Graphik Regular"/>
            </a:endParaRPr>
          </a:p>
        </p:txBody>
      </p:sp>
      <p:sp>
        <p:nvSpPr>
          <p:cNvPr id="509" name="Text Box 21"/>
          <p:cNvSpPr txBox="1">
            <a:spLocks noChangeArrowheads="1"/>
          </p:cNvSpPr>
          <p:nvPr/>
        </p:nvSpPr>
        <p:spPr bwMode="auto">
          <a:xfrm>
            <a:off x="12598744" y="4385458"/>
            <a:ext cx="10562704"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Proposed conceptual model</a:t>
            </a:r>
            <a:endParaRPr lang="en-US" sz="4718" dirty="0">
              <a:latin typeface="Graphik Regular"/>
              <a:cs typeface="Graphik Regular"/>
            </a:endParaRPr>
          </a:p>
        </p:txBody>
      </p:sp>
      <p:sp>
        <p:nvSpPr>
          <p:cNvPr id="510" name="Rectangle 509"/>
          <p:cNvSpPr/>
          <p:nvPr/>
        </p:nvSpPr>
        <p:spPr>
          <a:xfrm>
            <a:off x="8512131" y="12632449"/>
            <a:ext cx="18023956" cy="8218139"/>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lIns="274320" tIns="274320" rIns="274320" bIns="274320" rtlCol="0" anchor="ctr" anchorCtr="0"/>
          <a:lstStyle/>
          <a:p>
            <a:r>
              <a:rPr lang="en-US" sz="3200" dirty="0" smtClean="0">
                <a:solidFill>
                  <a:schemeClr val="tx1"/>
                </a:solidFill>
              </a:rPr>
              <a:t>In </a:t>
            </a:r>
            <a:r>
              <a:rPr lang="en-US" sz="3200" dirty="0">
                <a:solidFill>
                  <a:schemeClr val="tx1"/>
                </a:solidFill>
              </a:rPr>
              <a:t>cultivated soils, MAOM stores 5-20x more N than particulate or physically accessible fractions. Fine fractions also preferentially accumulate N compounds such as proteins, amino acids, and nucleic acids. </a:t>
            </a:r>
            <a:r>
              <a:rPr lang="en-US" sz="3200" dirty="0" smtClean="0">
                <a:solidFill>
                  <a:schemeClr val="tx1"/>
                </a:solidFill>
              </a:rPr>
              <a:t>While </a:t>
            </a:r>
            <a:r>
              <a:rPr lang="en-US" sz="3200" dirty="0">
                <a:solidFill>
                  <a:schemeClr val="tx1"/>
                </a:solidFill>
              </a:rPr>
              <a:t>largely protected from degradation, a portion of these mineral-associated compounds can undergo rapid exchange with the soil solution </a:t>
            </a:r>
            <a:r>
              <a:rPr lang="en-US" sz="3200" dirty="0" smtClean="0">
                <a:solidFill>
                  <a:schemeClr val="tx1"/>
                </a:solidFill>
              </a:rPr>
              <a:t>via sorption-desorption reactions. Moreover, clay minerals vary significantly in charge characteristics and crystalline structure—properties that can have variable influence on the chemistry, strength, and extent of mineral-organic associations. </a:t>
            </a:r>
          </a:p>
          <a:p>
            <a:endParaRPr lang="en-US" sz="3200" dirty="0" smtClean="0">
              <a:solidFill>
                <a:schemeClr val="tx1"/>
              </a:solidFill>
            </a:endParaRPr>
          </a:p>
          <a:p>
            <a:r>
              <a:rPr lang="en-US" sz="3200" dirty="0">
                <a:solidFill>
                  <a:schemeClr val="tx1"/>
                </a:solidFill>
              </a:rPr>
              <a:t>Plant roots continuously deposit low molecular weight compounds via exudation and can significantly influence SOM mineralization. Known as the “priming effect”, root exudates can stimulate the associated microbial community and modify the chemical environment. As the strength and form of mineral-organic associations are responsive to their biological and chemical microenvironment,</a:t>
            </a:r>
            <a:r>
              <a:rPr lang="en-US" sz="3200" b="1" dirty="0">
                <a:solidFill>
                  <a:schemeClr val="tx1"/>
                </a:solidFill>
              </a:rPr>
              <a:t> it is possible that concentrated modifications to the rhizosphere soil solution could significantly enhance MAOM stabilization </a:t>
            </a:r>
            <a:r>
              <a:rPr lang="en-US" sz="3200" b="1" i="1" dirty="0">
                <a:solidFill>
                  <a:schemeClr val="tx1"/>
                </a:solidFill>
              </a:rPr>
              <a:t>and </a:t>
            </a:r>
            <a:r>
              <a:rPr lang="en-US" sz="3200" b="1" dirty="0">
                <a:solidFill>
                  <a:schemeClr val="tx1"/>
                </a:solidFill>
              </a:rPr>
              <a:t>destabilization processes. Alternatively, mineral surfaces vary considerably in structural and surface properties and these differences may mediate how strongly or loosely organic matter is held. Mineral surface properties may thus influence how MAOM responds to rhizosphere processes such as </a:t>
            </a:r>
            <a:r>
              <a:rPr lang="en-US" sz="3200" b="1" dirty="0" smtClean="0">
                <a:solidFill>
                  <a:schemeClr val="tx1"/>
                </a:solidFill>
              </a:rPr>
              <a:t>priming.</a:t>
            </a:r>
            <a:endParaRPr lang="en-US" sz="3200" dirty="0">
              <a:solidFill>
                <a:schemeClr val="tx1"/>
              </a:solidFill>
            </a:endParaRPr>
          </a:p>
        </p:txBody>
      </p:sp>
      <p:sp>
        <p:nvSpPr>
          <p:cNvPr id="580" name="Text Box 21"/>
          <p:cNvSpPr txBox="1">
            <a:spLocks noChangeArrowheads="1"/>
          </p:cNvSpPr>
          <p:nvPr/>
        </p:nvSpPr>
        <p:spPr bwMode="auto">
          <a:xfrm>
            <a:off x="1243008" y="4613665"/>
            <a:ext cx="5309537"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Introduction</a:t>
            </a:r>
            <a:endParaRPr lang="en-US" sz="4718" dirty="0">
              <a:latin typeface="Graphik Regular"/>
              <a:cs typeface="Graphik Regular"/>
            </a:endParaRPr>
          </a:p>
        </p:txBody>
      </p:sp>
      <p:sp>
        <p:nvSpPr>
          <p:cNvPr id="583" name="Rectangle 582"/>
          <p:cNvSpPr/>
          <p:nvPr/>
        </p:nvSpPr>
        <p:spPr>
          <a:xfrm>
            <a:off x="27479752" y="29927598"/>
            <a:ext cx="15578381" cy="182145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lIns="182880" tIns="182880" rIns="182880" rtlCol="0" anchor="t" anchorCtr="0"/>
          <a:lstStyle/>
          <a:p>
            <a:pPr algn="just"/>
            <a:r>
              <a:rPr lang="en-US" sz="2200" dirty="0" smtClean="0">
                <a:solidFill>
                  <a:schemeClr val="tx1"/>
                </a:solidFill>
              </a:rPr>
              <a:t>This work was funded by </a:t>
            </a:r>
            <a:r>
              <a:rPr lang="en-US" sz="2200" dirty="0">
                <a:solidFill>
                  <a:schemeClr val="tx1"/>
                </a:solidFill>
              </a:rPr>
              <a:t>the USDA-NIFA-Grant #</a:t>
            </a:r>
            <a:r>
              <a:rPr lang="en-US" sz="2200" dirty="0" smtClean="0">
                <a:solidFill>
                  <a:schemeClr val="tx1"/>
                </a:solidFill>
              </a:rPr>
              <a:t>2014­67019­21716, USDA-NIFA-GRANT 20116700330343, and NSF-GRFP. </a:t>
            </a:r>
          </a:p>
          <a:p>
            <a:pPr algn="just"/>
            <a:r>
              <a:rPr lang="en-US" sz="2200" dirty="0" smtClean="0">
                <a:solidFill>
                  <a:schemeClr val="tx1"/>
                </a:solidFill>
              </a:rPr>
              <a:t>References: </a:t>
            </a:r>
            <a:r>
              <a:rPr lang="en-US" sz="2200" dirty="0" err="1">
                <a:solidFill>
                  <a:schemeClr val="tx1"/>
                </a:solidFill>
              </a:rPr>
              <a:t>Balabane</a:t>
            </a:r>
            <a:r>
              <a:rPr lang="en-US" sz="2200" dirty="0">
                <a:solidFill>
                  <a:schemeClr val="tx1"/>
                </a:solidFill>
              </a:rPr>
              <a:t>, M., 1996. Turnover of clay-associated organic nitrogen in the different aggregate-size classes of a cultivated silty loam. European Journal of Soil Science 47, 285–291. doi:10.1111/j.1365-2389.1996.tb01402.x </a:t>
            </a:r>
            <a:r>
              <a:rPr lang="en-US" sz="2200" dirty="0" smtClean="0">
                <a:solidFill>
                  <a:schemeClr val="tx1"/>
                </a:solidFill>
              </a:rPr>
              <a:t>; Schimel</a:t>
            </a:r>
            <a:r>
              <a:rPr lang="en-US" sz="2200" dirty="0">
                <a:solidFill>
                  <a:schemeClr val="tx1"/>
                </a:solidFill>
              </a:rPr>
              <a:t>, J.P., Bennett, J., 2004. Nitrogen Mineralization: Challenges Of a Changing Paradigm. Ecology 85, 591–602. doi:10.1890/03-8002</a:t>
            </a:r>
          </a:p>
          <a:p>
            <a:pPr algn="just"/>
            <a:endParaRPr lang="en-US" sz="2600" dirty="0">
              <a:solidFill>
                <a:schemeClr val="tx1"/>
              </a:solidFill>
            </a:endParaRPr>
          </a:p>
        </p:txBody>
      </p:sp>
      <p:sp>
        <p:nvSpPr>
          <p:cNvPr id="60" name="TextBox 59"/>
          <p:cNvSpPr txBox="1"/>
          <p:nvPr/>
        </p:nvSpPr>
        <p:spPr>
          <a:xfrm>
            <a:off x="24021952" y="9325941"/>
            <a:ext cx="5724336" cy="2302233"/>
          </a:xfrm>
          <a:prstGeom prst="rect">
            <a:avLst/>
          </a:prstGeom>
          <a:noFill/>
        </p:spPr>
        <p:txBody>
          <a:bodyPr wrap="square" rtlCol="0">
            <a:spAutoFit/>
          </a:bodyPr>
          <a:lstStyle/>
          <a:p>
            <a:r>
              <a:rPr lang="en-US" sz="2872" dirty="0" smtClean="0"/>
              <a:t>Conceptual </a:t>
            </a:r>
            <a:r>
              <a:rPr lang="en-US" sz="2872" dirty="0"/>
              <a:t>diagram </a:t>
            </a:r>
            <a:r>
              <a:rPr lang="en-US" sz="2872" dirty="0" smtClean="0"/>
              <a:t>that extends upon the Schimel &amp; Bennett (2004) model of N availability to include minerals as mediators of </a:t>
            </a:r>
            <a:r>
              <a:rPr lang="en-US" sz="2872" dirty="0"/>
              <a:t>organic </a:t>
            </a:r>
            <a:r>
              <a:rPr lang="en-US" sz="2872" dirty="0" smtClean="0"/>
              <a:t>nitrogen availability.</a:t>
            </a:r>
            <a:endParaRPr lang="en-US" sz="2872" dirty="0"/>
          </a:p>
        </p:txBody>
      </p:sp>
      <p:sp>
        <p:nvSpPr>
          <p:cNvPr id="584" name="Text Box 21"/>
          <p:cNvSpPr txBox="1">
            <a:spLocks noChangeArrowheads="1"/>
          </p:cNvSpPr>
          <p:nvPr/>
        </p:nvSpPr>
        <p:spPr bwMode="auto">
          <a:xfrm>
            <a:off x="2641854" y="11659842"/>
            <a:ext cx="9397549"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Background</a:t>
            </a:r>
            <a:endParaRPr lang="en-US" sz="4718" dirty="0">
              <a:latin typeface="Graphik Regular"/>
              <a:cs typeface="Graphik Regular"/>
            </a:endParaRPr>
          </a:p>
        </p:txBody>
      </p:sp>
      <p:sp>
        <p:nvSpPr>
          <p:cNvPr id="52" name="Text Box 21"/>
          <p:cNvSpPr txBox="1">
            <a:spLocks noChangeArrowheads="1"/>
          </p:cNvSpPr>
          <p:nvPr/>
        </p:nvSpPr>
        <p:spPr bwMode="auto">
          <a:xfrm>
            <a:off x="26794032" y="29272801"/>
            <a:ext cx="7012370" cy="8404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3000" b="1" dirty="0" smtClean="0">
                <a:solidFill>
                  <a:schemeClr val="tx1"/>
                </a:solidFill>
                <a:latin typeface="Graphik Regular"/>
                <a:cs typeface="Graphik Regular"/>
              </a:rPr>
              <a:t>Acknowledgements and References</a:t>
            </a:r>
            <a:endParaRPr lang="en-US" sz="3000" dirty="0">
              <a:latin typeface="Graphik Regular"/>
              <a:cs typeface="Graphik Regular"/>
            </a:endParaRPr>
          </a:p>
        </p:txBody>
      </p:sp>
      <p:pic>
        <p:nvPicPr>
          <p:cNvPr id="13" name="Picture 12"/>
          <p:cNvPicPr>
            <a:picLocks noChangeAspect="1"/>
          </p:cNvPicPr>
          <p:nvPr/>
        </p:nvPicPr>
        <p:blipFill rotWithShape="1">
          <a:blip r:embed="rId6">
            <a:extLst>
              <a:ext uri="{28A0092B-C50C-407E-A947-70E740481C1C}">
                <a14:useLocalDpi xmlns:a14="http://schemas.microsoft.com/office/drawing/2010/main" val="0"/>
              </a:ext>
            </a:extLst>
          </a:blip>
          <a:srcRect r="6126"/>
          <a:stretch/>
        </p:blipFill>
        <p:spPr>
          <a:xfrm>
            <a:off x="27973279" y="16477824"/>
            <a:ext cx="11981777" cy="6347796"/>
          </a:xfrm>
          <a:prstGeom prst="rect">
            <a:avLst/>
          </a:prstGeom>
        </p:spPr>
      </p:pic>
      <p:pic>
        <p:nvPicPr>
          <p:cNvPr id="17" name="Picture 16"/>
          <p:cNvPicPr>
            <a:picLocks noChangeAspect="1"/>
          </p:cNvPicPr>
          <p:nvPr/>
        </p:nvPicPr>
        <p:blipFill rotWithShape="1">
          <a:blip r:embed="rId7">
            <a:extLst>
              <a:ext uri="{28A0092B-C50C-407E-A947-70E740481C1C}">
                <a14:useLocalDpi xmlns:a14="http://schemas.microsoft.com/office/drawing/2010/main" val="0"/>
              </a:ext>
            </a:extLst>
          </a:blip>
          <a:srcRect t="2939" r="8671"/>
          <a:stretch/>
        </p:blipFill>
        <p:spPr>
          <a:xfrm>
            <a:off x="30932115" y="7428667"/>
            <a:ext cx="10457527" cy="7379583"/>
          </a:xfrm>
          <a:prstGeom prst="rect">
            <a:avLst/>
          </a:prstGeom>
        </p:spPr>
      </p:pic>
      <p:pic>
        <p:nvPicPr>
          <p:cNvPr id="21" name="Picture 20"/>
          <p:cNvPicPr>
            <a:picLocks noChangeAspect="1"/>
          </p:cNvPicPr>
          <p:nvPr/>
        </p:nvPicPr>
        <p:blipFill rotWithShape="1">
          <a:blip r:embed="rId8">
            <a:extLst>
              <a:ext uri="{28A0092B-C50C-407E-A947-70E740481C1C}">
                <a14:useLocalDpi xmlns:a14="http://schemas.microsoft.com/office/drawing/2010/main" val="0"/>
              </a:ext>
            </a:extLst>
          </a:blip>
          <a:srcRect r="9957"/>
          <a:stretch/>
        </p:blipFill>
        <p:spPr>
          <a:xfrm>
            <a:off x="27973279" y="23332201"/>
            <a:ext cx="7604548" cy="5117924"/>
          </a:xfrm>
          <a:prstGeom prst="rect">
            <a:avLst/>
          </a:prstGeom>
        </p:spPr>
      </p:pic>
      <p:sp>
        <p:nvSpPr>
          <p:cNvPr id="506" name="Rectangle 505"/>
          <p:cNvSpPr/>
          <p:nvPr/>
        </p:nvSpPr>
        <p:spPr>
          <a:xfrm>
            <a:off x="10361491" y="22216868"/>
            <a:ext cx="16102173" cy="953218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lIns="274320" tIns="274320" rIns="274320" bIns="274320" rtlCol="0" anchor="ctr" anchorCtr="0"/>
          <a:lstStyle/>
          <a:p>
            <a:pPr marL="457200" indent="-457200">
              <a:buFont typeface="Arial" charset="0"/>
              <a:buChar char="•"/>
            </a:pPr>
            <a:r>
              <a:rPr lang="en-US" sz="3200" b="1" dirty="0">
                <a:solidFill>
                  <a:schemeClr val="tx1"/>
                </a:solidFill>
                <a:latin typeface="Calibri" charset="0"/>
                <a:ea typeface="Calibri" charset="0"/>
                <a:cs typeface="Calibri" charset="0"/>
              </a:rPr>
              <a:t>Mineral-associated organic matter (</a:t>
            </a:r>
            <a:r>
              <a:rPr lang="en-US" sz="3200" b="1" dirty="0" smtClean="0">
                <a:solidFill>
                  <a:schemeClr val="tx1"/>
                </a:solidFill>
                <a:latin typeface="Calibri" charset="0"/>
                <a:ea typeface="Calibri" charset="0"/>
                <a:cs typeface="Calibri" charset="0"/>
              </a:rPr>
              <a:t>MAOM-N) </a:t>
            </a:r>
            <a:r>
              <a:rPr lang="en-US" sz="3200" b="1" dirty="0">
                <a:solidFill>
                  <a:schemeClr val="tx1"/>
                </a:solidFill>
                <a:latin typeface="Calibri" charset="0"/>
                <a:ea typeface="Calibri" charset="0"/>
                <a:cs typeface="Calibri" charset="0"/>
              </a:rPr>
              <a:t>is a potentially mineralizable and important source of nitrogen in the rhizosphere of agricultural </a:t>
            </a:r>
            <a:r>
              <a:rPr lang="en-US" sz="3200" b="1" dirty="0" smtClean="0">
                <a:solidFill>
                  <a:schemeClr val="tx1"/>
                </a:solidFill>
                <a:latin typeface="Calibri" charset="0"/>
                <a:ea typeface="Calibri" charset="0"/>
                <a:cs typeface="Calibri" charset="0"/>
              </a:rPr>
              <a:t>soils.</a:t>
            </a:r>
            <a:endParaRPr lang="en-US" sz="3200" b="1" dirty="0">
              <a:solidFill>
                <a:schemeClr val="tx1"/>
              </a:solidFill>
              <a:latin typeface="Calibri" charset="0"/>
              <a:ea typeface="Calibri" charset="0"/>
              <a:cs typeface="Calibri" charset="0"/>
            </a:endParaRPr>
          </a:p>
          <a:p>
            <a:pPr marL="527517" indent="-527517">
              <a:buFont typeface="+mj-lt"/>
              <a:buAutoNum type="arabicPeriod"/>
            </a:pPr>
            <a:endParaRPr lang="en-US" sz="3200" b="1" dirty="0">
              <a:solidFill>
                <a:schemeClr val="tx1"/>
              </a:solidFill>
              <a:latin typeface="Calibri" charset="0"/>
              <a:ea typeface="Calibri" charset="0"/>
              <a:cs typeface="Calibri" charset="0"/>
            </a:endParaRPr>
          </a:p>
          <a:p>
            <a:pPr marL="457200" indent="-457200">
              <a:buFont typeface="Arial" charset="0"/>
              <a:buChar char="•"/>
            </a:pPr>
            <a:r>
              <a:rPr lang="en-US" sz="3200" b="1" dirty="0">
                <a:solidFill>
                  <a:schemeClr val="tx1"/>
                </a:solidFill>
                <a:latin typeface="Calibri" charset="0"/>
                <a:ea typeface="Calibri" charset="0"/>
                <a:cs typeface="Calibri" charset="0"/>
              </a:rPr>
              <a:t>Root-deposited </a:t>
            </a:r>
            <a:r>
              <a:rPr lang="en-US" sz="3200" b="1" dirty="0" smtClean="0">
                <a:solidFill>
                  <a:schemeClr val="tx1"/>
                </a:solidFill>
                <a:latin typeface="Calibri" charset="0"/>
                <a:ea typeface="Calibri" charset="0"/>
                <a:cs typeface="Calibri" charset="0"/>
              </a:rPr>
              <a:t>carbon inputs </a:t>
            </a:r>
            <a:r>
              <a:rPr lang="en-US" sz="3200" b="1" dirty="0">
                <a:solidFill>
                  <a:schemeClr val="tx1"/>
                </a:solidFill>
                <a:latin typeface="Calibri" charset="0"/>
                <a:ea typeface="Calibri" charset="0"/>
                <a:cs typeface="Calibri" charset="0"/>
              </a:rPr>
              <a:t>facilitate the biotic and abiotic destabilization and subsequent bioavailability of </a:t>
            </a:r>
            <a:r>
              <a:rPr lang="en-US" sz="3200" b="1" dirty="0" smtClean="0">
                <a:solidFill>
                  <a:schemeClr val="tx1"/>
                </a:solidFill>
                <a:latin typeface="Calibri" charset="0"/>
                <a:ea typeface="Calibri" charset="0"/>
                <a:cs typeface="Calibri" charset="0"/>
              </a:rPr>
              <a:t>MAOM-N.</a:t>
            </a:r>
          </a:p>
          <a:p>
            <a:pPr marL="527517" indent="-527517">
              <a:buFont typeface="+mj-lt"/>
              <a:buAutoNum type="arabicPeriod"/>
            </a:pPr>
            <a:endParaRPr lang="en-US" sz="3200" dirty="0">
              <a:solidFill>
                <a:schemeClr val="tx1"/>
              </a:solidFill>
              <a:latin typeface="Calibri" charset="0"/>
              <a:ea typeface="Calibri" charset="0"/>
              <a:cs typeface="Calibri" charset="0"/>
            </a:endParaRPr>
          </a:p>
          <a:p>
            <a:pPr lvl="0"/>
            <a:r>
              <a:rPr lang="en-US" sz="3200" dirty="0">
                <a:solidFill>
                  <a:schemeClr val="tx1"/>
                </a:solidFill>
                <a:latin typeface="Calibri" charset="0"/>
                <a:ea typeface="Calibri" charset="0"/>
                <a:cs typeface="Calibri" charset="0"/>
              </a:rPr>
              <a:t>   </a:t>
            </a:r>
            <a:r>
              <a:rPr lang="en-US" sz="3200" dirty="0" smtClean="0">
                <a:solidFill>
                  <a:schemeClr val="tx1"/>
                </a:solidFill>
                <a:latin typeface="Calibri" charset="0"/>
                <a:ea typeface="Calibri" charset="0"/>
                <a:cs typeface="Calibri" charset="0"/>
              </a:rPr>
              <a:t>	  Biotic: </a:t>
            </a:r>
            <a:r>
              <a:rPr lang="en-US" sz="3200" i="1" dirty="0" smtClean="0">
                <a:solidFill>
                  <a:schemeClr val="tx1"/>
                </a:solidFill>
                <a:latin typeface="Calibri" charset="0"/>
                <a:ea typeface="Calibri" charset="0"/>
                <a:cs typeface="Calibri" charset="0"/>
              </a:rPr>
              <a:t>Low molecular-weight </a:t>
            </a:r>
            <a:r>
              <a:rPr lang="en-US" sz="3200" i="1" dirty="0">
                <a:solidFill>
                  <a:schemeClr val="tx1"/>
                </a:solidFill>
                <a:latin typeface="Calibri" charset="0"/>
                <a:ea typeface="Calibri" charset="0"/>
                <a:cs typeface="Calibri" charset="0"/>
              </a:rPr>
              <a:t>rhizodeposits, such as glucose, </a:t>
            </a:r>
            <a:r>
              <a:rPr lang="en-US" sz="3200" i="1" dirty="0" smtClean="0">
                <a:solidFill>
                  <a:schemeClr val="tx1"/>
                </a:solidFill>
                <a:latin typeface="Calibri" charset="0"/>
                <a:ea typeface="Calibri" charset="0"/>
                <a:cs typeface="Calibri" charset="0"/>
              </a:rPr>
              <a:t>stimulate microbial 	  activity and the </a:t>
            </a:r>
            <a:r>
              <a:rPr lang="en-US" sz="3200" i="1" dirty="0">
                <a:solidFill>
                  <a:schemeClr val="tx1"/>
                </a:solidFill>
                <a:latin typeface="Calibri" charset="0"/>
                <a:ea typeface="Calibri" charset="0"/>
                <a:cs typeface="Calibri" charset="0"/>
              </a:rPr>
              <a:t>spatially concentrated production </a:t>
            </a:r>
            <a:r>
              <a:rPr lang="en-US" sz="3200" i="1" dirty="0" smtClean="0">
                <a:solidFill>
                  <a:schemeClr val="tx1"/>
                </a:solidFill>
                <a:latin typeface="Calibri" charset="0"/>
                <a:ea typeface="Calibri" charset="0"/>
                <a:cs typeface="Calibri" charset="0"/>
              </a:rPr>
              <a:t>of extracellular enzymes</a:t>
            </a:r>
            <a:r>
              <a:rPr lang="en-US" sz="3200" i="1" dirty="0">
                <a:solidFill>
                  <a:schemeClr val="tx1"/>
                </a:solidFill>
                <a:latin typeface="Calibri" charset="0"/>
                <a:ea typeface="Calibri" charset="0"/>
                <a:cs typeface="Calibri" charset="0"/>
              </a:rPr>
              <a:t>. </a:t>
            </a:r>
            <a:endParaRPr lang="en-US" sz="3200" i="1" dirty="0" smtClean="0">
              <a:solidFill>
                <a:schemeClr val="tx1"/>
              </a:solidFill>
              <a:latin typeface="Calibri" charset="0"/>
              <a:ea typeface="Calibri" charset="0"/>
              <a:cs typeface="Calibri" charset="0"/>
            </a:endParaRPr>
          </a:p>
          <a:p>
            <a:pPr lvl="0"/>
            <a:r>
              <a:rPr lang="en-US" sz="3200" i="1" dirty="0">
                <a:solidFill>
                  <a:schemeClr val="tx1"/>
                </a:solidFill>
                <a:latin typeface="Calibri" charset="0"/>
                <a:ea typeface="Calibri" charset="0"/>
                <a:cs typeface="Calibri" charset="0"/>
              </a:rPr>
              <a:t>	 </a:t>
            </a:r>
            <a:r>
              <a:rPr lang="en-US" sz="3200" i="1" dirty="0" smtClean="0">
                <a:solidFill>
                  <a:schemeClr val="tx1"/>
                </a:solidFill>
                <a:latin typeface="Calibri" charset="0"/>
                <a:ea typeface="Calibri" charset="0"/>
                <a:cs typeface="Calibri" charset="0"/>
              </a:rPr>
              <a:t> Labile carbon consumption induces </a:t>
            </a:r>
            <a:r>
              <a:rPr lang="en-US" sz="3200" i="1" dirty="0">
                <a:solidFill>
                  <a:schemeClr val="tx1"/>
                </a:solidFill>
                <a:latin typeface="Calibri" charset="0"/>
                <a:ea typeface="Calibri" charset="0"/>
                <a:cs typeface="Calibri" charset="0"/>
              </a:rPr>
              <a:t>a </a:t>
            </a:r>
            <a:r>
              <a:rPr lang="en-US" sz="3200" i="1" dirty="0" smtClean="0">
                <a:solidFill>
                  <a:schemeClr val="tx1"/>
                </a:solidFill>
                <a:latin typeface="Calibri" charset="0"/>
                <a:ea typeface="Calibri" charset="0"/>
                <a:cs typeface="Calibri" charset="0"/>
              </a:rPr>
              <a:t>microbial N limitation </a:t>
            </a:r>
            <a:r>
              <a:rPr lang="en-US" sz="3200" i="1" dirty="0">
                <a:solidFill>
                  <a:schemeClr val="tx1"/>
                </a:solidFill>
                <a:latin typeface="Calibri" charset="0"/>
                <a:ea typeface="Calibri" charset="0"/>
                <a:cs typeface="Calibri" charset="0"/>
              </a:rPr>
              <a:t>and N mining </a:t>
            </a:r>
            <a:r>
              <a:rPr lang="en-US" sz="3200" i="1" dirty="0" smtClean="0">
                <a:solidFill>
                  <a:schemeClr val="tx1"/>
                </a:solidFill>
                <a:latin typeface="Calibri" charset="0"/>
                <a:ea typeface="Calibri" charset="0"/>
                <a:cs typeface="Calibri" charset="0"/>
              </a:rPr>
              <a:t>	  response that targets </a:t>
            </a:r>
            <a:r>
              <a:rPr lang="en-US" sz="3200" i="1" dirty="0">
                <a:solidFill>
                  <a:schemeClr val="tx1"/>
                </a:solidFill>
                <a:latin typeface="Calibri" charset="0"/>
                <a:ea typeface="Calibri" charset="0"/>
                <a:cs typeface="Calibri" charset="0"/>
              </a:rPr>
              <a:t>the </a:t>
            </a:r>
            <a:r>
              <a:rPr lang="en-US" sz="3200" i="1" dirty="0" smtClean="0">
                <a:solidFill>
                  <a:schemeClr val="tx1"/>
                </a:solidFill>
                <a:latin typeface="Calibri" charset="0"/>
                <a:ea typeface="Calibri" charset="0"/>
                <a:cs typeface="Calibri" charset="0"/>
              </a:rPr>
              <a:t>N-rich compounds of </a:t>
            </a:r>
            <a:r>
              <a:rPr lang="en-US" sz="3200" i="1" dirty="0">
                <a:solidFill>
                  <a:schemeClr val="tx1"/>
                </a:solidFill>
                <a:latin typeface="Calibri" charset="0"/>
                <a:ea typeface="Calibri" charset="0"/>
                <a:cs typeface="Calibri" charset="0"/>
              </a:rPr>
              <a:t>MAOM.</a:t>
            </a:r>
          </a:p>
          <a:p>
            <a:pPr lvl="0"/>
            <a:endParaRPr lang="en-US" sz="3200" dirty="0">
              <a:solidFill>
                <a:schemeClr val="tx1"/>
              </a:solidFill>
              <a:latin typeface="Calibri" charset="0"/>
              <a:ea typeface="Calibri" charset="0"/>
              <a:cs typeface="Calibri" charset="0"/>
            </a:endParaRPr>
          </a:p>
          <a:p>
            <a:pPr lvl="0"/>
            <a:r>
              <a:rPr lang="en-US" sz="3200" dirty="0">
                <a:solidFill>
                  <a:schemeClr val="tx1"/>
                </a:solidFill>
                <a:latin typeface="Calibri" charset="0"/>
                <a:ea typeface="Calibri" charset="0"/>
                <a:cs typeface="Calibri" charset="0"/>
              </a:rPr>
              <a:t>      </a:t>
            </a:r>
            <a:r>
              <a:rPr lang="en-US" sz="3200" dirty="0" smtClean="0">
                <a:solidFill>
                  <a:schemeClr val="tx1"/>
                </a:solidFill>
                <a:latin typeface="Calibri" charset="0"/>
                <a:ea typeface="Calibri" charset="0"/>
                <a:cs typeface="Calibri" charset="0"/>
              </a:rPr>
              <a:t>	  Abiotic: </a:t>
            </a:r>
            <a:r>
              <a:rPr lang="en-US" sz="3200" i="1" dirty="0" smtClean="0">
                <a:solidFill>
                  <a:schemeClr val="tx1"/>
                </a:solidFill>
                <a:latin typeface="Calibri" charset="0"/>
                <a:ea typeface="Calibri" charset="0"/>
                <a:cs typeface="Calibri" charset="0"/>
              </a:rPr>
              <a:t>Organic </a:t>
            </a:r>
            <a:r>
              <a:rPr lang="en-US" sz="3200" i="1" dirty="0">
                <a:solidFill>
                  <a:schemeClr val="tx1"/>
                </a:solidFill>
                <a:latin typeface="Calibri" charset="0"/>
                <a:ea typeface="Calibri" charset="0"/>
                <a:cs typeface="Calibri" charset="0"/>
              </a:rPr>
              <a:t>acids released on or near mineral particles can </a:t>
            </a:r>
            <a:r>
              <a:rPr lang="en-US" sz="3200" i="1" dirty="0" smtClean="0">
                <a:solidFill>
                  <a:schemeClr val="tx1"/>
                </a:solidFill>
                <a:latin typeface="Calibri" charset="0"/>
                <a:ea typeface="Calibri" charset="0"/>
                <a:cs typeface="Calibri" charset="0"/>
              </a:rPr>
              <a:t>destabilize </a:t>
            </a:r>
            <a:r>
              <a:rPr lang="en-US" sz="3200" i="1" dirty="0">
                <a:solidFill>
                  <a:schemeClr val="tx1"/>
                </a:solidFill>
                <a:latin typeface="Calibri" charset="0"/>
                <a:ea typeface="Calibri" charset="0"/>
                <a:cs typeface="Calibri" charset="0"/>
              </a:rPr>
              <a:t>bound </a:t>
            </a:r>
            <a:r>
              <a:rPr lang="en-US" sz="3200" i="1" dirty="0" smtClean="0">
                <a:solidFill>
                  <a:schemeClr val="tx1"/>
                </a:solidFill>
                <a:latin typeface="Calibri" charset="0"/>
                <a:ea typeface="Calibri" charset="0"/>
                <a:cs typeface="Calibri" charset="0"/>
              </a:rPr>
              <a:t>	  organic matter </a:t>
            </a:r>
            <a:r>
              <a:rPr lang="en-US" sz="3200" i="1" dirty="0">
                <a:solidFill>
                  <a:schemeClr val="tx1"/>
                </a:solidFill>
                <a:latin typeface="Calibri" charset="0"/>
                <a:ea typeface="Calibri" charset="0"/>
                <a:cs typeface="Calibri" charset="0"/>
              </a:rPr>
              <a:t>by </a:t>
            </a:r>
            <a:r>
              <a:rPr lang="en-US" sz="3200" i="1" dirty="0" smtClean="0">
                <a:solidFill>
                  <a:schemeClr val="tx1"/>
                </a:solidFill>
                <a:latin typeface="Calibri" charset="0"/>
                <a:ea typeface="Calibri" charset="0"/>
                <a:cs typeface="Calibri" charset="0"/>
              </a:rPr>
              <a:t>directly interfering with metal-organic bonds.</a:t>
            </a:r>
            <a:endParaRPr lang="en-US" sz="3200" i="1" dirty="0">
              <a:solidFill>
                <a:schemeClr val="tx1"/>
              </a:solidFill>
              <a:latin typeface="Calibri" charset="0"/>
              <a:ea typeface="Calibri" charset="0"/>
              <a:cs typeface="Calibri" charset="0"/>
            </a:endParaRPr>
          </a:p>
          <a:p>
            <a:endParaRPr lang="en-US" sz="3200" dirty="0">
              <a:solidFill>
                <a:schemeClr val="tx1"/>
              </a:solidFill>
              <a:latin typeface="Calibri" charset="0"/>
              <a:ea typeface="Calibri" charset="0"/>
              <a:cs typeface="Calibri" charset="0"/>
            </a:endParaRPr>
          </a:p>
          <a:p>
            <a:pPr lvl="0"/>
            <a:r>
              <a:rPr lang="en-US" sz="3200" b="1" dirty="0">
                <a:solidFill>
                  <a:schemeClr val="tx1"/>
                </a:solidFill>
                <a:latin typeface="Calibri" charset="0"/>
                <a:ea typeface="Calibri" charset="0"/>
                <a:cs typeface="Calibri" charset="0"/>
              </a:rPr>
              <a:t>3. Following labile C </a:t>
            </a:r>
            <a:r>
              <a:rPr lang="en-US" sz="3200" b="1" dirty="0" smtClean="0">
                <a:solidFill>
                  <a:schemeClr val="tx1"/>
                </a:solidFill>
                <a:latin typeface="Calibri" charset="0"/>
                <a:ea typeface="Calibri" charset="0"/>
                <a:cs typeface="Calibri" charset="0"/>
              </a:rPr>
              <a:t>inputs, </a:t>
            </a:r>
            <a:r>
              <a:rPr lang="en-US" sz="3200" b="1" dirty="0">
                <a:solidFill>
                  <a:schemeClr val="tx1"/>
                </a:solidFill>
                <a:latin typeface="Calibri" charset="0"/>
                <a:ea typeface="Calibri" charset="0"/>
                <a:cs typeface="Calibri" charset="0"/>
              </a:rPr>
              <a:t>the competitive balance between the </a:t>
            </a:r>
            <a:r>
              <a:rPr lang="en-US" sz="3200" b="1" dirty="0" smtClean="0">
                <a:solidFill>
                  <a:schemeClr val="tx1"/>
                </a:solidFill>
                <a:latin typeface="Calibri" charset="0"/>
                <a:ea typeface="Calibri" charset="0"/>
                <a:cs typeface="Calibri" charset="0"/>
              </a:rPr>
              <a:t>potential </a:t>
            </a:r>
            <a:r>
              <a:rPr lang="en-US" sz="3200" b="1" dirty="0">
                <a:solidFill>
                  <a:schemeClr val="tx1"/>
                </a:solidFill>
                <a:latin typeface="Calibri" charset="0"/>
                <a:ea typeface="Calibri" charset="0"/>
                <a:cs typeface="Calibri" charset="0"/>
              </a:rPr>
              <a:t>fates of </a:t>
            </a:r>
            <a:r>
              <a:rPr lang="en-US" sz="3200" b="1" dirty="0" smtClean="0">
                <a:solidFill>
                  <a:schemeClr val="tx1"/>
                </a:solidFill>
                <a:latin typeface="Calibri" charset="0"/>
                <a:ea typeface="Calibri" charset="0"/>
                <a:cs typeface="Calibri" charset="0"/>
              </a:rPr>
              <a:t>N-  </a:t>
            </a:r>
          </a:p>
          <a:p>
            <a:pPr lvl="0"/>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containing </a:t>
            </a:r>
            <a:r>
              <a:rPr lang="en-US" sz="3200" b="1" dirty="0">
                <a:solidFill>
                  <a:schemeClr val="tx1"/>
                </a:solidFill>
                <a:latin typeface="Calibri" charset="0"/>
                <a:ea typeface="Calibri" charset="0"/>
                <a:cs typeface="Calibri" charset="0"/>
              </a:rPr>
              <a:t>monomers—stabilized on mineral </a:t>
            </a:r>
            <a:r>
              <a:rPr lang="en-US" sz="3200" b="1" dirty="0" smtClean="0">
                <a:solidFill>
                  <a:schemeClr val="tx1"/>
                </a:solidFill>
                <a:latin typeface="Calibri" charset="0"/>
                <a:ea typeface="Calibri" charset="0"/>
                <a:cs typeface="Calibri" charset="0"/>
              </a:rPr>
              <a:t>surfaces </a:t>
            </a:r>
            <a:r>
              <a:rPr lang="en-US" sz="3200" b="1" dirty="0">
                <a:solidFill>
                  <a:schemeClr val="tx1"/>
                </a:solidFill>
                <a:latin typeface="Calibri" charset="0"/>
                <a:ea typeface="Calibri" charset="0"/>
                <a:cs typeface="Calibri" charset="0"/>
              </a:rPr>
              <a:t>or dissolved and available for </a:t>
            </a:r>
            <a:r>
              <a:rPr lang="en-US" sz="3200" b="1" dirty="0" smtClean="0">
                <a:solidFill>
                  <a:schemeClr val="tx1"/>
                </a:solidFill>
                <a:latin typeface="Calibri" charset="0"/>
                <a:ea typeface="Calibri" charset="0"/>
                <a:cs typeface="Calibri" charset="0"/>
              </a:rPr>
              <a:t>  </a:t>
            </a:r>
          </a:p>
          <a:p>
            <a:pPr lvl="0"/>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assimilation—depends </a:t>
            </a:r>
            <a:r>
              <a:rPr lang="en-US" sz="3200" b="1" dirty="0">
                <a:solidFill>
                  <a:schemeClr val="tx1"/>
                </a:solidFill>
                <a:latin typeface="Calibri" charset="0"/>
                <a:ea typeface="Calibri" charset="0"/>
                <a:cs typeface="Calibri" charset="0"/>
              </a:rPr>
              <a:t>on </a:t>
            </a:r>
            <a:r>
              <a:rPr lang="en-US" sz="3200" b="1" dirty="0" smtClean="0">
                <a:solidFill>
                  <a:schemeClr val="tx1"/>
                </a:solidFill>
                <a:latin typeface="Calibri" charset="0"/>
                <a:ea typeface="Calibri" charset="0"/>
                <a:cs typeface="Calibri" charset="0"/>
              </a:rPr>
              <a:t>the specific </a:t>
            </a:r>
            <a:r>
              <a:rPr lang="en-US" sz="3200" b="1" dirty="0">
                <a:solidFill>
                  <a:schemeClr val="tx1"/>
                </a:solidFill>
                <a:latin typeface="Calibri" charset="0"/>
                <a:ea typeface="Calibri" charset="0"/>
                <a:cs typeface="Calibri" charset="0"/>
              </a:rPr>
              <a:t>influence of clay composition on the </a:t>
            </a:r>
            <a:r>
              <a:rPr lang="en-US" sz="3200" b="1" dirty="0" smtClean="0">
                <a:solidFill>
                  <a:schemeClr val="tx1"/>
                </a:solidFill>
                <a:latin typeface="Calibri" charset="0"/>
                <a:ea typeface="Calibri" charset="0"/>
                <a:cs typeface="Calibri" charset="0"/>
              </a:rPr>
              <a:t>mineral-bound</a:t>
            </a:r>
          </a:p>
          <a:p>
            <a:pPr lvl="0"/>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organic matter</a:t>
            </a:r>
            <a:r>
              <a:rPr lang="en-US" sz="3200" b="1" dirty="0">
                <a:solidFill>
                  <a:schemeClr val="tx1"/>
                </a:solidFill>
                <a:latin typeface="Calibri" charset="0"/>
                <a:ea typeface="Calibri" charset="0"/>
                <a:cs typeface="Calibri" charset="0"/>
              </a:rPr>
              <a:t>, soil </a:t>
            </a:r>
            <a:r>
              <a:rPr lang="en-US" sz="3200" b="1" dirty="0" smtClean="0">
                <a:solidFill>
                  <a:schemeClr val="tx1"/>
                </a:solidFill>
                <a:latin typeface="Calibri" charset="0"/>
                <a:ea typeface="Calibri" charset="0"/>
                <a:cs typeface="Calibri" charset="0"/>
              </a:rPr>
              <a:t>solution, </a:t>
            </a:r>
            <a:r>
              <a:rPr lang="en-US" sz="3200" b="1" dirty="0">
                <a:solidFill>
                  <a:schemeClr val="tx1"/>
                </a:solidFill>
                <a:latin typeface="Calibri" charset="0"/>
                <a:ea typeface="Calibri" charset="0"/>
                <a:cs typeface="Calibri" charset="0"/>
              </a:rPr>
              <a:t>and the microbial community. </a:t>
            </a:r>
          </a:p>
        </p:txBody>
      </p:sp>
      <p:sp>
        <p:nvSpPr>
          <p:cNvPr id="44" name="Text Box 21"/>
          <p:cNvSpPr txBox="1">
            <a:spLocks noChangeArrowheads="1"/>
          </p:cNvSpPr>
          <p:nvPr/>
        </p:nvSpPr>
        <p:spPr bwMode="auto">
          <a:xfrm>
            <a:off x="1067817" y="21027639"/>
            <a:ext cx="8625840" cy="1673687"/>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102" b="1" dirty="0">
                <a:solidFill>
                  <a:schemeClr val="tx1"/>
                </a:solidFill>
                <a:latin typeface="Graphik Regular"/>
                <a:cs typeface="Graphik Regular"/>
              </a:rPr>
              <a:t>Biotic and abiotic pathways to MAOM-N destabilization</a:t>
            </a:r>
            <a:endParaRPr lang="en-US" sz="4102" dirty="0">
              <a:latin typeface="Graphik Regular"/>
              <a:cs typeface="Graphik Regular"/>
            </a:endParaRPr>
          </a:p>
        </p:txBody>
      </p:sp>
      <p:sp>
        <p:nvSpPr>
          <p:cNvPr id="95" name="Text Box 21"/>
          <p:cNvSpPr txBox="1">
            <a:spLocks noChangeArrowheads="1"/>
          </p:cNvSpPr>
          <p:nvPr/>
        </p:nvSpPr>
        <p:spPr bwMode="auto">
          <a:xfrm>
            <a:off x="27709236" y="4379946"/>
            <a:ext cx="14624120" cy="18308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smtClean="0">
                <a:solidFill>
                  <a:schemeClr val="tx1"/>
                </a:solidFill>
                <a:latin typeface="Graphik Regular"/>
                <a:cs typeface="Graphik Regular"/>
              </a:rPr>
              <a:t>Experimental approach: MAOM fractions incubated with glucose and oxalic acid substrates</a:t>
            </a:r>
            <a:endParaRPr lang="en-US" sz="4718" dirty="0">
              <a:latin typeface="Graphik Regular"/>
              <a:cs typeface="Graphik Regular"/>
            </a:endParaRPr>
          </a:p>
        </p:txBody>
      </p:sp>
      <p:sp>
        <p:nvSpPr>
          <p:cNvPr id="96" name="Text Box 21"/>
          <p:cNvSpPr txBox="1">
            <a:spLocks noChangeArrowheads="1"/>
          </p:cNvSpPr>
          <p:nvPr/>
        </p:nvSpPr>
        <p:spPr bwMode="auto">
          <a:xfrm>
            <a:off x="32675907" y="6304410"/>
            <a:ext cx="10562704" cy="8404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3000" u="sng" dirty="0" smtClean="0">
                <a:solidFill>
                  <a:schemeClr val="tx1"/>
                </a:solidFill>
                <a:latin typeface="Graphik Regular"/>
                <a:cs typeface="Graphik Regular"/>
              </a:rPr>
              <a:t>CO</a:t>
            </a:r>
            <a:r>
              <a:rPr lang="en-US" sz="3000" baseline="-25000" dirty="0" smtClean="0">
                <a:solidFill>
                  <a:schemeClr val="tx1"/>
                </a:solidFill>
                <a:latin typeface="Graphik Regular"/>
                <a:cs typeface="Graphik Regular"/>
              </a:rPr>
              <a:t>2</a:t>
            </a:r>
            <a:r>
              <a:rPr lang="en-US" sz="3000" u="sng" dirty="0" smtClean="0">
                <a:solidFill>
                  <a:schemeClr val="tx1"/>
                </a:solidFill>
                <a:latin typeface="Graphik Regular"/>
                <a:cs typeface="Graphik Regular"/>
              </a:rPr>
              <a:t> respiration following substrate additions</a:t>
            </a:r>
            <a:endParaRPr lang="en-US" sz="3000" u="sng" dirty="0">
              <a:solidFill>
                <a:schemeClr val="tx1"/>
              </a:solidFill>
              <a:latin typeface="Graphik Regular"/>
              <a:cs typeface="Graphik Regular"/>
            </a:endParaRPr>
          </a:p>
        </p:txBody>
      </p:sp>
      <p:cxnSp>
        <p:nvCxnSpPr>
          <p:cNvPr id="29" name="Straight Connector 28"/>
          <p:cNvCxnSpPr/>
          <p:nvPr/>
        </p:nvCxnSpPr>
        <p:spPr>
          <a:xfrm>
            <a:off x="40735003" y="9409190"/>
            <a:ext cx="640464" cy="0"/>
          </a:xfrm>
          <a:prstGeom prst="line">
            <a:avLst/>
          </a:prstGeom>
          <a:ln w="95250">
            <a:solidFill>
              <a:srgbClr val="0D5411"/>
            </a:solidFill>
          </a:ln>
        </p:spPr>
        <p:style>
          <a:lnRef idx="2">
            <a:schemeClr val="accent1"/>
          </a:lnRef>
          <a:fillRef idx="0">
            <a:schemeClr val="accent1"/>
          </a:fillRef>
          <a:effectRef idx="1">
            <a:schemeClr val="accent1"/>
          </a:effectRef>
          <a:fontRef idx="minor">
            <a:schemeClr val="tx1"/>
          </a:fontRef>
        </p:style>
      </p:cxnSp>
      <p:cxnSp>
        <p:nvCxnSpPr>
          <p:cNvPr id="102" name="Straight Connector 101"/>
          <p:cNvCxnSpPr/>
          <p:nvPr/>
        </p:nvCxnSpPr>
        <p:spPr>
          <a:xfrm>
            <a:off x="40735003" y="8912273"/>
            <a:ext cx="640464" cy="0"/>
          </a:xfrm>
          <a:prstGeom prst="line">
            <a:avLst/>
          </a:prstGeom>
          <a:ln w="95250">
            <a:solidFill>
              <a:schemeClr val="accent2">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4" name="Straight Connector 103"/>
          <p:cNvCxnSpPr/>
          <p:nvPr/>
        </p:nvCxnSpPr>
        <p:spPr>
          <a:xfrm>
            <a:off x="40756268" y="9931766"/>
            <a:ext cx="640464" cy="0"/>
          </a:xfrm>
          <a:prstGeom prst="line">
            <a:avLst/>
          </a:prstGeom>
          <a:ln w="95250">
            <a:solidFill>
              <a:srgbClr val="0070C0"/>
            </a:solidFill>
          </a:ln>
        </p:spPr>
        <p:style>
          <a:lnRef idx="2">
            <a:schemeClr val="accent1"/>
          </a:lnRef>
          <a:fillRef idx="0">
            <a:schemeClr val="accent1"/>
          </a:fillRef>
          <a:effectRef idx="1">
            <a:schemeClr val="accent1"/>
          </a:effectRef>
          <a:fontRef idx="minor">
            <a:schemeClr val="tx1"/>
          </a:fontRef>
        </p:style>
      </p:cxnSp>
      <p:sp>
        <p:nvSpPr>
          <p:cNvPr id="108" name="Text Box 21"/>
          <p:cNvSpPr txBox="1">
            <a:spLocks noChangeArrowheads="1"/>
          </p:cNvSpPr>
          <p:nvPr/>
        </p:nvSpPr>
        <p:spPr bwMode="auto">
          <a:xfrm>
            <a:off x="30047097" y="15555244"/>
            <a:ext cx="12840975" cy="8404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3000" u="sng" dirty="0" smtClean="0">
                <a:solidFill>
                  <a:schemeClr val="tx1"/>
                </a:solidFill>
                <a:latin typeface="Graphik Regular"/>
                <a:cs typeface="Graphik Regular"/>
              </a:rPr>
              <a:t>Enzyme activities following three substrate additions</a:t>
            </a:r>
            <a:endParaRPr lang="en-US" sz="3000" u="sng" dirty="0">
              <a:solidFill>
                <a:schemeClr val="tx1"/>
              </a:solidFill>
              <a:latin typeface="Graphik Regular"/>
              <a:cs typeface="Graphik Regular"/>
            </a:endParaRPr>
          </a:p>
        </p:txBody>
      </p:sp>
      <p:sp>
        <p:nvSpPr>
          <p:cNvPr id="109" name="Text Box 21"/>
          <p:cNvSpPr txBox="1">
            <a:spLocks noChangeArrowheads="1"/>
          </p:cNvSpPr>
          <p:nvPr/>
        </p:nvSpPr>
        <p:spPr bwMode="auto">
          <a:xfrm>
            <a:off x="28394083" y="24046737"/>
            <a:ext cx="3982056" cy="8404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3000" dirty="0" smtClean="0">
                <a:latin typeface="Graphik Regular"/>
                <a:cs typeface="Graphik Regular"/>
              </a:rPr>
              <a:t>Oxidative Enzymes</a:t>
            </a:r>
            <a:endParaRPr lang="en-US" sz="3000" dirty="0">
              <a:latin typeface="Graphik Regular"/>
              <a:cs typeface="Graphik Regular"/>
            </a:endParaRPr>
          </a:p>
        </p:txBody>
      </p:sp>
      <p:sp>
        <p:nvSpPr>
          <p:cNvPr id="110" name="Text Box 21"/>
          <p:cNvSpPr txBox="1">
            <a:spLocks noChangeArrowheads="1"/>
          </p:cNvSpPr>
          <p:nvPr/>
        </p:nvSpPr>
        <p:spPr bwMode="auto">
          <a:xfrm>
            <a:off x="28305513" y="17070403"/>
            <a:ext cx="4603708" cy="8404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3000" dirty="0" smtClean="0">
                <a:latin typeface="Graphik Regular"/>
                <a:cs typeface="Graphik Regular"/>
              </a:rPr>
              <a:t>Hydrolytic Enzymes</a:t>
            </a:r>
            <a:endParaRPr lang="en-US" sz="3000" dirty="0">
              <a:latin typeface="Graphik Regular"/>
              <a:cs typeface="Graphik Regular"/>
            </a:endParaRPr>
          </a:p>
        </p:txBody>
      </p:sp>
      <p:sp>
        <p:nvSpPr>
          <p:cNvPr id="30" name="TextBox 29"/>
          <p:cNvSpPr txBox="1"/>
          <p:nvPr/>
        </p:nvSpPr>
        <p:spPr>
          <a:xfrm>
            <a:off x="35895766" y="24409744"/>
            <a:ext cx="6701258" cy="3754874"/>
          </a:xfrm>
          <a:prstGeom prst="rect">
            <a:avLst/>
          </a:prstGeom>
          <a:noFill/>
        </p:spPr>
        <p:txBody>
          <a:bodyPr wrap="square" rtlCol="0">
            <a:spAutoFit/>
          </a:bodyPr>
          <a:lstStyle/>
          <a:p>
            <a:r>
              <a:rPr lang="en-US" sz="2600" dirty="0" smtClean="0"/>
              <a:t>Forthcoming analyses to assess whether changes </a:t>
            </a:r>
            <a:r>
              <a:rPr lang="en-US" sz="2600" dirty="0"/>
              <a:t>in microbial respiration and enzyme activity </a:t>
            </a:r>
            <a:r>
              <a:rPr lang="en-US" sz="2600" dirty="0" smtClean="0"/>
              <a:t>are associated </a:t>
            </a:r>
            <a:r>
              <a:rPr lang="en-US" sz="2600" dirty="0"/>
              <a:t>with </a:t>
            </a:r>
            <a:r>
              <a:rPr lang="en-US" sz="2600" dirty="0" smtClean="0"/>
              <a:t>increased destabilization and degradation of MAOM-N: </a:t>
            </a:r>
          </a:p>
          <a:p>
            <a:endParaRPr lang="en-US" sz="2600" dirty="0">
              <a:sym typeface="Wingdings"/>
            </a:endParaRPr>
          </a:p>
          <a:p>
            <a:r>
              <a:rPr lang="en-US" sz="2600" dirty="0" smtClean="0">
                <a:sym typeface="Wingdings"/>
              </a:rPr>
              <a:t> Gross N mineralization, ammonium/nitrate, free amino acids, </a:t>
            </a:r>
            <a:r>
              <a:rPr lang="en-US" sz="2600" dirty="0" smtClean="0">
                <a:sym typeface="Wingdings"/>
              </a:rPr>
              <a:t>and dissolved </a:t>
            </a:r>
            <a:r>
              <a:rPr lang="en-US" sz="2600" dirty="0" smtClean="0">
                <a:sym typeface="Wingdings"/>
              </a:rPr>
              <a:t>metals </a:t>
            </a:r>
            <a:r>
              <a:rPr lang="en-US" sz="2600" dirty="0" smtClean="0">
                <a:sym typeface="Wingdings"/>
              </a:rPr>
              <a:t>in solution</a:t>
            </a:r>
            <a:endParaRPr lang="en-US" sz="2600" dirty="0"/>
          </a:p>
          <a:p>
            <a:endParaRPr lang="en-US" sz="3000" dirty="0"/>
          </a:p>
        </p:txBody>
      </p:sp>
      <p:sp>
        <p:nvSpPr>
          <p:cNvPr id="31" name="TextBox 30"/>
          <p:cNvSpPr txBox="1"/>
          <p:nvPr/>
        </p:nvSpPr>
        <p:spPr>
          <a:xfrm>
            <a:off x="41534239" y="8698869"/>
            <a:ext cx="1106713" cy="461665"/>
          </a:xfrm>
          <a:prstGeom prst="rect">
            <a:avLst/>
          </a:prstGeom>
          <a:noFill/>
        </p:spPr>
        <p:txBody>
          <a:bodyPr wrap="none" rtlCol="0">
            <a:spAutoFit/>
          </a:bodyPr>
          <a:lstStyle/>
          <a:p>
            <a:r>
              <a:rPr lang="en-US" sz="2400" dirty="0" smtClean="0"/>
              <a:t>Control</a:t>
            </a:r>
            <a:endParaRPr lang="en-US" sz="2400" dirty="0"/>
          </a:p>
        </p:txBody>
      </p:sp>
      <p:sp>
        <p:nvSpPr>
          <p:cNvPr id="113" name="TextBox 112"/>
          <p:cNvSpPr txBox="1"/>
          <p:nvPr/>
        </p:nvSpPr>
        <p:spPr>
          <a:xfrm>
            <a:off x="41534239" y="9186965"/>
            <a:ext cx="1174489" cy="461665"/>
          </a:xfrm>
          <a:prstGeom prst="rect">
            <a:avLst/>
          </a:prstGeom>
          <a:noFill/>
        </p:spPr>
        <p:txBody>
          <a:bodyPr wrap="none" rtlCol="0">
            <a:spAutoFit/>
          </a:bodyPr>
          <a:lstStyle/>
          <a:p>
            <a:r>
              <a:rPr lang="en-US" sz="2400" dirty="0" smtClean="0"/>
              <a:t>Glucose</a:t>
            </a:r>
            <a:endParaRPr lang="en-US" sz="2400" dirty="0"/>
          </a:p>
        </p:txBody>
      </p:sp>
      <p:sp>
        <p:nvSpPr>
          <p:cNvPr id="114" name="TextBox 113"/>
          <p:cNvSpPr txBox="1"/>
          <p:nvPr/>
        </p:nvSpPr>
        <p:spPr>
          <a:xfrm>
            <a:off x="41516364" y="9743541"/>
            <a:ext cx="1541769" cy="461665"/>
          </a:xfrm>
          <a:prstGeom prst="rect">
            <a:avLst/>
          </a:prstGeom>
          <a:noFill/>
        </p:spPr>
        <p:txBody>
          <a:bodyPr wrap="none" rtlCol="0">
            <a:spAutoFit/>
          </a:bodyPr>
          <a:lstStyle/>
          <a:p>
            <a:r>
              <a:rPr lang="en-US" sz="2400" dirty="0" smtClean="0"/>
              <a:t>Oxalic Acid</a:t>
            </a:r>
            <a:endParaRPr lang="en-US" sz="2400" dirty="0"/>
          </a:p>
        </p:txBody>
      </p:sp>
      <p:sp>
        <p:nvSpPr>
          <p:cNvPr id="32" name="TextBox 31"/>
          <p:cNvSpPr txBox="1"/>
          <p:nvPr/>
        </p:nvSpPr>
        <p:spPr>
          <a:xfrm>
            <a:off x="35736972" y="16534101"/>
            <a:ext cx="7018846" cy="4493538"/>
          </a:xfrm>
          <a:prstGeom prst="rect">
            <a:avLst/>
          </a:prstGeom>
          <a:solidFill>
            <a:srgbClr val="FFFFFF"/>
          </a:solidFill>
        </p:spPr>
        <p:txBody>
          <a:bodyPr wrap="square" rtlCol="0">
            <a:spAutoFit/>
          </a:bodyPr>
          <a:lstStyle/>
          <a:p>
            <a:r>
              <a:rPr lang="en-US" sz="2600" dirty="0" smtClean="0"/>
              <a:t>Glucose </a:t>
            </a:r>
            <a:r>
              <a:rPr lang="en-US" sz="2600" dirty="0"/>
              <a:t>stimulated </a:t>
            </a:r>
            <a:r>
              <a:rPr lang="en-US" sz="2600" dirty="0" smtClean="0"/>
              <a:t>CO</a:t>
            </a:r>
            <a:r>
              <a:rPr lang="en-US" sz="2600" baseline="-25000" dirty="0" smtClean="0"/>
              <a:t>2</a:t>
            </a:r>
            <a:r>
              <a:rPr lang="en-US" sz="2600" dirty="0" smtClean="0"/>
              <a:t> respiration and the production of hydrolytic </a:t>
            </a:r>
            <a:r>
              <a:rPr lang="en-US" sz="2600" dirty="0"/>
              <a:t>and oxidative </a:t>
            </a:r>
            <a:r>
              <a:rPr lang="en-US" sz="2600" dirty="0" smtClean="0"/>
              <a:t>enzymes. Oxalic </a:t>
            </a:r>
            <a:r>
              <a:rPr lang="en-US" sz="2600" dirty="0"/>
              <a:t>acid suppressed </a:t>
            </a:r>
            <a:r>
              <a:rPr lang="en-US" sz="2600" dirty="0" smtClean="0"/>
              <a:t>CO</a:t>
            </a:r>
            <a:r>
              <a:rPr lang="en-US" sz="2600" baseline="-25000" dirty="0" smtClean="0"/>
              <a:t>2</a:t>
            </a:r>
            <a:r>
              <a:rPr lang="en-US" sz="2600" dirty="0" smtClean="0"/>
              <a:t> respiration initially,</a:t>
            </a:r>
          </a:p>
          <a:p>
            <a:r>
              <a:rPr lang="en-US" sz="2600" dirty="0" smtClean="0"/>
              <a:t>but by the third addition exhibited an incremental increase in respiration. This possibly indicates a delayed response by a specialized microbial community (to be assessed via phospholipid fatty acid analysis). In contrast to the observed suppression of hydrolytic enzyme activity in oxalic acid treatments, phenol-oxidative enzyme activity trended toward an increase. </a:t>
            </a:r>
            <a:endParaRPr lang="en-US" sz="2600" dirty="0"/>
          </a:p>
        </p:txBody>
      </p:sp>
      <p:sp>
        <p:nvSpPr>
          <p:cNvPr id="33" name="TextBox 32"/>
          <p:cNvSpPr txBox="1"/>
          <p:nvPr/>
        </p:nvSpPr>
        <p:spPr>
          <a:xfrm>
            <a:off x="29435471" y="21542588"/>
            <a:ext cx="369012" cy="553998"/>
          </a:xfrm>
          <a:prstGeom prst="rect">
            <a:avLst/>
          </a:prstGeom>
          <a:noFill/>
        </p:spPr>
        <p:txBody>
          <a:bodyPr wrap="none" rtlCol="0">
            <a:spAutoFit/>
          </a:bodyPr>
          <a:lstStyle/>
          <a:p>
            <a:r>
              <a:rPr lang="en-US" sz="3000" dirty="0" smtClean="0"/>
              <a:t>a</a:t>
            </a:r>
            <a:endParaRPr lang="en-US" sz="3000" dirty="0"/>
          </a:p>
        </p:txBody>
      </p:sp>
      <p:sp>
        <p:nvSpPr>
          <p:cNvPr id="116" name="TextBox 115"/>
          <p:cNvSpPr txBox="1"/>
          <p:nvPr/>
        </p:nvSpPr>
        <p:spPr>
          <a:xfrm>
            <a:off x="28747615" y="21762948"/>
            <a:ext cx="386644" cy="553998"/>
          </a:xfrm>
          <a:prstGeom prst="rect">
            <a:avLst/>
          </a:prstGeom>
          <a:noFill/>
        </p:spPr>
        <p:txBody>
          <a:bodyPr wrap="none" rtlCol="0">
            <a:spAutoFit/>
          </a:bodyPr>
          <a:lstStyle/>
          <a:p>
            <a:r>
              <a:rPr lang="en-US" sz="3000" dirty="0"/>
              <a:t>b</a:t>
            </a:r>
          </a:p>
        </p:txBody>
      </p:sp>
      <p:sp>
        <p:nvSpPr>
          <p:cNvPr id="117" name="TextBox 116"/>
          <p:cNvSpPr txBox="1"/>
          <p:nvPr/>
        </p:nvSpPr>
        <p:spPr>
          <a:xfrm>
            <a:off x="30055527" y="21720751"/>
            <a:ext cx="386644" cy="553998"/>
          </a:xfrm>
          <a:prstGeom prst="rect">
            <a:avLst/>
          </a:prstGeom>
          <a:noFill/>
        </p:spPr>
        <p:txBody>
          <a:bodyPr wrap="none" rtlCol="0">
            <a:spAutoFit/>
          </a:bodyPr>
          <a:lstStyle/>
          <a:p>
            <a:r>
              <a:rPr lang="en-US" sz="3000" dirty="0"/>
              <a:t>b</a:t>
            </a:r>
          </a:p>
        </p:txBody>
      </p:sp>
      <p:sp>
        <p:nvSpPr>
          <p:cNvPr id="118" name="TextBox 117"/>
          <p:cNvSpPr txBox="1"/>
          <p:nvPr/>
        </p:nvSpPr>
        <p:spPr>
          <a:xfrm>
            <a:off x="31692929" y="20821078"/>
            <a:ext cx="369012" cy="553998"/>
          </a:xfrm>
          <a:prstGeom prst="rect">
            <a:avLst/>
          </a:prstGeom>
          <a:noFill/>
        </p:spPr>
        <p:txBody>
          <a:bodyPr wrap="none" rtlCol="0">
            <a:spAutoFit/>
          </a:bodyPr>
          <a:lstStyle/>
          <a:p>
            <a:r>
              <a:rPr lang="en-US" sz="3000" dirty="0" smtClean="0"/>
              <a:t>a</a:t>
            </a:r>
            <a:endParaRPr lang="en-US" sz="3000" dirty="0"/>
          </a:p>
        </p:txBody>
      </p:sp>
      <p:sp>
        <p:nvSpPr>
          <p:cNvPr id="119" name="TextBox 118"/>
          <p:cNvSpPr txBox="1"/>
          <p:nvPr/>
        </p:nvSpPr>
        <p:spPr>
          <a:xfrm>
            <a:off x="30950212" y="21340181"/>
            <a:ext cx="386644" cy="553998"/>
          </a:xfrm>
          <a:prstGeom prst="rect">
            <a:avLst/>
          </a:prstGeom>
          <a:noFill/>
        </p:spPr>
        <p:txBody>
          <a:bodyPr wrap="none" rtlCol="0">
            <a:spAutoFit/>
          </a:bodyPr>
          <a:lstStyle/>
          <a:p>
            <a:r>
              <a:rPr lang="en-US" sz="3000" dirty="0"/>
              <a:t>b</a:t>
            </a:r>
          </a:p>
        </p:txBody>
      </p:sp>
      <p:sp>
        <p:nvSpPr>
          <p:cNvPr id="120" name="TextBox 119"/>
          <p:cNvSpPr txBox="1"/>
          <p:nvPr/>
        </p:nvSpPr>
        <p:spPr>
          <a:xfrm>
            <a:off x="32289263" y="21312927"/>
            <a:ext cx="386644" cy="553998"/>
          </a:xfrm>
          <a:prstGeom prst="rect">
            <a:avLst/>
          </a:prstGeom>
          <a:noFill/>
        </p:spPr>
        <p:txBody>
          <a:bodyPr wrap="none" rtlCol="0">
            <a:spAutoFit/>
          </a:bodyPr>
          <a:lstStyle/>
          <a:p>
            <a:r>
              <a:rPr lang="en-US" sz="3000" dirty="0"/>
              <a:t>b</a:t>
            </a:r>
          </a:p>
        </p:txBody>
      </p:sp>
      <p:sp>
        <p:nvSpPr>
          <p:cNvPr id="34" name="TextBox 33"/>
          <p:cNvSpPr txBox="1"/>
          <p:nvPr/>
        </p:nvSpPr>
        <p:spPr>
          <a:xfrm>
            <a:off x="29098921" y="28154655"/>
            <a:ext cx="2565831" cy="553998"/>
          </a:xfrm>
          <a:prstGeom prst="rect">
            <a:avLst/>
          </a:prstGeom>
          <a:noFill/>
        </p:spPr>
        <p:txBody>
          <a:bodyPr wrap="none" rtlCol="0">
            <a:spAutoFit/>
          </a:bodyPr>
          <a:lstStyle/>
          <a:p>
            <a:r>
              <a:rPr lang="en-US" sz="3000" smtClean="0"/>
              <a:t>Phenol-oxidase</a:t>
            </a:r>
            <a:endParaRPr lang="en-US" sz="3000" dirty="0"/>
          </a:p>
        </p:txBody>
      </p:sp>
      <p:sp>
        <p:nvSpPr>
          <p:cNvPr id="122" name="TextBox 121"/>
          <p:cNvSpPr txBox="1"/>
          <p:nvPr/>
        </p:nvSpPr>
        <p:spPr>
          <a:xfrm>
            <a:off x="33037377" y="28160284"/>
            <a:ext cx="1873911" cy="553998"/>
          </a:xfrm>
          <a:prstGeom prst="rect">
            <a:avLst/>
          </a:prstGeom>
          <a:noFill/>
        </p:spPr>
        <p:txBody>
          <a:bodyPr wrap="none" rtlCol="0">
            <a:spAutoFit/>
          </a:bodyPr>
          <a:lstStyle/>
          <a:p>
            <a:r>
              <a:rPr lang="en-US" sz="3000" dirty="0" smtClean="0"/>
              <a:t>Peroxidase</a:t>
            </a:r>
            <a:endParaRPr lang="en-US" sz="3000" dirty="0"/>
          </a:p>
        </p:txBody>
      </p:sp>
      <p:sp>
        <p:nvSpPr>
          <p:cNvPr id="123" name="TextBox 122"/>
          <p:cNvSpPr txBox="1"/>
          <p:nvPr/>
        </p:nvSpPr>
        <p:spPr>
          <a:xfrm>
            <a:off x="28394083" y="22485033"/>
            <a:ext cx="2393069" cy="954107"/>
          </a:xfrm>
          <a:prstGeom prst="rect">
            <a:avLst/>
          </a:prstGeom>
          <a:noFill/>
        </p:spPr>
        <p:txBody>
          <a:bodyPr wrap="square" rtlCol="0">
            <a:spAutoFit/>
          </a:bodyPr>
          <a:lstStyle/>
          <a:p>
            <a:pPr algn="ctr"/>
            <a:r>
              <a:rPr lang="en-US" sz="2800" dirty="0" smtClean="0"/>
              <a:t>β -</a:t>
            </a:r>
            <a:r>
              <a:rPr lang="en-US" sz="2800" dirty="0" err="1"/>
              <a:t>C</a:t>
            </a:r>
            <a:r>
              <a:rPr lang="en-US" sz="2800" dirty="0" err="1" smtClean="0"/>
              <a:t>ellobiosidase</a:t>
            </a:r>
            <a:endParaRPr lang="en-US" sz="2800" dirty="0"/>
          </a:p>
        </p:txBody>
      </p:sp>
      <p:sp>
        <p:nvSpPr>
          <p:cNvPr id="124" name="TextBox 123"/>
          <p:cNvSpPr txBox="1"/>
          <p:nvPr/>
        </p:nvSpPr>
        <p:spPr>
          <a:xfrm>
            <a:off x="30822811" y="22458919"/>
            <a:ext cx="2228461" cy="1015663"/>
          </a:xfrm>
          <a:prstGeom prst="rect">
            <a:avLst/>
          </a:prstGeom>
          <a:noFill/>
        </p:spPr>
        <p:txBody>
          <a:bodyPr wrap="square" rtlCol="0">
            <a:spAutoFit/>
          </a:bodyPr>
          <a:lstStyle/>
          <a:p>
            <a:pPr algn="ctr"/>
            <a:r>
              <a:rPr lang="en-US" sz="3000" smtClean="0"/>
              <a:t>β -Glucosidase</a:t>
            </a:r>
            <a:endParaRPr lang="en-US" sz="3000" dirty="0"/>
          </a:p>
        </p:txBody>
      </p:sp>
      <p:sp>
        <p:nvSpPr>
          <p:cNvPr id="125" name="TextBox 124"/>
          <p:cNvSpPr txBox="1"/>
          <p:nvPr/>
        </p:nvSpPr>
        <p:spPr>
          <a:xfrm>
            <a:off x="33220970" y="22583454"/>
            <a:ext cx="2017233" cy="553998"/>
          </a:xfrm>
          <a:prstGeom prst="rect">
            <a:avLst/>
          </a:prstGeom>
          <a:noFill/>
        </p:spPr>
        <p:txBody>
          <a:bodyPr wrap="square" rtlCol="0">
            <a:spAutoFit/>
          </a:bodyPr>
          <a:lstStyle/>
          <a:p>
            <a:pPr algn="ctr"/>
            <a:r>
              <a:rPr lang="en-US" sz="3000" dirty="0" err="1" smtClean="0"/>
              <a:t>Chitinase</a:t>
            </a:r>
            <a:endParaRPr lang="en-US" sz="3000" dirty="0"/>
          </a:p>
        </p:txBody>
      </p:sp>
      <p:sp>
        <p:nvSpPr>
          <p:cNvPr id="126" name="TextBox 125"/>
          <p:cNvSpPr txBox="1"/>
          <p:nvPr/>
        </p:nvSpPr>
        <p:spPr>
          <a:xfrm>
            <a:off x="36291646" y="23069523"/>
            <a:ext cx="3027187" cy="553998"/>
          </a:xfrm>
          <a:prstGeom prst="rect">
            <a:avLst/>
          </a:prstGeom>
          <a:noFill/>
        </p:spPr>
        <p:txBody>
          <a:bodyPr wrap="square" rtlCol="0">
            <a:spAutoFit/>
          </a:bodyPr>
          <a:lstStyle/>
          <a:p>
            <a:pPr algn="ctr"/>
            <a:r>
              <a:rPr lang="en-US" sz="3000" dirty="0" smtClean="0"/>
              <a:t>Aminopeptidases</a:t>
            </a:r>
            <a:endParaRPr lang="en-US" sz="3000" dirty="0"/>
          </a:p>
        </p:txBody>
      </p:sp>
      <p:sp>
        <p:nvSpPr>
          <p:cNvPr id="127" name="TextBox 126"/>
          <p:cNvSpPr txBox="1"/>
          <p:nvPr/>
        </p:nvSpPr>
        <p:spPr>
          <a:xfrm>
            <a:off x="35472839" y="22552871"/>
            <a:ext cx="2017233" cy="553998"/>
          </a:xfrm>
          <a:prstGeom prst="rect">
            <a:avLst/>
          </a:prstGeom>
          <a:noFill/>
        </p:spPr>
        <p:txBody>
          <a:bodyPr wrap="square" rtlCol="0">
            <a:spAutoFit/>
          </a:bodyPr>
          <a:lstStyle/>
          <a:p>
            <a:pPr algn="ctr"/>
            <a:r>
              <a:rPr lang="en-US" sz="3000" dirty="0" smtClean="0"/>
              <a:t>Leucine-</a:t>
            </a:r>
            <a:endParaRPr lang="en-US" sz="3000" dirty="0"/>
          </a:p>
        </p:txBody>
      </p:sp>
      <p:sp>
        <p:nvSpPr>
          <p:cNvPr id="128" name="TextBox 127"/>
          <p:cNvSpPr txBox="1"/>
          <p:nvPr/>
        </p:nvSpPr>
        <p:spPr>
          <a:xfrm>
            <a:off x="37594190" y="22511687"/>
            <a:ext cx="2017233" cy="553998"/>
          </a:xfrm>
          <a:prstGeom prst="rect">
            <a:avLst/>
          </a:prstGeom>
          <a:noFill/>
        </p:spPr>
        <p:txBody>
          <a:bodyPr wrap="square" rtlCol="0">
            <a:spAutoFit/>
          </a:bodyPr>
          <a:lstStyle/>
          <a:p>
            <a:pPr algn="ctr"/>
            <a:r>
              <a:rPr lang="en-US" sz="3000" dirty="0" smtClean="0"/>
              <a:t>Tyrosine-</a:t>
            </a:r>
            <a:endParaRPr lang="en-US" sz="3000" dirty="0"/>
          </a:p>
        </p:txBody>
      </p:sp>
      <p:sp>
        <p:nvSpPr>
          <p:cNvPr id="129" name="TextBox 128"/>
          <p:cNvSpPr txBox="1"/>
          <p:nvPr/>
        </p:nvSpPr>
        <p:spPr>
          <a:xfrm>
            <a:off x="35526754" y="21291228"/>
            <a:ext cx="369012" cy="553998"/>
          </a:xfrm>
          <a:prstGeom prst="rect">
            <a:avLst/>
          </a:prstGeom>
          <a:noFill/>
        </p:spPr>
        <p:txBody>
          <a:bodyPr wrap="none" rtlCol="0">
            <a:spAutoFit/>
          </a:bodyPr>
          <a:lstStyle/>
          <a:p>
            <a:r>
              <a:rPr lang="en-US" sz="3000" dirty="0" smtClean="0"/>
              <a:t>a</a:t>
            </a:r>
            <a:endParaRPr lang="en-US" sz="3000" dirty="0"/>
          </a:p>
        </p:txBody>
      </p:sp>
      <p:sp>
        <p:nvSpPr>
          <p:cNvPr id="130" name="TextBox 129"/>
          <p:cNvSpPr txBox="1"/>
          <p:nvPr/>
        </p:nvSpPr>
        <p:spPr>
          <a:xfrm>
            <a:off x="36170617" y="21274489"/>
            <a:ext cx="369012" cy="553998"/>
          </a:xfrm>
          <a:prstGeom prst="rect">
            <a:avLst/>
          </a:prstGeom>
          <a:noFill/>
        </p:spPr>
        <p:txBody>
          <a:bodyPr wrap="none" rtlCol="0">
            <a:spAutoFit/>
          </a:bodyPr>
          <a:lstStyle/>
          <a:p>
            <a:r>
              <a:rPr lang="en-US" sz="3000" dirty="0" smtClean="0"/>
              <a:t>a</a:t>
            </a:r>
            <a:endParaRPr lang="en-US" sz="3000" dirty="0"/>
          </a:p>
        </p:txBody>
      </p:sp>
      <p:sp>
        <p:nvSpPr>
          <p:cNvPr id="131" name="TextBox 130"/>
          <p:cNvSpPr txBox="1"/>
          <p:nvPr/>
        </p:nvSpPr>
        <p:spPr>
          <a:xfrm>
            <a:off x="36865132" y="21442240"/>
            <a:ext cx="386644" cy="553998"/>
          </a:xfrm>
          <a:prstGeom prst="rect">
            <a:avLst/>
          </a:prstGeom>
          <a:noFill/>
        </p:spPr>
        <p:txBody>
          <a:bodyPr wrap="none" rtlCol="0">
            <a:spAutoFit/>
          </a:bodyPr>
          <a:lstStyle/>
          <a:p>
            <a:r>
              <a:rPr lang="en-US" sz="3000" dirty="0"/>
              <a:t>b</a:t>
            </a:r>
          </a:p>
        </p:txBody>
      </p:sp>
      <p:sp>
        <p:nvSpPr>
          <p:cNvPr id="35" name="TextBox 34"/>
          <p:cNvSpPr txBox="1"/>
          <p:nvPr/>
        </p:nvSpPr>
        <p:spPr>
          <a:xfrm rot="16200000">
            <a:off x="25945292" y="19583972"/>
            <a:ext cx="3527889" cy="430887"/>
          </a:xfrm>
          <a:prstGeom prst="rect">
            <a:avLst/>
          </a:prstGeom>
          <a:noFill/>
        </p:spPr>
        <p:txBody>
          <a:bodyPr wrap="none" rtlCol="0">
            <a:spAutoFit/>
          </a:bodyPr>
          <a:lstStyle/>
          <a:p>
            <a:r>
              <a:rPr lang="en-US" sz="2200" dirty="0" smtClean="0"/>
              <a:t>Enzyme Activity (</a:t>
            </a:r>
            <a:r>
              <a:rPr lang="en-US" sz="2200" dirty="0" err="1" smtClean="0"/>
              <a:t>nmol</a:t>
            </a:r>
            <a:r>
              <a:rPr lang="en-US" sz="2200" dirty="0" smtClean="0"/>
              <a:t> h</a:t>
            </a:r>
            <a:r>
              <a:rPr lang="en-US" sz="2200" baseline="30000" dirty="0" smtClean="0"/>
              <a:t>-1</a:t>
            </a:r>
            <a:r>
              <a:rPr lang="en-US" sz="2200" dirty="0" smtClean="0"/>
              <a:t> g</a:t>
            </a:r>
            <a:r>
              <a:rPr lang="en-US" sz="2200" baseline="30000" dirty="0" smtClean="0"/>
              <a:t>-1</a:t>
            </a:r>
            <a:r>
              <a:rPr lang="en-US" sz="2200" dirty="0" smtClean="0"/>
              <a:t>)</a:t>
            </a:r>
            <a:endParaRPr lang="en-US" sz="2200" dirty="0"/>
          </a:p>
        </p:txBody>
      </p:sp>
      <p:sp>
        <p:nvSpPr>
          <p:cNvPr id="134" name="TextBox 133"/>
          <p:cNvSpPr txBox="1"/>
          <p:nvPr/>
        </p:nvSpPr>
        <p:spPr>
          <a:xfrm rot="16200000">
            <a:off x="26028713" y="26032829"/>
            <a:ext cx="3535904" cy="430887"/>
          </a:xfrm>
          <a:prstGeom prst="rect">
            <a:avLst/>
          </a:prstGeom>
          <a:noFill/>
        </p:spPr>
        <p:txBody>
          <a:bodyPr wrap="none" rtlCol="0">
            <a:spAutoFit/>
          </a:bodyPr>
          <a:lstStyle/>
          <a:p>
            <a:r>
              <a:rPr lang="en-US" sz="2200" dirty="0" smtClean="0"/>
              <a:t>Enzyme Activity (</a:t>
            </a:r>
            <a:r>
              <a:rPr lang="en-US" sz="2200" dirty="0"/>
              <a:t>µ</a:t>
            </a:r>
            <a:r>
              <a:rPr lang="en-US" sz="2200" dirty="0" err="1" smtClean="0"/>
              <a:t>mol</a:t>
            </a:r>
            <a:r>
              <a:rPr lang="en-US" sz="2200" dirty="0" smtClean="0"/>
              <a:t> h</a:t>
            </a:r>
            <a:r>
              <a:rPr lang="en-US" sz="2200" baseline="30000" dirty="0" smtClean="0"/>
              <a:t>-1</a:t>
            </a:r>
            <a:r>
              <a:rPr lang="en-US" sz="2200" dirty="0" smtClean="0"/>
              <a:t> g</a:t>
            </a:r>
            <a:r>
              <a:rPr lang="en-US" sz="2200" baseline="30000" dirty="0" smtClean="0"/>
              <a:t>-1</a:t>
            </a:r>
            <a:r>
              <a:rPr lang="en-US" sz="2200" dirty="0" smtClean="0"/>
              <a:t>)</a:t>
            </a:r>
            <a:endParaRPr lang="en-US" sz="2200" dirty="0"/>
          </a:p>
        </p:txBody>
      </p:sp>
      <p:sp>
        <p:nvSpPr>
          <p:cNvPr id="135" name="TextBox 134"/>
          <p:cNvSpPr txBox="1"/>
          <p:nvPr/>
        </p:nvSpPr>
        <p:spPr>
          <a:xfrm rot="16200000">
            <a:off x="28346395" y="10644628"/>
            <a:ext cx="4521944" cy="430887"/>
          </a:xfrm>
          <a:prstGeom prst="rect">
            <a:avLst/>
          </a:prstGeom>
          <a:noFill/>
        </p:spPr>
        <p:txBody>
          <a:bodyPr wrap="none" rtlCol="0">
            <a:spAutoFit/>
          </a:bodyPr>
          <a:lstStyle/>
          <a:p>
            <a:r>
              <a:rPr lang="en-US" sz="2200" dirty="0" smtClean="0"/>
              <a:t>CO</a:t>
            </a:r>
            <a:r>
              <a:rPr lang="en-US" sz="2200" baseline="-25000" dirty="0" smtClean="0"/>
              <a:t>2</a:t>
            </a:r>
            <a:r>
              <a:rPr lang="en-US" sz="2200" dirty="0" smtClean="0"/>
              <a:t> Respiration </a:t>
            </a:r>
            <a:r>
              <a:rPr lang="en-US" sz="2200" smtClean="0"/>
              <a:t>Rate (</a:t>
            </a:r>
            <a:r>
              <a:rPr lang="en-US" sz="2200"/>
              <a:t>µ</a:t>
            </a:r>
            <a:r>
              <a:rPr lang="en-US" sz="2200" smtClean="0"/>
              <a:t>g </a:t>
            </a:r>
            <a:r>
              <a:rPr lang="en-US" sz="2200" dirty="0" smtClean="0"/>
              <a:t>CO</a:t>
            </a:r>
            <a:r>
              <a:rPr lang="en-US" sz="2200" baseline="-25000" dirty="0" smtClean="0"/>
              <a:t>2</a:t>
            </a:r>
            <a:r>
              <a:rPr lang="en-US" sz="2200" dirty="0" smtClean="0"/>
              <a:t>-C h</a:t>
            </a:r>
            <a:r>
              <a:rPr lang="en-US" sz="2200" baseline="30000" dirty="0" smtClean="0"/>
              <a:t>-1</a:t>
            </a:r>
            <a:r>
              <a:rPr lang="en-US" sz="2200" dirty="0" smtClean="0"/>
              <a:t> g</a:t>
            </a:r>
            <a:r>
              <a:rPr lang="en-US" sz="2200" baseline="30000" dirty="0" smtClean="0"/>
              <a:t>-1</a:t>
            </a:r>
            <a:r>
              <a:rPr lang="en-US" sz="2200" dirty="0" smtClean="0"/>
              <a:t>)</a:t>
            </a:r>
            <a:endParaRPr lang="en-US" sz="2200" dirty="0"/>
          </a:p>
        </p:txBody>
      </p:sp>
      <p:pic>
        <p:nvPicPr>
          <p:cNvPr id="39" name="Picture 3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5386" y="12744486"/>
            <a:ext cx="6852220" cy="6031086"/>
          </a:xfrm>
          <a:prstGeom prst="rect">
            <a:avLst/>
          </a:prstGeom>
        </p:spPr>
      </p:pic>
      <p:sp>
        <p:nvSpPr>
          <p:cNvPr id="141" name="TextBox 140"/>
          <p:cNvSpPr txBox="1"/>
          <p:nvPr/>
        </p:nvSpPr>
        <p:spPr>
          <a:xfrm>
            <a:off x="29573147" y="18680281"/>
            <a:ext cx="1106713" cy="461665"/>
          </a:xfrm>
          <a:prstGeom prst="rect">
            <a:avLst/>
          </a:prstGeom>
          <a:noFill/>
        </p:spPr>
        <p:txBody>
          <a:bodyPr wrap="none" rtlCol="0">
            <a:spAutoFit/>
          </a:bodyPr>
          <a:lstStyle/>
          <a:p>
            <a:r>
              <a:rPr lang="en-US" sz="2400" dirty="0" smtClean="0"/>
              <a:t>Control</a:t>
            </a:r>
            <a:endParaRPr lang="en-US" sz="2400" dirty="0"/>
          </a:p>
        </p:txBody>
      </p:sp>
      <p:sp>
        <p:nvSpPr>
          <p:cNvPr id="142" name="TextBox 141"/>
          <p:cNvSpPr txBox="1"/>
          <p:nvPr/>
        </p:nvSpPr>
        <p:spPr>
          <a:xfrm>
            <a:off x="29568442" y="19246314"/>
            <a:ext cx="1174489" cy="461665"/>
          </a:xfrm>
          <a:prstGeom prst="rect">
            <a:avLst/>
          </a:prstGeom>
          <a:noFill/>
        </p:spPr>
        <p:txBody>
          <a:bodyPr wrap="none" rtlCol="0">
            <a:spAutoFit/>
          </a:bodyPr>
          <a:lstStyle/>
          <a:p>
            <a:r>
              <a:rPr lang="en-US" sz="2400" dirty="0" smtClean="0"/>
              <a:t>Glucose</a:t>
            </a:r>
            <a:endParaRPr lang="en-US" sz="2400" dirty="0"/>
          </a:p>
        </p:txBody>
      </p:sp>
      <p:sp>
        <p:nvSpPr>
          <p:cNvPr id="143" name="TextBox 142"/>
          <p:cNvSpPr txBox="1"/>
          <p:nvPr/>
        </p:nvSpPr>
        <p:spPr>
          <a:xfrm>
            <a:off x="29529333" y="19805034"/>
            <a:ext cx="1541769" cy="461665"/>
          </a:xfrm>
          <a:prstGeom prst="rect">
            <a:avLst/>
          </a:prstGeom>
          <a:noFill/>
        </p:spPr>
        <p:txBody>
          <a:bodyPr wrap="none" rtlCol="0">
            <a:spAutoFit/>
          </a:bodyPr>
          <a:lstStyle/>
          <a:p>
            <a:r>
              <a:rPr lang="en-US" sz="2400" dirty="0" smtClean="0"/>
              <a:t>Oxalic Acid</a:t>
            </a:r>
            <a:endParaRPr lang="en-US" sz="2400" dirty="0"/>
          </a:p>
        </p:txBody>
      </p:sp>
      <p:sp>
        <p:nvSpPr>
          <p:cNvPr id="40" name="Rectangle 39"/>
          <p:cNvSpPr/>
          <p:nvPr/>
        </p:nvSpPr>
        <p:spPr>
          <a:xfrm>
            <a:off x="28903104" y="18742701"/>
            <a:ext cx="363977" cy="361706"/>
          </a:xfrm>
          <a:prstGeom prst="rect">
            <a:avLst/>
          </a:prstGeom>
          <a:solidFill>
            <a:srgbClr val="7C2B2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 name="Rectangle 144"/>
          <p:cNvSpPr/>
          <p:nvPr/>
        </p:nvSpPr>
        <p:spPr>
          <a:xfrm>
            <a:off x="28897242" y="19290016"/>
            <a:ext cx="363977" cy="361706"/>
          </a:xfrm>
          <a:prstGeom prst="rect">
            <a:avLst/>
          </a:prstGeom>
          <a:solidFill>
            <a:srgbClr val="01570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 name="Rectangle 145"/>
          <p:cNvSpPr/>
          <p:nvPr/>
        </p:nvSpPr>
        <p:spPr>
          <a:xfrm>
            <a:off x="28911161" y="19902261"/>
            <a:ext cx="363977" cy="361706"/>
          </a:xfrm>
          <a:prstGeom prst="rect">
            <a:avLst/>
          </a:prstGeom>
          <a:solidFill>
            <a:srgbClr val="0C45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 name="TextBox 146"/>
          <p:cNvSpPr txBox="1"/>
          <p:nvPr/>
        </p:nvSpPr>
        <p:spPr>
          <a:xfrm>
            <a:off x="2170025" y="18664841"/>
            <a:ext cx="5873165" cy="1418273"/>
          </a:xfrm>
          <a:prstGeom prst="rect">
            <a:avLst/>
          </a:prstGeom>
          <a:noFill/>
        </p:spPr>
        <p:txBody>
          <a:bodyPr wrap="square" rtlCol="0">
            <a:spAutoFit/>
          </a:bodyPr>
          <a:lstStyle/>
          <a:p>
            <a:r>
              <a:rPr lang="en-US" sz="2872" dirty="0" smtClean="0"/>
              <a:t>Majority of organic N associated with mineral surfaces, especially in cultivated soils.</a:t>
            </a:r>
            <a:endParaRPr lang="en-US" sz="2872" dirty="0"/>
          </a:p>
        </p:txBody>
      </p:sp>
      <p:pic>
        <p:nvPicPr>
          <p:cNvPr id="42" name="Picture 4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64201" y="22034058"/>
            <a:ext cx="7551561" cy="9074195"/>
          </a:xfrm>
          <a:prstGeom prst="rect">
            <a:avLst/>
          </a:prstGeom>
        </p:spPr>
      </p:pic>
      <p:pic>
        <p:nvPicPr>
          <p:cNvPr id="150" name="Picture 149"/>
          <p:cNvPicPr>
            <a:picLocks noChangeAspect="1"/>
          </p:cNvPicPr>
          <p:nvPr/>
        </p:nvPicPr>
        <p:blipFill>
          <a:blip r:embed="rId11"/>
          <a:stretch>
            <a:fillRect/>
          </a:stretch>
        </p:blipFill>
        <p:spPr>
          <a:xfrm>
            <a:off x="37594190" y="2047597"/>
            <a:ext cx="2620326" cy="1098074"/>
          </a:xfrm>
          <a:prstGeom prst="rect">
            <a:avLst/>
          </a:prstGeom>
        </p:spPr>
      </p:pic>
    </p:spTree>
    <p:extLst>
      <p:ext uri="{BB962C8B-B14F-4D97-AF65-F5344CB8AC3E}">
        <p14:creationId xmlns:p14="http://schemas.microsoft.com/office/powerpoint/2010/main" val="26038509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xmlns:p14="http://schemas.microsoft.com/office/powerpoint/2010/mai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Gallery</Template>
  <TotalTime>9899</TotalTime>
  <Words>890</Words>
  <Application>Microsoft Macintosh PowerPoint</Application>
  <PresentationFormat>Custom</PresentationFormat>
  <Paragraphs>70</Paragraphs>
  <Slides>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Calibri</vt:lpstr>
      <vt:lpstr>Graphik</vt:lpstr>
      <vt:lpstr>Graphik Regular</vt:lpstr>
      <vt:lpstr>Graphik Semibold</vt:lpstr>
      <vt:lpstr>Helvetica</vt:lpstr>
      <vt:lpstr>ＭＳ Ｐゴシック</vt:lpstr>
      <vt:lpstr>Wingdings</vt:lpstr>
      <vt:lpstr>Arial</vt:lpstr>
      <vt:lpstr>Office Theme</vt:lpstr>
      <vt:lpstr>Clay minerals: Critical mediators of nitrogen availability in the rhizosphere    Andrea Jilling1 and A. Stuart Grandy1  1Department of Natural Resources and the Environment, University of New Hampshire, Durham, NH, USA</vt:lpstr>
    </vt:vector>
  </TitlesOfParts>
  <Company>Yale University</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Potential Mineralogical Controls Over Nitrogen Mineralization</dc:title>
  <dc:creator>Andrea Jilling</dc:creator>
  <cp:lastModifiedBy>Andrea Jilling</cp:lastModifiedBy>
  <cp:revision>338</cp:revision>
  <cp:lastPrinted>2016-11-06T23:16:08Z</cp:lastPrinted>
  <dcterms:created xsi:type="dcterms:W3CDTF">2014-09-28T00:08:31Z</dcterms:created>
  <dcterms:modified xsi:type="dcterms:W3CDTF">2016-11-07T16:00:07Z</dcterms:modified>
</cp:coreProperties>
</file>