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8" r:id="rId1"/>
  </p:sldMasterIdLst>
  <p:sldIdLst>
    <p:sldId id="257"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seph Mancinelli" initials="JM" lastIdx="1" clrIdx="0">
    <p:extLst>
      <p:ext uri="{19B8F6BF-5375-455C-9EA6-DF929625EA0E}">
        <p15:presenceInfo xmlns:p15="http://schemas.microsoft.com/office/powerpoint/2012/main" userId="86c75d8065ababd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547" autoAdjust="0"/>
    <p:restoredTop sz="94660"/>
  </p:normalViewPr>
  <p:slideViewPr>
    <p:cSldViewPr snapToGrid="0">
      <p:cViewPr varScale="1">
        <p:scale>
          <a:sx n="19" d="100"/>
          <a:sy n="19" d="100"/>
        </p:scale>
        <p:origin x="154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955280" y="21427334"/>
            <a:ext cx="32918400" cy="5734320"/>
          </a:xfrm>
        </p:spPr>
        <p:txBody>
          <a:bodyPr wrap="none" anchor="t">
            <a:normAutofit/>
          </a:bodyPr>
          <a:lstStyle>
            <a:lvl1pPr algn="r">
              <a:defRPr sz="34560" b="0" spc="-1080">
                <a:gradFill flip="none" rotWithShape="1">
                  <a:gsLst>
                    <a:gs pos="32000">
                      <a:schemeClr val="tx1">
                        <a:lumMod val="89000"/>
                      </a:schemeClr>
                    </a:gs>
                    <a:gs pos="100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7955275" y="18383417"/>
            <a:ext cx="32918400" cy="2968910"/>
          </a:xfrm>
        </p:spPr>
        <p:txBody>
          <a:bodyPr anchor="b">
            <a:normAutofit/>
          </a:bodyPr>
          <a:lstStyle>
            <a:lvl1pPr marL="0" indent="0" algn="r">
              <a:buNone/>
              <a:defRPr sz="1152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6138181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2303907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3076315" y="21427334"/>
            <a:ext cx="32918400" cy="5734320"/>
          </a:xfrm>
        </p:spPr>
        <p:txBody>
          <a:bodyPr wrap="none" anchor="t">
            <a:normAutofit/>
          </a:bodyPr>
          <a:lstStyle>
            <a:lvl1pPr algn="l">
              <a:defRPr sz="34560" b="0" spc="-108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3076315" y="18383414"/>
            <a:ext cx="32918400" cy="2965546"/>
          </a:xfrm>
        </p:spPr>
        <p:txBody>
          <a:bodyPr anchor="b">
            <a:normAutofit/>
          </a:bodyPr>
          <a:lstStyle>
            <a:lvl1pPr marL="0" indent="0" algn="l">
              <a:buNone/>
              <a:defRPr sz="1152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32606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032000" y="8763000"/>
            <a:ext cx="18090778"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751424" y="8763000"/>
            <a:ext cx="18122256"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2789132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032000" y="8069582"/>
            <a:ext cx="18090778" cy="3954778"/>
          </a:xfrm>
        </p:spPr>
        <p:txBody>
          <a:bodyPr anchor="b">
            <a:normAutofit/>
          </a:bodyPr>
          <a:lstStyle>
            <a:lvl1pPr marL="0" indent="0">
              <a:buNone/>
              <a:defRPr sz="96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p:cNvSpPr>
            <a:spLocks noGrp="1"/>
          </p:cNvSpPr>
          <p:nvPr>
            <p:ph sz="half" idx="2"/>
          </p:nvPr>
        </p:nvSpPr>
        <p:spPr>
          <a:xfrm>
            <a:off x="4032000" y="12024360"/>
            <a:ext cx="18090778"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751426" y="8069582"/>
            <a:ext cx="18127973" cy="3954778"/>
          </a:xfrm>
        </p:spPr>
        <p:txBody>
          <a:bodyPr vert="horz" lIns="91440" tIns="45720" rIns="91440" bIns="45720" rtlCol="0" anchor="b">
            <a:normAutofit/>
          </a:bodyPr>
          <a:lstStyle>
            <a:lvl1pPr>
              <a:buNone/>
              <a:defRPr lang="en-US" sz="96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22751426" y="12024360"/>
            <a:ext cx="18127973"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729897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3583107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218716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032003" y="9875520"/>
            <a:ext cx="13147291" cy="18295622"/>
          </a:xfrm>
        </p:spPr>
        <p:txBody>
          <a:bodyPr>
            <a:normAutofit/>
          </a:bodyPr>
          <a:lstStyle>
            <a:lvl1pPr marL="0" indent="0">
              <a:buNone/>
              <a:defRPr sz="672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429709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4032003" y="9875520"/>
            <a:ext cx="13147291" cy="18295622"/>
          </a:xfrm>
        </p:spPr>
        <p:txBody>
          <a:bodyPr>
            <a:normAutofit/>
          </a:bodyPr>
          <a:lstStyle>
            <a:lvl1pPr marL="0" indent="0">
              <a:buNone/>
              <a:defRPr sz="672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3409752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0962375"/>
            <a:ext cx="37856160" cy="3932904"/>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3023237" y="4739647"/>
            <a:ext cx="37856160" cy="16222728"/>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3023239" y="24895277"/>
            <a:ext cx="37850443" cy="3275866"/>
          </a:xfrm>
        </p:spPr>
        <p:txBody>
          <a:bodyPr/>
          <a:lstStyle>
            <a:lvl1pPr marL="0" indent="0">
              <a:buNone/>
              <a:defRPr sz="576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2802975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0"/>
            <a:ext cx="37856160" cy="16964851"/>
          </a:xfrm>
        </p:spPr>
        <p:txBody>
          <a:bodyPr anchor="ctr"/>
          <a:lstStyle>
            <a:lvl1pPr>
              <a:defRPr sz="11520"/>
            </a:lvl1pPr>
          </a:lstStyle>
          <a:p>
            <a:r>
              <a:rPr lang="en-US"/>
              <a:t>Click to edit Master title style</a:t>
            </a:r>
            <a:endParaRPr lang="en-US" dirty="0"/>
          </a:p>
        </p:txBody>
      </p:sp>
      <p:sp>
        <p:nvSpPr>
          <p:cNvPr id="4" name="Text Placeholder 3"/>
          <p:cNvSpPr>
            <a:spLocks noGrp="1"/>
          </p:cNvSpPr>
          <p:nvPr>
            <p:ph type="body" sz="half" idx="2"/>
          </p:nvPr>
        </p:nvSpPr>
        <p:spPr>
          <a:xfrm>
            <a:off x="3023239" y="21549115"/>
            <a:ext cx="37850443" cy="7208765"/>
          </a:xfrm>
        </p:spPr>
        <p:txBody>
          <a:bodyPr anchor="ct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1100038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6363" y="1752600"/>
            <a:ext cx="33489907" cy="14365939"/>
          </a:xfrm>
        </p:spPr>
        <p:txBody>
          <a:bodyPr anchor="ctr"/>
          <a:lstStyle>
            <a:lvl1pPr>
              <a:defRPr sz="15840"/>
            </a:lvl1pPr>
          </a:lstStyle>
          <a:p>
            <a:r>
              <a:rPr lang="en-US"/>
              <a:t>Click to edit Master title style</a:t>
            </a:r>
            <a:endParaRPr lang="en-US" dirty="0"/>
          </a:p>
        </p:txBody>
      </p:sp>
      <p:sp>
        <p:nvSpPr>
          <p:cNvPr id="12" name="Text Placeholder 3"/>
          <p:cNvSpPr>
            <a:spLocks noGrp="1"/>
          </p:cNvSpPr>
          <p:nvPr>
            <p:ph type="body" sz="half" idx="13"/>
          </p:nvPr>
        </p:nvSpPr>
        <p:spPr>
          <a:xfrm>
            <a:off x="6194323" y="16154674"/>
            <a:ext cx="31508275" cy="2635046"/>
          </a:xfrm>
        </p:spPr>
        <p:txBody>
          <a:bodyPr anchor="t">
            <a:normAutofit/>
          </a:bodyPr>
          <a:lstStyle>
            <a:lvl1pPr marL="0" indent="0">
              <a:buNone/>
              <a:defRPr sz="504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4" name="Text Placeholder 3"/>
          <p:cNvSpPr>
            <a:spLocks noGrp="1"/>
          </p:cNvSpPr>
          <p:nvPr>
            <p:ph type="body" sz="half" idx="2"/>
          </p:nvPr>
        </p:nvSpPr>
        <p:spPr>
          <a:xfrm>
            <a:off x="3017520" y="21608299"/>
            <a:ext cx="37844726" cy="7149581"/>
          </a:xfrm>
        </p:spPr>
        <p:txBody>
          <a:bodyPr anchor="ctr">
            <a:normAutofit/>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
        <p:nvSpPr>
          <p:cNvPr id="9" name="TextBox 8"/>
          <p:cNvSpPr txBox="1"/>
          <p:nvPr/>
        </p:nvSpPr>
        <p:spPr>
          <a:xfrm>
            <a:off x="3999758" y="3776755"/>
            <a:ext cx="2194560" cy="2806925"/>
          </a:xfrm>
          <a:prstGeom prst="rect">
            <a:avLst/>
          </a:prstGeom>
        </p:spPr>
        <p:txBody>
          <a:bodyPr vert="horz" lIns="329184" tIns="164592" rIns="329184" bIns="164592"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28800" dirty="0">
                <a:solidFill>
                  <a:schemeClr val="tx1"/>
                </a:solidFill>
                <a:effectLst/>
              </a:rPr>
              <a:t>“</a:t>
            </a:r>
          </a:p>
        </p:txBody>
      </p:sp>
      <p:sp>
        <p:nvSpPr>
          <p:cNvPr id="10" name="TextBox 9"/>
          <p:cNvSpPr txBox="1"/>
          <p:nvPr/>
        </p:nvSpPr>
        <p:spPr>
          <a:xfrm>
            <a:off x="37576123" y="13167360"/>
            <a:ext cx="2194560" cy="2806925"/>
          </a:xfrm>
          <a:prstGeom prst="rect">
            <a:avLst/>
          </a:prstGeom>
        </p:spPr>
        <p:txBody>
          <a:bodyPr vert="horz" lIns="329184" tIns="164592" rIns="329184" bIns="164592"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28800" dirty="0">
                <a:solidFill>
                  <a:schemeClr val="tx1"/>
                </a:solidFill>
                <a:effectLst/>
              </a:rPr>
              <a:t>”</a:t>
            </a:r>
          </a:p>
        </p:txBody>
      </p:sp>
    </p:spTree>
    <p:extLst>
      <p:ext uri="{BB962C8B-B14F-4D97-AF65-F5344CB8AC3E}">
        <p14:creationId xmlns:p14="http://schemas.microsoft.com/office/powerpoint/2010/main" val="9726335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3023237" y="11169449"/>
            <a:ext cx="37856160" cy="12056808"/>
          </a:xfrm>
        </p:spPr>
        <p:txBody>
          <a:bodyPr anchor="b">
            <a:normAutofit/>
          </a:bodyPr>
          <a:lstStyle>
            <a:lvl1pPr>
              <a:defRPr sz="19440"/>
            </a:lvl1pPr>
          </a:lstStyle>
          <a:p>
            <a:r>
              <a:rPr lang="en-US"/>
              <a:t>Click to edit Master title style</a:t>
            </a:r>
            <a:endParaRPr lang="en-US" dirty="0"/>
          </a:p>
        </p:txBody>
      </p:sp>
      <p:sp>
        <p:nvSpPr>
          <p:cNvPr id="4" name="Text Placeholder 3"/>
          <p:cNvSpPr>
            <a:spLocks noGrp="1"/>
          </p:cNvSpPr>
          <p:nvPr>
            <p:ph type="body" sz="half" idx="2"/>
          </p:nvPr>
        </p:nvSpPr>
        <p:spPr>
          <a:xfrm>
            <a:off x="3023239" y="23282789"/>
            <a:ext cx="37850443" cy="5475091"/>
          </a:xfrm>
        </p:spPr>
        <p:txBody>
          <a:bodyPr anchor="t"/>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765311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3017520" y="1752607"/>
            <a:ext cx="37856160" cy="6362702"/>
          </a:xfrm>
        </p:spPr>
        <p:txBody>
          <a:bodyPr/>
          <a:lstStyle/>
          <a:p>
            <a:r>
              <a:rPr lang="en-US"/>
              <a:t>Click to edit Master title style</a:t>
            </a:r>
            <a:endParaRPr lang="en-US" dirty="0"/>
          </a:p>
        </p:txBody>
      </p:sp>
      <p:sp>
        <p:nvSpPr>
          <p:cNvPr id="7" name="Text Placeholder 2"/>
          <p:cNvSpPr>
            <a:spLocks noGrp="1"/>
          </p:cNvSpPr>
          <p:nvPr>
            <p:ph type="body" idx="1"/>
          </p:nvPr>
        </p:nvSpPr>
        <p:spPr>
          <a:xfrm>
            <a:off x="4814213" y="9052560"/>
            <a:ext cx="10608720" cy="2766058"/>
          </a:xfrm>
        </p:spPr>
        <p:txBody>
          <a:bodyPr anchor="b">
            <a:noAutofit/>
          </a:bodyPr>
          <a:lstStyle>
            <a:lvl1pPr marL="0" indent="0">
              <a:buNone/>
              <a:defRPr sz="864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8" name="Text Placeholder 3"/>
          <p:cNvSpPr>
            <a:spLocks noGrp="1"/>
          </p:cNvSpPr>
          <p:nvPr>
            <p:ph type="body" sz="half" idx="15"/>
          </p:nvPr>
        </p:nvSpPr>
        <p:spPr>
          <a:xfrm>
            <a:off x="4884473" y="12344400"/>
            <a:ext cx="10538462" cy="17228822"/>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9" name="Text Placeholder 4"/>
          <p:cNvSpPr>
            <a:spLocks noGrp="1"/>
          </p:cNvSpPr>
          <p:nvPr>
            <p:ph type="body" sz="quarter" idx="3"/>
          </p:nvPr>
        </p:nvSpPr>
        <p:spPr>
          <a:xfrm>
            <a:off x="16516783" y="9052560"/>
            <a:ext cx="10570469" cy="2766058"/>
          </a:xfrm>
        </p:spPr>
        <p:txBody>
          <a:bodyPr vert="horz" lIns="91440" tIns="45720" rIns="91440" bIns="45720" rtlCol="0" anchor="b">
            <a:noAutofit/>
          </a:bodyPr>
          <a:lstStyle>
            <a:lvl1pPr>
              <a:buNone/>
              <a:defRPr lang="en-US" sz="864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16478789" y="12344400"/>
            <a:ext cx="10608461" cy="17228822"/>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11" name="Text Placeholder 4"/>
          <p:cNvSpPr>
            <a:spLocks noGrp="1"/>
          </p:cNvSpPr>
          <p:nvPr>
            <p:ph type="body" sz="quarter" idx="13"/>
          </p:nvPr>
        </p:nvSpPr>
        <p:spPr>
          <a:xfrm>
            <a:off x="28184532" y="9052560"/>
            <a:ext cx="10555608" cy="2766058"/>
          </a:xfrm>
        </p:spPr>
        <p:txBody>
          <a:bodyPr vert="horz" lIns="91440" tIns="45720" rIns="91440" bIns="45720" rtlCol="0" anchor="b">
            <a:noAutofit/>
          </a:bodyPr>
          <a:lstStyle>
            <a:lvl1pPr>
              <a:buNone/>
              <a:defRPr lang="en-US" sz="864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28184532" y="12344400"/>
            <a:ext cx="10555608" cy="17228822"/>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3" name="Date Placeholder 2"/>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4247176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3017520" y="1752607"/>
            <a:ext cx="37856160" cy="636270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4795507" y="20628014"/>
            <a:ext cx="10584182" cy="2766058"/>
          </a:xfrm>
        </p:spPr>
        <p:txBody>
          <a:bodyPr anchor="b">
            <a:noAutofit/>
          </a:bodyPr>
          <a:lstStyle>
            <a:lvl1pPr marL="0" indent="0">
              <a:buNone/>
              <a:defRPr sz="864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20" name="Picture Placeholder 2"/>
          <p:cNvSpPr>
            <a:spLocks noGrp="1" noChangeAspect="1"/>
          </p:cNvSpPr>
          <p:nvPr>
            <p:ph type="pic" idx="15"/>
          </p:nvPr>
        </p:nvSpPr>
        <p:spPr>
          <a:xfrm>
            <a:off x="4795507" y="10830499"/>
            <a:ext cx="10584182" cy="73152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5760"/>
            </a:lvl1pPr>
            <a:lvl2pPr marL="1645920" indent="0">
              <a:buNone/>
              <a:defRPr sz="5760"/>
            </a:lvl2pPr>
            <a:lvl3pPr marL="3291840" indent="0">
              <a:buNone/>
              <a:defRPr sz="5760"/>
            </a:lvl3pPr>
            <a:lvl4pPr marL="4937760" indent="0">
              <a:buNone/>
              <a:defRPr sz="5760"/>
            </a:lvl4pPr>
            <a:lvl5pPr marL="6583680" indent="0">
              <a:buNone/>
              <a:defRPr sz="5760"/>
            </a:lvl5pPr>
            <a:lvl6pPr marL="8229600" indent="0">
              <a:buNone/>
              <a:defRPr sz="5760"/>
            </a:lvl6pPr>
            <a:lvl7pPr marL="9875520" indent="0">
              <a:buNone/>
              <a:defRPr sz="5760"/>
            </a:lvl7pPr>
            <a:lvl8pPr marL="11521440" indent="0">
              <a:buNone/>
              <a:defRPr sz="5760"/>
            </a:lvl8pPr>
            <a:lvl9pPr marL="13167360" indent="0">
              <a:buNone/>
              <a:defRPr sz="5760"/>
            </a:lvl9pPr>
          </a:lstStyle>
          <a:p>
            <a:r>
              <a:rPr lang="en-US"/>
              <a:t>Click icon to add picture</a:t>
            </a:r>
            <a:endParaRPr lang="en-US" dirty="0"/>
          </a:p>
        </p:txBody>
      </p:sp>
      <p:sp>
        <p:nvSpPr>
          <p:cNvPr id="21" name="Text Placeholder 3"/>
          <p:cNvSpPr>
            <a:spLocks noGrp="1"/>
          </p:cNvSpPr>
          <p:nvPr>
            <p:ph type="body" sz="half" idx="18"/>
          </p:nvPr>
        </p:nvSpPr>
        <p:spPr>
          <a:xfrm>
            <a:off x="4795507" y="23394079"/>
            <a:ext cx="10584182" cy="3164107"/>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22" name="Text Placeholder 4"/>
          <p:cNvSpPr>
            <a:spLocks noGrp="1"/>
          </p:cNvSpPr>
          <p:nvPr>
            <p:ph type="body" sz="quarter" idx="3"/>
          </p:nvPr>
        </p:nvSpPr>
        <p:spPr>
          <a:xfrm>
            <a:off x="16448391" y="20628014"/>
            <a:ext cx="10549891" cy="2766058"/>
          </a:xfrm>
        </p:spPr>
        <p:txBody>
          <a:bodyPr anchor="b">
            <a:noAutofit/>
          </a:bodyPr>
          <a:lstStyle>
            <a:lvl1pPr marL="0" indent="0">
              <a:buNone/>
              <a:defRPr sz="864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23" name="Picture Placeholder 2"/>
          <p:cNvSpPr>
            <a:spLocks noGrp="1" noChangeAspect="1"/>
          </p:cNvSpPr>
          <p:nvPr>
            <p:ph type="pic" idx="21"/>
          </p:nvPr>
        </p:nvSpPr>
        <p:spPr>
          <a:xfrm>
            <a:off x="16448386" y="10830499"/>
            <a:ext cx="10549891" cy="73152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5760"/>
            </a:lvl1pPr>
            <a:lvl2pPr marL="1645920" indent="0">
              <a:buNone/>
              <a:defRPr sz="5760"/>
            </a:lvl2pPr>
            <a:lvl3pPr marL="3291840" indent="0">
              <a:buNone/>
              <a:defRPr sz="5760"/>
            </a:lvl3pPr>
            <a:lvl4pPr marL="4937760" indent="0">
              <a:buNone/>
              <a:defRPr sz="5760"/>
            </a:lvl4pPr>
            <a:lvl5pPr marL="6583680" indent="0">
              <a:buNone/>
              <a:defRPr sz="5760"/>
            </a:lvl5pPr>
            <a:lvl6pPr marL="8229600" indent="0">
              <a:buNone/>
              <a:defRPr sz="5760"/>
            </a:lvl6pPr>
            <a:lvl7pPr marL="9875520" indent="0">
              <a:buNone/>
              <a:defRPr sz="5760"/>
            </a:lvl7pPr>
            <a:lvl8pPr marL="11521440" indent="0">
              <a:buNone/>
              <a:defRPr sz="5760"/>
            </a:lvl8pPr>
            <a:lvl9pPr marL="13167360" indent="0">
              <a:buNone/>
              <a:defRPr sz="5760"/>
            </a:lvl9pPr>
          </a:lstStyle>
          <a:p>
            <a:r>
              <a:rPr lang="en-US"/>
              <a:t>Click icon to add picture</a:t>
            </a:r>
            <a:endParaRPr lang="en-US" dirty="0"/>
          </a:p>
        </p:txBody>
      </p:sp>
      <p:sp>
        <p:nvSpPr>
          <p:cNvPr id="24" name="Text Placeholder 3"/>
          <p:cNvSpPr>
            <a:spLocks noGrp="1"/>
          </p:cNvSpPr>
          <p:nvPr>
            <p:ph type="body" sz="half" idx="19"/>
          </p:nvPr>
        </p:nvSpPr>
        <p:spPr>
          <a:xfrm>
            <a:off x="16443521" y="23394075"/>
            <a:ext cx="10563864" cy="3164107"/>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25" name="Text Placeholder 4"/>
          <p:cNvSpPr>
            <a:spLocks noGrp="1"/>
          </p:cNvSpPr>
          <p:nvPr>
            <p:ph type="body" sz="quarter" idx="13"/>
          </p:nvPr>
        </p:nvSpPr>
        <p:spPr>
          <a:xfrm>
            <a:off x="28095564" y="20628014"/>
            <a:ext cx="10555608" cy="2766058"/>
          </a:xfrm>
        </p:spPr>
        <p:txBody>
          <a:bodyPr anchor="b">
            <a:noAutofit/>
          </a:bodyPr>
          <a:lstStyle>
            <a:lvl1pPr marL="0" indent="0">
              <a:buNone/>
              <a:defRPr sz="864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26" name="Picture Placeholder 2"/>
          <p:cNvSpPr>
            <a:spLocks noGrp="1" noChangeAspect="1"/>
          </p:cNvSpPr>
          <p:nvPr>
            <p:ph type="pic" idx="22"/>
          </p:nvPr>
        </p:nvSpPr>
        <p:spPr>
          <a:xfrm>
            <a:off x="28095559" y="10830499"/>
            <a:ext cx="10555608" cy="73152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5760"/>
            </a:lvl1pPr>
            <a:lvl2pPr marL="1645920" indent="0">
              <a:buNone/>
              <a:defRPr sz="5760"/>
            </a:lvl2pPr>
            <a:lvl3pPr marL="3291840" indent="0">
              <a:buNone/>
              <a:defRPr sz="5760"/>
            </a:lvl3pPr>
            <a:lvl4pPr marL="4937760" indent="0">
              <a:buNone/>
              <a:defRPr sz="5760"/>
            </a:lvl4pPr>
            <a:lvl5pPr marL="6583680" indent="0">
              <a:buNone/>
              <a:defRPr sz="5760"/>
            </a:lvl5pPr>
            <a:lvl6pPr marL="8229600" indent="0">
              <a:buNone/>
              <a:defRPr sz="5760"/>
            </a:lvl6pPr>
            <a:lvl7pPr marL="9875520" indent="0">
              <a:buNone/>
              <a:defRPr sz="5760"/>
            </a:lvl7pPr>
            <a:lvl8pPr marL="11521440" indent="0">
              <a:buNone/>
              <a:defRPr sz="5760"/>
            </a:lvl8pPr>
            <a:lvl9pPr marL="13167360" indent="0">
              <a:buNone/>
              <a:defRPr sz="5760"/>
            </a:lvl9pPr>
          </a:lstStyle>
          <a:p>
            <a:r>
              <a:rPr lang="en-US"/>
              <a:t>Click icon to add picture</a:t>
            </a:r>
            <a:endParaRPr lang="en-US" dirty="0"/>
          </a:p>
        </p:txBody>
      </p:sp>
      <p:sp>
        <p:nvSpPr>
          <p:cNvPr id="27" name="Text Placeholder 3"/>
          <p:cNvSpPr>
            <a:spLocks noGrp="1"/>
          </p:cNvSpPr>
          <p:nvPr>
            <p:ph type="body" sz="half" idx="20"/>
          </p:nvPr>
        </p:nvSpPr>
        <p:spPr>
          <a:xfrm>
            <a:off x="28095111" y="23394065"/>
            <a:ext cx="10569590" cy="3164107"/>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3" name="Date Placeholder 2"/>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7368213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5854137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814465-CD83-4B10-9F2C-FB3D461DA8A0}" type="datetimeFigureOut">
              <a:rPr lang="en-US" smtClean="0"/>
              <a:t>12/3/2016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3845871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032000" y="8763000"/>
            <a:ext cx="3684168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432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49814465-CD83-4B10-9F2C-FB3D461DA8A0}" type="datetimeFigureOut">
              <a:rPr lang="en-US" smtClean="0"/>
              <a:t>12/3/2016</a:t>
            </a:fld>
            <a:endParaRPr lang="en-US" dirty="0"/>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432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dirty="0"/>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432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BCACD152-4387-44DE-A79F-AAAB26775915}" type="slidenum">
              <a:rPr lang="en-US" smtClean="0"/>
              <a:t>‹#›</a:t>
            </a:fld>
            <a:endParaRPr lang="en-US" dirty="0"/>
          </a:p>
        </p:txBody>
      </p:sp>
    </p:spTree>
    <p:extLst>
      <p:ext uri="{BB962C8B-B14F-4D97-AF65-F5344CB8AC3E}">
        <p14:creationId xmlns:p14="http://schemas.microsoft.com/office/powerpoint/2010/main" val="193216863"/>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 id="2147483810" r:id="rId12"/>
    <p:sldLayoutId id="2147483811" r:id="rId13"/>
    <p:sldLayoutId id="2147483812" r:id="rId14"/>
    <p:sldLayoutId id="2147483813" r:id="rId15"/>
    <p:sldLayoutId id="2147483814" r:id="rId16"/>
    <p:sldLayoutId id="2147483815" r:id="rId17"/>
  </p:sldLayoutIdLst>
  <p:txStyles>
    <p:titleStyle>
      <a:lvl1pPr algn="l" defTabSz="3291840" rtl="0" eaLnBrk="1" latinLnBrk="0" hangingPunct="1">
        <a:lnSpc>
          <a:spcPct val="90000"/>
        </a:lnSpc>
        <a:spcBef>
          <a:spcPct val="0"/>
        </a:spcBef>
        <a:buNone/>
        <a:defRPr sz="2112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152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9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68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72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72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963167" y="18951436"/>
            <a:ext cx="16272461" cy="12930272"/>
          </a:xfrm>
          <a:prstGeom prst="rect">
            <a:avLst/>
          </a:prstGeom>
        </p:spPr>
      </p:pic>
      <p:sp>
        <p:nvSpPr>
          <p:cNvPr id="5" name="TextBox 4"/>
          <p:cNvSpPr txBox="1"/>
          <p:nvPr/>
        </p:nvSpPr>
        <p:spPr>
          <a:xfrm>
            <a:off x="10207260" y="2398706"/>
            <a:ext cx="22251816" cy="6474401"/>
          </a:xfrm>
          <a:prstGeom prst="rect">
            <a:avLst/>
          </a:prstGeom>
          <a:noFill/>
        </p:spPr>
        <p:txBody>
          <a:bodyPr wrap="square" rtlCol="0">
            <a:spAutoFit/>
          </a:bodyPr>
          <a:lstStyle/>
          <a:p>
            <a:endParaRPr lang="en-US" sz="41472" dirty="0"/>
          </a:p>
        </p:txBody>
      </p:sp>
      <p:pic>
        <p:nvPicPr>
          <p:cNvPr id="6" name="Picture 5"/>
          <p:cNvPicPr>
            <a:picLocks noChangeAspect="1"/>
          </p:cNvPicPr>
          <p:nvPr/>
        </p:nvPicPr>
        <p:blipFill>
          <a:blip r:embed="rId3"/>
          <a:stretch>
            <a:fillRect/>
          </a:stretch>
        </p:blipFill>
        <p:spPr>
          <a:xfrm>
            <a:off x="1461075" y="1415546"/>
            <a:ext cx="3702595" cy="3486136"/>
          </a:xfrm>
          <a:prstGeom prst="rect">
            <a:avLst/>
          </a:prstGeom>
        </p:spPr>
      </p:pic>
      <p:sp>
        <p:nvSpPr>
          <p:cNvPr id="7" name="TextBox 6"/>
          <p:cNvSpPr txBox="1"/>
          <p:nvPr/>
        </p:nvSpPr>
        <p:spPr>
          <a:xfrm>
            <a:off x="7476565" y="1613647"/>
            <a:ext cx="30282776" cy="4154984"/>
          </a:xfrm>
          <a:prstGeom prst="rect">
            <a:avLst/>
          </a:prstGeom>
          <a:noFill/>
        </p:spPr>
        <p:txBody>
          <a:bodyPr wrap="square" rtlCol="0">
            <a:spAutoFit/>
          </a:bodyPr>
          <a:lstStyle/>
          <a:p>
            <a:pPr algn="ctr"/>
            <a:r>
              <a:rPr lang="en-US" sz="7200" b="1" dirty="0"/>
              <a:t>Synthesis of </a:t>
            </a:r>
            <a:r>
              <a:rPr lang="en-US" sz="7200" b="1" i="1" dirty="0"/>
              <a:t>p</a:t>
            </a:r>
            <a:r>
              <a:rPr lang="en-US" sz="7200" b="1" dirty="0"/>
              <a:t>-xylene diisocyanide</a:t>
            </a:r>
            <a:r>
              <a:rPr lang="en-US" sz="7200" b="1" i="1" dirty="0"/>
              <a:t> </a:t>
            </a:r>
            <a:r>
              <a:rPr lang="en-US" sz="7200" b="1" dirty="0"/>
              <a:t>and Subsequent Polymerization to Form Poly(2,4-pyrrole-alt-</a:t>
            </a:r>
            <a:r>
              <a:rPr lang="en-US" sz="7200" b="1" i="1" dirty="0"/>
              <a:t>p</a:t>
            </a:r>
            <a:r>
              <a:rPr lang="en-US" sz="7200" b="1" dirty="0"/>
              <a:t>-phenylene)</a:t>
            </a:r>
            <a:r>
              <a:rPr lang="en-US" sz="7200" dirty="0"/>
              <a:t> </a:t>
            </a:r>
          </a:p>
          <a:p>
            <a:pPr algn="ctr"/>
            <a:r>
              <a:rPr lang="en-US" sz="4000" i="1" u="sng" dirty="0"/>
              <a:t>Joey Mancinelli</a:t>
            </a:r>
            <a:r>
              <a:rPr lang="en-US" sz="4000" i="1" dirty="0"/>
              <a:t>,  Justin Cole, Erik Berda </a:t>
            </a:r>
          </a:p>
          <a:p>
            <a:pPr algn="ctr"/>
            <a:r>
              <a:rPr lang="en-US" sz="4000" i="1" dirty="0"/>
              <a:t>jpm2006@wildcats.unh.edu, Department of Chemistry, University of New Hampshire, Durham, NH</a:t>
            </a:r>
          </a:p>
          <a:p>
            <a:pPr algn="ctr"/>
            <a:r>
              <a:rPr lang="en-US" sz="4000" i="1" dirty="0"/>
              <a:t>12/9/16</a:t>
            </a:r>
          </a:p>
        </p:txBody>
      </p:sp>
      <p:sp>
        <p:nvSpPr>
          <p:cNvPr id="9" name="TextBox 8"/>
          <p:cNvSpPr txBox="1"/>
          <p:nvPr/>
        </p:nvSpPr>
        <p:spPr>
          <a:xfrm>
            <a:off x="2205317" y="5921521"/>
            <a:ext cx="12425082" cy="584775"/>
          </a:xfrm>
          <a:prstGeom prst="rect">
            <a:avLst/>
          </a:prstGeom>
          <a:noFill/>
        </p:spPr>
        <p:txBody>
          <a:bodyPr wrap="square" rtlCol="0">
            <a:spAutoFit/>
          </a:bodyPr>
          <a:lstStyle/>
          <a:p>
            <a:endParaRPr lang="en-US" sz="3200" dirty="0"/>
          </a:p>
        </p:txBody>
      </p:sp>
      <p:sp>
        <p:nvSpPr>
          <p:cNvPr id="10" name="TextBox 9"/>
          <p:cNvSpPr txBox="1"/>
          <p:nvPr/>
        </p:nvSpPr>
        <p:spPr>
          <a:xfrm>
            <a:off x="968496" y="6466268"/>
            <a:ext cx="12694024" cy="25268456"/>
          </a:xfrm>
          <a:prstGeom prst="rect">
            <a:avLst/>
          </a:prstGeom>
          <a:noFill/>
        </p:spPr>
        <p:txBody>
          <a:bodyPr wrap="square" rtlCol="0">
            <a:spAutoFit/>
          </a:bodyPr>
          <a:lstStyle/>
          <a:p>
            <a:r>
              <a:rPr lang="en-US" sz="6600" b="1" dirty="0">
                <a:latin typeface="Trebuchet MS" panose="020B0603020202020204" pitchFamily="34" charset="0"/>
                <a:cs typeface="Arial" panose="020B0604020202020204" pitchFamily="34" charset="0"/>
              </a:rPr>
              <a:t>Introduction:</a:t>
            </a:r>
            <a:endParaRPr lang="en-US" sz="4000" dirty="0">
              <a:latin typeface="Trebuchet MS" panose="020B0603020202020204" pitchFamily="34" charset="0"/>
              <a:cs typeface="Arial" panose="020B0604020202020204" pitchFamily="34" charset="0"/>
            </a:endParaRPr>
          </a:p>
          <a:p>
            <a:r>
              <a:rPr lang="en-US" sz="4000" dirty="0">
                <a:latin typeface="Trebuchet MS" panose="020B0603020202020204" pitchFamily="34" charset="0"/>
                <a:cs typeface="Arial" panose="020B0604020202020204" pitchFamily="34" charset="0"/>
              </a:rPr>
              <a:t>Polypyrrole is a unique conjugated organic polymer that has many applications, including use in organic solar cells, batteries, and chemical sensors</a:t>
            </a:r>
            <a:r>
              <a:rPr lang="en-US" sz="4000" baseline="30000" dirty="0">
                <a:latin typeface="Trebuchet MS" panose="020B0603020202020204" pitchFamily="34" charset="0"/>
                <a:cs typeface="Arial" panose="020B0604020202020204" pitchFamily="34" charset="0"/>
              </a:rPr>
              <a:t>1</a:t>
            </a:r>
            <a:r>
              <a:rPr lang="en-US" sz="4000" dirty="0">
                <a:latin typeface="Trebuchet MS" panose="020B0603020202020204" pitchFamily="34" charset="0"/>
                <a:cs typeface="Arial" panose="020B0604020202020204" pitchFamily="34" charset="0"/>
              </a:rPr>
              <a:t>.  There are many reported ways of making 2,5 substituted polypyrroles, however synthetic routes to achieve 2,4 substituted polypyrrole have not been reported in the literature. This experiment is a novel synthetic route to 2,4 substituted polypyrrole (Scheme 1). It utilizes an efficient two-step organic synthesis to synthesize </a:t>
            </a:r>
            <a:r>
              <a:rPr lang="en-US" sz="4000" i="1" dirty="0">
                <a:latin typeface="Trebuchet MS" panose="020B0603020202020204" pitchFamily="34" charset="0"/>
                <a:cs typeface="Arial" panose="020B0604020202020204" pitchFamily="34" charset="0"/>
              </a:rPr>
              <a:t>p</a:t>
            </a:r>
            <a:r>
              <a:rPr lang="en-US" sz="4000" dirty="0">
                <a:latin typeface="Trebuchet MS" panose="020B0603020202020204" pitchFamily="34" charset="0"/>
                <a:cs typeface="Arial" panose="020B0604020202020204" pitchFamily="34" charset="0"/>
              </a:rPr>
              <a:t>-xylene diisocyanide starting from </a:t>
            </a:r>
            <a:r>
              <a:rPr lang="en-US" sz="4000" i="1" dirty="0">
                <a:latin typeface="Trebuchet MS" panose="020B0603020202020204" pitchFamily="34" charset="0"/>
                <a:cs typeface="Arial" panose="020B0604020202020204" pitchFamily="34" charset="0"/>
              </a:rPr>
              <a:t>p</a:t>
            </a:r>
            <a:r>
              <a:rPr lang="en-US" sz="4000" dirty="0">
                <a:latin typeface="Trebuchet MS" panose="020B0603020202020204" pitchFamily="34" charset="0"/>
                <a:cs typeface="Arial" panose="020B0604020202020204" pitchFamily="34" charset="0"/>
              </a:rPr>
              <a:t>-xylene diiamine. The </a:t>
            </a:r>
            <a:r>
              <a:rPr lang="en-US" sz="4000" i="1" dirty="0">
                <a:latin typeface="Trebuchet MS" panose="020B0603020202020204" pitchFamily="34" charset="0"/>
                <a:cs typeface="Arial" panose="020B0604020202020204" pitchFamily="34" charset="0"/>
              </a:rPr>
              <a:t>p</a:t>
            </a:r>
            <a:r>
              <a:rPr lang="en-US" sz="4000" dirty="0">
                <a:latin typeface="Trebuchet MS" panose="020B0603020202020204" pitchFamily="34" charset="0"/>
                <a:cs typeface="Arial" panose="020B0604020202020204" pitchFamily="34" charset="0"/>
              </a:rPr>
              <a:t>-xylene diisocyanide monomer will then be polymerized to afford poly(2,4-pyrrole-alt-</a:t>
            </a:r>
            <a:r>
              <a:rPr lang="en-US" sz="4000" i="1" dirty="0">
                <a:latin typeface="Trebuchet MS" panose="020B0603020202020204" pitchFamily="34" charset="0"/>
                <a:cs typeface="Arial" panose="020B0604020202020204" pitchFamily="34" charset="0"/>
              </a:rPr>
              <a:t>p</a:t>
            </a:r>
            <a:r>
              <a:rPr lang="en-US" sz="4000" dirty="0">
                <a:latin typeface="Trebuchet MS" panose="020B0603020202020204" pitchFamily="34" charset="0"/>
                <a:cs typeface="Arial" panose="020B0604020202020204" pitchFamily="34" charset="0"/>
              </a:rPr>
              <a:t>-phenylene) (Figure 1). </a:t>
            </a:r>
          </a:p>
          <a:p>
            <a:endParaRPr lang="en-US" sz="4000" dirty="0">
              <a:latin typeface="Trebuchet MS" panose="020B0603020202020204" pitchFamily="34" charset="0"/>
              <a:cs typeface="Arial" panose="020B0604020202020204" pitchFamily="34" charset="0"/>
            </a:endParaRPr>
          </a:p>
          <a:p>
            <a:endParaRPr lang="en-US" sz="4000" dirty="0">
              <a:latin typeface="Trebuchet MS" panose="020B0603020202020204" pitchFamily="34" charset="0"/>
              <a:cs typeface="Arial" panose="020B0604020202020204" pitchFamily="34" charset="0"/>
            </a:endParaRPr>
          </a:p>
          <a:p>
            <a:endParaRPr lang="en-US" sz="6600" dirty="0">
              <a:latin typeface="Trebuchet MS" panose="020B0603020202020204" pitchFamily="34" charset="0"/>
              <a:cs typeface="Arial" panose="020B0604020202020204" pitchFamily="34" charset="0"/>
            </a:endParaRPr>
          </a:p>
          <a:p>
            <a:endParaRPr lang="en-US" sz="6600" dirty="0">
              <a:latin typeface="Trebuchet MS" panose="020B0603020202020204" pitchFamily="34" charset="0"/>
              <a:cs typeface="Arial" panose="020B0604020202020204" pitchFamily="34" charset="0"/>
            </a:endParaRPr>
          </a:p>
          <a:p>
            <a:endParaRPr lang="en-US" sz="6600" dirty="0">
              <a:latin typeface="Trebuchet MS" panose="020B0603020202020204" pitchFamily="34" charset="0"/>
              <a:cs typeface="Arial" panose="020B0604020202020204" pitchFamily="34" charset="0"/>
            </a:endParaRPr>
          </a:p>
          <a:p>
            <a:endParaRPr lang="en-US" sz="4000" b="1" dirty="0">
              <a:latin typeface="Trebuchet MS" panose="020B0603020202020204" pitchFamily="34" charset="0"/>
              <a:cs typeface="Arial" panose="020B0604020202020204" pitchFamily="34" charset="0"/>
            </a:endParaRPr>
          </a:p>
          <a:p>
            <a:r>
              <a:rPr lang="en-US" sz="4000" b="1" dirty="0">
                <a:latin typeface="Trebuchet MS" panose="020B0603020202020204" pitchFamily="34" charset="0"/>
                <a:cs typeface="Arial" panose="020B0604020202020204" pitchFamily="34" charset="0"/>
              </a:rPr>
              <a:t>Figure 1. Poly(2,4-pyrrole-alt-</a:t>
            </a:r>
            <a:r>
              <a:rPr lang="en-US" sz="4000" b="1" i="1" dirty="0">
                <a:latin typeface="Trebuchet MS" panose="020B0603020202020204" pitchFamily="34" charset="0"/>
                <a:cs typeface="Arial" panose="020B0604020202020204" pitchFamily="34" charset="0"/>
              </a:rPr>
              <a:t>p</a:t>
            </a:r>
            <a:r>
              <a:rPr lang="en-US" sz="4000" b="1" dirty="0">
                <a:latin typeface="Trebuchet MS" panose="020B0603020202020204" pitchFamily="34" charset="0"/>
                <a:cs typeface="Arial" panose="020B0604020202020204" pitchFamily="34" charset="0"/>
              </a:rPr>
              <a:t>-phenylene)</a:t>
            </a:r>
          </a:p>
          <a:p>
            <a:endParaRPr lang="en-US" sz="6600" dirty="0">
              <a:latin typeface="Trebuchet MS" panose="020B0603020202020204" pitchFamily="34" charset="0"/>
              <a:cs typeface="Arial" panose="020B0604020202020204" pitchFamily="34" charset="0"/>
            </a:endParaRPr>
          </a:p>
          <a:p>
            <a:r>
              <a:rPr lang="en-US" sz="6600" dirty="0">
                <a:latin typeface="Trebuchet MS" panose="020B0603020202020204" pitchFamily="34" charset="0"/>
                <a:cs typeface="Arial" panose="020B0604020202020204" pitchFamily="34" charset="0"/>
              </a:rPr>
              <a:t>Experimental Design:</a:t>
            </a:r>
          </a:p>
          <a:p>
            <a:r>
              <a:rPr lang="en-US" sz="4000" dirty="0">
                <a:latin typeface="Trebuchet MS" panose="020B0603020202020204" pitchFamily="34" charset="0"/>
                <a:cs typeface="Arial" panose="020B0604020202020204" pitchFamily="34" charset="0"/>
              </a:rPr>
              <a:t> A two-step synthesis was used to synthesis the diisocyanide (3) monomer, starting with a reflux of </a:t>
            </a:r>
            <a:r>
              <a:rPr lang="en-US" sz="4000" i="1" dirty="0">
                <a:latin typeface="Trebuchet MS" panose="020B0603020202020204" pitchFamily="34" charset="0"/>
                <a:cs typeface="Arial" panose="020B0604020202020204" pitchFamily="34" charset="0"/>
              </a:rPr>
              <a:t>p</a:t>
            </a:r>
            <a:r>
              <a:rPr lang="en-US" sz="4000" dirty="0">
                <a:latin typeface="Trebuchet MS" panose="020B0603020202020204" pitchFamily="34" charset="0"/>
                <a:cs typeface="Arial" panose="020B0604020202020204" pitchFamily="34" charset="0"/>
              </a:rPr>
              <a:t>-xylene diamine (1) in ethyl formate to afford </a:t>
            </a:r>
            <a:r>
              <a:rPr lang="en-US" sz="4000" i="1" dirty="0">
                <a:latin typeface="Trebuchet MS" panose="020B0603020202020204" pitchFamily="34" charset="0"/>
                <a:cs typeface="Arial" panose="020B0604020202020204" pitchFamily="34" charset="0"/>
              </a:rPr>
              <a:t>p</a:t>
            </a:r>
            <a:r>
              <a:rPr lang="en-US" sz="4000" dirty="0">
                <a:latin typeface="Trebuchet MS" panose="020B0603020202020204" pitchFamily="34" charset="0"/>
                <a:cs typeface="Arial" panose="020B0604020202020204" pitchFamily="34" charset="0"/>
              </a:rPr>
              <a:t>-xylene diformamide</a:t>
            </a:r>
            <a:r>
              <a:rPr lang="en-US" sz="4000" baseline="30000" dirty="0">
                <a:latin typeface="Trebuchet MS" panose="020B0603020202020204" pitchFamily="34" charset="0"/>
                <a:cs typeface="Arial" panose="020B0604020202020204" pitchFamily="34" charset="0"/>
              </a:rPr>
              <a:t>2</a:t>
            </a:r>
            <a:r>
              <a:rPr lang="en-US" sz="4000" dirty="0">
                <a:latin typeface="Trebuchet MS" panose="020B0603020202020204" pitchFamily="34" charset="0"/>
                <a:cs typeface="Arial" panose="020B0604020202020204" pitchFamily="34" charset="0"/>
              </a:rPr>
              <a:t> (2). </a:t>
            </a:r>
            <a:r>
              <a:rPr lang="en-US" sz="4000" i="1" dirty="0">
                <a:latin typeface="Trebuchet MS" panose="020B0603020202020204" pitchFamily="34" charset="0"/>
                <a:cs typeface="Arial" panose="020B0604020202020204" pitchFamily="34" charset="0"/>
              </a:rPr>
              <a:t>P-</a:t>
            </a:r>
            <a:r>
              <a:rPr lang="en-US" sz="4000" dirty="0">
                <a:latin typeface="Trebuchet MS" panose="020B0603020202020204" pitchFamily="34" charset="0"/>
                <a:cs typeface="Arial" panose="020B0604020202020204" pitchFamily="34" charset="0"/>
              </a:rPr>
              <a:t>xylene diformamide (2) was then dehydrated at room temperature with triethylamine and phosphorus (V) oxychloride in dichloromethane. This afforded </a:t>
            </a:r>
            <a:r>
              <a:rPr lang="en-US" sz="4000" i="1" dirty="0">
                <a:latin typeface="Trebuchet MS" panose="020B0603020202020204" pitchFamily="34" charset="0"/>
                <a:cs typeface="Arial" panose="020B0604020202020204" pitchFamily="34" charset="0"/>
              </a:rPr>
              <a:t>p-</a:t>
            </a:r>
            <a:r>
              <a:rPr lang="en-US" sz="4000" dirty="0">
                <a:latin typeface="Trebuchet MS" panose="020B0603020202020204" pitchFamily="34" charset="0"/>
                <a:cs typeface="Arial" panose="020B0604020202020204" pitchFamily="34" charset="0"/>
              </a:rPr>
              <a:t>xylene diisocyanide</a:t>
            </a:r>
            <a:r>
              <a:rPr lang="en-US" sz="4000" baseline="30000" dirty="0">
                <a:latin typeface="Trebuchet MS" panose="020B0603020202020204" pitchFamily="34" charset="0"/>
                <a:cs typeface="Arial" panose="020B0604020202020204" pitchFamily="34" charset="0"/>
              </a:rPr>
              <a:t>2</a:t>
            </a:r>
            <a:r>
              <a:rPr lang="en-US" sz="4000" dirty="0">
                <a:latin typeface="Trebuchet MS" panose="020B0603020202020204" pitchFamily="34" charset="0"/>
                <a:cs typeface="Arial" panose="020B0604020202020204" pitchFamily="34" charset="0"/>
              </a:rPr>
              <a:t> (3), which was then purified by column chromatography to afford purified (3) as a yellow oil</a:t>
            </a:r>
            <a:r>
              <a:rPr lang="en-US" sz="4000" baseline="30000" dirty="0">
                <a:latin typeface="Trebuchet MS" panose="020B0603020202020204" pitchFamily="34" charset="0"/>
                <a:cs typeface="Arial" panose="020B0604020202020204" pitchFamily="34" charset="0"/>
              </a:rPr>
              <a:t>2</a:t>
            </a:r>
            <a:r>
              <a:rPr lang="en-US" sz="4000" dirty="0">
                <a:latin typeface="Trebuchet MS" panose="020B0603020202020204" pitchFamily="34" charset="0"/>
                <a:cs typeface="Arial" panose="020B0604020202020204" pitchFamily="34" charset="0"/>
              </a:rPr>
              <a:t>. </a:t>
            </a:r>
          </a:p>
          <a:p>
            <a:r>
              <a:rPr lang="en-US" sz="4000" dirty="0">
                <a:latin typeface="Trebuchet MS" panose="020B0603020202020204" pitchFamily="34" charset="0"/>
              </a:rPr>
              <a:t>A cycloaddition polymerization of product (3) with copper (I) oxide, phenanthraline (ligand), and diethynlbenzene (4) as the second monomer was used to afford poly(2,4-pyrrole-alt-</a:t>
            </a:r>
            <a:r>
              <a:rPr lang="en-US" sz="4000" i="1" dirty="0">
                <a:latin typeface="Trebuchet MS" panose="020B0603020202020204" pitchFamily="34" charset="0"/>
              </a:rPr>
              <a:t>p</a:t>
            </a:r>
            <a:r>
              <a:rPr lang="en-US" sz="4000" dirty="0">
                <a:latin typeface="Trebuchet MS" panose="020B0603020202020204" pitchFamily="34" charset="0"/>
              </a:rPr>
              <a:t>-phenylene) (5).</a:t>
            </a:r>
          </a:p>
          <a:p>
            <a:endParaRPr lang="en-US" sz="4000" dirty="0">
              <a:latin typeface="Trebuchet MS" panose="020B0603020202020204" pitchFamily="34" charset="0"/>
            </a:endParaRPr>
          </a:p>
        </p:txBody>
      </p:sp>
      <p:sp>
        <p:nvSpPr>
          <p:cNvPr id="15" name="TextBox 14"/>
          <p:cNvSpPr txBox="1"/>
          <p:nvPr/>
        </p:nvSpPr>
        <p:spPr>
          <a:xfrm>
            <a:off x="30773261" y="5901709"/>
            <a:ext cx="12747811" cy="26099453"/>
          </a:xfrm>
          <a:prstGeom prst="rect">
            <a:avLst/>
          </a:prstGeom>
          <a:noFill/>
        </p:spPr>
        <p:txBody>
          <a:bodyPr wrap="square" rtlCol="0">
            <a:spAutoFit/>
          </a:bodyPr>
          <a:lstStyle/>
          <a:p>
            <a:r>
              <a:rPr lang="en-US" sz="6600" b="1" dirty="0">
                <a:latin typeface="Trebuchet MS" panose="020B0603020202020204" pitchFamily="34" charset="0"/>
              </a:rPr>
              <a:t>Future Work:</a:t>
            </a:r>
            <a:endParaRPr lang="en-US" sz="4000" dirty="0">
              <a:latin typeface="Trebuchet MS" panose="020B0603020202020204" pitchFamily="34" charset="0"/>
            </a:endParaRPr>
          </a:p>
          <a:p>
            <a:r>
              <a:rPr lang="en-US" sz="4000" dirty="0">
                <a:latin typeface="Trebuchet MS" panose="020B0603020202020204" pitchFamily="34" charset="0"/>
              </a:rPr>
              <a:t>The two-step synthesis used to synthesize the diisocyanide monomer will continue to be used in the future to obtain purified product (3). Further, the polymerization step (Scheme 1) which was unsuccessful in this experiment, will be used again to polymerize </a:t>
            </a:r>
            <a:r>
              <a:rPr lang="en-US" sz="4000" i="1" dirty="0">
                <a:latin typeface="Trebuchet MS" panose="020B0603020202020204" pitchFamily="34" charset="0"/>
              </a:rPr>
              <a:t>p</a:t>
            </a:r>
            <a:r>
              <a:rPr lang="en-US" sz="4000" dirty="0">
                <a:latin typeface="Trebuchet MS" panose="020B0603020202020204" pitchFamily="34" charset="0"/>
              </a:rPr>
              <a:t>-xylene diisocyanide and afford poly(2,4-pyrrole-alt-</a:t>
            </a:r>
            <a:r>
              <a:rPr lang="en-US" sz="4000" i="1" dirty="0">
                <a:latin typeface="Trebuchet MS" panose="020B0603020202020204" pitchFamily="34" charset="0"/>
              </a:rPr>
              <a:t>p</a:t>
            </a:r>
            <a:r>
              <a:rPr lang="en-US" sz="4000" dirty="0">
                <a:latin typeface="Trebuchet MS" panose="020B0603020202020204" pitchFamily="34" charset="0"/>
              </a:rPr>
              <a:t>-phenylene). Steps of the synthesis could also be performed with different reagents. For example, many reagents exist that can formylate the diamine. Examples include formic acid or formaldehyde</a:t>
            </a:r>
            <a:r>
              <a:rPr lang="en-US" sz="4000" baseline="30000" dirty="0">
                <a:latin typeface="Trebuchet MS" panose="020B0603020202020204" pitchFamily="34" charset="0"/>
              </a:rPr>
              <a:t>3</a:t>
            </a:r>
            <a:r>
              <a:rPr lang="en-US" sz="4000" dirty="0">
                <a:latin typeface="Trebuchet MS" panose="020B0603020202020204" pitchFamily="34" charset="0"/>
              </a:rPr>
              <a:t>. Also, a different copper (I) source or a different ligand could be used in the cycloaddition polymerization.</a:t>
            </a:r>
          </a:p>
          <a:p>
            <a:endParaRPr lang="en-US" sz="6600" b="1" dirty="0">
              <a:latin typeface="Trebuchet MS" panose="020B0603020202020204" pitchFamily="34" charset="0"/>
            </a:endParaRPr>
          </a:p>
          <a:p>
            <a:r>
              <a:rPr lang="en-US" sz="6600" b="1" dirty="0">
                <a:latin typeface="Trebuchet MS" panose="020B0603020202020204" pitchFamily="34" charset="0"/>
              </a:rPr>
              <a:t>Conclusions:</a:t>
            </a:r>
          </a:p>
          <a:p>
            <a:r>
              <a:rPr lang="en-US" sz="4000" dirty="0">
                <a:latin typeface="Trebuchet MS" panose="020B0603020202020204" pitchFamily="34" charset="0"/>
              </a:rPr>
              <a:t>Synthesis of both the intermediate product and final product in the diisocyanide monomer synthesis were conclusive by </a:t>
            </a:r>
            <a:r>
              <a:rPr lang="en-US" sz="4000" baseline="30000" dirty="0">
                <a:latin typeface="Trebuchet MS" panose="020B0603020202020204" pitchFamily="34" charset="0"/>
              </a:rPr>
              <a:t>1</a:t>
            </a:r>
            <a:r>
              <a:rPr lang="en-US" sz="4000" dirty="0">
                <a:latin typeface="Trebuchet MS" panose="020B0603020202020204" pitchFamily="34" charset="0"/>
              </a:rPr>
              <a:t>H NMR characterization. However, further experimentation is needed to synthesize the final polypyrrole, as </a:t>
            </a:r>
            <a:r>
              <a:rPr lang="en-US" sz="4000" baseline="30000" dirty="0">
                <a:latin typeface="Trebuchet MS" panose="020B0603020202020204" pitchFamily="34" charset="0"/>
              </a:rPr>
              <a:t>1</a:t>
            </a:r>
            <a:r>
              <a:rPr lang="en-US" sz="4000" dirty="0">
                <a:latin typeface="Trebuchet MS" panose="020B0603020202020204" pitchFamily="34" charset="0"/>
              </a:rPr>
              <a:t>H NMR data shows no broadening of the peaks between the monomer NMR and the NMR taken of the polymer after the reaction ran for 24 hours. </a:t>
            </a:r>
            <a:endParaRPr lang="en-US" sz="4000" baseline="30000" dirty="0">
              <a:latin typeface="Trebuchet MS" panose="020B0603020202020204" pitchFamily="34" charset="0"/>
            </a:endParaRPr>
          </a:p>
          <a:p>
            <a:endParaRPr lang="en-US" sz="4000" dirty="0">
              <a:latin typeface="Trebuchet MS" panose="020B0603020202020204" pitchFamily="34" charset="0"/>
            </a:endParaRPr>
          </a:p>
          <a:p>
            <a:r>
              <a:rPr lang="en-US" sz="6600" dirty="0">
                <a:latin typeface="Trebuchet MS" panose="020B0603020202020204" pitchFamily="34" charset="0"/>
              </a:rPr>
              <a:t>Acknowledgements: </a:t>
            </a:r>
          </a:p>
          <a:p>
            <a:r>
              <a:rPr lang="en-US" sz="4000" dirty="0">
                <a:latin typeface="Trebuchet MS" panose="020B0603020202020204" pitchFamily="34" charset="0"/>
              </a:rPr>
              <a:t>I would like to thank Justin Cole, Erik Berda, and the rest of Berda Research Group. I would also like to thank the University of New Hampshire Chemistry Department.</a:t>
            </a:r>
          </a:p>
          <a:p>
            <a:endParaRPr lang="en-US" sz="4000" dirty="0">
              <a:latin typeface="Trebuchet MS" panose="020B0603020202020204" pitchFamily="34" charset="0"/>
            </a:endParaRPr>
          </a:p>
          <a:p>
            <a:r>
              <a:rPr lang="en-US" sz="6600" dirty="0">
                <a:latin typeface="Trebuchet MS" panose="020B0603020202020204" pitchFamily="34" charset="0"/>
              </a:rPr>
              <a:t>References:</a:t>
            </a:r>
          </a:p>
          <a:p>
            <a:pPr marL="742950" indent="-742950">
              <a:buFont typeface="+mj-lt"/>
              <a:buAutoNum type="arabicPeriod"/>
            </a:pPr>
            <a:r>
              <a:rPr lang="en-US" sz="4000" dirty="0"/>
              <a:t>Lange, U.; Roznyatovskaya, N. V.; Mirsky, V. M. Conducting polymers in chemical sensors and arrays. </a:t>
            </a:r>
            <a:r>
              <a:rPr lang="en-US" sz="4000" i="1" dirty="0"/>
              <a:t>Analytica Chimica Acta </a:t>
            </a:r>
            <a:r>
              <a:rPr lang="en-US" sz="4000" b="1" dirty="0"/>
              <a:t>2008, </a:t>
            </a:r>
            <a:r>
              <a:rPr lang="en-US" sz="4000" dirty="0"/>
              <a:t>614</a:t>
            </a:r>
            <a:r>
              <a:rPr lang="en-US" sz="4000" i="1" dirty="0"/>
              <a:t>, </a:t>
            </a:r>
            <a:r>
              <a:rPr lang="en-US" sz="4000" dirty="0"/>
              <a:t>1-26.</a:t>
            </a:r>
          </a:p>
          <a:p>
            <a:pPr marL="742950" indent="-742950">
              <a:buFont typeface="+mj-lt"/>
              <a:buAutoNum type="arabicPeriod"/>
            </a:pPr>
            <a:r>
              <a:rPr lang="en-US" sz="4000" dirty="0"/>
              <a:t>Daniel G. Rivera, DGR.; and Ludger A. Wessjohann, LAW. </a:t>
            </a:r>
            <a:r>
              <a:rPr lang="en-US" sz="4000" i="1" dirty="0"/>
              <a:t>J. Am. Chem. Soc</a:t>
            </a:r>
            <a:r>
              <a:rPr lang="en-US" sz="4000" dirty="0"/>
              <a:t>. </a:t>
            </a:r>
            <a:r>
              <a:rPr lang="en-US" sz="4000" b="1" dirty="0"/>
              <a:t>2006</a:t>
            </a:r>
            <a:r>
              <a:rPr lang="en-US" sz="4000" dirty="0"/>
              <a:t>, 128, 7122-7123.</a:t>
            </a:r>
          </a:p>
          <a:p>
            <a:pPr marL="742950" indent="-742950">
              <a:buFont typeface="+mj-lt"/>
              <a:buAutoNum type="arabicPeriod"/>
            </a:pPr>
            <a:r>
              <a:rPr lang="en-US" sz="4000" dirty="0"/>
              <a:t>Gerack, C. J.; and McElwee-White, L.; Formylation of Amines. </a:t>
            </a:r>
            <a:r>
              <a:rPr lang="en-US" sz="4000" i="1" dirty="0"/>
              <a:t>Molecules</a:t>
            </a:r>
            <a:r>
              <a:rPr lang="en-US" sz="4000" dirty="0"/>
              <a:t> </a:t>
            </a:r>
            <a:r>
              <a:rPr lang="en-US" sz="4000" b="1" dirty="0"/>
              <a:t>2014,</a:t>
            </a:r>
            <a:r>
              <a:rPr lang="en-US" sz="4000" dirty="0"/>
              <a:t> 19, 7689-7713.</a:t>
            </a:r>
          </a:p>
        </p:txBody>
      </p:sp>
      <p:sp>
        <p:nvSpPr>
          <p:cNvPr id="13" name="TextBox 12"/>
          <p:cNvSpPr txBox="1"/>
          <p:nvPr/>
        </p:nvSpPr>
        <p:spPr>
          <a:xfrm>
            <a:off x="14200153" y="5440954"/>
            <a:ext cx="16075571" cy="25822454"/>
          </a:xfrm>
          <a:prstGeom prst="rect">
            <a:avLst/>
          </a:prstGeom>
          <a:noFill/>
        </p:spPr>
        <p:txBody>
          <a:bodyPr wrap="square" rtlCol="0">
            <a:spAutoFit/>
          </a:bodyPr>
          <a:lstStyle/>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r>
              <a:rPr lang="en-US" sz="4000" b="1" dirty="0">
                <a:latin typeface="Trebuchet MS" panose="020B0603020202020204" pitchFamily="34" charset="0"/>
              </a:rPr>
              <a:t>Scheme 1. Synthetic route to obtain </a:t>
            </a:r>
            <a:r>
              <a:rPr lang="en-US" sz="4000" b="1" i="1" dirty="0">
                <a:latin typeface="Trebuchet MS" panose="020B0603020202020204" pitchFamily="34" charset="0"/>
              </a:rPr>
              <a:t>p</a:t>
            </a:r>
            <a:r>
              <a:rPr lang="en-US" sz="4000" b="1" dirty="0">
                <a:latin typeface="Trebuchet MS" panose="020B0603020202020204" pitchFamily="34" charset="0"/>
              </a:rPr>
              <a:t>-xylene diisocyanide and subsequent polymerization to obtain poly(2,4-pyrrole-alt-</a:t>
            </a:r>
            <a:r>
              <a:rPr lang="en-US" sz="4000" b="1" i="1" dirty="0">
                <a:latin typeface="Trebuchet MS" panose="020B0603020202020204" pitchFamily="34" charset="0"/>
              </a:rPr>
              <a:t>p</a:t>
            </a:r>
            <a:r>
              <a:rPr lang="en-US" sz="4000" b="1" dirty="0">
                <a:latin typeface="Trebuchet MS" panose="020B0603020202020204" pitchFamily="34" charset="0"/>
              </a:rPr>
              <a:t>-phenylene)</a:t>
            </a:r>
            <a:r>
              <a:rPr lang="en-US" sz="4000" b="1" baseline="30000" dirty="0">
                <a:latin typeface="Trebuchet MS" panose="020B0603020202020204" pitchFamily="34" charset="0"/>
              </a:rPr>
              <a:t>2</a:t>
            </a:r>
            <a:r>
              <a:rPr lang="en-US" sz="4000" b="1" dirty="0">
                <a:latin typeface="Trebuchet MS" panose="020B0603020202020204" pitchFamily="34" charset="0"/>
              </a:rPr>
              <a:t>. </a:t>
            </a:r>
            <a:endParaRPr lang="en-US" sz="4000" b="1" baseline="30000" dirty="0">
              <a:latin typeface="Trebuchet MS" panose="020B0603020202020204" pitchFamily="34" charset="0"/>
            </a:endParaRPr>
          </a:p>
          <a:p>
            <a:r>
              <a:rPr lang="en-US" sz="6600" b="1" dirty="0">
                <a:latin typeface="Trebuchet MS" panose="020B0603020202020204" pitchFamily="34" charset="0"/>
              </a:rPr>
              <a:t>Results and Discussion:</a:t>
            </a:r>
          </a:p>
          <a:p>
            <a:r>
              <a:rPr lang="en-US" sz="4000" dirty="0">
                <a:latin typeface="Trebuchet MS" panose="020B0603020202020204" pitchFamily="34" charset="0"/>
              </a:rPr>
              <a:t>Successful synthesis of both (2) and (3) are all conclusive based on NMR analysis, however the yields on both (2) and (3) were considerably low. Each product is characterized by NMR below and based on the spectrum synthesis of the (2) and (3) was successful. However, based on the NMR data for the polymerization of product (3), results do not show conclusively that polymerization was achieved to afford product (5), as there is an absence of broadening on the NMR of the polymer compared to the NMR of the monomer. </a:t>
            </a: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6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pPr algn="ctr"/>
            <a:endParaRPr lang="en-US" sz="6600" b="1" dirty="0"/>
          </a:p>
        </p:txBody>
      </p:sp>
      <p:pic>
        <p:nvPicPr>
          <p:cNvPr id="24" name="Picture 23"/>
          <p:cNvPicPr>
            <a:picLocks noChangeAspect="1"/>
          </p:cNvPicPr>
          <p:nvPr/>
        </p:nvPicPr>
        <p:blipFill>
          <a:blip r:embed="rId4"/>
          <a:stretch>
            <a:fillRect/>
          </a:stretch>
        </p:blipFill>
        <p:spPr>
          <a:xfrm>
            <a:off x="17963890" y="19810298"/>
            <a:ext cx="3167556" cy="1947525"/>
          </a:xfrm>
          <a:prstGeom prst="rect">
            <a:avLst/>
          </a:prstGeom>
        </p:spPr>
      </p:pic>
      <p:pic>
        <p:nvPicPr>
          <p:cNvPr id="26" name="Picture 25"/>
          <p:cNvPicPr>
            <a:picLocks noChangeAspect="1"/>
          </p:cNvPicPr>
          <p:nvPr/>
        </p:nvPicPr>
        <p:blipFill>
          <a:blip r:embed="rId5"/>
          <a:stretch>
            <a:fillRect/>
          </a:stretch>
        </p:blipFill>
        <p:spPr>
          <a:xfrm>
            <a:off x="17963890" y="26829896"/>
            <a:ext cx="4135507" cy="1965438"/>
          </a:xfrm>
          <a:prstGeom prst="rect">
            <a:avLst/>
          </a:prstGeom>
        </p:spPr>
      </p:pic>
      <p:pic>
        <p:nvPicPr>
          <p:cNvPr id="37" name="Picture 36"/>
          <p:cNvPicPr>
            <a:picLocks noChangeAspect="1"/>
          </p:cNvPicPr>
          <p:nvPr/>
        </p:nvPicPr>
        <p:blipFill>
          <a:blip r:embed="rId6"/>
          <a:stretch>
            <a:fillRect/>
          </a:stretch>
        </p:blipFill>
        <p:spPr>
          <a:xfrm>
            <a:off x="17771830" y="23228287"/>
            <a:ext cx="4327567" cy="2115150"/>
          </a:xfrm>
          <a:prstGeom prst="rect">
            <a:avLst/>
          </a:prstGeom>
        </p:spPr>
      </p:pic>
      <p:pic>
        <p:nvPicPr>
          <p:cNvPr id="3" name="Picture 2"/>
          <p:cNvPicPr>
            <a:picLocks noChangeAspect="1"/>
          </p:cNvPicPr>
          <p:nvPr/>
        </p:nvPicPr>
        <p:blipFill>
          <a:blip r:embed="rId7"/>
          <a:stretch>
            <a:fillRect/>
          </a:stretch>
        </p:blipFill>
        <p:spPr>
          <a:xfrm>
            <a:off x="3312372" y="15978152"/>
            <a:ext cx="5355106" cy="3427448"/>
          </a:xfrm>
          <a:prstGeom prst="rect">
            <a:avLst/>
          </a:prstGeom>
        </p:spPr>
      </p:pic>
      <p:sp>
        <p:nvSpPr>
          <p:cNvPr id="8" name="TextBox 7"/>
          <p:cNvSpPr txBox="1"/>
          <p:nvPr/>
        </p:nvSpPr>
        <p:spPr>
          <a:xfrm>
            <a:off x="16683259" y="23249425"/>
            <a:ext cx="420914" cy="584775"/>
          </a:xfrm>
          <a:prstGeom prst="rect">
            <a:avLst/>
          </a:prstGeom>
          <a:noFill/>
        </p:spPr>
        <p:txBody>
          <a:bodyPr wrap="square" rtlCol="0">
            <a:spAutoFit/>
          </a:bodyPr>
          <a:lstStyle/>
          <a:p>
            <a:r>
              <a:rPr lang="en-US" sz="3200" dirty="0"/>
              <a:t>b</a:t>
            </a:r>
          </a:p>
        </p:txBody>
      </p:sp>
      <p:sp>
        <p:nvSpPr>
          <p:cNvPr id="11" name="TextBox 10"/>
          <p:cNvSpPr txBox="1"/>
          <p:nvPr/>
        </p:nvSpPr>
        <p:spPr>
          <a:xfrm>
            <a:off x="21072604" y="25124185"/>
            <a:ext cx="424663" cy="584775"/>
          </a:xfrm>
          <a:prstGeom prst="rect">
            <a:avLst/>
          </a:prstGeom>
          <a:noFill/>
        </p:spPr>
        <p:txBody>
          <a:bodyPr wrap="square" rtlCol="0">
            <a:spAutoFit/>
          </a:bodyPr>
          <a:lstStyle/>
          <a:p>
            <a:r>
              <a:rPr lang="en-US" sz="3200" dirty="0"/>
              <a:t>a</a:t>
            </a:r>
          </a:p>
        </p:txBody>
      </p:sp>
      <p:sp>
        <p:nvSpPr>
          <p:cNvPr id="12" name="TextBox 11"/>
          <p:cNvSpPr txBox="1"/>
          <p:nvPr/>
        </p:nvSpPr>
        <p:spPr>
          <a:xfrm>
            <a:off x="15169939" y="28015980"/>
            <a:ext cx="184731" cy="369332"/>
          </a:xfrm>
          <a:prstGeom prst="rect">
            <a:avLst/>
          </a:prstGeom>
          <a:noFill/>
        </p:spPr>
        <p:txBody>
          <a:bodyPr wrap="none" rtlCol="0">
            <a:spAutoFit/>
          </a:bodyPr>
          <a:lstStyle/>
          <a:p>
            <a:endParaRPr lang="en-US" dirty="0"/>
          </a:p>
        </p:txBody>
      </p:sp>
      <p:sp>
        <p:nvSpPr>
          <p:cNvPr id="14" name="TextBox 13"/>
          <p:cNvSpPr txBox="1"/>
          <p:nvPr/>
        </p:nvSpPr>
        <p:spPr>
          <a:xfrm>
            <a:off x="15084410" y="28714298"/>
            <a:ext cx="355787" cy="584775"/>
          </a:xfrm>
          <a:prstGeom prst="rect">
            <a:avLst/>
          </a:prstGeom>
          <a:noFill/>
        </p:spPr>
        <p:txBody>
          <a:bodyPr wrap="square" rtlCol="0">
            <a:spAutoFit/>
          </a:bodyPr>
          <a:lstStyle/>
          <a:p>
            <a:r>
              <a:rPr lang="en-US" sz="3200" dirty="0"/>
              <a:t>b</a:t>
            </a:r>
          </a:p>
        </p:txBody>
      </p:sp>
      <p:sp>
        <p:nvSpPr>
          <p:cNvPr id="17" name="TextBox 16"/>
          <p:cNvSpPr txBox="1"/>
          <p:nvPr/>
        </p:nvSpPr>
        <p:spPr>
          <a:xfrm>
            <a:off x="15719875" y="28515210"/>
            <a:ext cx="667658" cy="584775"/>
          </a:xfrm>
          <a:prstGeom prst="rect">
            <a:avLst/>
          </a:prstGeom>
          <a:noFill/>
        </p:spPr>
        <p:txBody>
          <a:bodyPr wrap="square" rtlCol="0">
            <a:spAutoFit/>
          </a:bodyPr>
          <a:lstStyle/>
          <a:p>
            <a:r>
              <a:rPr lang="en-US" sz="3200" dirty="0"/>
              <a:t>a</a:t>
            </a:r>
          </a:p>
        </p:txBody>
      </p:sp>
      <p:sp>
        <p:nvSpPr>
          <p:cNvPr id="42" name="TextBox 41"/>
          <p:cNvSpPr txBox="1"/>
          <p:nvPr/>
        </p:nvSpPr>
        <p:spPr>
          <a:xfrm>
            <a:off x="17104173" y="26649284"/>
            <a:ext cx="667658" cy="584775"/>
          </a:xfrm>
          <a:prstGeom prst="rect">
            <a:avLst/>
          </a:prstGeom>
          <a:noFill/>
        </p:spPr>
        <p:txBody>
          <a:bodyPr wrap="square" rtlCol="0">
            <a:spAutoFit/>
          </a:bodyPr>
          <a:lstStyle/>
          <a:p>
            <a:r>
              <a:rPr lang="en-US" sz="3200" dirty="0"/>
              <a:t>d</a:t>
            </a:r>
          </a:p>
        </p:txBody>
      </p:sp>
      <p:sp>
        <p:nvSpPr>
          <p:cNvPr id="43" name="TextBox 42"/>
          <p:cNvSpPr txBox="1"/>
          <p:nvPr/>
        </p:nvSpPr>
        <p:spPr>
          <a:xfrm>
            <a:off x="21713539" y="26472674"/>
            <a:ext cx="667658" cy="584775"/>
          </a:xfrm>
          <a:prstGeom prst="rect">
            <a:avLst/>
          </a:prstGeom>
          <a:noFill/>
        </p:spPr>
        <p:txBody>
          <a:bodyPr wrap="square" rtlCol="0">
            <a:spAutoFit/>
          </a:bodyPr>
          <a:lstStyle/>
          <a:p>
            <a:r>
              <a:rPr lang="en-US" sz="3200" dirty="0"/>
              <a:t>c</a:t>
            </a:r>
          </a:p>
        </p:txBody>
      </p:sp>
      <p:pic>
        <p:nvPicPr>
          <p:cNvPr id="23" name="Picture 22"/>
          <p:cNvPicPr>
            <a:picLocks noChangeAspect="1"/>
          </p:cNvPicPr>
          <p:nvPr/>
        </p:nvPicPr>
        <p:blipFill>
          <a:blip r:embed="rId8"/>
          <a:stretch>
            <a:fillRect/>
          </a:stretch>
        </p:blipFill>
        <p:spPr>
          <a:xfrm>
            <a:off x="13702069" y="6413494"/>
            <a:ext cx="16533559" cy="4585013"/>
          </a:xfrm>
          <a:prstGeom prst="rect">
            <a:avLst/>
          </a:prstGeom>
        </p:spPr>
      </p:pic>
      <p:sp>
        <p:nvSpPr>
          <p:cNvPr id="25" name="TextBox 24"/>
          <p:cNvSpPr txBox="1"/>
          <p:nvPr/>
        </p:nvSpPr>
        <p:spPr>
          <a:xfrm>
            <a:off x="13963167" y="31771217"/>
            <a:ext cx="15734508" cy="707886"/>
          </a:xfrm>
          <a:prstGeom prst="rect">
            <a:avLst/>
          </a:prstGeom>
          <a:noFill/>
        </p:spPr>
        <p:txBody>
          <a:bodyPr wrap="square" rtlCol="0">
            <a:spAutoFit/>
          </a:bodyPr>
          <a:lstStyle/>
          <a:p>
            <a:r>
              <a:rPr lang="en-US" sz="4000" dirty="0">
                <a:latin typeface="Trebuchet MS" panose="020B0603020202020204" pitchFamily="34" charset="0"/>
              </a:rPr>
              <a:t>Figure 2. </a:t>
            </a:r>
            <a:r>
              <a:rPr lang="en-US" sz="4000" baseline="30000" dirty="0">
                <a:latin typeface="Trebuchet MS" panose="020B0603020202020204" pitchFamily="34" charset="0"/>
              </a:rPr>
              <a:t>1</a:t>
            </a:r>
            <a:r>
              <a:rPr lang="en-US" sz="4000" dirty="0">
                <a:latin typeface="Trebuchet MS" panose="020B0603020202020204" pitchFamily="34" charset="0"/>
              </a:rPr>
              <a:t>H NMR of diformamide, diisocyanide, and polypyrrole. </a:t>
            </a:r>
            <a:endParaRPr lang="en-US" dirty="0">
              <a:latin typeface="Trebuchet MS" panose="020B0603020202020204" pitchFamily="34" charset="0"/>
            </a:endParaRPr>
          </a:p>
        </p:txBody>
      </p:sp>
    </p:spTree>
    <p:extLst>
      <p:ext uri="{BB962C8B-B14F-4D97-AF65-F5344CB8AC3E}">
        <p14:creationId xmlns:p14="http://schemas.microsoft.com/office/powerpoint/2010/main" val="1516555804"/>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Depth</Template>
  <TotalTime>3527</TotalTime>
  <Words>704</Words>
  <Application>Microsoft Office PowerPoint</Application>
  <PresentationFormat>Custom</PresentationFormat>
  <Paragraphs>66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Corbel</vt:lpstr>
      <vt:lpstr>Trebuchet MS</vt:lpstr>
      <vt:lpstr>Depth</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Mancinelli</dc:creator>
  <cp:lastModifiedBy>Joseph Mancinelli</cp:lastModifiedBy>
  <cp:revision>71</cp:revision>
  <dcterms:created xsi:type="dcterms:W3CDTF">2016-11-19T21:24:32Z</dcterms:created>
  <dcterms:modified xsi:type="dcterms:W3CDTF">2016-12-03T21:40:17Z</dcterms:modified>
</cp:coreProperties>
</file>