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jpe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1pPr>
    <a:lvl2pPr marL="1985528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2pPr>
    <a:lvl3pPr marL="3971056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3pPr>
    <a:lvl4pPr marL="5956584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4pPr>
    <a:lvl5pPr marL="7942113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5pPr>
    <a:lvl6pPr marL="9927641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6pPr>
    <a:lvl7pPr marL="11913169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7pPr>
    <a:lvl8pPr marL="13898697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8pPr>
    <a:lvl9pPr marL="15884225" algn="l" defTabSz="3971056" rtl="0" eaLnBrk="1" latinLnBrk="0" hangingPunct="1">
      <a:defRPr sz="7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8A4"/>
    <a:srgbClr val="FFF821"/>
    <a:srgbClr val="FFFFD6"/>
    <a:srgbClr val="FFD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9" d="100"/>
          <a:sy n="19" d="100"/>
        </p:scale>
        <p:origin x="-1440" y="-160"/>
      </p:cViewPr>
      <p:guideLst>
        <p:guide orient="horz" pos="2880"/>
        <p:guide pos="76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4" Type="http://schemas.openxmlformats.org/officeDocument/2006/relationships/image" Target="../media/image4.emf"/><Relationship Id="rId5" Type="http://schemas.openxmlformats.org/officeDocument/2006/relationships/image" Target="../media/image5.emf"/><Relationship Id="rId6" Type="http://schemas.openxmlformats.org/officeDocument/2006/relationships/image" Target="../media/image6.emf"/><Relationship Id="rId1" Type="http://schemas.openxmlformats.org/officeDocument/2006/relationships/image" Target="../media/image1.emf"/><Relationship Id="rId2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3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985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971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956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9421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9276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913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898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884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2"/>
            <a:ext cx="37307520" cy="6537960"/>
          </a:xfrm>
        </p:spPr>
        <p:txBody>
          <a:bodyPr anchor="t"/>
          <a:lstStyle>
            <a:lvl1pPr algn="l">
              <a:defRPr sz="17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26"/>
            <a:ext cx="37307520" cy="7200897"/>
          </a:xfrm>
        </p:spPr>
        <p:txBody>
          <a:bodyPr anchor="b"/>
          <a:lstStyle>
            <a:lvl1pPr marL="0" indent="0">
              <a:buNone/>
              <a:defRPr sz="8700">
                <a:solidFill>
                  <a:schemeClr val="tx1">
                    <a:tint val="75000"/>
                  </a:schemeClr>
                </a:solidFill>
              </a:defRPr>
            </a:lvl1pPr>
            <a:lvl2pPr marL="198552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2pPr>
            <a:lvl3pPr marL="3971056" indent="0">
              <a:buNone/>
              <a:defRPr sz="6900">
                <a:solidFill>
                  <a:schemeClr val="tx1">
                    <a:tint val="75000"/>
                  </a:schemeClr>
                </a:solidFill>
              </a:defRPr>
            </a:lvl3pPr>
            <a:lvl4pPr marL="5956584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4pPr>
            <a:lvl5pPr marL="7942113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5pPr>
            <a:lvl6pPr marL="9927641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6pPr>
            <a:lvl7pPr marL="11913169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7pPr>
            <a:lvl8pPr marL="13898697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8pPr>
            <a:lvl9pPr marL="15884225" indent="0">
              <a:buNone/>
              <a:defRPr sz="6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01945" y="40965121"/>
            <a:ext cx="70736457" cy="115862102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369925" y="40965121"/>
            <a:ext cx="70736463" cy="115862102"/>
          </a:xfrm>
        </p:spPr>
        <p:txBody>
          <a:bodyPr/>
          <a:lstStyle>
            <a:lvl1pPr>
              <a:defRPr sz="12200"/>
            </a:lvl1pPr>
            <a:lvl2pPr>
              <a:defRPr sz="10400"/>
            </a:lvl2pPr>
            <a:lvl3pPr>
              <a:defRPr sz="8700"/>
            </a:lvl3pPr>
            <a:lvl4pPr>
              <a:defRPr sz="7800"/>
            </a:lvl4pPr>
            <a:lvl5pPr>
              <a:defRPr sz="7800"/>
            </a:lvl5pPr>
            <a:lvl6pPr>
              <a:defRPr sz="7800"/>
            </a:lvl6pPr>
            <a:lvl7pPr>
              <a:defRPr sz="7800"/>
            </a:lvl7pPr>
            <a:lvl8pPr>
              <a:defRPr sz="7800"/>
            </a:lvl8pPr>
            <a:lvl9pPr>
              <a:defRPr sz="7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2" y="7368543"/>
            <a:ext cx="19392903" cy="3070857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5528" indent="0">
              <a:buNone/>
              <a:defRPr sz="8700" b="1"/>
            </a:lvl2pPr>
            <a:lvl3pPr marL="3971056" indent="0">
              <a:buNone/>
              <a:defRPr sz="7800" b="1"/>
            </a:lvl3pPr>
            <a:lvl4pPr marL="5956584" indent="0">
              <a:buNone/>
              <a:defRPr sz="6900" b="1"/>
            </a:lvl4pPr>
            <a:lvl5pPr marL="7942113" indent="0">
              <a:buNone/>
              <a:defRPr sz="6900" b="1"/>
            </a:lvl5pPr>
            <a:lvl6pPr marL="9927641" indent="0">
              <a:buNone/>
              <a:defRPr sz="6900" b="1"/>
            </a:lvl6pPr>
            <a:lvl7pPr marL="11913169" indent="0">
              <a:buNone/>
              <a:defRPr sz="6900" b="1"/>
            </a:lvl7pPr>
            <a:lvl8pPr marL="13898697" indent="0">
              <a:buNone/>
              <a:defRPr sz="6900" b="1"/>
            </a:lvl8pPr>
            <a:lvl9pPr marL="15884225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2" y="10439400"/>
            <a:ext cx="19392903" cy="18966183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3" y="7368543"/>
            <a:ext cx="19400520" cy="3070857"/>
          </a:xfrm>
        </p:spPr>
        <p:txBody>
          <a:bodyPr anchor="b"/>
          <a:lstStyle>
            <a:lvl1pPr marL="0" indent="0">
              <a:buNone/>
              <a:defRPr sz="10400" b="1"/>
            </a:lvl1pPr>
            <a:lvl2pPr marL="1985528" indent="0">
              <a:buNone/>
              <a:defRPr sz="8700" b="1"/>
            </a:lvl2pPr>
            <a:lvl3pPr marL="3971056" indent="0">
              <a:buNone/>
              <a:defRPr sz="7800" b="1"/>
            </a:lvl3pPr>
            <a:lvl4pPr marL="5956584" indent="0">
              <a:buNone/>
              <a:defRPr sz="6900" b="1"/>
            </a:lvl4pPr>
            <a:lvl5pPr marL="7942113" indent="0">
              <a:buNone/>
              <a:defRPr sz="6900" b="1"/>
            </a:lvl5pPr>
            <a:lvl6pPr marL="9927641" indent="0">
              <a:buNone/>
              <a:defRPr sz="6900" b="1"/>
            </a:lvl6pPr>
            <a:lvl7pPr marL="11913169" indent="0">
              <a:buNone/>
              <a:defRPr sz="6900" b="1"/>
            </a:lvl7pPr>
            <a:lvl8pPr marL="13898697" indent="0">
              <a:buNone/>
              <a:defRPr sz="6900" b="1"/>
            </a:lvl8pPr>
            <a:lvl9pPr marL="15884225" indent="0">
              <a:buNone/>
              <a:defRPr sz="6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3" y="10439400"/>
            <a:ext cx="19400520" cy="18966183"/>
          </a:xfrm>
        </p:spPr>
        <p:txBody>
          <a:bodyPr/>
          <a:lstStyle>
            <a:lvl1pPr>
              <a:defRPr sz="10400"/>
            </a:lvl1pPr>
            <a:lvl2pPr>
              <a:defRPr sz="8700"/>
            </a:lvl2pPr>
            <a:lvl3pPr>
              <a:defRPr sz="7800"/>
            </a:lvl3pPr>
            <a:lvl4pPr>
              <a:defRPr sz="6900"/>
            </a:lvl4pPr>
            <a:lvl5pPr>
              <a:defRPr sz="6900"/>
            </a:lvl5pPr>
            <a:lvl6pPr>
              <a:defRPr sz="6900"/>
            </a:lvl6pPr>
            <a:lvl7pPr>
              <a:defRPr sz="6900"/>
            </a:lvl7pPr>
            <a:lvl8pPr>
              <a:defRPr sz="6900"/>
            </a:lvl8pPr>
            <a:lvl9pPr>
              <a:defRPr sz="6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5" y="1310640"/>
            <a:ext cx="14439903" cy="5577840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3"/>
          </a:xfrm>
        </p:spPr>
        <p:txBody>
          <a:bodyPr/>
          <a:lstStyle>
            <a:lvl1pPr>
              <a:defRPr sz="13900"/>
            </a:lvl1pPr>
            <a:lvl2pPr>
              <a:defRPr sz="12200"/>
            </a:lvl2pPr>
            <a:lvl3pPr>
              <a:defRPr sz="104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5" y="6888483"/>
            <a:ext cx="14439903" cy="22517103"/>
          </a:xfrm>
        </p:spPr>
        <p:txBody>
          <a:bodyPr/>
          <a:lstStyle>
            <a:lvl1pPr marL="0" indent="0">
              <a:buNone/>
              <a:defRPr sz="6100"/>
            </a:lvl1pPr>
            <a:lvl2pPr marL="1985528" indent="0">
              <a:buNone/>
              <a:defRPr sz="5200"/>
            </a:lvl2pPr>
            <a:lvl3pPr marL="3971056" indent="0">
              <a:buNone/>
              <a:defRPr sz="4300"/>
            </a:lvl3pPr>
            <a:lvl4pPr marL="5956584" indent="0">
              <a:buNone/>
              <a:defRPr sz="3900"/>
            </a:lvl4pPr>
            <a:lvl5pPr marL="7942113" indent="0">
              <a:buNone/>
              <a:defRPr sz="3900"/>
            </a:lvl5pPr>
            <a:lvl6pPr marL="9927641" indent="0">
              <a:buNone/>
              <a:defRPr sz="3900"/>
            </a:lvl6pPr>
            <a:lvl7pPr marL="11913169" indent="0">
              <a:buNone/>
              <a:defRPr sz="3900"/>
            </a:lvl7pPr>
            <a:lvl8pPr marL="13898697" indent="0">
              <a:buNone/>
              <a:defRPr sz="3900"/>
            </a:lvl8pPr>
            <a:lvl9pPr marL="15884225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1"/>
            <a:ext cx="26334720" cy="2720343"/>
          </a:xfrm>
        </p:spPr>
        <p:txBody>
          <a:bodyPr anchor="b"/>
          <a:lstStyle>
            <a:lvl1pPr algn="l">
              <a:defRPr sz="8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/>
          <a:lstStyle>
            <a:lvl1pPr marL="0" indent="0">
              <a:buNone/>
              <a:defRPr sz="13900"/>
            </a:lvl1pPr>
            <a:lvl2pPr marL="1985528" indent="0">
              <a:buNone/>
              <a:defRPr sz="12200"/>
            </a:lvl2pPr>
            <a:lvl3pPr marL="3971056" indent="0">
              <a:buNone/>
              <a:defRPr sz="10400"/>
            </a:lvl3pPr>
            <a:lvl4pPr marL="5956584" indent="0">
              <a:buNone/>
              <a:defRPr sz="8700"/>
            </a:lvl4pPr>
            <a:lvl5pPr marL="7942113" indent="0">
              <a:buNone/>
              <a:defRPr sz="8700"/>
            </a:lvl5pPr>
            <a:lvl6pPr marL="9927641" indent="0">
              <a:buNone/>
              <a:defRPr sz="8700"/>
            </a:lvl6pPr>
            <a:lvl7pPr marL="11913169" indent="0">
              <a:buNone/>
              <a:defRPr sz="8700"/>
            </a:lvl7pPr>
            <a:lvl8pPr marL="13898697" indent="0">
              <a:buNone/>
              <a:defRPr sz="8700"/>
            </a:lvl8pPr>
            <a:lvl9pPr marL="15884225" indent="0">
              <a:buNone/>
              <a:defRPr sz="8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4"/>
            <a:ext cx="26334720" cy="3863337"/>
          </a:xfrm>
        </p:spPr>
        <p:txBody>
          <a:bodyPr/>
          <a:lstStyle>
            <a:lvl1pPr marL="0" indent="0">
              <a:buNone/>
              <a:defRPr sz="6100"/>
            </a:lvl1pPr>
            <a:lvl2pPr marL="1985528" indent="0">
              <a:buNone/>
              <a:defRPr sz="5200"/>
            </a:lvl2pPr>
            <a:lvl3pPr marL="3971056" indent="0">
              <a:buNone/>
              <a:defRPr sz="4300"/>
            </a:lvl3pPr>
            <a:lvl4pPr marL="5956584" indent="0">
              <a:buNone/>
              <a:defRPr sz="3900"/>
            </a:lvl4pPr>
            <a:lvl5pPr marL="7942113" indent="0">
              <a:buNone/>
              <a:defRPr sz="3900"/>
            </a:lvl5pPr>
            <a:lvl6pPr marL="9927641" indent="0">
              <a:buNone/>
              <a:defRPr sz="3900"/>
            </a:lvl6pPr>
            <a:lvl7pPr marL="11913169" indent="0">
              <a:buNone/>
              <a:defRPr sz="3900"/>
            </a:lvl7pPr>
            <a:lvl8pPr marL="13898697" indent="0">
              <a:buNone/>
              <a:defRPr sz="3900"/>
            </a:lvl8pPr>
            <a:lvl9pPr marL="15884225" indent="0">
              <a:buNone/>
              <a:defRPr sz="3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4559082" y="7033265"/>
            <a:ext cx="35547303" cy="1497939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901948" y="7033265"/>
            <a:ext cx="105925617" cy="14979396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  <a:prstGeom prst="rect">
            <a:avLst/>
          </a:prstGeom>
        </p:spPr>
        <p:txBody>
          <a:bodyPr vert="horz" lIns="397106" tIns="198553" rIns="397106" bIns="198553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397106" tIns="198553" rIns="397106" bIns="19855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3"/>
            <a:ext cx="10241280" cy="1752600"/>
          </a:xfrm>
          <a:prstGeom prst="rect">
            <a:avLst/>
          </a:prstGeom>
        </p:spPr>
        <p:txBody>
          <a:bodyPr vert="horz" lIns="397106" tIns="198553" rIns="397106" bIns="198553" rtlCol="0" anchor="ctr"/>
          <a:lstStyle>
            <a:lvl1pPr algn="l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BCB9-AA4B-4BC2-B25F-BA5E81389058}" type="datetimeFigureOut">
              <a:rPr lang="en-US" smtClean="0"/>
              <a:t>12/4/16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3"/>
            <a:ext cx="13898880" cy="1752600"/>
          </a:xfrm>
          <a:prstGeom prst="rect">
            <a:avLst/>
          </a:prstGeom>
        </p:spPr>
        <p:txBody>
          <a:bodyPr vert="horz" lIns="397106" tIns="198553" rIns="397106" bIns="198553" rtlCol="0" anchor="ctr"/>
          <a:lstStyle>
            <a:lvl1pPr algn="ct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3"/>
            <a:ext cx="10241280" cy="1752600"/>
          </a:xfrm>
          <a:prstGeom prst="rect">
            <a:avLst/>
          </a:prstGeom>
        </p:spPr>
        <p:txBody>
          <a:bodyPr vert="horz" lIns="397106" tIns="198553" rIns="397106" bIns="198553" rtlCol="0" anchor="ctr"/>
          <a:lstStyle>
            <a:lvl1pPr algn="r">
              <a:defRPr sz="5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9A7A6-B237-4F56-AA18-19130A55ED4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971056" rtl="0" eaLnBrk="1" latinLnBrk="0" hangingPunct="1">
        <a:spcBef>
          <a:spcPct val="0"/>
        </a:spcBef>
        <a:buNone/>
        <a:defRPr sz="19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89146" indent="-1489146" algn="l" defTabSz="3971056" rtl="0" eaLnBrk="1" latinLnBrk="0" hangingPunct="1">
        <a:spcBef>
          <a:spcPct val="20000"/>
        </a:spcBef>
        <a:buFont typeface="Arial" pitchFamily="34" charset="0"/>
        <a:buChar char="•"/>
        <a:defRPr sz="139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483" indent="-1240955" algn="l" defTabSz="3971056" rtl="0" eaLnBrk="1" latinLnBrk="0" hangingPunct="1">
        <a:spcBef>
          <a:spcPct val="20000"/>
        </a:spcBef>
        <a:buFont typeface="Arial" pitchFamily="34" charset="0"/>
        <a:buChar char="–"/>
        <a:defRPr sz="12200" kern="1200">
          <a:solidFill>
            <a:schemeClr val="tx1"/>
          </a:solidFill>
          <a:latin typeface="+mn-lt"/>
          <a:ea typeface="+mn-ea"/>
          <a:cs typeface="+mn-cs"/>
        </a:defRPr>
      </a:lvl2pPr>
      <a:lvl3pPr marL="4963820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10400" kern="1200">
          <a:solidFill>
            <a:schemeClr val="tx1"/>
          </a:solidFill>
          <a:latin typeface="+mn-lt"/>
          <a:ea typeface="+mn-ea"/>
          <a:cs typeface="+mn-cs"/>
        </a:defRPr>
      </a:lvl3pPr>
      <a:lvl4pPr marL="6949349" indent="-992764" algn="l" defTabSz="3971056" rtl="0" eaLnBrk="1" latinLnBrk="0" hangingPunct="1">
        <a:spcBef>
          <a:spcPct val="20000"/>
        </a:spcBef>
        <a:buFont typeface="Arial" pitchFamily="34" charset="0"/>
        <a:buChar char="–"/>
        <a:defRPr sz="8700" kern="1200">
          <a:solidFill>
            <a:schemeClr val="tx1"/>
          </a:solidFill>
          <a:latin typeface="+mn-lt"/>
          <a:ea typeface="+mn-ea"/>
          <a:cs typeface="+mn-cs"/>
        </a:defRPr>
      </a:lvl4pPr>
      <a:lvl5pPr marL="8934877" indent="-992764" algn="l" defTabSz="3971056" rtl="0" eaLnBrk="1" latinLnBrk="0" hangingPunct="1">
        <a:spcBef>
          <a:spcPct val="20000"/>
        </a:spcBef>
        <a:buFont typeface="Arial" pitchFamily="34" charset="0"/>
        <a:buChar char="»"/>
        <a:defRPr sz="8700" kern="1200">
          <a:solidFill>
            <a:schemeClr val="tx1"/>
          </a:solidFill>
          <a:latin typeface="+mn-lt"/>
          <a:ea typeface="+mn-ea"/>
          <a:cs typeface="+mn-cs"/>
        </a:defRPr>
      </a:lvl5pPr>
      <a:lvl6pPr marL="10920405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6pPr>
      <a:lvl7pPr marL="12905933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7pPr>
      <a:lvl8pPr marL="14891461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8pPr>
      <a:lvl9pPr marL="16876989" indent="-992764" algn="l" defTabSz="3971056" rtl="0" eaLnBrk="1" latinLnBrk="0" hangingPunct="1">
        <a:spcBef>
          <a:spcPct val="20000"/>
        </a:spcBef>
        <a:buFont typeface="Arial" pitchFamily="34" charset="0"/>
        <a:buChar char="•"/>
        <a:defRPr sz="8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1pPr>
      <a:lvl2pPr marL="1985528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2pPr>
      <a:lvl3pPr marL="3971056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3pPr>
      <a:lvl4pPr marL="5956584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4pPr>
      <a:lvl5pPr marL="7942113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5pPr>
      <a:lvl6pPr marL="9927641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6pPr>
      <a:lvl7pPr marL="11913169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7pPr>
      <a:lvl8pPr marL="13898697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8pPr>
      <a:lvl9pPr marL="15884225" algn="l" defTabSz="3971056" rtl="0" eaLnBrk="1" latinLnBrk="0" hangingPunct="1">
        <a:defRPr sz="7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0" Type="http://schemas.openxmlformats.org/officeDocument/2006/relationships/image" Target="../media/image12.jpg"/><Relationship Id="rId21" Type="http://schemas.openxmlformats.org/officeDocument/2006/relationships/image" Target="../media/image13.png"/><Relationship Id="rId22" Type="http://schemas.openxmlformats.org/officeDocument/2006/relationships/image" Target="../media/image14.jpg"/><Relationship Id="rId23" Type="http://schemas.openxmlformats.org/officeDocument/2006/relationships/image" Target="../media/image15.png"/><Relationship Id="rId24" Type="http://schemas.openxmlformats.org/officeDocument/2006/relationships/image" Target="../media/image16.emf"/><Relationship Id="rId25" Type="http://schemas.openxmlformats.org/officeDocument/2006/relationships/image" Target="../media/image17.emf"/><Relationship Id="rId26" Type="http://schemas.openxmlformats.org/officeDocument/2006/relationships/image" Target="../media/image18.emf"/><Relationship Id="rId27" Type="http://schemas.openxmlformats.org/officeDocument/2006/relationships/image" Target="../media/image19.png"/><Relationship Id="rId28" Type="http://schemas.openxmlformats.org/officeDocument/2006/relationships/image" Target="../media/image20.png"/><Relationship Id="rId29" Type="http://schemas.openxmlformats.org/officeDocument/2006/relationships/image" Target="../media/image21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30" Type="http://schemas.openxmlformats.org/officeDocument/2006/relationships/image" Target="../media/image22.emf"/><Relationship Id="rId31" Type="http://schemas.openxmlformats.org/officeDocument/2006/relationships/image" Target="../media/image23.emf"/><Relationship Id="rId32" Type="http://schemas.openxmlformats.org/officeDocument/2006/relationships/image" Target="../media/image24.png"/><Relationship Id="rId9" Type="http://schemas.openxmlformats.org/officeDocument/2006/relationships/image" Target="../media/image1.emf"/><Relationship Id="rId6" Type="http://schemas.openxmlformats.org/officeDocument/2006/relationships/image" Target="../media/image10.jpg"/><Relationship Id="rId7" Type="http://schemas.openxmlformats.org/officeDocument/2006/relationships/image" Target="../media/image11.jpeg"/><Relationship Id="rId8" Type="http://schemas.openxmlformats.org/officeDocument/2006/relationships/oleObject" Target="../embeddings/oleObject1.bin"/><Relationship Id="rId33" Type="http://schemas.openxmlformats.org/officeDocument/2006/relationships/image" Target="../media/image25.png"/><Relationship Id="rId34" Type="http://schemas.microsoft.com/office/2007/relationships/hdphoto" Target="../media/hdphoto1.wdp"/><Relationship Id="rId35" Type="http://schemas.openxmlformats.org/officeDocument/2006/relationships/oleObject" Target="../embeddings/oleObject7.bin"/><Relationship Id="rId10" Type="http://schemas.openxmlformats.org/officeDocument/2006/relationships/oleObject" Target="../embeddings/oleObject2.bin"/><Relationship Id="rId11" Type="http://schemas.openxmlformats.org/officeDocument/2006/relationships/image" Target="../media/image2.emf"/><Relationship Id="rId12" Type="http://schemas.openxmlformats.org/officeDocument/2006/relationships/oleObject" Target="../embeddings/oleObject3.bin"/><Relationship Id="rId13" Type="http://schemas.openxmlformats.org/officeDocument/2006/relationships/image" Target="../media/image3.emf"/><Relationship Id="rId14" Type="http://schemas.openxmlformats.org/officeDocument/2006/relationships/oleObject" Target="../embeddings/oleObject4.bin"/><Relationship Id="rId15" Type="http://schemas.openxmlformats.org/officeDocument/2006/relationships/image" Target="../media/image4.emf"/><Relationship Id="rId16" Type="http://schemas.openxmlformats.org/officeDocument/2006/relationships/oleObject" Target="../embeddings/oleObject5.bin"/><Relationship Id="rId17" Type="http://schemas.openxmlformats.org/officeDocument/2006/relationships/image" Target="../media/image5.emf"/><Relationship Id="rId18" Type="http://schemas.openxmlformats.org/officeDocument/2006/relationships/oleObject" Target="../embeddings/oleObject6.bin"/><Relationship Id="rId19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chemeClr val="tx1">
                <a:lumMod val="65000"/>
                <a:lumOff val="35000"/>
                <a:alpha val="76000"/>
              </a:schemeClr>
            </a:gs>
            <a:gs pos="19000">
              <a:schemeClr val="tx2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33400"/>
            <a:ext cx="43891200" cy="6609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0" dirty="0">
                <a:solidFill>
                  <a:srgbClr val="0000FF"/>
                </a:solidFill>
                <a:latin typeface="Avenir Black Oblique"/>
                <a:cs typeface="Avenir Black Oblique"/>
              </a:rPr>
              <a:t>Microbial growth and metabolism in soil –</a:t>
            </a:r>
          </a:p>
          <a:p>
            <a:pPr algn="ctr"/>
            <a:r>
              <a:rPr lang="en-US" sz="10500" dirty="0">
                <a:solidFill>
                  <a:srgbClr val="0000FF"/>
                </a:solidFill>
                <a:latin typeface="Avenir Black Oblique"/>
                <a:cs typeface="Avenir Black Oblique"/>
              </a:rPr>
              <a:t>Refining the interpretation of carbon use efficiency</a:t>
            </a:r>
          </a:p>
          <a:p>
            <a:pPr algn="ctr">
              <a:spcBef>
                <a:spcPts val="4800"/>
              </a:spcBef>
            </a:pPr>
            <a:r>
              <a:rPr lang="en-US" sz="5400" dirty="0">
                <a:latin typeface="Avenir Black"/>
                <a:cs typeface="Avenir Black"/>
              </a:rPr>
              <a:t>Kevin Geyer and Serita Frey</a:t>
            </a:r>
            <a:endParaRPr lang="en-US" sz="5400" baseline="30000" dirty="0">
              <a:latin typeface="Avenir Black"/>
              <a:cs typeface="Avenir Black"/>
            </a:endParaRPr>
          </a:p>
          <a:p>
            <a:pPr algn="ctr">
              <a:spcBef>
                <a:spcPts val="2100"/>
              </a:spcBef>
            </a:pPr>
            <a:r>
              <a:rPr lang="en-US" sz="4800" dirty="0">
                <a:latin typeface="Avenir Black"/>
                <a:cs typeface="Avenir Black"/>
              </a:rPr>
              <a:t>Department of Natural Resources &amp; the Environment – University of New Hampshire, USA</a:t>
            </a:r>
          </a:p>
          <a:p>
            <a:endParaRPr lang="en-US" sz="5400" dirty="0"/>
          </a:p>
        </p:txBody>
      </p:sp>
      <p:sp>
        <p:nvSpPr>
          <p:cNvPr id="95" name="Rounded Rectangle 94"/>
          <p:cNvSpPr/>
          <p:nvPr/>
        </p:nvSpPr>
        <p:spPr>
          <a:xfrm>
            <a:off x="533400" y="6934200"/>
            <a:ext cx="21107400" cy="14249400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04813" indent="287338">
              <a:buFont typeface="Arial"/>
              <a:buChar char="•"/>
              <a:defRPr/>
            </a:pPr>
            <a:endParaRPr lang="en-US" sz="4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404813" indent="287338">
              <a:buFont typeface="Arial"/>
              <a:buChar char="•"/>
              <a:defRPr/>
            </a:pP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buFont typeface="Arial"/>
              <a:buChar char="•"/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Microbial carbon use efficiency (CUE) is the proportion of metabolized carbon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that a microorganism uses to grow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4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1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buFont typeface="Arial"/>
              <a:buChar char="•"/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Although a simple concept, CUE is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technically difficult to measure.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Numerous methods exist for estimating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microbial growth rates and substrate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uptake in both soils and water</a:t>
            </a:r>
            <a:r>
              <a:rPr lang="en-US" sz="40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279400" indent="228600">
              <a:defRPr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defRPr/>
            </a:pPr>
            <a:endParaRPr lang="en-US" sz="6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79400" indent="228600">
              <a:buFont typeface="Arial"/>
              <a:buChar char="•"/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CUE is of global significance for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regulating soil respiration rates,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soil organic matter concentrations</a:t>
            </a:r>
            <a:r>
              <a:rPr lang="en-US" sz="40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marL="279400" indent="228600"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modeling soil-climate feedbacks</a:t>
            </a:r>
            <a:r>
              <a:rPr lang="en-US" sz="40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153987">
              <a:defRPr/>
            </a:pP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7">
              <a:defRPr/>
            </a:pPr>
            <a:endParaRPr lang="en-US" sz="4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7">
              <a:defRPr/>
            </a:pPr>
            <a:endParaRPr lang="en-US" sz="3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7" name="Rounded Rectangle 136"/>
          <p:cNvSpPr/>
          <p:nvPr/>
        </p:nvSpPr>
        <p:spPr>
          <a:xfrm>
            <a:off x="482599" y="21384619"/>
            <a:ext cx="43027601" cy="9786257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742950" indent="-742950">
              <a:defRPr/>
            </a:pPr>
            <a:endParaRPr lang="en-US" sz="4800" b="1" dirty="0" smtClean="0">
              <a:ln w="3175">
                <a:noFill/>
              </a:ln>
              <a:solidFill>
                <a:schemeClr val="tx1"/>
              </a:solidFill>
              <a:latin typeface="Avenir Black Oblique"/>
              <a:cs typeface="Avenir Black Oblique"/>
            </a:endParaRPr>
          </a:p>
        </p:txBody>
      </p:sp>
      <p:sp>
        <p:nvSpPr>
          <p:cNvPr id="210" name="Text Box 18"/>
          <p:cNvSpPr txBox="1">
            <a:spLocks noChangeArrowheads="1"/>
          </p:cNvSpPr>
          <p:nvPr/>
        </p:nvSpPr>
        <p:spPr bwMode="auto">
          <a:xfrm>
            <a:off x="1219200" y="31344550"/>
            <a:ext cx="29667200" cy="1345250"/>
          </a:xfrm>
          <a:prstGeom prst="rect">
            <a:avLst/>
          </a:prstGeom>
          <a:solidFill>
            <a:schemeClr val="bg1">
              <a:lumMod val="75000"/>
            </a:schemeClr>
          </a:solidFill>
          <a:ln w="63500" cmpd="thinThick">
            <a:solidFill>
              <a:schemeClr val="tx1"/>
            </a:solidFill>
            <a:miter lim="800000"/>
            <a:headEnd/>
            <a:tailEnd/>
          </a:ln>
        </p:spPr>
        <p:txBody>
          <a:bodyPr wrap="square" lIns="113051" tIns="56520" rIns="113051" bIns="56520">
            <a:spAutoFit/>
          </a:bodyPr>
          <a:lstStyle/>
          <a:p>
            <a:pPr>
              <a:defRPr/>
            </a:pPr>
            <a:r>
              <a:rPr lang="en-US" sz="2000" b="1" dirty="0" smtClean="0">
                <a:latin typeface="Arial"/>
                <a:cs typeface="Arial"/>
              </a:rPr>
              <a:t>References</a:t>
            </a:r>
          </a:p>
          <a:p>
            <a:pPr>
              <a:defRPr/>
            </a:pPr>
            <a:r>
              <a:rPr lang="en-US" sz="2000" baseline="30000" dirty="0" smtClean="0">
                <a:latin typeface="Arial"/>
                <a:cs typeface="Arial"/>
              </a:rPr>
              <a:t>1</a:t>
            </a:r>
            <a:r>
              <a:rPr lang="en-US" sz="2000" dirty="0" smtClean="0">
                <a:latin typeface="Arial"/>
                <a:cs typeface="Arial"/>
              </a:rPr>
              <a:t>Geyer et al. 2016. Microbial carbon use efficiency</a:t>
            </a:r>
            <a:r>
              <a:rPr lang="en-US" sz="2000" dirty="0">
                <a:latin typeface="Arial"/>
                <a:cs typeface="Arial"/>
              </a:rPr>
              <a:t>:</a:t>
            </a:r>
            <a:r>
              <a:rPr lang="en-US" sz="2000" dirty="0" smtClean="0">
                <a:latin typeface="Arial"/>
                <a:cs typeface="Arial"/>
              </a:rPr>
              <a:t> Accounting for population, community, and ecosystem-scale controls over the fate of metabolized organic matter. </a:t>
            </a:r>
            <a:r>
              <a:rPr lang="en-US" sz="2000" i="1" dirty="0" smtClean="0">
                <a:latin typeface="Arial"/>
                <a:cs typeface="Arial"/>
              </a:rPr>
              <a:t>Biogeochemistry </a:t>
            </a:r>
            <a:r>
              <a:rPr lang="en-US" sz="2000" dirty="0" smtClean="0">
                <a:latin typeface="Arial"/>
                <a:cs typeface="Arial"/>
              </a:rPr>
              <a:t>127:173-188.</a:t>
            </a:r>
          </a:p>
          <a:p>
            <a:r>
              <a:rPr lang="en-US" sz="2000" baseline="30000" dirty="0" smtClean="0">
                <a:latin typeface="Arial"/>
                <a:cs typeface="Arial"/>
              </a:rPr>
              <a:t>2</a:t>
            </a:r>
            <a:r>
              <a:rPr lang="en-US" sz="2000" dirty="0" smtClean="0">
                <a:latin typeface="Arial"/>
                <a:cs typeface="Arial"/>
              </a:rPr>
              <a:t>Frey</a:t>
            </a:r>
            <a:r>
              <a:rPr lang="en-US" sz="2000" dirty="0">
                <a:latin typeface="Arial"/>
                <a:cs typeface="Arial"/>
              </a:rPr>
              <a:t> </a:t>
            </a:r>
            <a:r>
              <a:rPr lang="en-US" sz="2000" dirty="0" smtClean="0">
                <a:latin typeface="Arial"/>
                <a:cs typeface="Arial"/>
              </a:rPr>
              <a:t>et al. 2013. The temperature response of soil microbial efficiency and its feedback to climate. </a:t>
            </a:r>
            <a:r>
              <a:rPr lang="en-US" sz="2000" i="1" dirty="0" smtClean="0">
                <a:latin typeface="Arial"/>
                <a:cs typeface="Arial"/>
              </a:rPr>
              <a:t>Nature Climate Change </a:t>
            </a:r>
            <a:r>
              <a:rPr lang="en-US" sz="2000" dirty="0" smtClean="0">
                <a:latin typeface="Arial"/>
                <a:cs typeface="Arial"/>
              </a:rPr>
              <a:t>3: 395-398.</a:t>
            </a:r>
            <a:endParaRPr lang="en-US" sz="2000" dirty="0">
              <a:latin typeface="Arial"/>
              <a:cs typeface="Arial"/>
            </a:endParaRPr>
          </a:p>
          <a:p>
            <a:pPr>
              <a:spcAft>
                <a:spcPts val="600"/>
              </a:spcAft>
            </a:pPr>
            <a:r>
              <a:rPr lang="en-US" sz="2000" baseline="30000" dirty="0" smtClean="0">
                <a:latin typeface="Arial"/>
                <a:cs typeface="Arial"/>
              </a:rPr>
              <a:t>3</a:t>
            </a:r>
            <a:r>
              <a:rPr lang="en-US" sz="2000" dirty="0" smtClean="0">
                <a:latin typeface="Arial"/>
                <a:cs typeface="Arial"/>
              </a:rPr>
              <a:t>Manzoni </a:t>
            </a:r>
            <a:r>
              <a:rPr lang="en-US" sz="2000" dirty="0">
                <a:latin typeface="Arial"/>
                <a:cs typeface="Arial"/>
              </a:rPr>
              <a:t>et al. 2012. Environmental and stoichiometric controls on microbial carbon-use efficiency in soils. </a:t>
            </a:r>
            <a:r>
              <a:rPr lang="en-US" sz="2000" i="1" dirty="0">
                <a:latin typeface="Arial"/>
                <a:cs typeface="Arial"/>
              </a:rPr>
              <a:t>New </a:t>
            </a:r>
            <a:r>
              <a:rPr lang="en-US" sz="2000" i="1" dirty="0" err="1">
                <a:latin typeface="Arial"/>
                <a:cs typeface="Arial"/>
              </a:rPr>
              <a:t>Phytologist</a:t>
            </a:r>
            <a:r>
              <a:rPr lang="en-US" sz="2000" i="1" dirty="0">
                <a:latin typeface="Arial"/>
                <a:cs typeface="Arial"/>
              </a:rPr>
              <a:t> </a:t>
            </a:r>
            <a:r>
              <a:rPr lang="en-US" sz="2000" dirty="0">
                <a:latin typeface="Arial"/>
                <a:cs typeface="Arial"/>
              </a:rPr>
              <a:t>196:79-91</a:t>
            </a:r>
            <a:r>
              <a:rPr lang="en-US" sz="2000" dirty="0" smtClean="0">
                <a:latin typeface="Arial"/>
                <a:cs typeface="Arial"/>
              </a:rPr>
              <a:t>.</a:t>
            </a:r>
            <a:endParaRPr lang="en-US" sz="2000" dirty="0">
              <a:latin typeface="Arial"/>
              <a:cs typeface="Arial"/>
            </a:endParaRPr>
          </a:p>
        </p:txBody>
      </p:sp>
      <p:pic>
        <p:nvPicPr>
          <p:cNvPr id="142" name="Picture 1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00" y="31546800"/>
            <a:ext cx="1600200" cy="1013009"/>
          </a:xfrm>
          <a:prstGeom prst="rect">
            <a:avLst/>
          </a:prstGeom>
        </p:spPr>
      </p:pic>
      <p:pic>
        <p:nvPicPr>
          <p:cNvPr id="145" name="Picture 144" descr="Screen Shot 2015-08-05 at 9.18.11 AM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8" t="16171" r="45352" b="73860"/>
          <a:stretch/>
        </p:blipFill>
        <p:spPr>
          <a:xfrm>
            <a:off x="33147000" y="31546800"/>
            <a:ext cx="5689092" cy="914400"/>
          </a:xfrm>
          <a:prstGeom prst="rect">
            <a:avLst/>
          </a:prstGeom>
        </p:spPr>
      </p:pic>
      <p:pic>
        <p:nvPicPr>
          <p:cNvPr id="3" name="Picture 2" descr="3_unhlogo_web_h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590800"/>
            <a:ext cx="3505200" cy="3656540"/>
          </a:xfrm>
          <a:prstGeom prst="rect">
            <a:avLst/>
          </a:prstGeom>
        </p:spPr>
      </p:pic>
      <p:sp>
        <p:nvSpPr>
          <p:cNvPr id="55" name="Rounded Rectangle 54"/>
          <p:cNvSpPr/>
          <p:nvPr/>
        </p:nvSpPr>
        <p:spPr>
          <a:xfrm>
            <a:off x="21971000" y="6934200"/>
            <a:ext cx="21437600" cy="5791200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spcAft>
                <a:spcPts val="1200"/>
              </a:spcAft>
              <a:defRPr/>
            </a:pPr>
            <a:endParaRPr lang="en-US" sz="4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spcAft>
                <a:spcPts val="1200"/>
              </a:spcAft>
              <a:buFont typeface="+mj-lt"/>
              <a:buAutoNum type="arabicParenR"/>
              <a:defRPr/>
            </a:pP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558800">
              <a:spcAft>
                <a:spcPts val="1200"/>
              </a:spcAft>
              <a:buFont typeface="+mj-lt"/>
              <a:buAutoNum type="arabicParenR"/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do CUE estimates produced by the following methods compare?</a:t>
            </a:r>
          </a:p>
          <a:p>
            <a:pPr marL="685800" indent="-558800">
              <a:spcAft>
                <a:spcPts val="1200"/>
              </a:spcAft>
              <a:defRPr/>
            </a:pP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558800">
              <a:spcAft>
                <a:spcPts val="1200"/>
              </a:spcAft>
              <a:defRPr/>
            </a:pP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558800">
              <a:spcAft>
                <a:spcPts val="1200"/>
              </a:spcAft>
              <a:defRPr/>
            </a:pP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685800" indent="-558800">
              <a:spcAft>
                <a:spcPts val="1200"/>
              </a:spcAft>
              <a:buAutoNum type="arabicParenR"/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What kind of inherent biases are associated with each approach?</a:t>
            </a:r>
          </a:p>
          <a:p>
            <a:pPr marL="685800" indent="-558800">
              <a:spcAft>
                <a:spcPts val="1200"/>
              </a:spcAft>
              <a:buAutoNum type="arabicParenR"/>
              <a:defRPr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How can we clarify the interpretation of CUE based on these different methods?</a:t>
            </a: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21971000" y="12866914"/>
            <a:ext cx="21437600" cy="8316686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53988" indent="19050">
              <a:defRPr/>
            </a:pP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53988" indent="19050">
              <a:defRPr/>
            </a:pPr>
            <a:endParaRPr lang="en-US" sz="3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174200" y="14020800"/>
            <a:ext cx="11023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Arial"/>
                <a:cs typeface="Arial"/>
              </a:rPr>
              <a:t>Soil was collected adjacent to </a:t>
            </a:r>
            <a:r>
              <a:rPr lang="en-US" sz="4000" dirty="0" smtClean="0">
                <a:latin typeface="Arial"/>
                <a:cs typeface="Arial"/>
              </a:rPr>
              <a:t>control plots from </a:t>
            </a:r>
            <a:r>
              <a:rPr lang="en-US" sz="4000" dirty="0" smtClean="0">
                <a:latin typeface="Arial"/>
                <a:cs typeface="Arial"/>
              </a:rPr>
              <a:t>a long-term warming x nitrogen addition study at the Harvard Forest Long Term Ecological </a:t>
            </a:r>
            <a:r>
              <a:rPr lang="en-US" sz="4000" dirty="0" smtClean="0">
                <a:latin typeface="Arial"/>
                <a:cs typeface="Arial"/>
              </a:rPr>
              <a:t>Research (LTER) </a:t>
            </a:r>
            <a:r>
              <a:rPr lang="en-US" sz="4000" dirty="0" smtClean="0">
                <a:latin typeface="Arial"/>
                <a:cs typeface="Arial"/>
              </a:rPr>
              <a:t>site. Soil was sieved to 2mm, amended with </a:t>
            </a:r>
            <a:r>
              <a:rPr lang="en-US" sz="4000" dirty="0" smtClean="0">
                <a:latin typeface="Arial"/>
                <a:cs typeface="Arial"/>
              </a:rPr>
              <a:t>2mg glucose and nutrients, and </a:t>
            </a:r>
            <a:r>
              <a:rPr lang="en-US" sz="4000" dirty="0" smtClean="0">
                <a:latin typeface="Arial"/>
                <a:cs typeface="Arial"/>
              </a:rPr>
              <a:t>incubated up to 72 </a:t>
            </a:r>
            <a:r>
              <a:rPr lang="en-US" sz="4000" dirty="0" err="1" smtClean="0">
                <a:latin typeface="Arial"/>
                <a:cs typeface="Arial"/>
              </a:rPr>
              <a:t>hr</a:t>
            </a:r>
            <a:r>
              <a:rPr lang="en-US" sz="4000" dirty="0" smtClean="0">
                <a:latin typeface="Arial"/>
                <a:cs typeface="Arial"/>
              </a:rPr>
              <a:t> at 25°C. </a:t>
            </a:r>
            <a:r>
              <a:rPr lang="en-US" sz="4000" baseline="30000" dirty="0" smtClean="0">
                <a:latin typeface="Arial"/>
                <a:cs typeface="Arial"/>
              </a:rPr>
              <a:t>13</a:t>
            </a:r>
            <a:r>
              <a:rPr lang="en-US" sz="4000" dirty="0" smtClean="0">
                <a:latin typeface="Arial"/>
                <a:cs typeface="Arial"/>
              </a:rPr>
              <a:t>C-glucose and </a:t>
            </a:r>
            <a:r>
              <a:rPr lang="en-US" sz="4000" baseline="30000" dirty="0" smtClean="0">
                <a:latin typeface="Arial"/>
                <a:cs typeface="Arial"/>
              </a:rPr>
              <a:t>18</a:t>
            </a:r>
            <a:r>
              <a:rPr lang="en-US" sz="4000" dirty="0" smtClean="0">
                <a:latin typeface="Arial"/>
                <a:cs typeface="Arial"/>
              </a:rPr>
              <a:t>O</a:t>
            </a:r>
            <a:r>
              <a:rPr lang="en-US" sz="4000" dirty="0">
                <a:latin typeface="Arial"/>
                <a:cs typeface="Arial"/>
              </a:rPr>
              <a:t>-</a:t>
            </a:r>
            <a:r>
              <a:rPr lang="en-US" sz="4000" dirty="0" smtClean="0">
                <a:latin typeface="Arial"/>
                <a:cs typeface="Arial"/>
              </a:rPr>
              <a:t>H</a:t>
            </a:r>
            <a:r>
              <a:rPr lang="en-US" sz="4000" baseline="-25000" dirty="0" smtClean="0">
                <a:latin typeface="Arial"/>
                <a:cs typeface="Arial"/>
              </a:rPr>
              <a:t>2</a:t>
            </a:r>
            <a:r>
              <a:rPr lang="en-US" sz="4000" dirty="0" smtClean="0">
                <a:latin typeface="Arial"/>
                <a:cs typeface="Arial"/>
              </a:rPr>
              <a:t>O were used separately as tracers.</a:t>
            </a:r>
            <a:endParaRPr lang="en-US" sz="4000" dirty="0">
              <a:latin typeface="Arial"/>
              <a:cs typeface="Arial"/>
            </a:endParaRPr>
          </a:p>
        </p:txBody>
      </p:sp>
      <p:pic>
        <p:nvPicPr>
          <p:cNvPr id="16" name="Picture 15" descr="20151123_151548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0" y="18821400"/>
            <a:ext cx="3733800" cy="2055360"/>
          </a:xfrm>
          <a:prstGeom prst="rect">
            <a:avLst/>
          </a:prstGeom>
        </p:spPr>
      </p:pic>
      <p:grpSp>
        <p:nvGrpSpPr>
          <p:cNvPr id="71" name="Group 70"/>
          <p:cNvGrpSpPr/>
          <p:nvPr/>
        </p:nvGrpSpPr>
        <p:grpSpPr>
          <a:xfrm rot="10800000">
            <a:off x="32232599" y="19583400"/>
            <a:ext cx="1676401" cy="533400"/>
            <a:chOff x="33908999" y="19888200"/>
            <a:chExt cx="1676401" cy="533400"/>
          </a:xfrm>
          <a:solidFill>
            <a:srgbClr val="3366FF"/>
          </a:solidFill>
        </p:grpSpPr>
        <p:sp>
          <p:nvSpPr>
            <p:cNvPr id="17" name="Chevron 16"/>
            <p:cNvSpPr/>
            <p:nvPr/>
          </p:nvSpPr>
          <p:spPr>
            <a:xfrm rot="10800000">
              <a:off x="34925000" y="19888200"/>
              <a:ext cx="660400" cy="533400"/>
            </a:xfrm>
            <a:prstGeom prst="chevron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5" name="Chevron 64"/>
            <p:cNvSpPr/>
            <p:nvPr/>
          </p:nvSpPr>
          <p:spPr>
            <a:xfrm rot="10800000">
              <a:off x="34416999" y="19888200"/>
              <a:ext cx="660400" cy="533400"/>
            </a:xfrm>
            <a:prstGeom prst="chevron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6" name="Chevron 65"/>
            <p:cNvSpPr/>
            <p:nvPr/>
          </p:nvSpPr>
          <p:spPr>
            <a:xfrm rot="10800000">
              <a:off x="33908999" y="19888200"/>
              <a:ext cx="660400" cy="533400"/>
            </a:xfrm>
            <a:prstGeom prst="chevron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34061400" y="18816697"/>
            <a:ext cx="4648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baseline="30000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13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C-DOC         </a:t>
            </a:r>
            <a:r>
              <a:rPr lang="en-US" sz="3200" b="1" baseline="30000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13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C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-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CO</a:t>
            </a:r>
            <a:r>
              <a:rPr lang="en-US" sz="3200" b="1" baseline="-25000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2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Arial"/>
              <a:cs typeface="Arial"/>
            </a:endParaRPr>
          </a:p>
          <a:p>
            <a:pPr algn="ctr"/>
            <a:r>
              <a:rPr lang="en-US" sz="3200" b="1" baseline="30000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13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C-MBC</a:t>
            </a:r>
          </a:p>
          <a:p>
            <a:r>
              <a:rPr lang="en-US" sz="3200" b="1" baseline="30000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13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C-Soil           </a:t>
            </a:r>
            <a:r>
              <a:rPr lang="en-US" sz="3200" b="1" baseline="30000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18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O-DNA</a:t>
            </a:r>
          </a:p>
          <a:p>
            <a:pPr algn="ctr"/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Heat (</a:t>
            </a:r>
            <a:r>
              <a:rPr lang="en-US" sz="3200" b="1" dirty="0" err="1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Rq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rial"/>
                <a:cs typeface="Arial"/>
              </a:rPr>
              <a:t>)</a:t>
            </a:r>
            <a:endParaRPr lang="en-US" sz="3200" b="1" dirty="0">
              <a:solidFill>
                <a:schemeClr val="accent6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9202400" y="27056077"/>
            <a:ext cx="23926800" cy="3733800"/>
          </a:xfrm>
          <a:prstGeom prst="roundRect">
            <a:avLst>
              <a:gd name="adj" fmla="val 0"/>
            </a:avLst>
          </a:prstGeom>
          <a:solidFill>
            <a:schemeClr val="accent6">
              <a:lumMod val="75000"/>
              <a:alpha val="98000"/>
            </a:schemeClr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19354800" y="28046677"/>
            <a:ext cx="13563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>
              <a:buFont typeface="Arial"/>
              <a:buChar char="•"/>
            </a:pP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All measures of microbial activity (growth, respiration, substrate use, heat flux) 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were delayed 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until 24 </a:t>
            </a:r>
            <a:r>
              <a:rPr lang="en-US" sz="3200" dirty="0" err="1" smtClean="0">
                <a:solidFill>
                  <a:schemeClr val="bg1"/>
                </a:solidFill>
                <a:latin typeface="Arial"/>
                <a:cs typeface="Arial"/>
              </a:rPr>
              <a:t>hr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after glucose addition.</a:t>
            </a:r>
          </a:p>
          <a:p>
            <a:pPr marL="279400" indent="-279400">
              <a:buFont typeface="Arial"/>
              <a:buChar char="•"/>
            </a:pP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A loss of biomass 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occurred 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during the first 24 </a:t>
            </a:r>
            <a:r>
              <a:rPr lang="en-US" sz="3200" dirty="0" err="1" smtClean="0">
                <a:solidFill>
                  <a:schemeClr val="bg1"/>
                </a:solidFill>
                <a:latin typeface="Arial"/>
                <a:cs typeface="Arial"/>
              </a:rPr>
              <a:t>hr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, </a:t>
            </a: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perhaps due to acclimation of soil community to warmer and wetter conditions.</a:t>
            </a:r>
          </a:p>
          <a:p>
            <a:pPr marL="279400" indent="-279400">
              <a:buFont typeface="Arial"/>
              <a:buChar char="•"/>
            </a:pPr>
            <a:r>
              <a:rPr lang="en-US" sz="3200" dirty="0" smtClean="0">
                <a:solidFill>
                  <a:schemeClr val="bg1"/>
                </a:solidFill>
                <a:latin typeface="Arial"/>
                <a:cs typeface="Arial"/>
              </a:rPr>
              <a:t>Such biomass loss is unique to early season soil (collected March 2016).</a:t>
            </a:r>
          </a:p>
        </p:txBody>
      </p:sp>
      <p:pic>
        <p:nvPicPr>
          <p:cNvPr id="76" name="Picture 75" descr="unh-gallery-snowcoveredthompsonhall.jpg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" r="4540"/>
          <a:stretch/>
        </p:blipFill>
        <p:spPr>
          <a:xfrm>
            <a:off x="38711980" y="2743200"/>
            <a:ext cx="4798220" cy="3505200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11887200" y="9525000"/>
            <a:ext cx="8305800" cy="3505200"/>
            <a:chOff x="11811000" y="9677400"/>
            <a:chExt cx="8305800" cy="3505200"/>
          </a:xfrm>
        </p:grpSpPr>
        <p:sp>
          <p:nvSpPr>
            <p:cNvPr id="78" name="Rectangle 77"/>
            <p:cNvSpPr/>
            <p:nvPr/>
          </p:nvSpPr>
          <p:spPr>
            <a:xfrm>
              <a:off x="11811000" y="9677400"/>
              <a:ext cx="8305800" cy="350520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Oval 78"/>
            <p:cNvSpPr/>
            <p:nvPr/>
          </p:nvSpPr>
          <p:spPr>
            <a:xfrm>
              <a:off x="15714628" y="10591800"/>
              <a:ext cx="3733800" cy="213360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34925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12192000" y="11362318"/>
              <a:ext cx="20427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SUBSTRATE</a:t>
              </a:r>
              <a:endParaRPr lang="en-US" sz="2400" b="1" dirty="0">
                <a:latin typeface="Arial"/>
                <a:cs typeface="Arial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17848228" y="11363980"/>
              <a:ext cx="158649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GROWTH</a:t>
              </a:r>
              <a:endParaRPr lang="en-US" sz="2400" b="1" dirty="0">
                <a:latin typeface="Arial"/>
                <a:cs typeface="Arial"/>
              </a:endParaRPr>
            </a:p>
          </p:txBody>
        </p:sp>
        <p:sp>
          <p:nvSpPr>
            <p:cNvPr id="83" name="Right Arrow 82"/>
            <p:cNvSpPr/>
            <p:nvPr/>
          </p:nvSpPr>
          <p:spPr>
            <a:xfrm rot="16200000">
              <a:off x="16353615" y="10333815"/>
              <a:ext cx="609601" cy="515972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 w="15875" cmpd="sng">
              <a:solidFill>
                <a:schemeClr val="tx1"/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15468600" y="9829800"/>
              <a:ext cx="22481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RESPIRATION</a:t>
              </a:r>
              <a:endParaRPr lang="en-US" sz="2400" b="1" baseline="-25000" dirty="0" smtClean="0">
                <a:latin typeface="Arial"/>
                <a:cs typeface="Arial"/>
              </a:endParaRPr>
            </a:p>
          </p:txBody>
        </p:sp>
        <p:grpSp>
          <p:nvGrpSpPr>
            <p:cNvPr id="85" name="Group 84"/>
            <p:cNvGrpSpPr/>
            <p:nvPr/>
          </p:nvGrpSpPr>
          <p:grpSpPr>
            <a:xfrm>
              <a:off x="16019428" y="10972800"/>
              <a:ext cx="1375748" cy="1367346"/>
              <a:chOff x="6930052" y="10774579"/>
              <a:chExt cx="1044048" cy="1108367"/>
            </a:xfrm>
          </p:grpSpPr>
          <p:sp>
            <p:nvSpPr>
              <p:cNvPr id="96" name="Circular Arrow 95"/>
              <p:cNvSpPr/>
              <p:nvPr/>
            </p:nvSpPr>
            <p:spPr>
              <a:xfrm>
                <a:off x="6930052" y="10774579"/>
                <a:ext cx="1039900" cy="1062546"/>
              </a:xfrm>
              <a:prstGeom prst="circularArrow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9" name="Circular Arrow 98"/>
              <p:cNvSpPr/>
              <p:nvPr/>
            </p:nvSpPr>
            <p:spPr>
              <a:xfrm rot="10800000">
                <a:off x="6934200" y="10820400"/>
                <a:ext cx="1039900" cy="1062546"/>
              </a:xfrm>
              <a:prstGeom prst="circularArrow">
                <a:avLst/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16248028" y="11363980"/>
              <a:ext cx="8343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latin typeface="Arial"/>
                  <a:cs typeface="Arial"/>
                </a:rPr>
                <a:t>MET</a:t>
              </a:r>
              <a:endParaRPr lang="en-US" sz="2400" b="1" dirty="0">
                <a:latin typeface="Arial"/>
                <a:cs typeface="Arial"/>
              </a:endParaRPr>
            </a:p>
          </p:txBody>
        </p:sp>
        <p:sp>
          <p:nvSpPr>
            <p:cNvPr id="87" name="Right Arrow 86"/>
            <p:cNvSpPr/>
            <p:nvPr/>
          </p:nvSpPr>
          <p:spPr>
            <a:xfrm>
              <a:off x="17391028" y="11430000"/>
              <a:ext cx="483135" cy="424337"/>
            </a:xfrm>
            <a:prstGeom prst="rightArrow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0" name="Group 89"/>
            <p:cNvGrpSpPr/>
            <p:nvPr/>
          </p:nvGrpSpPr>
          <p:grpSpPr>
            <a:xfrm>
              <a:off x="14343028" y="11112217"/>
              <a:ext cx="1555735" cy="1079783"/>
              <a:chOff x="5257800" y="10896600"/>
              <a:chExt cx="1555735" cy="774983"/>
            </a:xfrm>
          </p:grpSpPr>
          <p:sp>
            <p:nvSpPr>
              <p:cNvPr id="91" name="Right Arrow 90"/>
              <p:cNvSpPr/>
              <p:nvPr/>
            </p:nvSpPr>
            <p:spPr>
              <a:xfrm>
                <a:off x="5257800" y="10896600"/>
                <a:ext cx="1555735" cy="774983"/>
              </a:xfrm>
              <a:prstGeom prst="rightArrow">
                <a:avLst>
                  <a:gd name="adj1" fmla="val 46381"/>
                  <a:gd name="adj2" fmla="val 50000"/>
                </a:avLst>
              </a:prstGeom>
              <a:solidFill>
                <a:schemeClr val="accent6">
                  <a:lumMod val="75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5257800" y="11100538"/>
                <a:ext cx="1533835" cy="3313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 smtClean="0">
                    <a:latin typeface="Arial"/>
                    <a:cs typeface="Arial"/>
                  </a:rPr>
                  <a:t>UPTAKE</a:t>
                </a:r>
                <a:endParaRPr lang="en-US" sz="2400" b="1" dirty="0">
                  <a:latin typeface="Arial"/>
                  <a:cs typeface="Arial"/>
                </a:endParaRPr>
              </a:p>
            </p:txBody>
          </p:sp>
        </p:grpSp>
      </p:grpSp>
      <p:graphicFrame>
        <p:nvGraphicFramePr>
          <p:cNvPr id="100" name="Object 9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7522670"/>
              </p:ext>
            </p:extLst>
          </p:nvPr>
        </p:nvGraphicFramePr>
        <p:xfrm>
          <a:off x="3197225" y="10210800"/>
          <a:ext cx="6254750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8" name="Equation" r:id="rId8" imgW="1041400" imgH="381000" progId="Equation.3">
                  <p:embed/>
                </p:oleObj>
              </mc:Choice>
              <mc:Fallback>
                <p:oleObj name="Equation" r:id="rId8" imgW="1041400" imgH="3810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197225" y="10210800"/>
                        <a:ext cx="6254750" cy="228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" name="Rectangle 100"/>
          <p:cNvSpPr/>
          <p:nvPr/>
        </p:nvSpPr>
        <p:spPr>
          <a:xfrm>
            <a:off x="29337000" y="9107424"/>
            <a:ext cx="2819400" cy="1636776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Rectangle 103"/>
          <p:cNvSpPr/>
          <p:nvPr/>
        </p:nvSpPr>
        <p:spPr>
          <a:xfrm>
            <a:off x="25374600" y="9107424"/>
            <a:ext cx="3697231" cy="1612392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22250400" y="9107424"/>
            <a:ext cx="2895600" cy="1634194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6" name="Object 10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4431020"/>
              </p:ext>
            </p:extLst>
          </p:nvPr>
        </p:nvGraphicFramePr>
        <p:xfrm>
          <a:off x="25900076" y="9818624"/>
          <a:ext cx="29083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" name="Equation" r:id="rId10" imgW="2908300" imgH="660400" progId="Equation.3">
                  <p:embed/>
                </p:oleObj>
              </mc:Choice>
              <mc:Fallback>
                <p:oleObj name="Equation" r:id="rId10" imgW="2908300" imgH="660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5900076" y="9818624"/>
                        <a:ext cx="2908300" cy="660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" name="Object 10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706032"/>
              </p:ext>
            </p:extLst>
          </p:nvPr>
        </p:nvGraphicFramePr>
        <p:xfrm>
          <a:off x="22669500" y="9751018"/>
          <a:ext cx="19431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" name="Equation" r:id="rId12" imgW="1943100" imgH="787400" progId="Equation.3">
                  <p:embed/>
                </p:oleObj>
              </mc:Choice>
              <mc:Fallback>
                <p:oleObj name="Equation" r:id="rId12" imgW="1943100" imgH="787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2669500" y="9751018"/>
                        <a:ext cx="19431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" name="TextBox 107"/>
          <p:cNvSpPr txBox="1"/>
          <p:nvPr/>
        </p:nvSpPr>
        <p:spPr>
          <a:xfrm>
            <a:off x="25603200" y="9193804"/>
            <a:ext cx="3444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Arial"/>
                <a:cs typeface="Arial"/>
              </a:rPr>
              <a:t>Growth rate-based</a:t>
            </a:r>
            <a:endParaRPr lang="en-US" sz="2800" b="1" i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22402800" y="9193804"/>
            <a:ext cx="26463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Arial"/>
                <a:cs typeface="Arial"/>
              </a:rPr>
              <a:t>Energy-based</a:t>
            </a:r>
            <a:endParaRPr lang="en-US" sz="2800" b="1" i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9528187" y="9771138"/>
            <a:ext cx="2456923" cy="7078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SOM, MB C:N</a:t>
            </a:r>
          </a:p>
          <a:p>
            <a:pPr algn="ctr"/>
            <a:r>
              <a:rPr lang="en-US" sz="2000" dirty="0" smtClean="0"/>
              <a:t>C, N enzyme activities</a:t>
            </a:r>
            <a:endParaRPr lang="en-US" sz="2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29565600" y="9193804"/>
            <a:ext cx="246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Arial"/>
                <a:cs typeface="Arial"/>
              </a:rPr>
              <a:t>Model-based</a:t>
            </a:r>
            <a:endParaRPr lang="en-US" sz="2800" b="1" i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0820400" y="13411200"/>
            <a:ext cx="10058400" cy="2819400"/>
            <a:chOff x="11201400" y="13716000"/>
            <a:chExt cx="10058400" cy="2819400"/>
          </a:xfrm>
        </p:grpSpPr>
        <p:sp>
          <p:nvSpPr>
            <p:cNvPr id="114" name="Rectangle 113"/>
            <p:cNvSpPr/>
            <p:nvPr/>
          </p:nvSpPr>
          <p:spPr>
            <a:xfrm>
              <a:off x="11201400" y="13716000"/>
              <a:ext cx="10058400" cy="260252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11287276" y="13904655"/>
              <a:ext cx="4943324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3200" b="1" u="sng" dirty="0" smtClean="0">
                  <a:latin typeface="Arial"/>
                  <a:cs typeface="Arial"/>
                </a:rPr>
                <a:t>Growth</a:t>
              </a:r>
              <a:endParaRPr lang="en-US" sz="3200" dirty="0" smtClean="0">
                <a:latin typeface="Arial"/>
                <a:cs typeface="Arial"/>
              </a:endParaRPr>
            </a:p>
            <a:p>
              <a:pPr algn="ctr"/>
              <a:r>
                <a:rPr lang="en-US" sz="3200" dirty="0" err="1" smtClean="0">
                  <a:latin typeface="Arial"/>
                  <a:cs typeface="Arial"/>
                </a:rPr>
                <a:t>Δ</a:t>
              </a:r>
              <a:r>
                <a:rPr lang="en-US" sz="3200" dirty="0" smtClean="0">
                  <a:latin typeface="Arial"/>
                  <a:cs typeface="Arial"/>
                </a:rPr>
                <a:t> biomass</a:t>
              </a:r>
            </a:p>
            <a:p>
              <a:pPr algn="ctr"/>
              <a:r>
                <a:rPr lang="en-US" sz="3200" dirty="0" smtClean="0">
                  <a:latin typeface="Arial"/>
                  <a:cs typeface="Arial"/>
                </a:rPr>
                <a:t>growth rate</a:t>
              </a:r>
            </a:p>
            <a:p>
              <a:pPr algn="ctr"/>
              <a:r>
                <a:rPr lang="en-US" sz="3200" dirty="0" smtClean="0">
                  <a:latin typeface="Arial"/>
                  <a:cs typeface="Arial"/>
                </a:rPr>
                <a:t>(</a:t>
              </a:r>
              <a:r>
                <a:rPr lang="en-US" sz="3200" dirty="0" err="1">
                  <a:latin typeface="Arial"/>
                  <a:cs typeface="Arial"/>
                </a:rPr>
                <a:t>Δ</a:t>
              </a:r>
              <a:r>
                <a:rPr lang="en-US" sz="3200" dirty="0">
                  <a:latin typeface="Arial"/>
                  <a:cs typeface="Arial"/>
                </a:rPr>
                <a:t> substrate</a:t>
              </a:r>
              <a:r>
                <a:rPr lang="en-US" sz="3200" dirty="0" smtClean="0">
                  <a:latin typeface="Arial"/>
                  <a:cs typeface="Arial"/>
                </a:rPr>
                <a:t> – respiration)</a:t>
              </a:r>
              <a:endParaRPr lang="en-US" sz="3200" dirty="0">
                <a:latin typeface="Arial"/>
                <a:cs typeface="Arial"/>
              </a:endParaRPr>
            </a:p>
            <a:p>
              <a:pPr algn="ctr"/>
              <a:endParaRPr lang="en-US" sz="3200" dirty="0">
                <a:latin typeface="Arial"/>
                <a:cs typeface="Arial"/>
              </a:endParaRPr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16154400" y="13919299"/>
              <a:ext cx="4979158" cy="261610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3200" b="1" u="sng" dirty="0" smtClean="0">
                  <a:latin typeface="Arial"/>
                  <a:cs typeface="Arial"/>
                </a:rPr>
                <a:t>Uptake</a:t>
              </a:r>
              <a:endParaRPr lang="en-US" sz="3200" dirty="0" smtClean="0">
                <a:latin typeface="Arial"/>
                <a:cs typeface="Arial"/>
              </a:endParaRPr>
            </a:p>
            <a:p>
              <a:pPr algn="ctr"/>
              <a:r>
                <a:rPr lang="en-US" sz="3200" dirty="0" smtClean="0">
                  <a:latin typeface="Arial"/>
                  <a:cs typeface="Arial"/>
                </a:rPr>
                <a:t>(</a:t>
              </a:r>
              <a:r>
                <a:rPr lang="en-US" sz="3200" dirty="0" err="1" smtClean="0">
                  <a:latin typeface="Arial"/>
                  <a:cs typeface="Arial"/>
                </a:rPr>
                <a:t>Δ</a:t>
              </a:r>
              <a:r>
                <a:rPr lang="en-US" sz="3200" dirty="0" smtClean="0">
                  <a:latin typeface="Arial"/>
                  <a:cs typeface="Arial"/>
                </a:rPr>
                <a:t> biomass + respiration)</a:t>
              </a:r>
            </a:p>
            <a:p>
              <a:pPr algn="ctr"/>
              <a:r>
                <a:rPr lang="en-US" sz="3200" dirty="0" smtClean="0">
                  <a:latin typeface="Arial"/>
                  <a:cs typeface="Arial"/>
                </a:rPr>
                <a:t>(growth rate + respiration)</a:t>
              </a:r>
            </a:p>
            <a:p>
              <a:pPr algn="ctr"/>
              <a:r>
                <a:rPr lang="en-US" sz="3200" dirty="0" err="1" smtClean="0">
                  <a:latin typeface="Arial"/>
                  <a:cs typeface="Arial"/>
                </a:rPr>
                <a:t>Δ</a:t>
              </a:r>
              <a:r>
                <a:rPr lang="en-US" sz="3200" dirty="0" smtClean="0">
                  <a:latin typeface="Arial"/>
                  <a:cs typeface="Arial"/>
                </a:rPr>
                <a:t> substrate</a:t>
              </a:r>
              <a:endParaRPr lang="en-US" sz="3200" dirty="0">
                <a:latin typeface="Arial"/>
                <a:cs typeface="Arial"/>
              </a:endParaRPr>
            </a:p>
            <a:p>
              <a:pPr algn="ctr"/>
              <a:endParaRPr lang="en-US" sz="3600" dirty="0">
                <a:latin typeface="Arial"/>
                <a:cs typeface="Arial"/>
              </a:endParaRPr>
            </a:p>
          </p:txBody>
        </p:sp>
      </p:grpSp>
      <p:sp>
        <p:nvSpPr>
          <p:cNvPr id="121" name="Rectangle 120"/>
          <p:cNvSpPr/>
          <p:nvPr/>
        </p:nvSpPr>
        <p:spPr>
          <a:xfrm>
            <a:off x="32461200" y="9107424"/>
            <a:ext cx="3352800" cy="1636776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TextBox 122"/>
          <p:cNvSpPr txBox="1"/>
          <p:nvPr/>
        </p:nvSpPr>
        <p:spPr>
          <a:xfrm>
            <a:off x="32689800" y="9193804"/>
            <a:ext cx="3085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Arial"/>
                <a:cs typeface="Arial"/>
              </a:rPr>
              <a:t>Substrate-based</a:t>
            </a:r>
            <a:endParaRPr lang="en-US" sz="2800" b="1" i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graphicFrame>
        <p:nvGraphicFramePr>
          <p:cNvPr id="118" name="Object 1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1591073"/>
              </p:ext>
            </p:extLst>
          </p:nvPr>
        </p:nvGraphicFramePr>
        <p:xfrm>
          <a:off x="33070800" y="9869424"/>
          <a:ext cx="21717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" name="Equation" r:id="rId14" imgW="2171700" imgH="546100" progId="Equation.3">
                  <p:embed/>
                </p:oleObj>
              </mc:Choice>
              <mc:Fallback>
                <p:oleObj name="Equation" r:id="rId14" imgW="21717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3070800" y="9869424"/>
                        <a:ext cx="2171700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" name="Rectangle 123"/>
          <p:cNvSpPr/>
          <p:nvPr/>
        </p:nvSpPr>
        <p:spPr>
          <a:xfrm>
            <a:off x="36118800" y="9107424"/>
            <a:ext cx="3886200" cy="1636776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TextBox 124"/>
          <p:cNvSpPr txBox="1"/>
          <p:nvPr/>
        </p:nvSpPr>
        <p:spPr>
          <a:xfrm>
            <a:off x="36652200" y="9193804"/>
            <a:ext cx="2925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Arial"/>
                <a:cs typeface="Arial"/>
              </a:rPr>
              <a:t>Biomass-based</a:t>
            </a:r>
            <a:endParaRPr lang="en-US" sz="2800" b="1" i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graphicFrame>
        <p:nvGraphicFramePr>
          <p:cNvPr id="119" name="Object 1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9584398"/>
              </p:ext>
            </p:extLst>
          </p:nvPr>
        </p:nvGraphicFramePr>
        <p:xfrm>
          <a:off x="36328350" y="9824974"/>
          <a:ext cx="34798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2" name="Equation" r:id="rId16" imgW="3479800" imgH="660400" progId="Equation.3">
                  <p:embed/>
                </p:oleObj>
              </mc:Choice>
              <mc:Fallback>
                <p:oleObj name="Equation" r:id="rId16" imgW="3479800" imgH="660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36328350" y="9824974"/>
                        <a:ext cx="3479800" cy="660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7" name="Rectangle 126"/>
          <p:cNvSpPr/>
          <p:nvPr/>
        </p:nvSpPr>
        <p:spPr>
          <a:xfrm>
            <a:off x="40233600" y="9107424"/>
            <a:ext cx="2895600" cy="1636776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TextBox 127"/>
          <p:cNvSpPr txBox="1"/>
          <p:nvPr/>
        </p:nvSpPr>
        <p:spPr>
          <a:xfrm>
            <a:off x="40386000" y="9193804"/>
            <a:ext cx="2626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0000"/>
                </a:solidFill>
                <a:latin typeface="Arial"/>
                <a:cs typeface="Arial"/>
              </a:rPr>
              <a:t>Uptake-based</a:t>
            </a:r>
            <a:endParaRPr lang="en-US" sz="2800" b="1" i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graphicFrame>
        <p:nvGraphicFramePr>
          <p:cNvPr id="120" name="Object 1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4010715"/>
              </p:ext>
            </p:extLst>
          </p:nvPr>
        </p:nvGraphicFramePr>
        <p:xfrm>
          <a:off x="40919400" y="9869424"/>
          <a:ext cx="15240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3" name="Equation" r:id="rId18" imgW="1524000" imgH="546100" progId="Equation.3">
                  <p:embed/>
                </p:oleObj>
              </mc:Choice>
              <mc:Fallback>
                <p:oleObj name="Equation" r:id="rId18" imgW="1524000" imgH="5461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40919400" y="9869424"/>
                        <a:ext cx="1524000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" name="Picture 55" descr="20161006_125006.jp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7672" y="13106400"/>
            <a:ext cx="9296728" cy="522941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21"/>
          <a:srcRect l="54400" t="48248" r="10116" b="10338"/>
          <a:stretch/>
        </p:blipFill>
        <p:spPr>
          <a:xfrm>
            <a:off x="40572267" y="13163892"/>
            <a:ext cx="2240039" cy="2457108"/>
          </a:xfrm>
          <a:prstGeom prst="rect">
            <a:avLst/>
          </a:prstGeom>
          <a:ln w="76200" cmpd="sng">
            <a:solidFill>
              <a:schemeClr val="bg1"/>
            </a:solidFill>
          </a:ln>
        </p:spPr>
      </p:pic>
      <p:pic>
        <p:nvPicPr>
          <p:cNvPr id="13" name="Picture 12" descr="20150716_105952.jp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5800" y="17016892"/>
            <a:ext cx="4295863" cy="2490308"/>
          </a:xfrm>
          <a:prstGeom prst="rect">
            <a:avLst/>
          </a:prstGeom>
          <a:ln w="76200" cmpd="sng">
            <a:solidFill>
              <a:srgbClr val="FFFF00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22707600" y="18516600"/>
            <a:ext cx="3665259" cy="2699951"/>
            <a:chOff x="34510941" y="18516600"/>
            <a:chExt cx="3665259" cy="2699951"/>
          </a:xfrm>
        </p:grpSpPr>
        <p:sp>
          <p:nvSpPr>
            <p:cNvPr id="164" name="TextBox 163"/>
            <p:cNvSpPr txBox="1"/>
            <p:nvPr/>
          </p:nvSpPr>
          <p:spPr>
            <a:xfrm>
              <a:off x="34510941" y="18516600"/>
              <a:ext cx="160843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baseline="30000" dirty="0" smtClean="0"/>
                <a:t>13</a:t>
              </a:r>
              <a:r>
                <a:rPr lang="en-US" sz="2400" b="1" dirty="0" smtClean="0"/>
                <a:t>C-glucose</a:t>
              </a:r>
            </a:p>
            <a:p>
              <a:pPr algn="ctr"/>
              <a:r>
                <a:rPr lang="en-US" sz="2400" b="1" baseline="30000" dirty="0" smtClean="0"/>
                <a:t>18</a:t>
              </a:r>
              <a:r>
                <a:rPr lang="en-US" sz="2400" b="1" dirty="0" smtClean="0"/>
                <a:t>O-H</a:t>
              </a:r>
              <a:r>
                <a:rPr lang="en-US" sz="2400" b="1" baseline="-25000" dirty="0" smtClean="0"/>
                <a:t>2</a:t>
              </a:r>
              <a:r>
                <a:rPr lang="en-US" sz="2400" b="1" dirty="0" smtClean="0"/>
                <a:t>O</a:t>
              </a:r>
              <a:endParaRPr lang="en-US" sz="2400" b="1" dirty="0"/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37516494" y="18588335"/>
              <a:ext cx="6597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CO</a:t>
              </a:r>
              <a:r>
                <a:rPr lang="en-US" sz="2400" b="1" baseline="-25000" dirty="0" smtClean="0"/>
                <a:t>2</a:t>
              </a:r>
              <a:endParaRPr lang="en-US" sz="2400" b="1" baseline="-25000" dirty="0"/>
            </a:p>
          </p:txBody>
        </p:sp>
        <p:pic>
          <p:nvPicPr>
            <p:cNvPr id="70" name="Picture 69" descr="mason jar copy.png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44894" y="18897600"/>
              <a:ext cx="1716024" cy="2318951"/>
            </a:xfrm>
            <a:prstGeom prst="rect">
              <a:avLst/>
            </a:prstGeom>
          </p:spPr>
        </p:pic>
        <p:grpSp>
          <p:nvGrpSpPr>
            <p:cNvPr id="167" name="Group 166"/>
            <p:cNvGrpSpPr/>
            <p:nvPr/>
          </p:nvGrpSpPr>
          <p:grpSpPr>
            <a:xfrm>
              <a:off x="36347400" y="20483731"/>
              <a:ext cx="975654" cy="318869"/>
              <a:chOff x="3993639" y="3860162"/>
              <a:chExt cx="1293796" cy="451688"/>
            </a:xfrm>
          </p:grpSpPr>
          <p:grpSp>
            <p:nvGrpSpPr>
              <p:cNvPr id="168" name="Group 167"/>
              <p:cNvGrpSpPr/>
              <p:nvPr/>
            </p:nvGrpSpPr>
            <p:grpSpPr>
              <a:xfrm>
                <a:off x="3993639" y="4015118"/>
                <a:ext cx="586008" cy="183160"/>
                <a:chOff x="671679" y="4438693"/>
                <a:chExt cx="970059" cy="315216"/>
              </a:xfrm>
              <a:solidFill>
                <a:srgbClr val="3366FF"/>
              </a:solidFill>
            </p:grpSpPr>
            <p:sp>
              <p:nvSpPr>
                <p:cNvPr id="191" name="Oval 190"/>
                <p:cNvSpPr/>
                <p:nvPr/>
              </p:nvSpPr>
              <p:spPr>
                <a:xfrm flipV="1">
                  <a:off x="671679" y="452644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2" name="Oval 191"/>
                <p:cNvSpPr/>
                <p:nvPr/>
              </p:nvSpPr>
              <p:spPr>
                <a:xfrm flipV="1">
                  <a:off x="824079" y="447963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3" name="Oval 192"/>
                <p:cNvSpPr/>
                <p:nvPr/>
              </p:nvSpPr>
              <p:spPr>
                <a:xfrm flipV="1">
                  <a:off x="970118" y="4438693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4" name="Oval 193"/>
                <p:cNvSpPr/>
                <p:nvPr/>
              </p:nvSpPr>
              <p:spPr>
                <a:xfrm flipV="1">
                  <a:off x="1106938" y="4495559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5" name="Oval 194"/>
                <p:cNvSpPr/>
                <p:nvPr/>
              </p:nvSpPr>
              <p:spPr>
                <a:xfrm flipV="1">
                  <a:off x="1219199" y="455242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6" name="Oval 195"/>
                <p:cNvSpPr/>
                <p:nvPr/>
              </p:nvSpPr>
              <p:spPr>
                <a:xfrm flipV="1">
                  <a:off x="1324216" y="4640177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7" name="Oval 196"/>
                <p:cNvSpPr/>
                <p:nvPr/>
              </p:nvSpPr>
              <p:spPr>
                <a:xfrm flipV="1">
                  <a:off x="1482977" y="463479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69" name="Oval 168"/>
              <p:cNvSpPr/>
              <p:nvPr/>
            </p:nvSpPr>
            <p:spPr>
              <a:xfrm rot="19290448" flipV="1">
                <a:off x="4616345" y="4245765"/>
                <a:ext cx="95907" cy="66085"/>
              </a:xfrm>
              <a:prstGeom prst="ellipse">
                <a:avLst/>
              </a:prstGeom>
              <a:solidFill>
                <a:srgbClr val="CCFFCC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0" name="Oval 169"/>
              <p:cNvSpPr/>
              <p:nvPr/>
            </p:nvSpPr>
            <p:spPr>
              <a:xfrm rot="19290448" flipV="1">
                <a:off x="4671473" y="4167175"/>
                <a:ext cx="95907" cy="66085"/>
              </a:xfrm>
              <a:prstGeom prst="ellipse">
                <a:avLst/>
              </a:prstGeom>
              <a:solidFill>
                <a:srgbClr val="CCFFCC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1" name="Oval 170"/>
              <p:cNvSpPr/>
              <p:nvPr/>
            </p:nvSpPr>
            <p:spPr>
              <a:xfrm rot="19290448" flipV="1">
                <a:off x="4725716" y="4093644"/>
                <a:ext cx="95907" cy="66085"/>
              </a:xfrm>
              <a:prstGeom prst="ellipse">
                <a:avLst/>
              </a:prstGeom>
              <a:solidFill>
                <a:srgbClr val="CCFFCC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2" name="Oval 171"/>
              <p:cNvSpPr/>
              <p:nvPr/>
            </p:nvSpPr>
            <p:spPr>
              <a:xfrm rot="19290448" flipV="1">
                <a:off x="4810974" y="4068063"/>
                <a:ext cx="95907" cy="66085"/>
              </a:xfrm>
              <a:prstGeom prst="ellipse">
                <a:avLst/>
              </a:prstGeom>
              <a:solidFill>
                <a:srgbClr val="CCFFCC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3" name="Oval 172"/>
              <p:cNvSpPr/>
              <p:nvPr/>
            </p:nvSpPr>
            <p:spPr>
              <a:xfrm rot="19290448" flipV="1">
                <a:off x="4884619" y="4051715"/>
                <a:ext cx="95907" cy="66085"/>
              </a:xfrm>
              <a:prstGeom prst="ellipse">
                <a:avLst/>
              </a:prstGeom>
              <a:solidFill>
                <a:srgbClr val="CCFFCC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4" name="Oval 173"/>
              <p:cNvSpPr/>
              <p:nvPr/>
            </p:nvSpPr>
            <p:spPr>
              <a:xfrm rot="19290448" flipV="1">
                <a:off x="4966009" y="4052138"/>
                <a:ext cx="95907" cy="66085"/>
              </a:xfrm>
              <a:prstGeom prst="ellipse">
                <a:avLst/>
              </a:prstGeom>
              <a:solidFill>
                <a:srgbClr val="CCFFCC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5" name="Oval 174"/>
              <p:cNvSpPr/>
              <p:nvPr/>
            </p:nvSpPr>
            <p:spPr>
              <a:xfrm rot="19290448" flipV="1">
                <a:off x="5039128" y="3989997"/>
                <a:ext cx="95907" cy="66085"/>
              </a:xfrm>
              <a:prstGeom prst="ellipse">
                <a:avLst/>
              </a:prstGeom>
              <a:solidFill>
                <a:srgbClr val="CCFFCC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76" name="Group 175"/>
              <p:cNvGrpSpPr/>
              <p:nvPr/>
            </p:nvGrpSpPr>
            <p:grpSpPr>
              <a:xfrm rot="9011125">
                <a:off x="4496490" y="3860162"/>
                <a:ext cx="586008" cy="183160"/>
                <a:chOff x="671679" y="4438693"/>
                <a:chExt cx="970059" cy="315216"/>
              </a:xfrm>
              <a:solidFill>
                <a:srgbClr val="CCFFCC"/>
              </a:solidFill>
            </p:grpSpPr>
            <p:sp>
              <p:nvSpPr>
                <p:cNvPr id="184" name="Oval 183"/>
                <p:cNvSpPr/>
                <p:nvPr/>
              </p:nvSpPr>
              <p:spPr>
                <a:xfrm flipV="1">
                  <a:off x="671679" y="452644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5" name="Oval 184"/>
                <p:cNvSpPr/>
                <p:nvPr/>
              </p:nvSpPr>
              <p:spPr>
                <a:xfrm flipV="1">
                  <a:off x="824079" y="447963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6" name="Oval 185"/>
                <p:cNvSpPr/>
                <p:nvPr/>
              </p:nvSpPr>
              <p:spPr>
                <a:xfrm flipV="1">
                  <a:off x="970118" y="4438693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7" name="Oval 186"/>
                <p:cNvSpPr/>
                <p:nvPr/>
              </p:nvSpPr>
              <p:spPr>
                <a:xfrm flipV="1">
                  <a:off x="1106938" y="4495559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8" name="Oval 187"/>
                <p:cNvSpPr/>
                <p:nvPr/>
              </p:nvSpPr>
              <p:spPr>
                <a:xfrm flipV="1">
                  <a:off x="1219199" y="455242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9" name="Oval 188"/>
                <p:cNvSpPr/>
                <p:nvPr/>
              </p:nvSpPr>
              <p:spPr>
                <a:xfrm flipV="1">
                  <a:off x="1324216" y="4640177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0" name="Oval 189"/>
                <p:cNvSpPr/>
                <p:nvPr/>
              </p:nvSpPr>
              <p:spPr>
                <a:xfrm flipV="1">
                  <a:off x="1482977" y="4634795"/>
                  <a:ext cx="158761" cy="113732"/>
                </a:xfrm>
                <a:prstGeom prst="ellipse">
                  <a:avLst/>
                </a:prstGeom>
                <a:grpFill/>
                <a:ln w="1905">
                  <a:solidFill>
                    <a:schemeClr val="tx1"/>
                  </a:solidFill>
                  <a:prstDash val="sysDot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77" name="Oval 176"/>
              <p:cNvSpPr/>
              <p:nvPr/>
            </p:nvSpPr>
            <p:spPr>
              <a:xfrm rot="19290448" flipV="1">
                <a:off x="4044581" y="4217393"/>
                <a:ext cx="95907" cy="66085"/>
              </a:xfrm>
              <a:prstGeom prst="ellipse">
                <a:avLst/>
              </a:prstGeom>
              <a:solidFill>
                <a:srgbClr val="FF0000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8" name="Oval 177"/>
              <p:cNvSpPr/>
              <p:nvPr/>
            </p:nvSpPr>
            <p:spPr>
              <a:xfrm rot="19290448" flipV="1">
                <a:off x="4125971" y="4217816"/>
                <a:ext cx="95907" cy="66085"/>
              </a:xfrm>
              <a:prstGeom prst="ellipse">
                <a:avLst/>
              </a:prstGeom>
              <a:solidFill>
                <a:srgbClr val="FF0000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79" name="Oval 178"/>
              <p:cNvSpPr/>
              <p:nvPr/>
            </p:nvSpPr>
            <p:spPr>
              <a:xfrm rot="19290448" flipV="1">
                <a:off x="4199090" y="4155675"/>
                <a:ext cx="95907" cy="66085"/>
              </a:xfrm>
              <a:prstGeom prst="ellipse">
                <a:avLst/>
              </a:prstGeom>
              <a:solidFill>
                <a:srgbClr val="FF0000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0" name="Oval 179"/>
              <p:cNvSpPr/>
              <p:nvPr/>
            </p:nvSpPr>
            <p:spPr>
              <a:xfrm rot="19290448" flipV="1">
                <a:off x="5037019" y="4204115"/>
                <a:ext cx="95907" cy="66085"/>
              </a:xfrm>
              <a:prstGeom prst="ellipse">
                <a:avLst/>
              </a:prstGeom>
              <a:solidFill>
                <a:srgbClr val="FF0000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1" name="Oval 180"/>
              <p:cNvSpPr/>
              <p:nvPr/>
            </p:nvSpPr>
            <p:spPr>
              <a:xfrm rot="19290448" flipV="1">
                <a:off x="5118409" y="4204538"/>
                <a:ext cx="95907" cy="66085"/>
              </a:xfrm>
              <a:prstGeom prst="ellipse">
                <a:avLst/>
              </a:prstGeom>
              <a:solidFill>
                <a:srgbClr val="FF0000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83" name="Oval 182"/>
              <p:cNvSpPr/>
              <p:nvPr/>
            </p:nvSpPr>
            <p:spPr>
              <a:xfrm rot="19290448" flipV="1">
                <a:off x="5191528" y="4142397"/>
                <a:ext cx="95907" cy="66085"/>
              </a:xfrm>
              <a:prstGeom prst="ellipse">
                <a:avLst/>
              </a:prstGeom>
              <a:solidFill>
                <a:srgbClr val="FF0000"/>
              </a:solidFill>
              <a:ln w="1905">
                <a:solidFill>
                  <a:schemeClr val="tx1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2" name="Group 161"/>
            <p:cNvGrpSpPr/>
            <p:nvPr/>
          </p:nvGrpSpPr>
          <p:grpSpPr>
            <a:xfrm>
              <a:off x="36282054" y="18760440"/>
              <a:ext cx="1142291" cy="1492505"/>
              <a:chOff x="4048829" y="1803400"/>
              <a:chExt cx="1149810" cy="1842318"/>
            </a:xfrm>
          </p:grpSpPr>
          <p:sp>
            <p:nvSpPr>
              <p:cNvPr id="198" name="Bent Arrow 197"/>
              <p:cNvSpPr/>
              <p:nvPr/>
            </p:nvSpPr>
            <p:spPr>
              <a:xfrm rot="5400000">
                <a:off x="3445106" y="2457924"/>
                <a:ext cx="1791517" cy="584072"/>
              </a:xfrm>
              <a:prstGeom prst="bentArrow">
                <a:avLst>
                  <a:gd name="adj1" fmla="val 8410"/>
                  <a:gd name="adj2" fmla="val 12902"/>
                  <a:gd name="adj3" fmla="val 22184"/>
                  <a:gd name="adj4" fmla="val 36970"/>
                </a:avLst>
              </a:prstGeom>
              <a:solidFill>
                <a:schemeClr val="tx1"/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99" name="Bent Arrow 198"/>
              <p:cNvSpPr/>
              <p:nvPr/>
            </p:nvSpPr>
            <p:spPr>
              <a:xfrm>
                <a:off x="4694615" y="1803400"/>
                <a:ext cx="504024" cy="1842316"/>
              </a:xfrm>
              <a:prstGeom prst="bentArrow">
                <a:avLst>
                  <a:gd name="adj1" fmla="val 10251"/>
                  <a:gd name="adj2" fmla="val 16742"/>
                  <a:gd name="adj3" fmla="val 23738"/>
                  <a:gd name="adj4" fmla="val 36970"/>
                </a:avLst>
              </a:prstGeom>
              <a:solidFill>
                <a:schemeClr val="tx1"/>
              </a:solidFill>
              <a:ln w="3175"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06" name="Group 205"/>
          <p:cNvGrpSpPr/>
          <p:nvPr/>
        </p:nvGrpSpPr>
        <p:grpSpPr>
          <a:xfrm rot="10800000">
            <a:off x="26212799" y="19583400"/>
            <a:ext cx="1676401" cy="533400"/>
            <a:chOff x="33908999" y="19888200"/>
            <a:chExt cx="1676401" cy="533400"/>
          </a:xfrm>
          <a:solidFill>
            <a:srgbClr val="3366FF"/>
          </a:solidFill>
        </p:grpSpPr>
        <p:sp>
          <p:nvSpPr>
            <p:cNvPr id="207" name="Chevron 206"/>
            <p:cNvSpPr/>
            <p:nvPr/>
          </p:nvSpPr>
          <p:spPr>
            <a:xfrm rot="10800000">
              <a:off x="34925000" y="19888200"/>
              <a:ext cx="660400" cy="533400"/>
            </a:xfrm>
            <a:prstGeom prst="chevron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8" name="Chevron 207"/>
            <p:cNvSpPr/>
            <p:nvPr/>
          </p:nvSpPr>
          <p:spPr>
            <a:xfrm rot="10800000">
              <a:off x="34416999" y="19888200"/>
              <a:ext cx="660400" cy="533400"/>
            </a:xfrm>
            <a:prstGeom prst="chevron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9" name="Chevron 208"/>
            <p:cNvSpPr/>
            <p:nvPr/>
          </p:nvSpPr>
          <p:spPr>
            <a:xfrm rot="10800000">
              <a:off x="33908999" y="19888200"/>
              <a:ext cx="660400" cy="533400"/>
            </a:xfrm>
            <a:prstGeom prst="chevron">
              <a:avLst/>
            </a:prstGeom>
            <a:grpFill/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pic>
        <p:nvPicPr>
          <p:cNvPr id="4" name="Picture 3" descr="DOC.pdf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2585677"/>
            <a:ext cx="5689600" cy="40132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0" name="Picture 9" descr="MBC.pdf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5800" y="21853557"/>
            <a:ext cx="6553200" cy="893632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4" name="Picture 13" descr="CO2.pdf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6700477"/>
            <a:ext cx="5689600" cy="40132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22" name="Picture 121" descr="Screen Shot 2016-08-04 at 7.47.29 PM.png"/>
          <p:cNvPicPr>
            <a:picLocks noChangeAspect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83" t="40446" r="31944" b="29148"/>
          <a:stretch/>
        </p:blipFill>
        <p:spPr>
          <a:xfrm>
            <a:off x="9906000" y="16459200"/>
            <a:ext cx="5613447" cy="34459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2" name="Rectangle 21"/>
          <p:cNvSpPr/>
          <p:nvPr/>
        </p:nvSpPr>
        <p:spPr>
          <a:xfrm>
            <a:off x="524256" y="21417277"/>
            <a:ext cx="6638544" cy="990600"/>
          </a:xfrm>
          <a:prstGeom prst="rect">
            <a:avLst/>
          </a:prstGeom>
          <a:gradFill>
            <a:gsLst>
              <a:gs pos="74000">
                <a:schemeClr val="accent1">
                  <a:lumMod val="20000"/>
                  <a:lumOff val="80000"/>
                </a:schemeClr>
              </a:gs>
              <a:gs pos="36000">
                <a:srgbClr val="FFFF00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 smtClean="0">
                <a:solidFill>
                  <a:srgbClr val="000000"/>
                </a:solidFill>
                <a:latin typeface="Avenir Black Oblique"/>
                <a:cs typeface="Avenir Black Oblique"/>
              </a:rPr>
              <a:t>RESULTS</a:t>
            </a:r>
            <a:endParaRPr lang="en-US" sz="4800" dirty="0">
              <a:solidFill>
                <a:srgbClr val="000000"/>
              </a:solidFill>
              <a:latin typeface="Avenir Black Oblique"/>
              <a:cs typeface="Avenir Black Oblique"/>
            </a:endParaRPr>
          </a:p>
        </p:txBody>
      </p:sp>
      <p:pic>
        <p:nvPicPr>
          <p:cNvPr id="126" name="Picture 125" descr="Screen Shot 2016-12-01 at 2.16.43 PM.png"/>
          <p:cNvPicPr>
            <a:picLocks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3" t="32511" r="20373" b="36202"/>
          <a:stretch/>
        </p:blipFill>
        <p:spPr>
          <a:xfrm>
            <a:off x="15925800" y="16459199"/>
            <a:ext cx="5249334" cy="34472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9" name="Rectangle 128"/>
          <p:cNvSpPr/>
          <p:nvPr/>
        </p:nvSpPr>
        <p:spPr>
          <a:xfrm>
            <a:off x="557784" y="6961632"/>
            <a:ext cx="10186416" cy="838200"/>
          </a:xfrm>
          <a:prstGeom prst="rect">
            <a:avLst/>
          </a:prstGeom>
          <a:gradFill>
            <a:gsLst>
              <a:gs pos="74000">
                <a:schemeClr val="accent1">
                  <a:lumMod val="20000"/>
                  <a:lumOff val="80000"/>
                </a:schemeClr>
              </a:gs>
              <a:gs pos="36000">
                <a:srgbClr val="FFFF00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 smtClean="0">
                <a:solidFill>
                  <a:srgbClr val="000000"/>
                </a:solidFill>
                <a:latin typeface="Avenir Black Oblique"/>
                <a:cs typeface="Avenir Black Oblique"/>
              </a:rPr>
              <a:t>INTRODUCTION</a:t>
            </a:r>
            <a:endParaRPr lang="en-US" sz="4800" dirty="0">
              <a:solidFill>
                <a:srgbClr val="000000"/>
              </a:solidFill>
              <a:latin typeface="Avenir Black Oblique"/>
              <a:cs typeface="Avenir Black Oblique"/>
            </a:endParaRPr>
          </a:p>
        </p:txBody>
      </p:sp>
      <p:sp>
        <p:nvSpPr>
          <p:cNvPr id="130" name="Rectangle 129"/>
          <p:cNvSpPr/>
          <p:nvPr/>
        </p:nvSpPr>
        <p:spPr>
          <a:xfrm>
            <a:off x="22012656" y="6970776"/>
            <a:ext cx="8238744" cy="990600"/>
          </a:xfrm>
          <a:prstGeom prst="rect">
            <a:avLst/>
          </a:prstGeom>
          <a:gradFill>
            <a:gsLst>
              <a:gs pos="74000">
                <a:schemeClr val="accent1">
                  <a:lumMod val="20000"/>
                  <a:lumOff val="80000"/>
                </a:schemeClr>
              </a:gs>
              <a:gs pos="36000">
                <a:srgbClr val="FFFF00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 smtClean="0">
                <a:solidFill>
                  <a:srgbClr val="000000"/>
                </a:solidFill>
                <a:latin typeface="Avenir Black Oblique"/>
                <a:cs typeface="Avenir Black Oblique"/>
              </a:rPr>
              <a:t>QUESTIONS</a:t>
            </a:r>
            <a:endParaRPr lang="en-US" sz="4800" dirty="0">
              <a:solidFill>
                <a:srgbClr val="000000"/>
              </a:solidFill>
              <a:latin typeface="Avenir Black Oblique"/>
              <a:cs typeface="Avenir Black Oblique"/>
            </a:endParaRPr>
          </a:p>
        </p:txBody>
      </p:sp>
      <p:sp>
        <p:nvSpPr>
          <p:cNvPr id="131" name="Rectangle 130"/>
          <p:cNvSpPr/>
          <p:nvPr/>
        </p:nvSpPr>
        <p:spPr>
          <a:xfrm>
            <a:off x="22009608" y="12877800"/>
            <a:ext cx="8238744" cy="990600"/>
          </a:xfrm>
          <a:prstGeom prst="rect">
            <a:avLst/>
          </a:prstGeom>
          <a:gradFill>
            <a:gsLst>
              <a:gs pos="74000">
                <a:schemeClr val="accent1">
                  <a:lumMod val="20000"/>
                  <a:lumOff val="80000"/>
                </a:schemeClr>
              </a:gs>
              <a:gs pos="36000">
                <a:srgbClr val="FFFF00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 smtClean="0">
                <a:solidFill>
                  <a:srgbClr val="000000"/>
                </a:solidFill>
                <a:latin typeface="Avenir Black Oblique"/>
                <a:cs typeface="Avenir Black Oblique"/>
              </a:rPr>
              <a:t>METHODS</a:t>
            </a:r>
            <a:endParaRPr lang="en-US" sz="4800" dirty="0">
              <a:solidFill>
                <a:srgbClr val="000000"/>
              </a:solidFill>
              <a:latin typeface="Avenir Black Oblique"/>
              <a:cs typeface="Avenir Black Oblique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77000" y="22636477"/>
            <a:ext cx="51816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Dissolved organic carbon concentrations </a:t>
            </a:r>
            <a:r>
              <a:rPr lang="en-US" sz="3200" dirty="0" smtClean="0">
                <a:latin typeface="Arial"/>
                <a:cs typeface="Arial"/>
              </a:rPr>
              <a:t>decreased </a:t>
            </a:r>
            <a:r>
              <a:rPr lang="en-US" sz="3200" dirty="0" smtClean="0">
                <a:latin typeface="Arial"/>
                <a:cs typeface="Arial"/>
              </a:rPr>
              <a:t>after 24 </a:t>
            </a:r>
            <a:r>
              <a:rPr lang="en-US" sz="3200" dirty="0" err="1" smtClean="0">
                <a:latin typeface="Arial"/>
                <a:cs typeface="Arial"/>
              </a:rPr>
              <a:t>hr</a:t>
            </a:r>
            <a:r>
              <a:rPr lang="en-US" sz="3200" dirty="0" smtClean="0">
                <a:latin typeface="Arial"/>
                <a:cs typeface="Arial"/>
              </a:rPr>
              <a:t>, </a:t>
            </a:r>
            <a:r>
              <a:rPr lang="en-US" sz="3200" dirty="0" smtClean="0">
                <a:latin typeface="Arial"/>
                <a:cs typeface="Arial"/>
              </a:rPr>
              <a:t>indicating rapid uptake through 60 </a:t>
            </a:r>
            <a:r>
              <a:rPr lang="en-US" sz="3200" dirty="0" err="1" smtClean="0">
                <a:latin typeface="Arial"/>
                <a:cs typeface="Arial"/>
              </a:rPr>
              <a:t>hr</a:t>
            </a:r>
            <a:r>
              <a:rPr lang="en-US" sz="3200" dirty="0" smtClean="0">
                <a:latin typeface="Arial"/>
                <a:cs typeface="Arial"/>
              </a:rPr>
              <a:t> </a:t>
            </a:r>
            <a:r>
              <a:rPr lang="en-US" sz="3200" dirty="0" smtClean="0">
                <a:latin typeface="Arial"/>
                <a:cs typeface="Arial"/>
              </a:rPr>
              <a:t>when amended glucose </a:t>
            </a:r>
            <a:r>
              <a:rPr lang="en-US" sz="3200" dirty="0" smtClean="0">
                <a:latin typeface="Arial"/>
                <a:cs typeface="Arial"/>
              </a:rPr>
              <a:t>was </a:t>
            </a:r>
            <a:r>
              <a:rPr lang="en-US" sz="3200" dirty="0" smtClean="0">
                <a:latin typeface="Arial"/>
                <a:cs typeface="Arial"/>
              </a:rPr>
              <a:t>exhausted. 2.0 mg glucose-C was target amendment.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6477000" y="26819559"/>
            <a:ext cx="51816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Cumulative </a:t>
            </a:r>
            <a:r>
              <a:rPr lang="en-US" sz="3200" baseline="30000" dirty="0" smtClean="0">
                <a:latin typeface="Arial"/>
                <a:cs typeface="Arial"/>
              </a:rPr>
              <a:t>13</a:t>
            </a:r>
            <a:r>
              <a:rPr lang="en-US" sz="3200" dirty="0" smtClean="0">
                <a:latin typeface="Arial"/>
                <a:cs typeface="Arial"/>
              </a:rPr>
              <a:t>C-CO</a:t>
            </a:r>
            <a:r>
              <a:rPr lang="en-US" sz="3200" baseline="-25000" dirty="0" smtClean="0">
                <a:latin typeface="Arial"/>
                <a:cs typeface="Arial"/>
              </a:rPr>
              <a:t>2</a:t>
            </a:r>
            <a:r>
              <a:rPr lang="en-US" sz="3200" dirty="0" smtClean="0">
                <a:latin typeface="Arial"/>
                <a:cs typeface="Arial"/>
              </a:rPr>
              <a:t> respiration also </a:t>
            </a:r>
            <a:r>
              <a:rPr lang="en-US" sz="3200" dirty="0" smtClean="0">
                <a:latin typeface="Arial"/>
                <a:cs typeface="Arial"/>
              </a:rPr>
              <a:t>indicated </a:t>
            </a:r>
            <a:r>
              <a:rPr lang="en-US" sz="3200" dirty="0" smtClean="0">
                <a:latin typeface="Arial"/>
                <a:cs typeface="Arial"/>
              </a:rPr>
              <a:t>increasing microbial activity after 24 </a:t>
            </a:r>
            <a:r>
              <a:rPr lang="en-US" sz="3200" dirty="0" err="1" smtClean="0">
                <a:latin typeface="Arial"/>
                <a:cs typeface="Arial"/>
              </a:rPr>
              <a:t>hr</a:t>
            </a:r>
            <a:r>
              <a:rPr lang="en-US" sz="3200" dirty="0" smtClean="0">
                <a:latin typeface="Arial"/>
                <a:cs typeface="Arial"/>
              </a:rPr>
              <a:t>, </a:t>
            </a:r>
            <a:r>
              <a:rPr lang="en-US" sz="3200" dirty="0" smtClean="0">
                <a:latin typeface="Arial"/>
                <a:cs typeface="Arial"/>
              </a:rPr>
              <a:t>and </a:t>
            </a:r>
            <a:r>
              <a:rPr lang="en-US" sz="3200" dirty="0" smtClean="0">
                <a:latin typeface="Arial"/>
                <a:cs typeface="Arial"/>
              </a:rPr>
              <a:t>slowed as </a:t>
            </a:r>
            <a:r>
              <a:rPr lang="en-US" sz="3200" dirty="0" smtClean="0">
                <a:latin typeface="Arial"/>
                <a:cs typeface="Arial"/>
              </a:rPr>
              <a:t>glucose </a:t>
            </a:r>
            <a:r>
              <a:rPr lang="en-US" sz="3200" dirty="0" smtClean="0">
                <a:latin typeface="Arial"/>
                <a:cs typeface="Arial"/>
              </a:rPr>
              <a:t>was </a:t>
            </a:r>
            <a:r>
              <a:rPr lang="en-US" sz="3200" dirty="0" smtClean="0">
                <a:latin typeface="Arial"/>
                <a:cs typeface="Arial"/>
              </a:rPr>
              <a:t>exhausted. Glucose was &gt;88% of CO</a:t>
            </a:r>
            <a:r>
              <a:rPr lang="en-US" sz="3200" baseline="-25000" dirty="0" smtClean="0">
                <a:latin typeface="Arial"/>
                <a:cs typeface="Arial"/>
              </a:rPr>
              <a:t>2</a:t>
            </a:r>
            <a:r>
              <a:rPr lang="en-US" sz="3200" dirty="0" smtClean="0">
                <a:latin typeface="Arial"/>
                <a:cs typeface="Arial"/>
              </a:rPr>
              <a:t> source throughout incubation.</a:t>
            </a:r>
          </a:p>
        </p:txBody>
      </p:sp>
      <p:sp>
        <p:nvSpPr>
          <p:cNvPr id="27" name="TextBox 26"/>
          <p:cNvSpPr txBox="1"/>
          <p:nvPr/>
        </p:nvSpPr>
        <p:spPr>
          <a:xfrm rot="16200000">
            <a:off x="-837834" y="28368466"/>
            <a:ext cx="3447378" cy="38472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900" b="1" dirty="0" smtClean="0">
                <a:latin typeface="Arial"/>
                <a:cs typeface="Arial"/>
              </a:rPr>
              <a:t>Cumulative </a:t>
            </a:r>
            <a:r>
              <a:rPr lang="en-US" sz="1900" b="1" baseline="30000" dirty="0" smtClean="0">
                <a:latin typeface="Arial"/>
                <a:cs typeface="Arial"/>
              </a:rPr>
              <a:t>13</a:t>
            </a:r>
            <a:r>
              <a:rPr lang="en-US" sz="1900" b="1" dirty="0" smtClean="0">
                <a:latin typeface="Arial"/>
                <a:cs typeface="Arial"/>
              </a:rPr>
              <a:t>C-CO</a:t>
            </a:r>
            <a:r>
              <a:rPr lang="en-US" sz="1900" b="1" baseline="-25000" dirty="0" smtClean="0">
                <a:latin typeface="Arial"/>
                <a:cs typeface="Arial"/>
              </a:rPr>
              <a:t>2</a:t>
            </a:r>
            <a:r>
              <a:rPr lang="en-US" sz="1900" b="1" dirty="0" smtClean="0">
                <a:latin typeface="Arial"/>
                <a:cs typeface="Arial"/>
              </a:rPr>
              <a:t> (μg C/g)</a:t>
            </a:r>
            <a:endParaRPr lang="en-US" sz="1900" b="1" dirty="0">
              <a:latin typeface="Arial"/>
              <a:cs typeface="Arial"/>
            </a:endParaRPr>
          </a:p>
        </p:txBody>
      </p:sp>
      <p:sp>
        <p:nvSpPr>
          <p:cNvPr id="133" name="TextBox 132"/>
          <p:cNvSpPr txBox="1"/>
          <p:nvPr/>
        </p:nvSpPr>
        <p:spPr>
          <a:xfrm rot="16200000">
            <a:off x="-204805" y="24289083"/>
            <a:ext cx="2165932" cy="3847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900" b="1" dirty="0" smtClean="0">
                <a:latin typeface="Arial"/>
                <a:cs typeface="Arial"/>
              </a:rPr>
              <a:t>DOC (μg C/g)</a:t>
            </a:r>
            <a:endParaRPr lang="en-US" sz="1900" b="1" dirty="0">
              <a:latin typeface="Arial"/>
              <a:cs typeface="Arial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18745200" y="21717000"/>
            <a:ext cx="4648200" cy="5016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Microbial biomass </a:t>
            </a:r>
            <a:r>
              <a:rPr lang="en-US" sz="3200" dirty="0" smtClean="0">
                <a:latin typeface="Arial"/>
                <a:cs typeface="Arial"/>
              </a:rPr>
              <a:t>was </a:t>
            </a:r>
            <a:r>
              <a:rPr lang="en-US" sz="3200" dirty="0" smtClean="0">
                <a:latin typeface="Arial"/>
                <a:cs typeface="Arial"/>
              </a:rPr>
              <a:t>initially lost during the incubation until significant growth </a:t>
            </a:r>
            <a:r>
              <a:rPr lang="en-US" sz="3200" dirty="0" smtClean="0">
                <a:latin typeface="Arial"/>
                <a:cs typeface="Arial"/>
              </a:rPr>
              <a:t>was </a:t>
            </a:r>
            <a:r>
              <a:rPr lang="en-US" sz="3200" dirty="0" smtClean="0">
                <a:latin typeface="Arial"/>
                <a:cs typeface="Arial"/>
              </a:rPr>
              <a:t>initiated after 24 </a:t>
            </a:r>
            <a:r>
              <a:rPr lang="en-US" sz="3200" dirty="0" smtClean="0">
                <a:latin typeface="Arial"/>
                <a:cs typeface="Arial"/>
              </a:rPr>
              <a:t>hr.  At 72 </a:t>
            </a:r>
            <a:r>
              <a:rPr lang="en-US" sz="3200" dirty="0" err="1" smtClean="0">
                <a:latin typeface="Arial"/>
                <a:cs typeface="Arial"/>
              </a:rPr>
              <a:t>hr</a:t>
            </a:r>
            <a:r>
              <a:rPr lang="en-US" sz="3200" dirty="0" smtClean="0">
                <a:latin typeface="Arial"/>
                <a:cs typeface="Arial"/>
              </a:rPr>
              <a:t>, </a:t>
            </a:r>
            <a:r>
              <a:rPr lang="en-US" sz="3200" dirty="0" smtClean="0">
                <a:latin typeface="Arial"/>
                <a:cs typeface="Arial"/>
              </a:rPr>
              <a:t>the </a:t>
            </a:r>
            <a:r>
              <a:rPr lang="en-US" sz="3200" baseline="30000" dirty="0" smtClean="0">
                <a:latin typeface="Arial"/>
                <a:cs typeface="Arial"/>
              </a:rPr>
              <a:t>18</a:t>
            </a:r>
            <a:r>
              <a:rPr lang="en-US" sz="3200" dirty="0" smtClean="0">
                <a:latin typeface="Arial"/>
                <a:cs typeface="Arial"/>
              </a:rPr>
              <a:t>O (DNA-based) estimate of biomass </a:t>
            </a:r>
            <a:r>
              <a:rPr lang="en-US" sz="3200" dirty="0" smtClean="0">
                <a:latin typeface="Arial"/>
                <a:cs typeface="Arial"/>
              </a:rPr>
              <a:t>was </a:t>
            </a:r>
            <a:r>
              <a:rPr lang="en-US" sz="3200" dirty="0" smtClean="0">
                <a:latin typeface="Arial"/>
                <a:cs typeface="Arial"/>
              </a:rPr>
              <a:t>~</a:t>
            </a:r>
            <a:r>
              <a:rPr lang="en-US" sz="3200" dirty="0" smtClean="0">
                <a:latin typeface="Arial"/>
                <a:cs typeface="Arial"/>
              </a:rPr>
              <a:t>5x the </a:t>
            </a:r>
            <a:r>
              <a:rPr lang="en-US" sz="3200" baseline="30000" dirty="0" smtClean="0">
                <a:latin typeface="Arial"/>
                <a:cs typeface="Arial"/>
              </a:rPr>
              <a:t>13</a:t>
            </a:r>
            <a:r>
              <a:rPr lang="en-US" sz="3200" dirty="0" smtClean="0">
                <a:latin typeface="Arial"/>
                <a:cs typeface="Arial"/>
              </a:rPr>
              <a:t>C (CFE-based) estimate.</a:t>
            </a:r>
          </a:p>
        </p:txBody>
      </p:sp>
      <p:pic>
        <p:nvPicPr>
          <p:cNvPr id="28" name="Picture 27" descr="Rq.RCO2.pdf"/>
          <p:cNvPicPr>
            <a:picLocks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7103" y="21645877"/>
            <a:ext cx="6992097" cy="510608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36" name="TextBox 135"/>
          <p:cNvSpPr txBox="1"/>
          <p:nvPr/>
        </p:nvSpPr>
        <p:spPr>
          <a:xfrm>
            <a:off x="30784800" y="21646889"/>
            <a:ext cx="5181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All CUE estimates </a:t>
            </a:r>
            <a:r>
              <a:rPr lang="en-US" sz="3200" dirty="0" smtClean="0">
                <a:latin typeface="Arial"/>
                <a:cs typeface="Arial"/>
              </a:rPr>
              <a:t>showed increasing </a:t>
            </a:r>
            <a:r>
              <a:rPr lang="en-US" sz="3200" dirty="0" smtClean="0">
                <a:latin typeface="Arial"/>
                <a:cs typeface="Arial"/>
              </a:rPr>
              <a:t>efficiency through the incubation as growth </a:t>
            </a:r>
            <a:r>
              <a:rPr lang="en-US" sz="3200" dirty="0" smtClean="0">
                <a:latin typeface="Arial"/>
                <a:cs typeface="Arial"/>
              </a:rPr>
              <a:t>occurred. </a:t>
            </a:r>
            <a:r>
              <a:rPr lang="en-US" sz="3200" dirty="0" smtClean="0">
                <a:latin typeface="Arial"/>
                <a:cs typeface="Arial"/>
              </a:rPr>
              <a:t>All estimates </a:t>
            </a:r>
            <a:r>
              <a:rPr lang="en-US" sz="3200" dirty="0" smtClean="0">
                <a:latin typeface="Arial"/>
                <a:cs typeface="Arial"/>
              </a:rPr>
              <a:t>were significantly </a:t>
            </a:r>
            <a:r>
              <a:rPr lang="en-US" sz="3200" dirty="0" smtClean="0">
                <a:latin typeface="Arial"/>
                <a:cs typeface="Arial"/>
              </a:rPr>
              <a:t>correlated (p &lt; 0.1)</a:t>
            </a:r>
          </a:p>
        </p:txBody>
      </p:sp>
      <p:sp>
        <p:nvSpPr>
          <p:cNvPr id="138" name="Rectangle 137"/>
          <p:cNvSpPr/>
          <p:nvPr/>
        </p:nvSpPr>
        <p:spPr>
          <a:xfrm>
            <a:off x="19202400" y="27068269"/>
            <a:ext cx="11201400" cy="838200"/>
          </a:xfrm>
          <a:prstGeom prst="rect">
            <a:avLst/>
          </a:prstGeom>
          <a:gradFill>
            <a:gsLst>
              <a:gs pos="74000">
                <a:schemeClr val="accent6">
                  <a:lumMod val="75000"/>
                </a:schemeClr>
              </a:gs>
              <a:gs pos="36000">
                <a:srgbClr val="FFFF00"/>
              </a:gs>
            </a:gsLst>
            <a:lin ang="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 smtClean="0">
                <a:solidFill>
                  <a:srgbClr val="000000"/>
                </a:solidFill>
                <a:latin typeface="Avenir Black Oblique"/>
                <a:cs typeface="Avenir Black Oblique"/>
              </a:rPr>
              <a:t>CONCLUSIONS</a:t>
            </a:r>
            <a:endParaRPr lang="en-US" sz="4800" dirty="0">
              <a:solidFill>
                <a:srgbClr val="000000"/>
              </a:solidFill>
              <a:latin typeface="Avenir Black Oblique"/>
              <a:cs typeface="Avenir Black Oblique"/>
            </a:endParaRPr>
          </a:p>
        </p:txBody>
      </p:sp>
      <p:pic>
        <p:nvPicPr>
          <p:cNvPr id="32" name="Picture 31" descr="CUE.pdf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3400" y="21645877"/>
            <a:ext cx="7239000" cy="5106081"/>
          </a:xfrm>
          <a:prstGeom prst="rect">
            <a:avLst/>
          </a:prstGeom>
          <a:ln>
            <a:solidFill>
              <a:srgbClr val="000000"/>
            </a:solidFill>
          </a:ln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2924594"/>
              </p:ext>
            </p:extLst>
          </p:nvPr>
        </p:nvGraphicFramePr>
        <p:xfrm>
          <a:off x="31089600" y="24888723"/>
          <a:ext cx="4648200" cy="17068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02297"/>
                <a:gridCol w="1101944"/>
                <a:gridCol w="1041838"/>
                <a:gridCol w="1202121"/>
              </a:tblGrid>
              <a:tr h="381000">
                <a:tc>
                  <a:txBody>
                    <a:bodyPr/>
                    <a:lstStyle/>
                    <a:p>
                      <a:r>
                        <a:rPr lang="en-US" sz="2200" b="1" dirty="0" smtClean="0"/>
                        <a:t>METHOD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aseline="30000" dirty="0" smtClean="0"/>
                        <a:t>13</a:t>
                      </a:r>
                      <a:r>
                        <a:rPr lang="en-US" sz="2200" dirty="0" smtClean="0"/>
                        <a:t>C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baseline="30000" dirty="0" smtClean="0"/>
                        <a:t>18</a:t>
                      </a:r>
                      <a:r>
                        <a:rPr lang="en-US" sz="2200" dirty="0" smtClean="0"/>
                        <a:t>O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err="1" smtClean="0"/>
                        <a:t>Rq</a:t>
                      </a:r>
                      <a:r>
                        <a:rPr lang="en-US" sz="2200" dirty="0" smtClean="0"/>
                        <a:t>/RCO</a:t>
                      </a:r>
                      <a:r>
                        <a:rPr lang="en-US" sz="2200" baseline="-25000" dirty="0" smtClean="0"/>
                        <a:t>2</a:t>
                      </a:r>
                      <a:endParaRPr lang="en-US" sz="2200" baseline="-250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2200" baseline="30000" dirty="0" smtClean="0"/>
                        <a:t>13</a:t>
                      </a:r>
                      <a:r>
                        <a:rPr lang="en-US" sz="2200" dirty="0" smtClean="0"/>
                        <a:t>C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1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r>
                        <a:rPr lang="en-US" sz="2200" baseline="30000" dirty="0" smtClean="0"/>
                        <a:t>18</a:t>
                      </a:r>
                      <a:r>
                        <a:rPr lang="en-US" sz="2200" dirty="0" smtClean="0"/>
                        <a:t>O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0.89**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1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en-US" sz="2200" dirty="0" err="1" smtClean="0"/>
                        <a:t>Rq</a:t>
                      </a:r>
                      <a:r>
                        <a:rPr lang="en-US" sz="2200" dirty="0" smtClean="0"/>
                        <a:t>/RCO</a:t>
                      </a:r>
                      <a:r>
                        <a:rPr lang="en-US" sz="2200" baseline="-25000" dirty="0" smtClean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397105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 smtClean="0"/>
                        <a:t>-0.70*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-0.82**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200" dirty="0" smtClean="0"/>
                        <a:t>1</a:t>
                      </a:r>
                      <a:endParaRPr lang="en-US" sz="2200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3979501" y="26565123"/>
            <a:ext cx="19106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* p &lt; 0.1, ** p &lt; 0.01</a:t>
            </a:r>
            <a:endParaRPr lang="en-US" sz="1600" dirty="0"/>
          </a:p>
        </p:txBody>
      </p:sp>
      <p:sp>
        <p:nvSpPr>
          <p:cNvPr id="135" name="TextBox 134"/>
          <p:cNvSpPr txBox="1"/>
          <p:nvPr/>
        </p:nvSpPr>
        <p:spPr>
          <a:xfrm>
            <a:off x="32994600" y="27127200"/>
            <a:ext cx="10058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9400" indent="-279400">
              <a:buFont typeface="Arial"/>
              <a:buChar char="•"/>
            </a:pP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Estimates of CUE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were significantly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correlated.</a:t>
            </a:r>
          </a:p>
          <a:p>
            <a:pPr marL="279400" indent="-279400">
              <a:buFont typeface="Arial"/>
              <a:buChar char="•"/>
            </a:pP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Relatively high error associated with the </a:t>
            </a:r>
            <a:r>
              <a:rPr lang="en-US" sz="3200" baseline="30000" dirty="0" smtClean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C method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weakened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the significance between treatments.</a:t>
            </a:r>
          </a:p>
          <a:p>
            <a:pPr marL="279400" indent="-279400">
              <a:buFont typeface="Arial"/>
              <a:buChar char="•"/>
            </a:pP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The energy-based method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reflected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CUE, but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did  not conform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to a typical “0 &lt; CUE &lt; 1” convention.</a:t>
            </a:r>
          </a:p>
          <a:p>
            <a:pPr marL="279400" indent="-279400">
              <a:buFont typeface="Arial"/>
              <a:buChar char="•"/>
            </a:pP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lang="en-US" sz="3200" baseline="30000" dirty="0" smtClean="0">
                <a:solidFill>
                  <a:srgbClr val="FFFFFF"/>
                </a:solidFill>
                <a:latin typeface="Arial"/>
                <a:cs typeface="Arial"/>
              </a:rPr>
              <a:t>18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O method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produced </a:t>
            </a:r>
            <a:r>
              <a:rPr lang="en-US" sz="3200" dirty="0" smtClean="0">
                <a:solidFill>
                  <a:srgbClr val="FFFFFF"/>
                </a:solidFill>
                <a:latin typeface="Arial"/>
                <a:cs typeface="Arial"/>
              </a:rPr>
              <a:t>the most precise, and likely accurate, estimates of CUE in this study.</a:t>
            </a:r>
          </a:p>
        </p:txBody>
      </p:sp>
      <p:pic>
        <p:nvPicPr>
          <p:cNvPr id="139" name="Picture 138"/>
          <p:cNvPicPr/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" t="37857" r="64929" b="13118"/>
          <a:stretch/>
        </p:blipFill>
        <p:spPr>
          <a:xfrm>
            <a:off x="25146000" y="31394400"/>
            <a:ext cx="4343400" cy="1219200"/>
          </a:xfrm>
          <a:prstGeom prst="rect">
            <a:avLst/>
          </a:prstGeom>
          <a:extLst>
            <a:ext uri="{FAA26D3D-D897-4be2-8F04-BA451C77F1D7}">
              <ma14:placeholderFlag xmlns:ma14="http://schemas.microsoft.com/office/mac/drawingml/2011/main"/>
            </a:ext>
          </a:extLst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9090600" y="31013400"/>
            <a:ext cx="1727200" cy="1727200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 rotWithShape="1"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21250" b="86000" l="3866" r="81959">
                        <a14:foregroundMark x1="28866" y1="27250" x2="28866" y2="27250"/>
                        <a14:foregroundMark x1="44330" y1="27500" x2="44330" y2="27500"/>
                        <a14:foregroundMark x1="56959" y1="29000" x2="56959" y2="29000"/>
                        <a14:foregroundMark x1="60309" y1="21250" x2="60309" y2="21250"/>
                        <a14:foregroundMark x1="10309" y1="56250" x2="10309" y2="56250"/>
                        <a14:foregroundMark x1="12371" y1="47250" x2="12371" y2="47250"/>
                        <a14:foregroundMark x1="35309" y1="81250" x2="35309" y2="81250"/>
                        <a14:foregroundMark x1="51804" y1="79250" x2="51804" y2="79250"/>
                        <a14:foregroundMark x1="76031" y1="61500" x2="76031" y2="61500"/>
                        <a14:foregroundMark x1="78608" y1="45750" x2="78608" y2="45750"/>
                        <a14:foregroundMark x1="76546" y1="54000" x2="76546" y2="54000"/>
                      </a14:backgroundRemoval>
                    </a14:imgEffect>
                  </a14:imgLayer>
                </a14:imgProps>
              </a:ext>
            </a:extLst>
          </a:blip>
          <a:srcRect l="6641" t="17590" r="17905" b="13558"/>
          <a:stretch/>
        </p:blipFill>
        <p:spPr>
          <a:xfrm>
            <a:off x="41000715" y="31013400"/>
            <a:ext cx="1823685" cy="1715594"/>
          </a:xfrm>
          <a:prstGeom prst="rect">
            <a:avLst/>
          </a:prstGeom>
        </p:spPr>
      </p:pic>
      <p:sp>
        <p:nvSpPr>
          <p:cNvPr id="143" name="TextBox 142"/>
          <p:cNvSpPr txBox="1"/>
          <p:nvPr/>
        </p:nvSpPr>
        <p:spPr>
          <a:xfrm rot="16200000">
            <a:off x="11092167" y="28111079"/>
            <a:ext cx="2478154" cy="43088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200" b="1" baseline="30000" dirty="0" smtClean="0">
                <a:latin typeface="Arial"/>
                <a:cs typeface="Arial"/>
              </a:rPr>
              <a:t>13</a:t>
            </a:r>
            <a:r>
              <a:rPr lang="en-US" sz="2200" b="1" dirty="0" smtClean="0">
                <a:latin typeface="Arial"/>
                <a:cs typeface="Arial"/>
              </a:rPr>
              <a:t>C-MBC (μg C/g)</a:t>
            </a:r>
            <a:endParaRPr lang="en-US" sz="2200" b="1" dirty="0">
              <a:latin typeface="Arial"/>
              <a:cs typeface="Arial"/>
            </a:endParaRPr>
          </a:p>
        </p:txBody>
      </p:sp>
      <p:sp>
        <p:nvSpPr>
          <p:cNvPr id="146" name="TextBox 145"/>
          <p:cNvSpPr txBox="1"/>
          <p:nvPr/>
        </p:nvSpPr>
        <p:spPr>
          <a:xfrm rot="16200000">
            <a:off x="10997746" y="23597056"/>
            <a:ext cx="266700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200" b="1" baseline="30000" dirty="0" smtClean="0">
                <a:latin typeface="Arial"/>
                <a:cs typeface="Arial"/>
              </a:rPr>
              <a:t>18</a:t>
            </a:r>
            <a:r>
              <a:rPr lang="en-US" sz="2200" b="1" dirty="0" smtClean="0">
                <a:latin typeface="Arial"/>
                <a:cs typeface="Arial"/>
              </a:rPr>
              <a:t>O-MBC (μg C/g)</a:t>
            </a:r>
            <a:endParaRPr lang="en-US" sz="2200" b="1" dirty="0">
              <a:latin typeface="Arial"/>
              <a:cs typeface="Arial"/>
            </a:endParaRPr>
          </a:p>
        </p:txBody>
      </p:sp>
      <p:sp>
        <p:nvSpPr>
          <p:cNvPr id="147" name="TextBox 146"/>
          <p:cNvSpPr txBox="1"/>
          <p:nvPr/>
        </p:nvSpPr>
        <p:spPr>
          <a:xfrm rot="16200000">
            <a:off x="34158128" y="23772168"/>
            <a:ext cx="44196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300" b="1" dirty="0" err="1" smtClean="0">
                <a:latin typeface="Arial"/>
                <a:cs typeface="Arial"/>
              </a:rPr>
              <a:t>Rq</a:t>
            </a:r>
            <a:r>
              <a:rPr lang="en-US" sz="2300" b="1" dirty="0" smtClean="0">
                <a:latin typeface="Arial"/>
                <a:cs typeface="Arial"/>
              </a:rPr>
              <a:t>/RCO</a:t>
            </a:r>
            <a:r>
              <a:rPr lang="en-US" sz="2300" b="1" baseline="-25000" dirty="0" smtClean="0">
                <a:latin typeface="Arial"/>
                <a:cs typeface="Arial"/>
              </a:rPr>
              <a:t>2</a:t>
            </a:r>
            <a:r>
              <a:rPr lang="en-US" sz="2300" b="1" dirty="0" smtClean="0">
                <a:latin typeface="Arial"/>
                <a:cs typeface="Arial"/>
              </a:rPr>
              <a:t> (kJ/</a:t>
            </a:r>
            <a:r>
              <a:rPr lang="en-US" sz="2300" b="1" dirty="0" err="1" smtClean="0">
                <a:latin typeface="Arial"/>
                <a:cs typeface="Arial"/>
              </a:rPr>
              <a:t>mol</a:t>
            </a:r>
            <a:r>
              <a:rPr lang="en-US" sz="2300" b="1" dirty="0" smtClean="0">
                <a:latin typeface="Arial"/>
                <a:cs typeface="Arial"/>
              </a:rPr>
              <a:t> CO</a:t>
            </a:r>
            <a:r>
              <a:rPr lang="en-US" sz="2300" b="1" baseline="-25000" dirty="0" smtClean="0">
                <a:latin typeface="Arial"/>
                <a:cs typeface="Arial"/>
              </a:rPr>
              <a:t>2</a:t>
            </a:r>
            <a:r>
              <a:rPr lang="en-US" sz="2300" b="1" dirty="0" smtClean="0">
                <a:latin typeface="Arial"/>
                <a:cs typeface="Arial"/>
              </a:rPr>
              <a:t>-C)</a:t>
            </a:r>
            <a:endParaRPr lang="en-US" sz="2300" b="1" dirty="0">
              <a:latin typeface="Arial"/>
              <a:cs typeface="Arial"/>
            </a:endParaRPr>
          </a:p>
        </p:txBody>
      </p:sp>
      <p:sp>
        <p:nvSpPr>
          <p:cNvPr id="149" name="TextBox 148"/>
          <p:cNvSpPr txBox="1"/>
          <p:nvPr/>
        </p:nvSpPr>
        <p:spPr>
          <a:xfrm rot="16200000">
            <a:off x="29758333" y="25258067"/>
            <a:ext cx="685800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2300" b="1" dirty="0">
              <a:latin typeface="Arial"/>
              <a:cs typeface="Arial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29641800" y="25069800"/>
            <a:ext cx="685800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300" b="1" baseline="30000" dirty="0" smtClean="0">
                <a:latin typeface="Arial"/>
                <a:cs typeface="Arial"/>
              </a:rPr>
              <a:t>18</a:t>
            </a:r>
            <a:r>
              <a:rPr lang="en-US" sz="2300" b="1" dirty="0" smtClean="0">
                <a:latin typeface="Arial"/>
                <a:cs typeface="Arial"/>
              </a:rPr>
              <a:t>O</a:t>
            </a:r>
            <a:endParaRPr lang="en-US" sz="2300" b="1" dirty="0">
              <a:latin typeface="Arial"/>
              <a:cs typeface="Arial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29641800" y="25450800"/>
            <a:ext cx="685800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300" b="1" baseline="30000" dirty="0" smtClean="0">
                <a:latin typeface="Arial"/>
                <a:cs typeface="Arial"/>
              </a:rPr>
              <a:t>13</a:t>
            </a:r>
            <a:r>
              <a:rPr lang="en-US" sz="2300" b="1" dirty="0" smtClean="0">
                <a:latin typeface="Arial"/>
                <a:cs typeface="Arial"/>
              </a:rPr>
              <a:t>C</a:t>
            </a:r>
            <a:endParaRPr lang="en-US" sz="2300" b="1" dirty="0">
              <a:latin typeface="Arial"/>
              <a:cs typeface="Arial"/>
            </a:endParaRPr>
          </a:p>
        </p:txBody>
      </p:sp>
      <p:graphicFrame>
        <p:nvGraphicFramePr>
          <p:cNvPr id="151" name="Object 1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787415"/>
              </p:ext>
            </p:extLst>
          </p:nvPr>
        </p:nvGraphicFramePr>
        <p:xfrm>
          <a:off x="40386000" y="22326600"/>
          <a:ext cx="19431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4" name="Equation" r:id="rId35" imgW="1943100" imgH="787400" progId="Equation.3">
                  <p:embed/>
                </p:oleObj>
              </mc:Choice>
              <mc:Fallback>
                <p:oleObj name="Equation" r:id="rId35" imgW="1943100" imgH="787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0386000" y="22326600"/>
                        <a:ext cx="1943100" cy="787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829800" y="19964400"/>
            <a:ext cx="579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Frey et al. 2013</a:t>
            </a:r>
            <a:r>
              <a:rPr lang="en-US" sz="1800" dirty="0" smtClean="0"/>
              <a:t>. </a:t>
            </a:r>
            <a:r>
              <a:rPr lang="en-US" sz="1800" dirty="0" err="1" smtClean="0"/>
              <a:t>Modelled</a:t>
            </a:r>
            <a:r>
              <a:rPr lang="en-US" sz="1800" dirty="0" smtClean="0"/>
              <a:t> changes in soil organic C content in response to changes in the microbial efficiency parameter for soil with and without warming</a:t>
            </a:r>
            <a:endParaRPr lang="en-US" sz="1800" dirty="0"/>
          </a:p>
        </p:txBody>
      </p:sp>
      <p:sp>
        <p:nvSpPr>
          <p:cNvPr id="144" name="TextBox 143"/>
          <p:cNvSpPr txBox="1"/>
          <p:nvPr/>
        </p:nvSpPr>
        <p:spPr>
          <a:xfrm>
            <a:off x="15773400" y="19964400"/>
            <a:ext cx="579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Manzoni et al. 2012</a:t>
            </a:r>
            <a:r>
              <a:rPr lang="en-US" sz="1800" dirty="0" smtClean="0"/>
              <a:t>. Frequency histograms of approaches employed by different classes of biogeochemical models to describe heterotrophic respiration (178 models overall).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2416</TotalTime>
  <Words>784</Words>
  <Application>Microsoft Macintosh PowerPoint</Application>
  <PresentationFormat>Custom</PresentationFormat>
  <Paragraphs>122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Equation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Kevin Geyer</dc:creator>
  <cp:lastModifiedBy>Kevin Geyer</cp:lastModifiedBy>
  <cp:revision>186</cp:revision>
  <dcterms:created xsi:type="dcterms:W3CDTF">2014-01-08T20:53:38Z</dcterms:created>
  <dcterms:modified xsi:type="dcterms:W3CDTF">2016-12-05T02:54:01Z</dcterms:modified>
</cp:coreProperties>
</file>