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FACCC5B0-4464-4606-8EC5-20E297B82AE9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02A6"/>
    <a:srgbClr val="01244F"/>
    <a:srgbClr val="024CA6"/>
    <a:srgbClr val="2D23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9500" autoAdjust="0"/>
  </p:normalViewPr>
  <p:slideViewPr>
    <p:cSldViewPr>
      <p:cViewPr>
        <p:scale>
          <a:sx n="20" d="100"/>
          <a:sy n="20" d="100"/>
        </p:scale>
        <p:origin x="736" y="224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74216" y="24252219"/>
            <a:ext cx="27057648" cy="4234171"/>
          </a:xfrm>
        </p:spPr>
        <p:txBody>
          <a:bodyPr>
            <a:normAutofit/>
          </a:bodyPr>
          <a:lstStyle>
            <a:lvl1pPr marL="0" indent="0" algn="l">
              <a:buNone/>
              <a:defRPr sz="10600">
                <a:solidFill>
                  <a:schemeClr val="tx2"/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24391" y="15034994"/>
            <a:ext cx="34441685" cy="8607202"/>
          </a:xfrm>
          <a:effectLst/>
        </p:spPr>
        <p:txBody>
          <a:bodyPr>
            <a:noAutofit/>
          </a:bodyPr>
          <a:lstStyle>
            <a:lvl1pPr marL="3072384" indent="-2194560" algn="l">
              <a:defRPr sz="259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5486400" y="3511296"/>
            <a:ext cx="30723840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59336" y="10428710"/>
            <a:ext cx="28639997" cy="11632061"/>
          </a:xfrm>
          <a:effectLst/>
        </p:spPr>
        <p:txBody>
          <a:bodyPr anchor="b"/>
          <a:lstStyle>
            <a:lvl1pPr algn="r">
              <a:defRPr sz="221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07703" y="22116053"/>
            <a:ext cx="28658371" cy="4010208"/>
          </a:xfrm>
        </p:spPr>
        <p:txBody>
          <a:bodyPr anchor="t"/>
          <a:lstStyle>
            <a:lvl1pPr marL="0" indent="0" algn="r">
              <a:buNone/>
              <a:defRPr sz="9600">
                <a:solidFill>
                  <a:schemeClr val="tx2"/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486395" y="3511291"/>
            <a:ext cx="16064179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22296730" y="3511296"/>
            <a:ext cx="16064179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00" y="3511296"/>
            <a:ext cx="16064179" cy="3070858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115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50946" y="6721570"/>
            <a:ext cx="16064179" cy="13167360"/>
          </a:xfrm>
        </p:spPr>
        <p:txBody>
          <a:bodyPr>
            <a:normAutofit/>
          </a:bodyPr>
          <a:lstStyle>
            <a:lvl1pPr>
              <a:defRPr sz="8600"/>
            </a:lvl1pPr>
            <a:lvl2pPr>
              <a:defRPr sz="8600"/>
            </a:lvl2pPr>
            <a:lvl3pPr>
              <a:defRPr sz="77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307050" y="3511296"/>
            <a:ext cx="16064179" cy="3070858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115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marL="0" lvl="0" indent="0" algn="ctr" defTabSz="4389120" rtl="0" eaLnBrk="1" latinLnBrk="0" hangingPunct="1">
              <a:spcBef>
                <a:spcPct val="20000"/>
              </a:spcBef>
              <a:spcAft>
                <a:spcPts val="144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0" y="6715354"/>
            <a:ext cx="16064179" cy="13167360"/>
          </a:xfrm>
        </p:spPr>
        <p:txBody>
          <a:bodyPr>
            <a:normAutofit/>
          </a:bodyPr>
          <a:lstStyle>
            <a:lvl1pPr>
              <a:defRPr sz="8600"/>
            </a:lvl1pPr>
            <a:lvl2pPr>
              <a:defRPr sz="8600"/>
            </a:lvl2pPr>
            <a:lvl3pPr>
              <a:defRPr sz="77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7658" y="10607043"/>
            <a:ext cx="17453208" cy="6040766"/>
          </a:xfrm>
          <a:effectLst/>
        </p:spPr>
        <p:txBody>
          <a:bodyPr anchor="b">
            <a:noAutofit/>
          </a:bodyPr>
          <a:lstStyle>
            <a:lvl1pPr marL="1097280" indent="-1097280" algn="l">
              <a:defRPr sz="134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48874" y="3511296"/>
            <a:ext cx="19282008" cy="23494704"/>
          </a:xfrm>
        </p:spPr>
        <p:txBody>
          <a:bodyPr anchor="ctr"/>
          <a:lstStyle>
            <a:lvl1pPr>
              <a:defRPr sz="106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67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63672" y="16789450"/>
            <a:ext cx="16265568" cy="10269686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1480840" y="5486400"/>
            <a:ext cx="19751040" cy="15013469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96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3858" y="4850333"/>
            <a:ext cx="17731747" cy="10382496"/>
          </a:xfrm>
        </p:spPr>
        <p:txBody>
          <a:bodyPr anchor="b"/>
          <a:lstStyle>
            <a:lvl1pPr marL="877824" indent="-877824">
              <a:buFont typeface="Georgia" pitchFamily="18" charset="0"/>
              <a:buChar char="*"/>
              <a:defRPr sz="7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0887" y="21429221"/>
            <a:ext cx="30640982" cy="5486400"/>
          </a:xfrm>
        </p:spPr>
        <p:txBody>
          <a:bodyPr anchor="b">
            <a:noAutofit/>
          </a:bodyPr>
          <a:lstStyle>
            <a:lvl1pPr algn="l">
              <a:defRPr sz="221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0" y="3511291"/>
            <a:ext cx="30723840" cy="1667865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38038" y="1807284"/>
            <a:ext cx="9875520" cy="25144027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955745" y="3511294"/>
            <a:ext cx="23180578" cy="234946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24505920"/>
            <a:ext cx="43891200" cy="84124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3891200" cy="24505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18087859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607790" y="20986406"/>
            <a:ext cx="31260053" cy="5486400"/>
          </a:xfrm>
          <a:prstGeom prst="rect">
            <a:avLst/>
          </a:prstGeom>
          <a:effectLst/>
        </p:spPr>
        <p:txBody>
          <a:bodyPr vert="horz" lIns="438912" tIns="219456" rIns="438912" bIns="219456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00" y="3514848"/>
            <a:ext cx="30723840" cy="16678656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626560" y="29626562"/>
            <a:ext cx="120700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3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BF82037-4B70-4EA4-A413-A03073B84B9E}" type="datetimeFigureOut">
              <a:rPr lang="en-US" smtClean="0"/>
              <a:pPr/>
              <a:t>12/3/16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94558" y="29626562"/>
            <a:ext cx="16093445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3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288000" y="29626562"/>
            <a:ext cx="877824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iming>
    <p:tnLst>
      <p:par>
        <p:cTn id="1" dur="indefinite" restart="never" nodeType="tmRoot"/>
      </p:par>
    </p:tnLst>
  </p:timing>
  <p:txStyles>
    <p:titleStyle>
      <a:lvl1pPr marL="1536192" indent="-1536192" algn="r" defTabSz="438912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221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1097280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0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633472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9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3950208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8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266944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7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671462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7988198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9436608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0972800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2421210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bsb2003@wildcats.unh.edu" TargetMode="External"/><Relationship Id="rId4" Type="http://schemas.openxmlformats.org/officeDocument/2006/relationships/image" Target="../media/image2.emf"/><Relationship Id="rId5" Type="http://schemas.openxmlformats.org/officeDocument/2006/relationships/image" Target="../media/image3.emf"/><Relationship Id="rId6" Type="http://schemas.openxmlformats.org/officeDocument/2006/relationships/image" Target="../media/image4.emf"/><Relationship Id="rId7" Type="http://schemas.openxmlformats.org/officeDocument/2006/relationships/image" Target="../media/image5.emf"/><Relationship Id="rId8" Type="http://schemas.openxmlformats.org/officeDocument/2006/relationships/image" Target="../media/image6.emf"/><Relationship Id="rId9" Type="http://schemas.openxmlformats.org/officeDocument/2006/relationships/image" Target="../media/image7.em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A02A6">
                <a:lumMod val="0"/>
                <a:lumOff val="100000"/>
                <a:alpha val="60000"/>
              </a:srgb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990600"/>
            <a:ext cx="3962400" cy="373278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188785" y="603925"/>
            <a:ext cx="305562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/>
              <a:t>Partial Synthesis of </a:t>
            </a:r>
            <a:r>
              <a:rPr lang="en-US" sz="7200" dirty="0" err="1" smtClean="0"/>
              <a:t>Heliotridane</a:t>
            </a:r>
            <a:endParaRPr lang="en-US" sz="7200" dirty="0" smtClean="0"/>
          </a:p>
          <a:p>
            <a:pPr algn="ctr"/>
            <a:r>
              <a:rPr lang="en-US" sz="4000" i="1" dirty="0"/>
              <a:t>Brady </a:t>
            </a:r>
            <a:r>
              <a:rPr lang="en-US" sz="4000" i="1" dirty="0" smtClean="0"/>
              <a:t>Barron, Dr. </a:t>
            </a:r>
            <a:r>
              <a:rPr lang="en-US" sz="4000" i="1" dirty="0" err="1" smtClean="0"/>
              <a:t>Zercher</a:t>
            </a:r>
            <a:endParaRPr lang="en-US" sz="4000" i="1" dirty="0"/>
          </a:p>
          <a:p>
            <a:pPr algn="ctr"/>
            <a:r>
              <a:rPr lang="en-US" sz="4000" i="1" dirty="0"/>
              <a:t>Department of Chemistry, University of New Hampshire, Durham, New Hampshire 03824</a:t>
            </a:r>
            <a:endParaRPr lang="en-US" sz="4000" dirty="0"/>
          </a:p>
          <a:p>
            <a:pPr algn="ctr"/>
            <a:r>
              <a:rPr lang="en-US" sz="4000" i="1" dirty="0">
                <a:hlinkClick r:id="rId3"/>
              </a:rPr>
              <a:t>bsb2003@wildcats.unh.edu</a:t>
            </a:r>
            <a:endParaRPr lang="en-US" sz="4000" i="1" dirty="0"/>
          </a:p>
          <a:p>
            <a:pPr algn="ctr"/>
            <a:r>
              <a:rPr lang="en-US" sz="4000" i="1" dirty="0"/>
              <a:t>12/09/16</a:t>
            </a:r>
          </a:p>
          <a:p>
            <a:pPr algn="ctr"/>
            <a:endParaRPr lang="en-US" sz="4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1537" y="5196184"/>
            <a:ext cx="12145351" cy="28264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800" dirty="0" smtClean="0"/>
          </a:p>
          <a:p>
            <a:pPr defTabSz="914400"/>
            <a:endParaRPr lang="en-US" sz="3800" dirty="0"/>
          </a:p>
          <a:p>
            <a:pPr defTabSz="914400"/>
            <a:endParaRPr lang="en-US" sz="4000" dirty="0" smtClean="0"/>
          </a:p>
          <a:p>
            <a:r>
              <a:rPr lang="en-US" sz="4000" dirty="0" smtClean="0"/>
              <a:t>Pyrrolizidine </a:t>
            </a:r>
            <a:r>
              <a:rPr lang="en-US" sz="4000" dirty="0"/>
              <a:t>alkaloids are a type of toxin found in plants </a:t>
            </a:r>
            <a:r>
              <a:rPr lang="en-US" sz="4000" dirty="0" smtClean="0"/>
              <a:t>known </a:t>
            </a:r>
            <a:r>
              <a:rPr lang="en-US" sz="4000" dirty="0"/>
              <a:t>to cause toxic reactions in </a:t>
            </a:r>
            <a:r>
              <a:rPr lang="en-US" sz="4000" dirty="0" smtClean="0"/>
              <a:t>humans, </a:t>
            </a:r>
            <a:r>
              <a:rPr lang="en-US" sz="4000" dirty="0"/>
              <a:t>but </a:t>
            </a:r>
            <a:r>
              <a:rPr lang="en-US" sz="4000" dirty="0" smtClean="0"/>
              <a:t>some of these toxins </a:t>
            </a:r>
            <a:r>
              <a:rPr lang="en-US" sz="4000" dirty="0"/>
              <a:t>have </a:t>
            </a:r>
            <a:r>
              <a:rPr lang="en-US" sz="4000" dirty="0" smtClean="0"/>
              <a:t>health benefits including </a:t>
            </a:r>
            <a:r>
              <a:rPr lang="en-US" sz="4000" dirty="0"/>
              <a:t>antitumor properties and uses in treatment of conditions such as skin ailments</a:t>
            </a:r>
            <a:r>
              <a:rPr lang="en-US" sz="4000" baseline="30000" dirty="0"/>
              <a:t>1</a:t>
            </a:r>
            <a:r>
              <a:rPr lang="en-US" sz="4000" dirty="0"/>
              <a:t>. The simplest and most useful pyrrolizidine alkaloid, (±)-</a:t>
            </a:r>
            <a:r>
              <a:rPr lang="en-US" sz="4000" dirty="0" err="1"/>
              <a:t>heliotridane</a:t>
            </a:r>
            <a:r>
              <a:rPr lang="en-US" sz="4000" dirty="0"/>
              <a:t>, has been synthesized for over 50 years and is recognized for its simple structure and use as a synthetic precursor to other, more complex pyrrolizidine </a:t>
            </a:r>
            <a:r>
              <a:rPr lang="en-US" sz="4000" dirty="0" smtClean="0"/>
              <a:t>alkaloids</a:t>
            </a:r>
            <a:r>
              <a:rPr lang="en-US" sz="4000" baseline="30000" dirty="0" smtClean="0"/>
              <a:t>2</a:t>
            </a:r>
            <a:r>
              <a:rPr lang="en-US" sz="4000" dirty="0" smtClean="0"/>
              <a:t>. </a:t>
            </a:r>
            <a:r>
              <a:rPr lang="en-US" sz="4000" dirty="0"/>
              <a:t>The zinc-mediated chain-extension reaction proposed by </a:t>
            </a:r>
            <a:r>
              <a:rPr lang="en-US" sz="4000" dirty="0" smtClean="0"/>
              <a:t>the</a:t>
            </a:r>
            <a:r>
              <a:rPr lang="en-US" sz="4000" dirty="0" smtClean="0"/>
              <a:t> </a:t>
            </a:r>
            <a:r>
              <a:rPr lang="en-US" sz="4000" dirty="0" err="1"/>
              <a:t>Zercher</a:t>
            </a:r>
            <a:r>
              <a:rPr lang="en-US" sz="4000" dirty="0"/>
              <a:t> </a:t>
            </a:r>
            <a:r>
              <a:rPr lang="en-US" sz="4000" dirty="0" smtClean="0"/>
              <a:t>group is </a:t>
            </a:r>
            <a:r>
              <a:rPr lang="en-US" sz="4000" dirty="0"/>
              <a:t>crucial in the syntheses of </a:t>
            </a:r>
            <a:r>
              <a:rPr lang="en-US" sz="4000" dirty="0" err="1"/>
              <a:t>heliotridane</a:t>
            </a:r>
            <a:r>
              <a:rPr lang="en-US" sz="4000" dirty="0"/>
              <a:t> and other medically useful pyrrolizidine </a:t>
            </a:r>
            <a:r>
              <a:rPr lang="en-US" sz="4000" dirty="0" smtClean="0"/>
              <a:t>alkaloids</a:t>
            </a:r>
            <a:r>
              <a:rPr lang="en-US" sz="4000" baseline="30000" dirty="0"/>
              <a:t>3</a:t>
            </a:r>
            <a:r>
              <a:rPr lang="en-US" sz="4000" dirty="0" smtClean="0"/>
              <a:t>. </a:t>
            </a:r>
            <a:r>
              <a:rPr lang="en-US" sz="4000" dirty="0"/>
              <a:t>This project explores one of the many possible synthetic pathways for compound </a:t>
            </a:r>
            <a:r>
              <a:rPr lang="en-US" sz="4000" b="1" dirty="0"/>
              <a:t>1</a:t>
            </a:r>
            <a:r>
              <a:rPr lang="en-US" sz="4000" dirty="0"/>
              <a:t>, </a:t>
            </a:r>
            <a:r>
              <a:rPr lang="en-US" sz="4000" dirty="0" err="1"/>
              <a:t>heliotridane</a:t>
            </a:r>
            <a:r>
              <a:rPr lang="en-US" sz="4000" dirty="0" smtClean="0"/>
              <a:t>.</a:t>
            </a:r>
          </a:p>
          <a:p>
            <a:endParaRPr lang="en-US" sz="4000" dirty="0"/>
          </a:p>
          <a:p>
            <a:endParaRPr lang="en-US" sz="4000" dirty="0"/>
          </a:p>
          <a:p>
            <a:endParaRPr lang="en-US" sz="3200" b="1" dirty="0"/>
          </a:p>
          <a:p>
            <a:endParaRPr lang="en-US" sz="4000" b="1" dirty="0"/>
          </a:p>
          <a:p>
            <a:r>
              <a:rPr lang="en-US" sz="3800" b="1" dirty="0" smtClean="0"/>
              <a:t>	   </a:t>
            </a:r>
            <a:r>
              <a:rPr lang="en-US" sz="3800" b="1" dirty="0"/>
              <a:t> </a:t>
            </a:r>
            <a:endParaRPr lang="en-US" sz="3800" b="1" dirty="0" smtClean="0"/>
          </a:p>
          <a:p>
            <a:r>
              <a:rPr lang="en-US" sz="3800" b="1" dirty="0"/>
              <a:t>	</a:t>
            </a:r>
            <a:r>
              <a:rPr lang="en-US" sz="3800" b="1" dirty="0" smtClean="0"/>
              <a:t>  1</a:t>
            </a:r>
            <a:endParaRPr lang="en-US" sz="3800" b="1" dirty="0" smtClean="0"/>
          </a:p>
          <a:p>
            <a:r>
              <a:rPr lang="en-US" sz="3800" b="1" dirty="0" smtClean="0"/>
              <a:t>     </a:t>
            </a:r>
            <a:endParaRPr lang="en-US" sz="3800" b="1" dirty="0" smtClean="0"/>
          </a:p>
          <a:p>
            <a:r>
              <a:rPr lang="en-US" sz="3800" b="1" dirty="0" smtClean="0"/>
              <a:t>               </a:t>
            </a:r>
            <a:r>
              <a:rPr lang="en-US" sz="4000" b="1" dirty="0" smtClean="0"/>
              <a:t>Figure </a:t>
            </a:r>
            <a:r>
              <a:rPr lang="en-US" sz="4000" b="1" dirty="0"/>
              <a:t>1. </a:t>
            </a:r>
            <a:r>
              <a:rPr lang="en-US" sz="4000" dirty="0" err="1"/>
              <a:t>Heliotridane</a:t>
            </a:r>
            <a:endParaRPr lang="en-US" sz="4000" b="1" dirty="0"/>
          </a:p>
          <a:p>
            <a:endParaRPr lang="en-US" sz="3800" b="1" dirty="0" smtClean="0"/>
          </a:p>
          <a:p>
            <a:endParaRPr lang="en-US" sz="3800" b="1" dirty="0" smtClean="0"/>
          </a:p>
          <a:p>
            <a:endParaRPr lang="en-US" sz="3800" b="1" dirty="0" smtClean="0"/>
          </a:p>
          <a:p>
            <a:endParaRPr lang="en-US" sz="3800" b="1" dirty="0"/>
          </a:p>
          <a:p>
            <a:endParaRPr lang="en-US" sz="3800" b="1" dirty="0"/>
          </a:p>
          <a:p>
            <a:r>
              <a:rPr lang="en-US" sz="4000" dirty="0" smtClean="0"/>
              <a:t>The </a:t>
            </a:r>
            <a:r>
              <a:rPr lang="en-US" sz="4000" dirty="0"/>
              <a:t>starting material, 2-pyrrolidone </a:t>
            </a:r>
            <a:r>
              <a:rPr lang="en-US" sz="4000" b="1" dirty="0"/>
              <a:t>2</a:t>
            </a:r>
            <a:r>
              <a:rPr lang="en-US" sz="4000" dirty="0"/>
              <a:t>, was protected with </a:t>
            </a:r>
            <a:r>
              <a:rPr lang="en-US" sz="4000" dirty="0" err="1"/>
              <a:t>dicarboxy</a:t>
            </a:r>
            <a:r>
              <a:rPr lang="en-US" sz="4000" dirty="0"/>
              <a:t> di-</a:t>
            </a:r>
            <a:r>
              <a:rPr lang="en-US" sz="4000" dirty="0" err="1"/>
              <a:t>tert</a:t>
            </a:r>
            <a:r>
              <a:rPr lang="en-US" sz="4000" dirty="0"/>
              <a:t>-butyl anhydride to  yield 1-(</a:t>
            </a:r>
            <a:r>
              <a:rPr lang="en-US" sz="4000" dirty="0" err="1"/>
              <a:t>tert-butoxycarbonyl</a:t>
            </a:r>
            <a:r>
              <a:rPr lang="en-US" sz="4000" dirty="0"/>
              <a:t>)-2-pyrrolidone </a:t>
            </a:r>
            <a:r>
              <a:rPr lang="en-US" sz="4000" b="1" dirty="0"/>
              <a:t>3</a:t>
            </a:r>
            <a:r>
              <a:rPr lang="en-US" sz="4000" dirty="0"/>
              <a:t>. The </a:t>
            </a:r>
            <a:r>
              <a:rPr lang="en-US" sz="4000" dirty="0" err="1"/>
              <a:t>Boc</a:t>
            </a:r>
            <a:r>
              <a:rPr lang="en-US" sz="4000" dirty="0"/>
              <a:t>–protected lactam was then methylated via treatment with methyl </a:t>
            </a:r>
            <a:r>
              <a:rPr lang="en-US" sz="4000" dirty="0" smtClean="0"/>
              <a:t>iodide in</a:t>
            </a:r>
            <a:r>
              <a:rPr lang="en-US" sz="4000" baseline="30000" dirty="0" smtClean="0"/>
              <a:t> </a:t>
            </a:r>
            <a:r>
              <a:rPr lang="en-US" sz="4000" dirty="0"/>
              <a:t>to form 1-(carbo-t-</a:t>
            </a:r>
            <a:r>
              <a:rPr lang="en-US" sz="4000" dirty="0" err="1"/>
              <a:t>butoxy</a:t>
            </a:r>
            <a:r>
              <a:rPr lang="en-US" sz="4000" dirty="0"/>
              <a:t>)-</a:t>
            </a:r>
            <a:r>
              <a:rPr lang="en-US" sz="4000" dirty="0" smtClean="0"/>
              <a:t>3-methyl-2-oxopyrrolidone </a:t>
            </a:r>
            <a:r>
              <a:rPr lang="en-US" sz="4000" b="1" dirty="0"/>
              <a:t>4</a:t>
            </a:r>
            <a:r>
              <a:rPr lang="en-US" sz="4000" dirty="0"/>
              <a:t>. </a:t>
            </a:r>
            <a:r>
              <a:rPr lang="en-US" sz="4000" dirty="0" smtClean="0"/>
              <a:t>The methylated</a:t>
            </a:r>
            <a:r>
              <a:rPr lang="en-US" sz="4000" dirty="0" smtClean="0"/>
              <a:t> </a:t>
            </a:r>
            <a:r>
              <a:rPr lang="en-US" sz="4000" dirty="0"/>
              <a:t>product is an intermediate in the overall synthesis of compound </a:t>
            </a:r>
            <a:r>
              <a:rPr lang="en-US" sz="4000" b="1" dirty="0"/>
              <a:t>1</a:t>
            </a:r>
            <a:r>
              <a:rPr lang="en-US" sz="4000" dirty="0"/>
              <a:t>, </a:t>
            </a:r>
            <a:r>
              <a:rPr lang="en-US" sz="4000" dirty="0" err="1"/>
              <a:t>heliotridane</a:t>
            </a:r>
            <a:r>
              <a:rPr lang="en-US" sz="4000" dirty="0"/>
              <a:t>. All intermediates were analyzed and identified via </a:t>
            </a:r>
            <a:r>
              <a:rPr lang="en-US" sz="4000" baseline="30000" dirty="0"/>
              <a:t>1</a:t>
            </a:r>
            <a:r>
              <a:rPr lang="en-US" sz="4000" dirty="0"/>
              <a:t>H NMR and TLC. </a:t>
            </a:r>
          </a:p>
          <a:p>
            <a:endParaRPr lang="en-US" sz="4000" baseline="30000" dirty="0"/>
          </a:p>
          <a:p>
            <a:endParaRPr lang="en-US" sz="4000" dirty="0"/>
          </a:p>
          <a:p>
            <a:endParaRPr lang="en-US" sz="3800" baseline="30000" dirty="0" smtClean="0"/>
          </a:p>
          <a:p>
            <a:endParaRPr lang="en-US" sz="3800" baseline="30000" dirty="0" smtClean="0"/>
          </a:p>
          <a:p>
            <a:endParaRPr lang="en-US" sz="3800" baseline="30000" dirty="0" smtClean="0"/>
          </a:p>
          <a:p>
            <a:endParaRPr lang="en-US" sz="3800" baseline="30000" dirty="0" smtClean="0"/>
          </a:p>
          <a:p>
            <a:endParaRPr lang="en-US" sz="3800" baseline="30000" dirty="0" smtClean="0"/>
          </a:p>
          <a:p>
            <a:endParaRPr lang="en-US" sz="3800" baseline="30000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29565600" y="5133474"/>
            <a:ext cx="13411201" cy="26776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8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Times New Roman" panose="02020603050405020304" pitchFamily="18" charset="0"/>
            </a:endParaRPr>
          </a:p>
          <a:p>
            <a:endParaRPr lang="en-US" sz="3600" dirty="0">
              <a:cs typeface="Times New Roman" panose="02020603050405020304" pitchFamily="18" charset="0"/>
            </a:endParaRPr>
          </a:p>
          <a:p>
            <a:r>
              <a:rPr lang="en-US" sz="3600" dirty="0"/>
              <a:t>The crude, </a:t>
            </a:r>
            <a:r>
              <a:rPr lang="en-US" sz="3600" dirty="0" smtClean="0"/>
              <a:t>methylated product </a:t>
            </a:r>
            <a:r>
              <a:rPr lang="en-US" sz="3600" dirty="0"/>
              <a:t>from the final completed reaction could be purified via column chromatography so that it may be subjected to </a:t>
            </a:r>
            <a:r>
              <a:rPr lang="en-US" sz="3600" dirty="0" err="1" smtClean="0"/>
              <a:t>enolate</a:t>
            </a:r>
            <a:r>
              <a:rPr lang="en-US" sz="3600" dirty="0" smtClean="0"/>
              <a:t>-mediated </a:t>
            </a:r>
            <a:r>
              <a:rPr lang="en-US" sz="3600" dirty="0"/>
              <a:t>ring-cleavage conditions to yield the ring-opened </a:t>
            </a:r>
            <a:r>
              <a:rPr lang="en-US" sz="3600" dirty="0" smtClean="0"/>
              <a:t>product </a:t>
            </a:r>
            <a:r>
              <a:rPr lang="en-US" sz="3600" b="1" dirty="0" smtClean="0"/>
              <a:t>5</a:t>
            </a:r>
            <a:r>
              <a:rPr lang="en-US" sz="3600" dirty="0" smtClean="0"/>
              <a:t>. A </a:t>
            </a:r>
            <a:r>
              <a:rPr lang="en-US" sz="3600" dirty="0" smtClean="0"/>
              <a:t>zinc-mediated </a:t>
            </a:r>
            <a:r>
              <a:rPr lang="en-US" sz="3600" dirty="0"/>
              <a:t>chain-extension </a:t>
            </a:r>
            <a:r>
              <a:rPr lang="en-US" sz="3600" dirty="0" smtClean="0"/>
              <a:t>reaction could then be used to yield </a:t>
            </a:r>
            <a:r>
              <a:rPr lang="en-US" sz="3600" b="1" dirty="0" smtClean="0"/>
              <a:t>6</a:t>
            </a:r>
            <a:r>
              <a:rPr lang="en-US" sz="3600" dirty="0" smtClean="0"/>
              <a:t>. </a:t>
            </a:r>
            <a:r>
              <a:rPr lang="en-US" sz="3600" dirty="0"/>
              <a:t>The extended chain could then be reduced and undergo a reductive amination when introduced to harsh basic conditions, thus creating a pyrrolizidine nucleus and yielding the desired product, </a:t>
            </a:r>
            <a:r>
              <a:rPr lang="en-US" sz="3600" dirty="0" err="1"/>
              <a:t>heliotridane</a:t>
            </a:r>
            <a:r>
              <a:rPr lang="en-US" sz="3600" dirty="0"/>
              <a:t> </a:t>
            </a:r>
            <a:r>
              <a:rPr lang="en-US" sz="3600" b="1" dirty="0"/>
              <a:t>1</a:t>
            </a:r>
            <a:r>
              <a:rPr lang="en-US" sz="3600" dirty="0"/>
              <a:t>.</a:t>
            </a:r>
          </a:p>
          <a:p>
            <a:endParaRPr lang="en-US" sz="3600" b="1" dirty="0" smtClean="0">
              <a:cs typeface="Times New Roman" panose="02020603050405020304" pitchFamily="18" charset="0"/>
            </a:endParaRPr>
          </a:p>
          <a:p>
            <a:endParaRPr lang="en-US" sz="3600" b="1" dirty="0" smtClean="0">
              <a:cs typeface="Times New Roman" panose="02020603050405020304" pitchFamily="18" charset="0"/>
            </a:endParaRPr>
          </a:p>
          <a:p>
            <a:endParaRPr lang="en-US" sz="3600" b="1" dirty="0">
              <a:cs typeface="Times New Roman" panose="02020603050405020304" pitchFamily="18" charset="0"/>
            </a:endParaRPr>
          </a:p>
          <a:p>
            <a:endParaRPr lang="en-US" sz="3600" b="1" dirty="0" smtClean="0">
              <a:cs typeface="Times New Roman" panose="02020603050405020304" pitchFamily="18" charset="0"/>
            </a:endParaRPr>
          </a:p>
          <a:p>
            <a:endParaRPr lang="en-US" sz="3600" b="1" dirty="0" smtClean="0">
              <a:cs typeface="Times New Roman" panose="02020603050405020304" pitchFamily="18" charset="0"/>
            </a:endParaRPr>
          </a:p>
          <a:p>
            <a:r>
              <a:rPr lang="en-US" sz="3600" b="1" dirty="0"/>
              <a:t>Scheme 3.</a:t>
            </a:r>
            <a:r>
              <a:rPr lang="en-US" sz="3600" dirty="0"/>
              <a:t> Possible Future Work to Complete the Synthesis of </a:t>
            </a:r>
            <a:r>
              <a:rPr lang="en-US" sz="3600" dirty="0" err="1"/>
              <a:t>Heliotridane</a:t>
            </a:r>
            <a:r>
              <a:rPr lang="en-US" sz="3600" dirty="0"/>
              <a:t> </a:t>
            </a:r>
            <a:r>
              <a:rPr lang="en-US" sz="3600" b="1" dirty="0" smtClean="0">
                <a:cs typeface="Times New Roman" panose="02020603050405020304" pitchFamily="18" charset="0"/>
              </a:rPr>
              <a:t>      </a:t>
            </a:r>
          </a:p>
          <a:p>
            <a:pPr defTabSz="914400">
              <a:tabLst>
                <a:tab pos="914400" algn="l"/>
              </a:tabLst>
            </a:pPr>
            <a:endParaRPr lang="en-US" sz="3800" dirty="0" smtClean="0">
              <a:cs typeface="Times New Roman" panose="02020603050405020304" pitchFamily="18" charset="0"/>
            </a:endParaRPr>
          </a:p>
          <a:p>
            <a:pPr defTabSz="914400">
              <a:tabLst>
                <a:tab pos="914400" algn="l"/>
              </a:tabLst>
            </a:pPr>
            <a:endParaRPr lang="en-US" sz="3800" dirty="0" smtClean="0">
              <a:cs typeface="Times New Roman" panose="02020603050405020304" pitchFamily="18" charset="0"/>
            </a:endParaRPr>
          </a:p>
          <a:p>
            <a:pPr defTabSz="914400"/>
            <a:r>
              <a:rPr lang="en-US" sz="36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	</a:t>
            </a:r>
          </a:p>
          <a:p>
            <a:pPr defTabSz="914400"/>
            <a:r>
              <a:rPr lang="en-US" sz="36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The synthesis of the target compound was not successfully completed</a:t>
            </a:r>
            <a:r>
              <a:rPr lang="en-US" sz="36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. Only the first two steps of the synthesis were completed to yield </a:t>
            </a:r>
            <a:r>
              <a:rPr lang="en-US" sz="3600" dirty="0"/>
              <a:t>1-(carbo-t-</a:t>
            </a:r>
            <a:r>
              <a:rPr lang="en-US" sz="3600" dirty="0" err="1"/>
              <a:t>butoxy</a:t>
            </a:r>
            <a:r>
              <a:rPr lang="en-US" sz="3600" dirty="0"/>
              <a:t>)-3-methyl-2-oxopyrrolidone </a:t>
            </a:r>
            <a:r>
              <a:rPr lang="en-US" sz="3600" b="1" dirty="0" smtClean="0"/>
              <a:t>4. </a:t>
            </a:r>
            <a:r>
              <a:rPr lang="en-US" sz="3600" dirty="0" smtClean="0"/>
              <a:t>Improved lab techniques and further experimental work could be done to complete the synthesis.</a:t>
            </a:r>
            <a:endParaRPr lang="en-US" sz="3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3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3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3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would like to thank Dr. </a:t>
            </a:r>
            <a:r>
              <a:rPr lang="en-US" sz="36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Zercher</a:t>
            </a:r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his research group, Bill Butler, and the University of New Hampshire Chemistry Department. </a:t>
            </a:r>
            <a:endParaRPr lang="en-US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3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3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3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0" indent="-742950">
              <a:buAutoNum type="arabicParenR"/>
            </a:pPr>
            <a:endParaRPr lang="en-US" sz="3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0" indent="-742950">
              <a:buFont typeface="+mj-lt"/>
              <a:buAutoNum type="arabicParenR"/>
            </a:pPr>
            <a:r>
              <a:rPr lang="en-US" sz="3600" dirty="0" smtClean="0"/>
              <a:t>Chen</a:t>
            </a:r>
            <a:r>
              <a:rPr lang="en-US" sz="3600" dirty="0"/>
              <a:t>, C.L. Tetracycline analogs and their therapeutic </a:t>
            </a:r>
            <a:r>
              <a:rPr lang="en-US" sz="3600" dirty="0" smtClean="0"/>
              <a:t>use against </a:t>
            </a:r>
            <a:r>
              <a:rPr lang="en-US" sz="3600" dirty="0"/>
              <a:t>infections. </a:t>
            </a:r>
            <a:r>
              <a:rPr lang="en-US" sz="3600" i="1" dirty="0"/>
              <a:t>PCT Int. Appl.</a:t>
            </a:r>
            <a:r>
              <a:rPr lang="en-US" sz="3600" dirty="0"/>
              <a:t>, </a:t>
            </a:r>
            <a:r>
              <a:rPr lang="en-US" sz="3600" b="1" dirty="0"/>
              <a:t>2012</a:t>
            </a:r>
            <a:r>
              <a:rPr lang="en-US" sz="3600" dirty="0"/>
              <a:t>,</a:t>
            </a:r>
            <a:r>
              <a:rPr lang="en-US" sz="3600" b="1" dirty="0"/>
              <a:t> </a:t>
            </a:r>
            <a:r>
              <a:rPr lang="en-US" sz="3600" dirty="0"/>
              <a:t>2012021712</a:t>
            </a:r>
            <a:r>
              <a:rPr lang="en-US" sz="3600" dirty="0" smtClean="0"/>
              <a:t>.</a:t>
            </a:r>
          </a:p>
          <a:p>
            <a:pPr marL="742950" lvl="0" indent="-742950">
              <a:buFont typeface="+mj-lt"/>
              <a:buAutoNum type="arabicParenR"/>
            </a:pPr>
            <a:endParaRPr lang="en-US" sz="3600" dirty="0" smtClean="0"/>
          </a:p>
          <a:p>
            <a:pPr marL="742950" indent="-742950">
              <a:buFont typeface="+mj-lt"/>
              <a:buAutoNum type="arabicParenR"/>
            </a:pPr>
            <a:r>
              <a:rPr lang="en-US" sz="3600" dirty="0" smtClean="0"/>
              <a:t>Keck, G.E., </a:t>
            </a:r>
            <a:r>
              <a:rPr lang="en-US" sz="3600" dirty="0" err="1" smtClean="0"/>
              <a:t>Cressman</a:t>
            </a:r>
            <a:r>
              <a:rPr lang="en-US" sz="3600" dirty="0" smtClean="0"/>
              <a:t>, </a:t>
            </a:r>
            <a:r>
              <a:rPr lang="en-US" sz="3600" dirty="0"/>
              <a:t>E.N.K</a:t>
            </a:r>
            <a:r>
              <a:rPr lang="en-US" sz="3600" dirty="0" smtClean="0"/>
              <a:t>., and </a:t>
            </a:r>
            <a:r>
              <a:rPr lang="en-US" sz="3600" dirty="0" err="1" smtClean="0"/>
              <a:t>Enholm</a:t>
            </a:r>
            <a:r>
              <a:rPr lang="en-US" sz="3600" dirty="0" smtClean="0"/>
              <a:t>, E.J. Intramolecular </a:t>
            </a:r>
            <a:r>
              <a:rPr lang="en-US" sz="3600" dirty="0" err="1"/>
              <a:t>allylstannane</a:t>
            </a:r>
            <a:r>
              <a:rPr lang="en-US" sz="3600" dirty="0"/>
              <a:t> </a:t>
            </a:r>
            <a:r>
              <a:rPr lang="en-US" sz="3600" dirty="0" err="1"/>
              <a:t>cyclizations</a:t>
            </a:r>
            <a:r>
              <a:rPr lang="en-US" sz="3600" dirty="0"/>
              <a:t> in alkaloid synthesis: applications to pyrrolizidine </a:t>
            </a:r>
            <a:r>
              <a:rPr lang="en-US" sz="3600" dirty="0" smtClean="0"/>
              <a:t>alkaloids.</a:t>
            </a:r>
            <a:r>
              <a:rPr lang="en-US" sz="3600" dirty="0"/>
              <a:t> </a:t>
            </a:r>
            <a:r>
              <a:rPr lang="en-US" sz="3600" i="1" dirty="0" smtClean="0"/>
              <a:t>The </a:t>
            </a:r>
            <a:r>
              <a:rPr lang="en-US" sz="3600" i="1" dirty="0"/>
              <a:t>Journal of Organic </a:t>
            </a:r>
            <a:r>
              <a:rPr lang="en-US" sz="3600" i="1" dirty="0" smtClean="0"/>
              <a:t>Chemistry.,</a:t>
            </a:r>
            <a:r>
              <a:rPr lang="en-US" sz="3600" dirty="0"/>
              <a:t> </a:t>
            </a:r>
            <a:r>
              <a:rPr lang="en-US" sz="3600" b="1" dirty="0" smtClean="0"/>
              <a:t>1989</a:t>
            </a:r>
            <a:r>
              <a:rPr lang="en-US" sz="3600" dirty="0" smtClean="0"/>
              <a:t> </a:t>
            </a:r>
            <a:r>
              <a:rPr lang="en-US" sz="3600" i="1" dirty="0"/>
              <a:t>54</a:t>
            </a:r>
            <a:r>
              <a:rPr lang="en-US" sz="3600" dirty="0"/>
              <a:t> (18), </a:t>
            </a:r>
            <a:r>
              <a:rPr lang="en-US" sz="3600" dirty="0" smtClean="0"/>
              <a:t>4345-4349.</a:t>
            </a:r>
          </a:p>
          <a:p>
            <a:pPr marL="742950" lvl="0" indent="-742950">
              <a:buFont typeface="+mj-lt"/>
              <a:buAutoNum type="arabicParenR"/>
            </a:pPr>
            <a:endParaRPr lang="en-US" sz="3600" dirty="0"/>
          </a:p>
          <a:p>
            <a:pPr marL="742950" lvl="0" indent="-742950">
              <a:buFont typeface="+mj-lt"/>
              <a:buAutoNum type="arabicParenR"/>
            </a:pPr>
            <a:r>
              <a:rPr lang="en-US" sz="3600" dirty="0" smtClean="0"/>
              <a:t>Kennedy, D.P., Studies </a:t>
            </a:r>
            <a:r>
              <a:rPr lang="en-US" sz="3600" dirty="0"/>
              <a:t>Directed Toward the Total Synthesis of (±)-</a:t>
            </a:r>
            <a:r>
              <a:rPr lang="en-US" sz="3600" dirty="0" err="1" smtClean="0"/>
              <a:t>Heliotridane</a:t>
            </a:r>
            <a:r>
              <a:rPr lang="en-US" sz="3600" dirty="0" smtClean="0"/>
              <a:t>. B.S Dissertation, University of New Hampshire, 2002. </a:t>
            </a:r>
            <a:endParaRPr lang="en-US" sz="3600" dirty="0"/>
          </a:p>
          <a:p>
            <a:pPr lvl="0"/>
            <a:endParaRPr lang="en-US" sz="3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3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35357" y="6917412"/>
            <a:ext cx="14600659" cy="2557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600" dirty="0"/>
              <a:t>	</a:t>
            </a:r>
            <a:endParaRPr lang="en-US" sz="3800" dirty="0"/>
          </a:p>
          <a:p>
            <a:endParaRPr lang="en-US" sz="3600" baseline="30000" dirty="0"/>
          </a:p>
          <a:p>
            <a:endParaRPr lang="en-US" sz="3600" baseline="30000" dirty="0"/>
          </a:p>
          <a:p>
            <a:pPr defTabSz="914400"/>
            <a:endParaRPr lang="en-US" sz="3800" dirty="0" smtClean="0"/>
          </a:p>
          <a:p>
            <a:pPr defTabSz="914400"/>
            <a:endParaRPr lang="en-US" sz="3800" dirty="0"/>
          </a:p>
          <a:p>
            <a:pPr defTabSz="914400"/>
            <a:endParaRPr lang="en-US" sz="3800" dirty="0" smtClean="0"/>
          </a:p>
          <a:p>
            <a:pPr defTabSz="914400"/>
            <a:endParaRPr lang="en-US" sz="3800" dirty="0"/>
          </a:p>
          <a:p>
            <a:pPr defTabSz="914400"/>
            <a:endParaRPr lang="en-US" sz="3800" dirty="0"/>
          </a:p>
          <a:p>
            <a:pPr defTabSz="914400"/>
            <a:r>
              <a:rPr lang="en-US" sz="3800" b="1" dirty="0" smtClean="0"/>
              <a:t>Scheme </a:t>
            </a:r>
            <a:r>
              <a:rPr lang="en-US" sz="3800" b="1" dirty="0" smtClean="0"/>
              <a:t>1. </a:t>
            </a:r>
            <a:r>
              <a:rPr lang="en-US" sz="4000" dirty="0"/>
              <a:t>Pathway to the Target Compound, </a:t>
            </a:r>
            <a:r>
              <a:rPr lang="en-US" sz="4000" dirty="0" err="1" smtClean="0"/>
              <a:t>Heliotridane</a:t>
            </a:r>
            <a:r>
              <a:rPr lang="en-US" sz="4000" dirty="0" smtClean="0"/>
              <a:t>.</a:t>
            </a:r>
            <a:endParaRPr lang="en-US" sz="3800" b="1" dirty="0" smtClean="0"/>
          </a:p>
          <a:p>
            <a:pPr defTabSz="914400"/>
            <a:endParaRPr lang="en-US" sz="3800" dirty="0" smtClean="0"/>
          </a:p>
          <a:p>
            <a:pPr defTabSz="914400"/>
            <a:endParaRPr lang="en-US" sz="3800" dirty="0"/>
          </a:p>
          <a:p>
            <a:pPr defTabSz="914400"/>
            <a:endParaRPr lang="en-US" sz="3800" dirty="0"/>
          </a:p>
          <a:p>
            <a:r>
              <a:rPr lang="en-US" sz="4000" dirty="0" smtClean="0"/>
              <a:t>The </a:t>
            </a:r>
            <a:r>
              <a:rPr lang="en-US" sz="4000" dirty="0" err="1"/>
              <a:t>Boc</a:t>
            </a:r>
            <a:r>
              <a:rPr lang="en-US" sz="4000" dirty="0"/>
              <a:t> protection of the starting material was performed successfully with a </a:t>
            </a:r>
            <a:r>
              <a:rPr lang="en-US" sz="4000" dirty="0" smtClean="0"/>
              <a:t>yield of </a:t>
            </a:r>
            <a:r>
              <a:rPr lang="en-US" sz="4000" dirty="0" smtClean="0"/>
              <a:t>83%. The crude methylated </a:t>
            </a:r>
            <a:r>
              <a:rPr lang="en-US" sz="4000" dirty="0"/>
              <a:t>product </a:t>
            </a:r>
            <a:r>
              <a:rPr lang="en-US" sz="4000" dirty="0" smtClean="0"/>
              <a:t>was obtained </a:t>
            </a:r>
            <a:r>
              <a:rPr lang="en-US" sz="4000" dirty="0"/>
              <a:t>in a moderate yield </a:t>
            </a:r>
            <a:r>
              <a:rPr lang="en-US" sz="4000" dirty="0" smtClean="0"/>
              <a:t>of 63%. Due </a:t>
            </a:r>
            <a:r>
              <a:rPr lang="en-US" sz="4000" dirty="0"/>
              <a:t>to lack of time, </a:t>
            </a:r>
            <a:r>
              <a:rPr lang="en-US" sz="4000" dirty="0" smtClean="0"/>
              <a:t>the remaining </a:t>
            </a:r>
            <a:r>
              <a:rPr lang="en-US" sz="4000" dirty="0"/>
              <a:t>reactions in the synthesis could not be performed. </a:t>
            </a:r>
          </a:p>
          <a:p>
            <a:pPr defTabSz="914400"/>
            <a:endParaRPr lang="en-US" sz="3800" dirty="0"/>
          </a:p>
          <a:p>
            <a:endParaRPr lang="en-US" sz="3800" dirty="0" smtClean="0"/>
          </a:p>
          <a:p>
            <a:endParaRPr lang="en-US" sz="3800" dirty="0" smtClean="0"/>
          </a:p>
          <a:p>
            <a:endParaRPr lang="en-US" sz="3800" dirty="0" smtClean="0"/>
          </a:p>
          <a:p>
            <a:endParaRPr lang="en-US" sz="3600" b="1" dirty="0" smtClean="0"/>
          </a:p>
          <a:p>
            <a:r>
              <a:rPr lang="en-US" sz="3600" b="1" dirty="0" smtClean="0"/>
              <a:t>Scheme </a:t>
            </a:r>
            <a:r>
              <a:rPr lang="en-US" sz="3600" b="1" dirty="0" smtClean="0"/>
              <a:t>2. </a:t>
            </a:r>
            <a:r>
              <a:rPr lang="en-US" sz="3600" dirty="0" smtClean="0"/>
              <a:t>Experimental </a:t>
            </a:r>
            <a:r>
              <a:rPr lang="en-US" sz="3600" dirty="0"/>
              <a:t>Progress Towards the Synthesis </a:t>
            </a:r>
            <a:r>
              <a:rPr lang="en-US" sz="3600" dirty="0" smtClean="0"/>
              <a:t>of </a:t>
            </a:r>
            <a:r>
              <a:rPr lang="en-US" sz="3600" dirty="0" err="1" smtClean="0"/>
              <a:t>Heliotridane</a:t>
            </a:r>
            <a:r>
              <a:rPr lang="en-US" sz="3600" b="1" dirty="0" smtClean="0"/>
              <a:t> </a:t>
            </a:r>
          </a:p>
          <a:p>
            <a:endParaRPr lang="en-US" sz="3600" b="1" dirty="0"/>
          </a:p>
          <a:p>
            <a:endParaRPr lang="en-US" sz="3600" b="1" dirty="0" smtClean="0"/>
          </a:p>
          <a:p>
            <a:endParaRPr lang="en-US" sz="3600" b="1" dirty="0"/>
          </a:p>
          <a:p>
            <a:endParaRPr lang="en-US" sz="3600" b="1" dirty="0" smtClean="0"/>
          </a:p>
          <a:p>
            <a:endParaRPr lang="en-US" sz="3600" b="1" dirty="0"/>
          </a:p>
          <a:p>
            <a:endParaRPr lang="en-US" sz="3600" b="1" dirty="0" smtClean="0"/>
          </a:p>
          <a:p>
            <a:endParaRPr lang="en-US" sz="3600" b="1" dirty="0"/>
          </a:p>
          <a:p>
            <a:endParaRPr lang="en-US" sz="3600" b="1" dirty="0" smtClean="0"/>
          </a:p>
          <a:p>
            <a:endParaRPr lang="en-US" sz="3600" b="1" dirty="0" smtClean="0"/>
          </a:p>
          <a:p>
            <a:endParaRPr lang="en-US" sz="3600" b="1" dirty="0" smtClean="0"/>
          </a:p>
          <a:p>
            <a:endParaRPr lang="en-US" sz="3600" b="1" dirty="0"/>
          </a:p>
          <a:p>
            <a:r>
              <a:rPr lang="en-US" sz="2400" b="1" dirty="0" smtClean="0"/>
              <a:t>Figure 2</a:t>
            </a:r>
            <a:r>
              <a:rPr lang="en-US" sz="2400" dirty="0" smtClean="0"/>
              <a:t>. </a:t>
            </a:r>
            <a:r>
              <a:rPr lang="en-US" sz="2400" baseline="30000" dirty="0" smtClean="0"/>
              <a:t>1</a:t>
            </a:r>
            <a:r>
              <a:rPr lang="en-US" sz="2400" dirty="0" smtClean="0"/>
              <a:t>H NMR Spectra of Purified </a:t>
            </a:r>
            <a:r>
              <a:rPr lang="en-US" sz="2400" b="1" dirty="0" smtClean="0"/>
              <a:t>3</a:t>
            </a:r>
            <a:r>
              <a:rPr lang="en-US" sz="2400" dirty="0" smtClean="0"/>
              <a:t>.</a:t>
            </a:r>
          </a:p>
          <a:p>
            <a:endParaRPr lang="en-US" sz="2400" b="1" dirty="0"/>
          </a:p>
          <a:p>
            <a:endParaRPr lang="en-US" sz="2400" b="1" dirty="0" smtClean="0"/>
          </a:p>
          <a:p>
            <a:endParaRPr lang="en-US" sz="2400" b="1" dirty="0"/>
          </a:p>
          <a:p>
            <a:endParaRPr lang="en-US" sz="2400" b="1" dirty="0" smtClean="0"/>
          </a:p>
          <a:p>
            <a:endParaRPr lang="en-US" sz="3600" b="1" dirty="0"/>
          </a:p>
          <a:p>
            <a:endParaRPr lang="en-US" sz="3600" b="1" dirty="0" smtClean="0"/>
          </a:p>
          <a:p>
            <a:endParaRPr lang="en-US" sz="3600" b="1" dirty="0"/>
          </a:p>
          <a:p>
            <a:endParaRPr lang="en-US" sz="3600" b="1" dirty="0" smtClean="0"/>
          </a:p>
          <a:p>
            <a:endParaRPr lang="en-US" sz="3600" b="1" dirty="0"/>
          </a:p>
          <a:p>
            <a:endParaRPr lang="en-US" sz="3600" b="1" dirty="0" smtClean="0"/>
          </a:p>
          <a:p>
            <a:r>
              <a:rPr lang="en-US" sz="3600" b="1" dirty="0" smtClean="0"/>
              <a:t>	                </a:t>
            </a:r>
            <a:r>
              <a:rPr lang="en-US" sz="2400" b="1" dirty="0" smtClean="0"/>
              <a:t>Figure 3</a:t>
            </a:r>
            <a:r>
              <a:rPr lang="en-US" sz="2400" dirty="0" smtClean="0"/>
              <a:t>. </a:t>
            </a:r>
            <a:r>
              <a:rPr lang="en-US" sz="2400" baseline="30000" dirty="0" smtClean="0"/>
              <a:t>1</a:t>
            </a:r>
            <a:r>
              <a:rPr lang="en-US" sz="2400" dirty="0" smtClean="0"/>
              <a:t>H NMR Spectra of Crude </a:t>
            </a:r>
            <a:r>
              <a:rPr lang="en-US" sz="2400" b="1" dirty="0" smtClean="0"/>
              <a:t>4</a:t>
            </a:r>
            <a:r>
              <a:rPr lang="en-US" sz="2400" dirty="0" smtClean="0"/>
              <a:t>.</a:t>
            </a:r>
            <a:endParaRPr lang="en-US" sz="2400" b="1" dirty="0" smtClean="0"/>
          </a:p>
        </p:txBody>
      </p:sp>
      <p:sp>
        <p:nvSpPr>
          <p:cNvPr id="11" name="Rectangle 10"/>
          <p:cNvSpPr/>
          <p:nvPr/>
        </p:nvSpPr>
        <p:spPr>
          <a:xfrm>
            <a:off x="29565600" y="5133474"/>
            <a:ext cx="36340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18415" cmpd="sng">
                  <a:noFill/>
                  <a:prstDash val="solid"/>
                </a:ln>
                <a:solidFill>
                  <a:srgbClr val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badi MT Condensed Extra Bold" charset="0"/>
                <a:ea typeface="Abadi MT Condensed Extra Bold" charset="0"/>
                <a:cs typeface="Abadi MT Condensed Extra Bold" charset="0"/>
              </a:rPr>
              <a:t>Future Work</a:t>
            </a:r>
            <a:r>
              <a:rPr lang="en-US" sz="5400" dirty="0" smtClean="0">
                <a:ln w="18415" cmpd="sng">
                  <a:noFill/>
                  <a:prstDash val="solid"/>
                </a:ln>
                <a:solidFill>
                  <a:srgbClr val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badi MT Condensed Extra Bold" charset="0"/>
                <a:ea typeface="Abadi MT Condensed Extra Bold" charset="0"/>
                <a:cs typeface="Abadi MT Condensed Extra Bold" charset="0"/>
              </a:rPr>
              <a:t>:</a:t>
            </a:r>
            <a:endParaRPr lang="en-US" sz="5400" dirty="0">
              <a:ln w="18415" cmpd="sng">
                <a:noFill/>
                <a:prstDash val="solid"/>
              </a:ln>
              <a:solidFill>
                <a:srgbClr val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badi MT Condensed Extra Bold" charset="0"/>
              <a:ea typeface="Abadi MT Condensed Extra Bold" charset="0"/>
              <a:cs typeface="Abadi MT Condensed Extra Bold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9402637" y="15680966"/>
            <a:ext cx="35349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18415" cmpd="sng">
                  <a:noFill/>
                  <a:prstDash val="solid"/>
                </a:ln>
                <a:solidFill>
                  <a:srgbClr val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badi MT Condensed Extra Bold" charset="0"/>
                <a:ea typeface="Abadi MT Condensed Extra Bold" charset="0"/>
                <a:cs typeface="Abadi MT Condensed Extra Bold" charset="0"/>
              </a:rPr>
              <a:t>Conclusions:</a:t>
            </a:r>
            <a:endParaRPr lang="en-US" sz="5400" dirty="0">
              <a:ln w="18415" cmpd="sng">
                <a:noFill/>
                <a:prstDash val="solid"/>
              </a:ln>
              <a:solidFill>
                <a:srgbClr val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badi MT Condensed Extra Bold" charset="0"/>
              <a:ea typeface="Abadi MT Condensed Extra Bold" charset="0"/>
              <a:cs typeface="Abadi MT Condensed Extra Bold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9402637" y="20062354"/>
            <a:ext cx="55674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18415" cmpd="sng">
                  <a:noFill/>
                  <a:prstDash val="solid"/>
                </a:ln>
                <a:solidFill>
                  <a:srgbClr val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badi MT Condensed Extra Bold" charset="0"/>
                <a:ea typeface="Abadi MT Condensed Extra Bold" charset="0"/>
                <a:cs typeface="Abadi MT Condensed Extra Bold" charset="0"/>
              </a:rPr>
              <a:t>Acknowledgements:</a:t>
            </a:r>
            <a:endParaRPr lang="en-US" sz="5400" dirty="0">
              <a:ln w="18415" cmpd="sng">
                <a:noFill/>
                <a:prstDash val="solid"/>
              </a:ln>
              <a:solidFill>
                <a:srgbClr val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badi MT Condensed Extra Bold" charset="0"/>
              <a:ea typeface="Abadi MT Condensed Extra Bold" charset="0"/>
              <a:cs typeface="Abadi MT Condensed Extra Bold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9402637" y="23088600"/>
            <a:ext cx="33230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18415" cmpd="sng">
                  <a:noFill/>
                  <a:prstDash val="solid"/>
                </a:ln>
                <a:solidFill>
                  <a:srgbClr val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badi MT Condensed Extra Bold" charset="0"/>
                <a:ea typeface="Abadi MT Condensed Extra Bold" charset="0"/>
                <a:cs typeface="Abadi MT Condensed Extra Bold" charset="0"/>
              </a:rPr>
              <a:t>References</a:t>
            </a:r>
            <a:r>
              <a:rPr lang="en-US" sz="5400" dirty="0" smtClean="0">
                <a:ln w="18415" cmpd="sng">
                  <a:noFill/>
                  <a:prstDash val="solid"/>
                </a:ln>
                <a:solidFill>
                  <a:srgbClr val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badi MT Condensed Extra Bold" charset="0"/>
                <a:ea typeface="Abadi MT Condensed Extra Bold" charset="0"/>
                <a:cs typeface="Abadi MT Condensed Extra Bold" charset="0"/>
              </a:rPr>
              <a:t>:</a:t>
            </a:r>
            <a:endParaRPr lang="en-US" sz="5400" dirty="0">
              <a:ln w="18415" cmpd="sng">
                <a:noFill/>
                <a:prstDash val="solid"/>
              </a:ln>
              <a:solidFill>
                <a:srgbClr val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badi MT Condensed Extra Bold" charset="0"/>
              <a:ea typeface="Abadi MT Condensed Extra Bold" charset="0"/>
              <a:cs typeface="Abadi MT Condensed Extra Bold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3735357" y="12185747"/>
            <a:ext cx="65116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18415" cmpd="sng">
                  <a:noFill/>
                  <a:prstDash val="solid"/>
                </a:ln>
                <a:solidFill>
                  <a:srgbClr val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badi MT Condensed Extra Bold" charset="0"/>
                <a:ea typeface="Abadi MT Condensed Extra Bold" charset="0"/>
                <a:cs typeface="Abadi MT Condensed Extra Bold" charset="0"/>
              </a:rPr>
              <a:t>Results and Discussion:</a:t>
            </a:r>
            <a:endParaRPr lang="en-US" sz="5400" dirty="0">
              <a:ln w="18415" cmpd="sng">
                <a:noFill/>
                <a:prstDash val="solid"/>
              </a:ln>
              <a:solidFill>
                <a:srgbClr val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badi MT Condensed Extra Bold" charset="0"/>
              <a:ea typeface="Abadi MT Condensed Extra Bold" charset="0"/>
              <a:cs typeface="Abadi MT Condensed Extra Bold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231537" y="5595139"/>
            <a:ext cx="36913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2700">
                  <a:noFill/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badi MT Condensed Extra Bold" charset="0"/>
                <a:ea typeface="Abadi MT Condensed Extra Bold" charset="0"/>
                <a:cs typeface="Abadi MT Condensed Extra Bold" charset="0"/>
              </a:rPr>
              <a:t>Introduction</a:t>
            </a:r>
            <a:r>
              <a:rPr lang="en-US" sz="5400" b="1" cap="all" dirty="0" smtClean="0">
                <a:ln w="0">
                  <a:noFill/>
                </a:ln>
                <a:solidFill>
                  <a:srgbClr val="000000"/>
                </a:solidFill>
                <a:effectLst>
                  <a:reflection blurRad="12700" stA="50000" endPos="50000" dist="5000" dir="5400000" sy="-100000" rotWithShape="0"/>
                </a:effectLst>
                <a:latin typeface="Abadi MT Condensed Extra Bold" charset="0"/>
                <a:ea typeface="Abadi MT Condensed Extra Bold" charset="0"/>
                <a:cs typeface="Abadi MT Condensed Extra Bold" charset="0"/>
              </a:rPr>
              <a:t>:</a:t>
            </a:r>
            <a:endParaRPr lang="en-US" sz="5400" b="1" cap="all" dirty="0">
              <a:ln w="0">
                <a:noFill/>
              </a:ln>
              <a:solidFill>
                <a:srgbClr val="000000"/>
              </a:solidFill>
              <a:effectLst>
                <a:reflection blurRad="12700" stA="50000" endPos="50000" dist="5000" dir="5400000" sy="-100000" rotWithShape="0"/>
              </a:effectLst>
              <a:latin typeface="Abadi MT Condensed Extra Bold" charset="0"/>
              <a:ea typeface="Abadi MT Condensed Extra Bold" charset="0"/>
              <a:cs typeface="Abadi MT Condensed Extra Bold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36505" y="22303769"/>
            <a:ext cx="695433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18415" cmpd="sng">
                  <a:noFill/>
                  <a:prstDash val="solid"/>
                </a:ln>
                <a:solidFill>
                  <a:srgbClr val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badi MT Condensed Extra Bold" charset="0"/>
                <a:ea typeface="Abadi MT Condensed Extra Bold" charset="0"/>
                <a:cs typeface="Abadi MT Condensed Extra Bold" charset="0"/>
              </a:rPr>
              <a:t>Experimental Design:</a:t>
            </a:r>
            <a:endParaRPr lang="en-US" sz="5400" dirty="0">
              <a:ln w="18415" cmpd="sng">
                <a:noFill/>
                <a:prstDash val="solid"/>
              </a:ln>
              <a:solidFill>
                <a:srgbClr val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badi MT Condensed Extra Bold" charset="0"/>
              <a:ea typeface="Abadi MT Condensed Extra Bold" charset="0"/>
              <a:cs typeface="Abadi MT Condensed Extra Bold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040600" y="249174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1800" b="1" dirty="0"/>
          </a:p>
        </p:txBody>
      </p:sp>
      <p:sp>
        <p:nvSpPr>
          <p:cNvPr id="72" name="TextBox 71"/>
          <p:cNvSpPr txBox="1"/>
          <p:nvPr/>
        </p:nvSpPr>
        <p:spPr>
          <a:xfrm>
            <a:off x="17830800" y="23088600"/>
            <a:ext cx="1846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1200" b="1" dirty="0"/>
          </a:p>
        </p:txBody>
      </p:sp>
      <p:pic>
        <p:nvPicPr>
          <p:cNvPr id="57" name="Content Placehold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0156" y="16913532"/>
            <a:ext cx="2104056" cy="18094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71920" y="4934854"/>
            <a:ext cx="14653778" cy="57599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472509" y="14988548"/>
            <a:ext cx="348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9905948" y="14588438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1</a:t>
            </a:r>
            <a:endParaRPr lang="en-US" sz="20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090723" y="11639598"/>
            <a:ext cx="15651540" cy="218119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V="1">
            <a:off x="15638206" y="16788765"/>
            <a:ext cx="10794959" cy="2398880"/>
          </a:xfrm>
          <a:prstGeom prst="rect">
            <a:avLst/>
          </a:prstGeom>
          <a:scene3d>
            <a:camera prst="orthographicFront">
              <a:rot lat="10800000" lon="0" rev="0"/>
            </a:camera>
            <a:lightRig rig="threePt" dir="t"/>
          </a:scene3d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5406" y="20536817"/>
            <a:ext cx="8528816" cy="602689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7011" y="25700690"/>
            <a:ext cx="8747678" cy="61263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ＭＳ ゴシック"/>
        <a:font script="Hang" typeface="HY그래픽B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ＭＳ ゴシック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22676</TotalTime>
  <Words>254</Words>
  <Application>Microsoft Macintosh PowerPoint</Application>
  <PresentationFormat>Custom</PresentationFormat>
  <Paragraphs>106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Abadi MT Condensed Extra Bold</vt:lpstr>
      <vt:lpstr>Georgia</vt:lpstr>
      <vt:lpstr>Times New Roman</vt:lpstr>
      <vt:lpstr>Trebuchet MS</vt:lpstr>
      <vt:lpstr>Arial</vt:lpstr>
      <vt:lpstr>Slipstream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15.0027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Microsoft Office User</cp:lastModifiedBy>
  <cp:revision>240</cp:revision>
  <dcterms:created xsi:type="dcterms:W3CDTF">2012-04-23T20:12:21Z</dcterms:created>
  <dcterms:modified xsi:type="dcterms:W3CDTF">2016-12-07T00:29:33Z</dcterms:modified>
</cp:coreProperties>
</file>