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1B2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20" d="100"/>
          <a:sy n="20" d="100"/>
        </p:scale>
        <p:origin x="1090" y="-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7FC67A-ABBE-4756-BC3F-D8A4AD0AB526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757295-7D40-48AA-9F1B-9B20F5549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70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21" y="24252228"/>
            <a:ext cx="27057647" cy="4234171"/>
          </a:xfrm>
        </p:spPr>
        <p:txBody>
          <a:bodyPr>
            <a:normAutofit/>
          </a:bodyPr>
          <a:lstStyle>
            <a:lvl1pPr marL="0" indent="0" algn="l">
              <a:buNone/>
              <a:defRPr sz="7920">
                <a:solidFill>
                  <a:schemeClr val="tx2"/>
                </a:solidFill>
              </a:defRPr>
            </a:lvl1pPr>
            <a:lvl2pPr marL="1646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92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938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584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23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876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522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168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4" y="15034994"/>
            <a:ext cx="34441686" cy="8607202"/>
          </a:xfrm>
          <a:effectLst/>
        </p:spPr>
        <p:txBody>
          <a:bodyPr>
            <a:noAutofit/>
          </a:bodyPr>
          <a:lstStyle>
            <a:lvl1pPr marL="2304472" indent="-1646053" algn="l">
              <a:defRPr sz="1944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321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6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43" y="10428710"/>
            <a:ext cx="28639998" cy="11632061"/>
          </a:xfrm>
          <a:effectLst/>
        </p:spPr>
        <p:txBody>
          <a:bodyPr anchor="b"/>
          <a:lstStyle>
            <a:lvl1pPr algn="r">
              <a:defRPr sz="1656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4" y="22116053"/>
            <a:ext cx="28658372" cy="4010208"/>
          </a:xfrm>
        </p:spPr>
        <p:txBody>
          <a:bodyPr anchor="t"/>
          <a:lstStyle>
            <a:lvl1pPr marL="0" indent="0" algn="r">
              <a:buNone/>
              <a:defRPr sz="7200">
                <a:solidFill>
                  <a:schemeClr val="tx2"/>
                </a:solidFill>
              </a:defRPr>
            </a:lvl1pPr>
            <a:lvl2pPr marL="1646053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2103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815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4206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30259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6308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2362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8415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03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7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015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864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1646053" indent="0">
              <a:buNone/>
              <a:defRPr sz="7200" b="1"/>
            </a:lvl2pPr>
            <a:lvl3pPr marL="3292103" indent="0">
              <a:buNone/>
              <a:defRPr sz="6480" b="1"/>
            </a:lvl3pPr>
            <a:lvl4pPr marL="4938156" indent="0">
              <a:buNone/>
              <a:defRPr sz="5760" b="1"/>
            </a:lvl4pPr>
            <a:lvl5pPr marL="6584206" indent="0">
              <a:buNone/>
              <a:defRPr sz="5760" b="1"/>
            </a:lvl5pPr>
            <a:lvl6pPr marL="8230259" indent="0">
              <a:buNone/>
              <a:defRPr sz="5760" b="1"/>
            </a:lvl6pPr>
            <a:lvl7pPr marL="9876308" indent="0">
              <a:buNone/>
              <a:defRPr sz="5760" b="1"/>
            </a:lvl7pPr>
            <a:lvl8pPr marL="11522362" indent="0">
              <a:buNone/>
              <a:defRPr sz="5760" b="1"/>
            </a:lvl8pPr>
            <a:lvl9pPr marL="13168415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5" y="6721570"/>
            <a:ext cx="16064179" cy="13167360"/>
          </a:xfrm>
        </p:spPr>
        <p:txBody>
          <a:bodyPr>
            <a:normAutofit/>
          </a:bodyPr>
          <a:lstStyle>
            <a:lvl1pPr>
              <a:defRPr sz="6480"/>
            </a:lvl1pPr>
            <a:lvl2pPr>
              <a:defRPr sz="6480"/>
            </a:lvl2pPr>
            <a:lvl3pPr>
              <a:defRPr sz="576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1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864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1646053" indent="0">
              <a:buNone/>
              <a:defRPr sz="7200" b="1"/>
            </a:lvl2pPr>
            <a:lvl3pPr marL="3292103" indent="0">
              <a:buNone/>
              <a:defRPr sz="6480" b="1"/>
            </a:lvl3pPr>
            <a:lvl4pPr marL="4938156" indent="0">
              <a:buNone/>
              <a:defRPr sz="5760" b="1"/>
            </a:lvl4pPr>
            <a:lvl5pPr marL="6584206" indent="0">
              <a:buNone/>
              <a:defRPr sz="5760" b="1"/>
            </a:lvl5pPr>
            <a:lvl6pPr marL="8230259" indent="0">
              <a:buNone/>
              <a:defRPr sz="5760" b="1"/>
            </a:lvl6pPr>
            <a:lvl7pPr marL="9876308" indent="0">
              <a:buNone/>
              <a:defRPr sz="5760" b="1"/>
            </a:lvl7pPr>
            <a:lvl8pPr marL="11522362" indent="0">
              <a:buNone/>
              <a:defRPr sz="5760" b="1"/>
            </a:lvl8pPr>
            <a:lvl9pPr marL="13168415" indent="0">
              <a:buNone/>
              <a:defRPr sz="5760" b="1"/>
            </a:lvl9pPr>
          </a:lstStyle>
          <a:p>
            <a:pPr marL="0" lvl="0" indent="0" algn="ctr" defTabSz="3292103" rtl="0" eaLnBrk="1" latinLnBrk="0" hangingPunct="1">
              <a:spcBef>
                <a:spcPct val="20000"/>
              </a:spcBef>
              <a:spcAft>
                <a:spcPts val="108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1" y="6715354"/>
            <a:ext cx="16064179" cy="13167360"/>
          </a:xfrm>
        </p:spPr>
        <p:txBody>
          <a:bodyPr>
            <a:normAutofit/>
          </a:bodyPr>
          <a:lstStyle>
            <a:lvl1pPr>
              <a:defRPr sz="6480"/>
            </a:lvl1pPr>
            <a:lvl2pPr>
              <a:defRPr sz="6480"/>
            </a:lvl2pPr>
            <a:lvl3pPr>
              <a:defRPr sz="576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24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439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47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64" y="10607047"/>
            <a:ext cx="17453207" cy="6040766"/>
          </a:xfrm>
          <a:effectLst/>
        </p:spPr>
        <p:txBody>
          <a:bodyPr anchor="b">
            <a:noAutofit/>
          </a:bodyPr>
          <a:lstStyle>
            <a:lvl1pPr marL="823025" indent="-823025" algn="l">
              <a:defRPr sz="1008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82" y="3511296"/>
            <a:ext cx="19282007" cy="23494704"/>
          </a:xfrm>
        </p:spPr>
        <p:txBody>
          <a:bodyPr anchor="ctr"/>
          <a:lstStyle>
            <a:lvl1pPr>
              <a:defRPr sz="792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04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80" y="16789450"/>
            <a:ext cx="16265567" cy="10269686"/>
          </a:xfrm>
        </p:spPr>
        <p:txBody>
          <a:bodyPr/>
          <a:lstStyle>
            <a:lvl1pPr marL="0" indent="0">
              <a:buNone/>
              <a:defRPr sz="5040"/>
            </a:lvl1pPr>
            <a:lvl2pPr marL="1646053" indent="0">
              <a:buNone/>
              <a:defRPr sz="4320"/>
            </a:lvl2pPr>
            <a:lvl3pPr marL="3292103" indent="0">
              <a:buNone/>
              <a:defRPr sz="3600"/>
            </a:lvl3pPr>
            <a:lvl4pPr marL="4938156" indent="0">
              <a:buNone/>
              <a:defRPr sz="3240"/>
            </a:lvl4pPr>
            <a:lvl5pPr marL="6584206" indent="0">
              <a:buNone/>
              <a:defRPr sz="3240"/>
            </a:lvl5pPr>
            <a:lvl6pPr marL="8230259" indent="0">
              <a:buNone/>
              <a:defRPr sz="3240"/>
            </a:lvl6pPr>
            <a:lvl7pPr marL="9876308" indent="0">
              <a:buNone/>
              <a:defRPr sz="3240"/>
            </a:lvl7pPr>
            <a:lvl8pPr marL="11522362" indent="0">
              <a:buNone/>
              <a:defRPr sz="3240"/>
            </a:lvl8pPr>
            <a:lvl9pPr marL="13168415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66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7200"/>
            </a:lvl1pPr>
            <a:lvl2pPr marL="1646053" indent="0">
              <a:buNone/>
              <a:defRPr sz="10080"/>
            </a:lvl2pPr>
            <a:lvl3pPr marL="3292103" indent="0">
              <a:buNone/>
              <a:defRPr sz="8640"/>
            </a:lvl3pPr>
            <a:lvl4pPr marL="4938156" indent="0">
              <a:buNone/>
              <a:defRPr sz="7200"/>
            </a:lvl4pPr>
            <a:lvl5pPr marL="6584206" indent="0">
              <a:buNone/>
              <a:defRPr sz="7200"/>
            </a:lvl5pPr>
            <a:lvl6pPr marL="8230259" indent="0">
              <a:buNone/>
              <a:defRPr sz="7200"/>
            </a:lvl6pPr>
            <a:lvl7pPr marL="9876308" indent="0">
              <a:buNone/>
              <a:defRPr sz="7200"/>
            </a:lvl7pPr>
            <a:lvl8pPr marL="11522362" indent="0">
              <a:buNone/>
              <a:defRPr sz="7200"/>
            </a:lvl8pPr>
            <a:lvl9pPr marL="13168415" indent="0">
              <a:buNone/>
              <a:defRPr sz="72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9" y="4850333"/>
            <a:ext cx="17731746" cy="10382496"/>
          </a:xfrm>
        </p:spPr>
        <p:txBody>
          <a:bodyPr anchor="b"/>
          <a:lstStyle>
            <a:lvl1pPr marL="658422" indent="-658422">
              <a:buFont typeface="Georgia" pitchFamily="18" charset="0"/>
              <a:buChar char="*"/>
              <a:defRPr sz="5760"/>
            </a:lvl1pPr>
            <a:lvl2pPr marL="1646053" indent="0">
              <a:buNone/>
              <a:defRPr sz="4320"/>
            </a:lvl2pPr>
            <a:lvl3pPr marL="3292103" indent="0">
              <a:buNone/>
              <a:defRPr sz="3600"/>
            </a:lvl3pPr>
            <a:lvl4pPr marL="4938156" indent="0">
              <a:buNone/>
              <a:defRPr sz="3240"/>
            </a:lvl4pPr>
            <a:lvl5pPr marL="6584206" indent="0">
              <a:buNone/>
              <a:defRPr sz="3240"/>
            </a:lvl5pPr>
            <a:lvl6pPr marL="8230259" indent="0">
              <a:buNone/>
              <a:defRPr sz="3240"/>
            </a:lvl6pPr>
            <a:lvl7pPr marL="9876308" indent="0">
              <a:buNone/>
              <a:defRPr sz="3240"/>
            </a:lvl7pPr>
            <a:lvl8pPr marL="11522362" indent="0">
              <a:buNone/>
              <a:defRPr sz="3240"/>
            </a:lvl8pPr>
            <a:lvl9pPr marL="13168415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8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1656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3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831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9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9" y="3511303"/>
            <a:ext cx="23180576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4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48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1" y="20986406"/>
            <a:ext cx="31260053" cy="54864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7"/>
            <a:ext cx="120700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A19D1CE-97EE-433C-8AC1-03AF613B514F}" type="datetimeFigureOut">
              <a:rPr lang="en-US" smtClean="0"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65" y="29626567"/>
            <a:ext cx="16093444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7"/>
            <a:ext cx="87782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9F2652-7980-41AF-9BEB-10404694C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7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1152238" indent="-1152238" algn="r" defTabSz="3292103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1656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823025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92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975262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962894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4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3950525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7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5003996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5991628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7078021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8230259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9316652" indent="-658422" algn="l" defTabSz="3292103" rtl="0" eaLnBrk="1" latinLnBrk="0" hangingPunct="1">
        <a:spcBef>
          <a:spcPct val="20000"/>
        </a:spcBef>
        <a:spcAft>
          <a:spcPts val="108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50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6053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2103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8156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4206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30259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6308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2362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8415" algn="l" defTabSz="3292103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28141601" y="16188243"/>
            <a:ext cx="13817171" cy="2793139"/>
          </a:xfrm>
          <a:prstGeom prst="rect">
            <a:avLst/>
          </a:prstGeom>
        </p:spPr>
        <p:txBody>
          <a:bodyPr vert="horz" lIns="329184" tIns="164592" rIns="329184" bIns="164592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3600" dirty="0">
              <a:latin typeface="Trebuchet MS" panose="020B0603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515" y="15596297"/>
            <a:ext cx="7359523" cy="3167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74412" y="19023531"/>
            <a:ext cx="15124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Scheme 1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dirty="0">
                <a:latin typeface="Trebuchet MS" panose="020B0603020202020204" pitchFamily="34" charset="0"/>
              </a:rPr>
              <a:t>Ideal </a:t>
            </a:r>
            <a:r>
              <a:rPr lang="en-US" sz="4000" dirty="0" smtClean="0">
                <a:latin typeface="Trebuchet MS" panose="020B0603020202020204" pitchFamily="34" charset="0"/>
              </a:rPr>
              <a:t>synthesis </a:t>
            </a:r>
            <a:r>
              <a:rPr lang="en-US" sz="4000" dirty="0">
                <a:latin typeface="Trebuchet MS" panose="020B0603020202020204" pitchFamily="34" charset="0"/>
              </a:rPr>
              <a:t>of a catalytic precursor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209" y="27891546"/>
            <a:ext cx="11333833" cy="265245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302617" y="30830844"/>
            <a:ext cx="11805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Scheme 2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dirty="0">
                <a:latin typeface="Trebuchet MS" panose="020B0603020202020204" pitchFamily="34" charset="0"/>
              </a:rPr>
              <a:t>Experimental </a:t>
            </a:r>
            <a:r>
              <a:rPr lang="en-US" sz="4000" dirty="0" smtClean="0">
                <a:latin typeface="Trebuchet MS" panose="020B0603020202020204" pitchFamily="34" charset="0"/>
              </a:rPr>
              <a:t>synthesis </a:t>
            </a:r>
            <a:r>
              <a:rPr lang="en-US" sz="4000" dirty="0">
                <a:latin typeface="Trebuchet MS" panose="020B0603020202020204" pitchFamily="34" charset="0"/>
              </a:rPr>
              <a:t>of the catalytic precursor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8578" y="19268543"/>
            <a:ext cx="7092267" cy="584540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06674" y="25708759"/>
            <a:ext cx="7256073" cy="60574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26435" y="27681685"/>
            <a:ext cx="1508404" cy="12267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516612" y="27751819"/>
            <a:ext cx="6717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Figure 2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endParaRPr lang="en-US" sz="4000" dirty="0" smtClean="0">
              <a:latin typeface="Trebuchet MS" panose="020B0603020202020204" pitchFamily="34" charset="0"/>
            </a:endParaRPr>
          </a:p>
          <a:p>
            <a:r>
              <a:rPr lang="en-US" sz="4000" baseline="30000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H </a:t>
            </a:r>
            <a:r>
              <a:rPr lang="en-US" sz="4000" dirty="0">
                <a:latin typeface="Trebuchet MS" panose="020B0603020202020204" pitchFamily="34" charset="0"/>
              </a:rPr>
              <a:t>NMR of </a:t>
            </a:r>
            <a:r>
              <a:rPr lang="en-US" sz="4000" b="1" dirty="0">
                <a:latin typeface="Trebuchet MS" panose="020B0603020202020204" pitchFamily="34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431438" y="20968867"/>
            <a:ext cx="6114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Figure 1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endParaRPr lang="en-US" sz="4000" dirty="0" smtClean="0">
              <a:latin typeface="Trebuchet MS" panose="020B0603020202020204" pitchFamily="34" charset="0"/>
            </a:endParaRPr>
          </a:p>
          <a:p>
            <a:r>
              <a:rPr lang="en-US" sz="4000" baseline="30000" dirty="0" smtClean="0">
                <a:latin typeface="Trebuchet MS" panose="020B0603020202020204" pitchFamily="34" charset="0"/>
              </a:rPr>
              <a:t>1</a:t>
            </a:r>
            <a:r>
              <a:rPr lang="en-US" sz="4000" dirty="0" smtClean="0">
                <a:latin typeface="Trebuchet MS" panose="020B0603020202020204" pitchFamily="34" charset="0"/>
              </a:rPr>
              <a:t>H </a:t>
            </a:r>
            <a:r>
              <a:rPr lang="en-US" sz="4000" dirty="0">
                <a:latin typeface="Trebuchet MS" panose="020B0603020202020204" pitchFamily="34" charset="0"/>
              </a:rPr>
              <a:t>NMR of </a:t>
            </a:r>
            <a:r>
              <a:rPr lang="en-US" sz="4000" b="1" dirty="0">
                <a:latin typeface="Trebuchet MS" panose="020B0603020202020204" pitchFamily="34" charset="0"/>
              </a:rPr>
              <a:t>3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9990" y="14850283"/>
            <a:ext cx="11475374" cy="243706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5108565" y="17965848"/>
            <a:ext cx="12337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Scheme 3</a:t>
            </a:r>
            <a:r>
              <a:rPr lang="en-US" sz="4000" dirty="0">
                <a:latin typeface="Trebuchet MS" panose="020B0603020202020204" pitchFamily="34" charset="0"/>
              </a:rPr>
              <a:t>. Completed Experimental Reactions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27633222" y="23673759"/>
            <a:ext cx="13303757" cy="8480524"/>
          </a:xfrm>
          <a:prstGeom prst="rect">
            <a:avLst/>
          </a:prstGeom>
        </p:spPr>
        <p:txBody>
          <a:bodyPr vert="horz" lIns="329184" tIns="164592" rIns="329184" bIns="164592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4000" b="1" dirty="0" smtClean="0">
                <a:latin typeface="Trebuchet MS" panose="020B0603020202020204" pitchFamily="34" charset="0"/>
              </a:rPr>
              <a:t>REFERENCES</a:t>
            </a:r>
          </a:p>
          <a:p>
            <a:pPr marL="0" indent="0">
              <a:spcBef>
                <a:spcPts val="0"/>
              </a:spcBef>
              <a:buNone/>
            </a:pPr>
            <a:endParaRPr lang="en-US" sz="4000" b="1" dirty="0">
              <a:latin typeface="Trebuchet MS" panose="020B0603020202020204" pitchFamily="34" charset="0"/>
            </a:endParaRPr>
          </a:p>
          <a:p>
            <a:pPr marL="742950" indent="-742950">
              <a:spcBef>
                <a:spcPts val="0"/>
              </a:spcBef>
              <a:buAutoNum type="arabicParenBoth"/>
            </a:pPr>
            <a:r>
              <a:rPr lang="en-US" sz="4000" dirty="0" err="1" smtClean="0">
                <a:latin typeface="Trebuchet MS" panose="020B0603020202020204" pitchFamily="34" charset="0"/>
              </a:rPr>
              <a:t>Bru</a:t>
            </a:r>
            <a:r>
              <a:rPr lang="en-US" sz="4000" dirty="0">
                <a:latin typeface="Trebuchet MS" panose="020B0603020202020204" pitchFamily="34" charset="0"/>
              </a:rPr>
              <a:t>, M.; </a:t>
            </a:r>
            <a:r>
              <a:rPr lang="en-US" sz="4000" dirty="0" err="1">
                <a:latin typeface="Trebuchet MS" panose="020B0603020202020204" pitchFamily="34" charset="0"/>
              </a:rPr>
              <a:t>Gordillo</a:t>
            </a:r>
            <a:r>
              <a:rPr lang="en-US" sz="4000" dirty="0">
                <a:latin typeface="Trebuchet MS" panose="020B0603020202020204" pitchFamily="34" charset="0"/>
              </a:rPr>
              <a:t>, A.; Hoffmann, P.; </a:t>
            </a:r>
            <a:r>
              <a:rPr lang="en-US" sz="4000" dirty="0" err="1">
                <a:latin typeface="Trebuchet MS" panose="020B0603020202020204" pitchFamily="34" charset="0"/>
              </a:rPr>
              <a:t>Huguet</a:t>
            </a:r>
            <a:r>
              <a:rPr lang="en-US" sz="4000" dirty="0">
                <a:latin typeface="Trebuchet MS" panose="020B0603020202020204" pitchFamily="34" charset="0"/>
              </a:rPr>
              <a:t>, N</a:t>
            </a:r>
            <a:r>
              <a:rPr lang="en-US" sz="4000" dirty="0" smtClean="0">
                <a:latin typeface="Trebuchet MS" panose="020B0603020202020204" pitchFamily="34" charset="0"/>
              </a:rPr>
              <a:t>.; 	</a:t>
            </a:r>
            <a:r>
              <a:rPr lang="en-US" sz="4000" dirty="0" err="1" smtClean="0">
                <a:latin typeface="Trebuchet MS" panose="020B0603020202020204" pitchFamily="34" charset="0"/>
              </a:rPr>
              <a:t>Jevtovikj</a:t>
            </a:r>
            <a:r>
              <a:rPr lang="en-US" sz="4000" dirty="0">
                <a:latin typeface="Trebuchet MS" panose="020B0603020202020204" pitchFamily="34" charset="0"/>
              </a:rPr>
              <a:t>, I.; </a:t>
            </a:r>
            <a:r>
              <a:rPr lang="en-US" sz="4000" dirty="0" err="1">
                <a:latin typeface="Trebuchet MS" panose="020B0603020202020204" pitchFamily="34" charset="0"/>
              </a:rPr>
              <a:t>Khalimon</a:t>
            </a:r>
            <a:r>
              <a:rPr lang="en-US" sz="4000" dirty="0">
                <a:latin typeface="Trebuchet MS" panose="020B0603020202020204" pitchFamily="34" charset="0"/>
              </a:rPr>
              <a:t>, A.Y.; </a:t>
            </a:r>
            <a:r>
              <a:rPr lang="en-US" sz="4000" dirty="0" err="1">
                <a:latin typeface="Trebuchet MS" panose="020B0603020202020204" pitchFamily="34" charset="0"/>
              </a:rPr>
              <a:t>Lejkowski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dirty="0" smtClean="0">
                <a:latin typeface="Trebuchet MS" panose="020B0603020202020204" pitchFamily="34" charset="0"/>
              </a:rPr>
              <a:t>M.L</a:t>
            </a:r>
            <a:r>
              <a:rPr lang="en-US" sz="4000" dirty="0">
                <a:latin typeface="Trebuchet MS" panose="020B0603020202020204" pitchFamily="34" charset="0"/>
              </a:rPr>
              <a:t>.; </a:t>
            </a:r>
            <a:r>
              <a:rPr lang="en-US" sz="4000" dirty="0" smtClean="0">
                <a:latin typeface="Trebuchet MS" panose="020B0603020202020204" pitchFamily="34" charset="0"/>
              </a:rPr>
              <a:t>	</a:t>
            </a:r>
            <a:r>
              <a:rPr lang="en-US" sz="4000" dirty="0" err="1" smtClean="0">
                <a:latin typeface="Trebuchet MS" panose="020B0603020202020204" pitchFamily="34" charset="0"/>
              </a:rPr>
              <a:t>Limbach</a:t>
            </a:r>
            <a:r>
              <a:rPr lang="en-US" sz="4000" dirty="0">
                <a:latin typeface="Trebuchet MS" panose="020B0603020202020204" pitchFamily="34" charset="0"/>
              </a:rPr>
              <a:t>, M.; Lindner, R.; </a:t>
            </a:r>
            <a:r>
              <a:rPr lang="en-US" sz="4000" dirty="0" err="1" smtClean="0">
                <a:latin typeface="Trebuchet MS" panose="020B0603020202020204" pitchFamily="34" charset="0"/>
              </a:rPr>
              <a:t>Rominger</a:t>
            </a:r>
            <a:r>
              <a:rPr lang="en-US" sz="4000" dirty="0" smtClean="0">
                <a:latin typeface="Trebuchet MS" panose="020B0603020202020204" pitchFamily="34" charset="0"/>
              </a:rPr>
              <a:t>, F</a:t>
            </a:r>
            <a:r>
              <a:rPr lang="en-US" sz="4000" dirty="0">
                <a:latin typeface="Trebuchet MS" panose="020B0603020202020204" pitchFamily="34" charset="0"/>
              </a:rPr>
              <a:t>.; </a:t>
            </a:r>
            <a:r>
              <a:rPr lang="en-US" sz="4000" dirty="0" err="1">
                <a:latin typeface="Trebuchet MS" panose="020B0603020202020204" pitchFamily="34" charset="0"/>
              </a:rPr>
              <a:t>Schunk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dirty="0" smtClean="0">
                <a:latin typeface="Trebuchet MS" panose="020B0603020202020204" pitchFamily="34" charset="0"/>
              </a:rPr>
              <a:t>	S.A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i="1" dirty="0">
                <a:latin typeface="Trebuchet MS" panose="020B0603020202020204" pitchFamily="34" charset="0"/>
              </a:rPr>
              <a:t>Chem. Eur. J. </a:t>
            </a:r>
            <a:r>
              <a:rPr lang="en-US" sz="4000" b="1" dirty="0">
                <a:latin typeface="Trebuchet MS" panose="020B0603020202020204" pitchFamily="34" charset="0"/>
              </a:rPr>
              <a:t>2014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i="1" dirty="0" smtClean="0">
                <a:latin typeface="Trebuchet MS" panose="020B0603020202020204" pitchFamily="34" charset="0"/>
              </a:rPr>
              <a:t>20</a:t>
            </a:r>
            <a:r>
              <a:rPr lang="en-US" sz="4000" dirty="0" smtClean="0">
                <a:latin typeface="Trebuchet MS" panose="020B0603020202020204" pitchFamily="34" charset="0"/>
              </a:rPr>
              <a:t>, 16858 </a:t>
            </a:r>
            <a:r>
              <a:rPr lang="en-US" sz="4000" dirty="0">
                <a:latin typeface="Trebuchet MS" panose="020B0603020202020204" pitchFamily="34" charset="0"/>
              </a:rPr>
              <a:t>– 16862</a:t>
            </a:r>
            <a:r>
              <a:rPr lang="en-US" sz="4000" dirty="0" smtClean="0">
                <a:latin typeface="Trebuchet MS" panose="020B0603020202020204" pitchFamily="34" charset="0"/>
              </a:rPr>
              <a:t>.</a:t>
            </a:r>
          </a:p>
          <a:p>
            <a:pPr marL="742950" indent="-742950">
              <a:spcBef>
                <a:spcPts val="0"/>
              </a:spcBef>
              <a:buAutoNum type="arabicParenBoth"/>
            </a:pPr>
            <a:endParaRPr lang="en-US" sz="4000" dirty="0">
              <a:latin typeface="Trebuchet MS" panose="020B0603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000" dirty="0">
                <a:latin typeface="Trebuchet MS" panose="020B0603020202020204" pitchFamily="34" charset="0"/>
              </a:rPr>
              <a:t>(2) Blumel, J.; </a:t>
            </a:r>
            <a:r>
              <a:rPr lang="en-US" sz="4000" dirty="0" err="1">
                <a:latin typeface="Trebuchet MS" panose="020B0603020202020204" pitchFamily="34" charset="0"/>
              </a:rPr>
              <a:t>Haubrich</a:t>
            </a:r>
            <a:r>
              <a:rPr lang="en-US" sz="4000" dirty="0">
                <a:latin typeface="Trebuchet MS" panose="020B0603020202020204" pitchFamily="34" charset="0"/>
              </a:rPr>
              <a:t>, S.; </a:t>
            </a:r>
            <a:r>
              <a:rPr lang="en-US" sz="4000" dirty="0" err="1">
                <a:latin typeface="Trebuchet MS" panose="020B0603020202020204" pitchFamily="34" charset="0"/>
              </a:rPr>
              <a:t>Merckle</a:t>
            </a:r>
            <a:r>
              <a:rPr lang="en-US" sz="4000" dirty="0">
                <a:latin typeface="Trebuchet MS" panose="020B0603020202020204" pitchFamily="34" charset="0"/>
              </a:rPr>
              <a:t>, C.; </a:t>
            </a:r>
            <a:r>
              <a:rPr lang="en-US" sz="4000" dirty="0" err="1">
                <a:latin typeface="Trebuchet MS" panose="020B0603020202020204" pitchFamily="34" charset="0"/>
              </a:rPr>
              <a:t>Tsiavaliaris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dirty="0" smtClean="0">
                <a:latin typeface="Trebuchet MS" panose="020B0603020202020204" pitchFamily="34" charset="0"/>
              </a:rPr>
              <a:t>	G. </a:t>
            </a:r>
            <a:r>
              <a:rPr lang="en-US" sz="4000" i="1" dirty="0" err="1" smtClean="0">
                <a:latin typeface="Trebuchet MS" panose="020B0603020202020204" pitchFamily="34" charset="0"/>
              </a:rPr>
              <a:t>Synlett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b="1" dirty="0">
                <a:latin typeface="Trebuchet MS" panose="020B0603020202020204" pitchFamily="34" charset="0"/>
              </a:rPr>
              <a:t>2001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i="1" dirty="0">
                <a:latin typeface="Trebuchet MS" panose="020B0603020202020204" pitchFamily="34" charset="0"/>
              </a:rPr>
              <a:t>3</a:t>
            </a:r>
            <a:r>
              <a:rPr lang="en-US" sz="4000" dirty="0">
                <a:latin typeface="Trebuchet MS" panose="020B0603020202020204" pitchFamily="34" charset="0"/>
              </a:rPr>
              <a:t>, 391 – 393</a:t>
            </a:r>
            <a:r>
              <a:rPr lang="en-US" sz="4000" dirty="0" smtClean="0">
                <a:latin typeface="Trebuchet MS" panose="020B0603020202020204" pitchFamily="34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US" sz="4000" dirty="0">
              <a:latin typeface="Trebuchet MS" panose="020B0603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000" dirty="0">
                <a:latin typeface="Trebuchet MS" panose="020B0603020202020204" pitchFamily="34" charset="0"/>
              </a:rPr>
              <a:t>(3) Harry, D.; </a:t>
            </a:r>
            <a:r>
              <a:rPr lang="en-US" sz="4000" dirty="0" err="1">
                <a:latin typeface="Trebuchet MS" panose="020B0603020202020204" pitchFamily="34" charset="0"/>
              </a:rPr>
              <a:t>Marsman</a:t>
            </a:r>
            <a:r>
              <a:rPr lang="en-US" sz="4000" dirty="0">
                <a:latin typeface="Trebuchet MS" panose="020B0603020202020204" pitchFamily="34" charset="0"/>
              </a:rPr>
              <a:t>, J.W.; </a:t>
            </a:r>
            <a:r>
              <a:rPr lang="en-US" sz="4000" dirty="0" err="1">
                <a:latin typeface="Trebuchet MS" panose="020B0603020202020204" pitchFamily="34" charset="0"/>
              </a:rPr>
              <a:t>Noltes</a:t>
            </a:r>
            <a:r>
              <a:rPr lang="en-US" sz="4000" dirty="0">
                <a:latin typeface="Trebuchet MS" panose="020B0603020202020204" pitchFamily="34" charset="0"/>
              </a:rPr>
              <a:t>, J.G.; </a:t>
            </a:r>
            <a:r>
              <a:rPr lang="en-US" sz="4000" dirty="0" err="1">
                <a:latin typeface="Trebuchet MS" panose="020B0603020202020204" pitchFamily="34" charset="0"/>
              </a:rPr>
              <a:t>Thewissen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dirty="0" smtClean="0">
                <a:latin typeface="Trebuchet MS" panose="020B0603020202020204" pitchFamily="34" charset="0"/>
              </a:rPr>
              <a:t>	M.W.; </a:t>
            </a:r>
            <a:r>
              <a:rPr lang="en-US" sz="4000" dirty="0" err="1" smtClean="0">
                <a:latin typeface="Trebuchet MS" panose="020B0603020202020204" pitchFamily="34" charset="0"/>
              </a:rPr>
              <a:t>Timmer</a:t>
            </a:r>
            <a:r>
              <a:rPr lang="en-US" sz="4000" dirty="0">
                <a:latin typeface="Trebuchet MS" panose="020B0603020202020204" pitchFamily="34" charset="0"/>
              </a:rPr>
              <a:t>, K. </a:t>
            </a:r>
            <a:r>
              <a:rPr lang="en-US" sz="4000" i="1" dirty="0">
                <a:latin typeface="Trebuchet MS" panose="020B0603020202020204" pitchFamily="34" charset="0"/>
              </a:rPr>
              <a:t>Inorganic </a:t>
            </a:r>
            <a:r>
              <a:rPr lang="en-US" sz="4000" i="1" dirty="0" err="1">
                <a:latin typeface="Trebuchet MS" panose="020B0603020202020204" pitchFamily="34" charset="0"/>
              </a:rPr>
              <a:t>Chimica</a:t>
            </a:r>
            <a:r>
              <a:rPr lang="en-US" sz="4000" i="1" dirty="0">
                <a:latin typeface="Trebuchet MS" panose="020B0603020202020204" pitchFamily="34" charset="0"/>
              </a:rPr>
              <a:t> </a:t>
            </a:r>
            <a:r>
              <a:rPr lang="en-US" sz="4000" i="1" dirty="0" err="1">
                <a:latin typeface="Trebuchet MS" panose="020B0603020202020204" pitchFamily="34" charset="0"/>
              </a:rPr>
              <a:t>Acta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b="1" dirty="0" smtClean="0">
                <a:latin typeface="Trebuchet MS" panose="020B0603020202020204" pitchFamily="34" charset="0"/>
              </a:rPr>
              <a:t>1985</a:t>
            </a:r>
            <a:r>
              <a:rPr lang="en-US" sz="4000" dirty="0" smtClean="0">
                <a:latin typeface="Trebuchet MS" panose="020B0603020202020204" pitchFamily="34" charset="0"/>
              </a:rPr>
              <a:t>, 	</a:t>
            </a:r>
            <a:r>
              <a:rPr lang="en-US" sz="4000" i="1" dirty="0" smtClean="0">
                <a:latin typeface="Trebuchet MS" panose="020B0603020202020204" pitchFamily="34" charset="0"/>
              </a:rPr>
              <a:t>97</a:t>
            </a:r>
            <a:r>
              <a:rPr lang="en-US" sz="4000" dirty="0">
                <a:latin typeface="Trebuchet MS" panose="020B0603020202020204" pitchFamily="34" charset="0"/>
              </a:rPr>
              <a:t>, 143 – 150</a:t>
            </a:r>
            <a:r>
              <a:rPr lang="en-US" sz="4000" dirty="0" smtClean="0">
                <a:latin typeface="Trebuchet MS" panose="020B0603020202020204" pitchFamily="34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en-US" sz="4000" dirty="0">
              <a:latin typeface="Trebuchet MS" panose="020B0603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000" dirty="0">
                <a:latin typeface="Trebuchet MS" panose="020B0603020202020204" pitchFamily="34" charset="0"/>
              </a:rPr>
              <a:t>(4) Chow, K.K.; McAuliffe, C.A. </a:t>
            </a:r>
            <a:r>
              <a:rPr lang="en-US" sz="4000" i="1" dirty="0">
                <a:latin typeface="Trebuchet MS" panose="020B0603020202020204" pitchFamily="34" charset="0"/>
              </a:rPr>
              <a:t>Inorganic </a:t>
            </a:r>
            <a:r>
              <a:rPr lang="en-US" sz="4000" i="1" dirty="0" err="1">
                <a:latin typeface="Trebuchet MS" panose="020B0603020202020204" pitchFamily="34" charset="0"/>
              </a:rPr>
              <a:t>Chimica</a:t>
            </a:r>
            <a:r>
              <a:rPr lang="en-US" sz="4000" i="1" dirty="0">
                <a:latin typeface="Trebuchet MS" panose="020B0603020202020204" pitchFamily="34" charset="0"/>
              </a:rPr>
              <a:t> </a:t>
            </a:r>
            <a:r>
              <a:rPr lang="en-US" sz="4000" i="1" dirty="0" err="1" smtClean="0">
                <a:latin typeface="Trebuchet MS" panose="020B0603020202020204" pitchFamily="34" charset="0"/>
              </a:rPr>
              <a:t>Acta</a:t>
            </a:r>
            <a:r>
              <a:rPr lang="en-US" sz="4000" dirty="0" smtClean="0">
                <a:latin typeface="Trebuchet MS" panose="020B0603020202020204" pitchFamily="34" charset="0"/>
              </a:rPr>
              <a:t>. 	</a:t>
            </a:r>
            <a:r>
              <a:rPr lang="en-US" sz="4000" b="1" dirty="0" smtClean="0">
                <a:latin typeface="Trebuchet MS" panose="020B0603020202020204" pitchFamily="34" charset="0"/>
              </a:rPr>
              <a:t>1974</a:t>
            </a:r>
            <a:r>
              <a:rPr lang="en-US" sz="4000" dirty="0">
                <a:latin typeface="Trebuchet MS" panose="020B0603020202020204" pitchFamily="34" charset="0"/>
              </a:rPr>
              <a:t>, </a:t>
            </a:r>
            <a:r>
              <a:rPr lang="en-US" sz="4000" i="1" dirty="0">
                <a:latin typeface="Trebuchet MS" panose="020B0603020202020204" pitchFamily="34" charset="0"/>
              </a:rPr>
              <a:t>10</a:t>
            </a:r>
            <a:r>
              <a:rPr lang="en-US" sz="4000" dirty="0">
                <a:latin typeface="Trebuchet MS" panose="020B0603020202020204" pitchFamily="34" charset="0"/>
              </a:rPr>
              <a:t>, 197 – 202.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0039299" y="17198181"/>
            <a:ext cx="1098378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80" dirty="0"/>
              <a:t>~ 52%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823687" y="17346195"/>
            <a:ext cx="904415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80" dirty="0"/>
              <a:t>~ 4%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54624" y="8052132"/>
            <a:ext cx="1242900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INTRODUCTION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“One-pot” reactions are incredibly important to the synthesis of industrial acrylates – the ideal syntheses utilize carbon dioxide and ethylene in the inorganic binding process</a:t>
            </a:r>
            <a:r>
              <a:rPr lang="en-US" sz="4000" baseline="30000" dirty="0">
                <a:latin typeface="Trebuchet MS" panose="020B0603020202020204" pitchFamily="34" charset="0"/>
              </a:rPr>
              <a:t>1</a:t>
            </a:r>
            <a:r>
              <a:rPr lang="en-US" sz="4000" dirty="0">
                <a:latin typeface="Trebuchet MS" panose="020B0603020202020204" pitchFamily="34" charset="0"/>
              </a:rPr>
              <a:t>. However, elimination reactions with the </a:t>
            </a:r>
            <a:r>
              <a:rPr lang="el-GR" sz="4000" dirty="0">
                <a:latin typeface="Trebuchet MS" panose="020B0603020202020204" pitchFamily="34" charset="0"/>
              </a:rPr>
              <a:t>β</a:t>
            </a:r>
            <a:r>
              <a:rPr lang="en-US" sz="4000" dirty="0">
                <a:latin typeface="Trebuchet MS" panose="020B0603020202020204" pitchFamily="34" charset="0"/>
              </a:rPr>
              <a:t>-Hydrogen do not readily go, and only similar reactions to produce acrylamides from nickel catalysts have been </a:t>
            </a:r>
            <a:r>
              <a:rPr lang="en-US" sz="4000" dirty="0">
                <a:latin typeface="Trebuchet MS" panose="020B0603020202020204" pitchFamily="34" charset="0"/>
              </a:rPr>
              <a:t>successful</a:t>
            </a:r>
            <a:r>
              <a:rPr lang="en-US" sz="4000" baseline="30000" dirty="0">
                <a:latin typeface="Trebuchet MS" panose="020B0603020202020204" pitchFamily="34" charset="0"/>
              </a:rPr>
              <a:t>2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dirty="0">
                <a:latin typeface="Trebuchet MS" panose="020B0603020202020204" pitchFamily="34" charset="0"/>
              </a:rPr>
              <a:t>However, several recent studies have illustrated several catalytic precursors that may drive the reaction in a kinetically and thermodynamically favored reaction.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74412" y="20053508"/>
            <a:ext cx="11934153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EXPERIMENTAL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The synthetic route when 1,2-bis(</a:t>
            </a:r>
            <a:r>
              <a:rPr lang="en-US" sz="4000" dirty="0" err="1">
                <a:latin typeface="Trebuchet MS" panose="020B0603020202020204" pitchFamily="34" charset="0"/>
              </a:rPr>
              <a:t>diphenylphosphino</a:t>
            </a:r>
            <a:r>
              <a:rPr lang="en-US" sz="4000" dirty="0">
                <a:latin typeface="Trebuchet MS" panose="020B0603020202020204" pitchFamily="34" charset="0"/>
              </a:rPr>
              <a:t>)ethane </a:t>
            </a:r>
            <a:r>
              <a:rPr lang="en-US" sz="4000" b="1" dirty="0">
                <a:latin typeface="Trebuchet MS" panose="020B0603020202020204" pitchFamily="34" charset="0"/>
              </a:rPr>
              <a:t>3</a:t>
            </a:r>
            <a:r>
              <a:rPr lang="en-US" sz="4000" dirty="0">
                <a:latin typeface="Trebuchet MS" panose="020B0603020202020204" pitchFamily="34" charset="0"/>
              </a:rPr>
              <a:t> was </a:t>
            </a:r>
            <a:r>
              <a:rPr lang="en-US" sz="4000" dirty="0">
                <a:latin typeface="Trebuchet MS" panose="020B0603020202020204" pitchFamily="34" charset="0"/>
              </a:rPr>
              <a:t>formed from </a:t>
            </a:r>
            <a:r>
              <a:rPr lang="en-US" sz="4000" dirty="0" err="1">
                <a:latin typeface="Trebuchet MS" panose="020B0603020202020204" pitchFamily="34" charset="0"/>
              </a:rPr>
              <a:t>diphenylphosphine</a:t>
            </a:r>
            <a:r>
              <a:rPr lang="en-US" sz="4000" dirty="0">
                <a:latin typeface="Trebuchet MS" panose="020B0603020202020204" pitchFamily="34" charset="0"/>
              </a:rPr>
              <a:t> </a:t>
            </a:r>
            <a:r>
              <a:rPr lang="en-US" sz="4000" b="1" dirty="0">
                <a:latin typeface="Trebuchet MS" panose="020B0603020202020204" pitchFamily="34" charset="0"/>
              </a:rPr>
              <a:t>2</a:t>
            </a:r>
            <a:r>
              <a:rPr lang="en-US" sz="4000" dirty="0">
                <a:latin typeface="Trebuchet MS" panose="020B0603020202020204" pitchFamily="34" charset="0"/>
              </a:rPr>
              <a:t> and </a:t>
            </a:r>
            <a:r>
              <a:rPr lang="en-US" sz="4000" dirty="0">
                <a:latin typeface="Trebuchet MS" panose="020B0603020202020204" pitchFamily="34" charset="0"/>
              </a:rPr>
              <a:t>1,2-dibromoethane, catalyzed from </a:t>
            </a:r>
            <a:r>
              <a:rPr lang="en-US" sz="4000" dirty="0">
                <a:latin typeface="Trebuchet MS" panose="020B0603020202020204" pitchFamily="34" charset="0"/>
              </a:rPr>
              <a:t>n-butyllithium</a:t>
            </a:r>
            <a:r>
              <a:rPr lang="en-US" sz="4000" baseline="30000" dirty="0">
                <a:latin typeface="Trebuchet MS" panose="020B0603020202020204" pitchFamily="34" charset="0"/>
              </a:rPr>
              <a:t>3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dirty="0">
                <a:latin typeface="Trebuchet MS" panose="020B0603020202020204" pitchFamily="34" charset="0"/>
              </a:rPr>
              <a:t>The catalytic </a:t>
            </a:r>
            <a:r>
              <a:rPr lang="en-US" sz="4000" dirty="0">
                <a:latin typeface="Trebuchet MS" panose="020B0603020202020204" pitchFamily="34" charset="0"/>
              </a:rPr>
              <a:t>precursor </a:t>
            </a:r>
            <a:r>
              <a:rPr lang="en-US" sz="4000" b="1" dirty="0">
                <a:latin typeface="Trebuchet MS" panose="020B0603020202020204" pitchFamily="34" charset="0"/>
              </a:rPr>
              <a:t>4</a:t>
            </a:r>
            <a:r>
              <a:rPr lang="en-US" sz="4000" dirty="0">
                <a:latin typeface="Trebuchet MS" panose="020B0603020202020204" pitchFamily="34" charset="0"/>
              </a:rPr>
              <a:t> </a:t>
            </a:r>
            <a:r>
              <a:rPr lang="en-US" sz="4000" dirty="0">
                <a:latin typeface="Trebuchet MS" panose="020B0603020202020204" pitchFamily="34" charset="0"/>
              </a:rPr>
              <a:t>was formed from Nickel(II) dichloride and the </a:t>
            </a:r>
            <a:r>
              <a:rPr lang="en-US" sz="4000" b="1" dirty="0">
                <a:latin typeface="Trebuchet MS" panose="020B0603020202020204" pitchFamily="34" charset="0"/>
              </a:rPr>
              <a:t>3</a:t>
            </a:r>
            <a:r>
              <a:rPr lang="en-US" sz="4000" baseline="30000" dirty="0">
                <a:latin typeface="Trebuchet MS" panose="020B0603020202020204" pitchFamily="34" charset="0"/>
              </a:rPr>
              <a:t>4</a:t>
            </a:r>
            <a:r>
              <a:rPr lang="en-US" sz="4000" dirty="0">
                <a:latin typeface="Trebuchet MS" panose="020B0603020202020204" pitchFamily="34" charset="0"/>
              </a:rPr>
              <a:t>. </a:t>
            </a:r>
            <a:r>
              <a:rPr lang="en-US" sz="4000" dirty="0">
                <a:latin typeface="Trebuchet MS" panose="020B0603020202020204" pitchFamily="34" charset="0"/>
              </a:rPr>
              <a:t>A further oxidation step could yield the catalyst that could partake in reactions, and the addition of an electron-donating group would help reactivity of that product. </a:t>
            </a:r>
            <a:r>
              <a:rPr lang="en-US" sz="4000" baseline="30000" dirty="0">
                <a:latin typeface="Trebuchet MS" panose="020B0603020202020204" pitchFamily="34" charset="0"/>
              </a:rPr>
              <a:t>1</a:t>
            </a:r>
            <a:r>
              <a:rPr lang="en-US" sz="4000" dirty="0">
                <a:latin typeface="Trebuchet MS" panose="020B0603020202020204" pitchFamily="34" charset="0"/>
              </a:rPr>
              <a:t>H-NMR was used to analyze the presence and purity of the products.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83628" y="8891354"/>
            <a:ext cx="106727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RESULTS AND </a:t>
            </a:r>
            <a:r>
              <a:rPr lang="en-US" sz="4000" b="1" dirty="0" smtClean="0">
                <a:latin typeface="Trebuchet MS" panose="020B0603020202020204" pitchFamily="34" charset="0"/>
              </a:rPr>
              <a:t>DISCUSSION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The </a:t>
            </a:r>
            <a:r>
              <a:rPr lang="en-US" sz="4000" dirty="0" err="1">
                <a:latin typeface="Trebuchet MS" panose="020B0603020202020204" pitchFamily="34" charset="0"/>
              </a:rPr>
              <a:t>deprotonation</a:t>
            </a:r>
            <a:r>
              <a:rPr lang="en-US" sz="4000" dirty="0">
                <a:latin typeface="Trebuchet MS" panose="020B0603020202020204" pitchFamily="34" charset="0"/>
              </a:rPr>
              <a:t> of </a:t>
            </a:r>
            <a:r>
              <a:rPr lang="en-US" sz="4000" dirty="0" err="1">
                <a:latin typeface="Trebuchet MS" panose="020B0603020202020204" pitchFamily="34" charset="0"/>
              </a:rPr>
              <a:t>diphenylphosphine</a:t>
            </a:r>
            <a:r>
              <a:rPr lang="en-US" sz="4000" dirty="0">
                <a:latin typeface="Trebuchet MS" panose="020B0603020202020204" pitchFamily="34" charset="0"/>
              </a:rPr>
              <a:t> with n-butyl lithium worked well to produce 1,2-bis(</a:t>
            </a:r>
            <a:r>
              <a:rPr lang="en-US" sz="4000" dirty="0" err="1">
                <a:latin typeface="Trebuchet MS" panose="020B0603020202020204" pitchFamily="34" charset="0"/>
              </a:rPr>
              <a:t>diphenylphosphino</a:t>
            </a:r>
            <a:r>
              <a:rPr lang="en-US" sz="4000" dirty="0">
                <a:latin typeface="Trebuchet MS" panose="020B0603020202020204" pitchFamily="34" charset="0"/>
              </a:rPr>
              <a:t>)ethane. The reaction with nickel (II) dichloride worked well to produce the catalytic precursor, however, the low yield of this reaction halted any forward reactions from taking place.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780965" y="15027966"/>
            <a:ext cx="121249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CONCLUSIONS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The synthesis successfully produced both </a:t>
            </a:r>
            <a:r>
              <a:rPr lang="en-US" sz="4000" dirty="0">
                <a:latin typeface="Trebuchet MS" panose="020B0603020202020204" pitchFamily="34" charset="0"/>
              </a:rPr>
              <a:t>the </a:t>
            </a:r>
            <a:r>
              <a:rPr lang="en-US" sz="4000" b="1" dirty="0">
                <a:latin typeface="Trebuchet MS" panose="020B0603020202020204" pitchFamily="34" charset="0"/>
              </a:rPr>
              <a:t>3</a:t>
            </a:r>
            <a:r>
              <a:rPr lang="en-US" sz="4000" dirty="0">
                <a:latin typeface="Trebuchet MS" panose="020B0603020202020204" pitchFamily="34" charset="0"/>
              </a:rPr>
              <a:t> </a:t>
            </a:r>
            <a:r>
              <a:rPr lang="en-US" sz="4000" dirty="0">
                <a:latin typeface="Trebuchet MS" panose="020B0603020202020204" pitchFamily="34" charset="0"/>
              </a:rPr>
              <a:t>and </a:t>
            </a:r>
            <a:r>
              <a:rPr lang="en-US" sz="4000" b="1" dirty="0">
                <a:latin typeface="Trebuchet MS" panose="020B0603020202020204" pitchFamily="34" charset="0"/>
              </a:rPr>
              <a:t>4</a:t>
            </a:r>
            <a:r>
              <a:rPr lang="en-US" sz="4000" dirty="0">
                <a:latin typeface="Trebuchet MS" panose="020B0603020202020204" pitchFamily="34" charset="0"/>
              </a:rPr>
              <a:t> products, however, further oxidative and </a:t>
            </a:r>
            <a:r>
              <a:rPr lang="en-US" sz="4000" dirty="0" err="1">
                <a:latin typeface="Trebuchet MS" panose="020B0603020202020204" pitchFamily="34" charset="0"/>
              </a:rPr>
              <a:t>nucleophilic</a:t>
            </a:r>
            <a:r>
              <a:rPr lang="en-US" sz="4000" dirty="0">
                <a:latin typeface="Trebuchet MS" panose="020B0603020202020204" pitchFamily="34" charset="0"/>
              </a:rPr>
              <a:t> </a:t>
            </a:r>
            <a:r>
              <a:rPr lang="en-US" sz="4000" dirty="0">
                <a:latin typeface="Trebuchet MS" panose="020B0603020202020204" pitchFamily="34" charset="0"/>
              </a:rPr>
              <a:t>additions </a:t>
            </a:r>
            <a:r>
              <a:rPr lang="en-US" sz="4000" dirty="0">
                <a:latin typeface="Trebuchet MS" panose="020B0603020202020204" pitchFamily="34" charset="0"/>
              </a:rPr>
              <a:t>are needed to produce a functional and effective </a:t>
            </a:r>
            <a:r>
              <a:rPr lang="en-US" sz="4000" dirty="0">
                <a:latin typeface="Trebuchet MS" panose="020B0603020202020204" pitchFamily="34" charset="0"/>
              </a:rPr>
              <a:t>catalyst.</a:t>
            </a:r>
            <a:endParaRPr lang="en-US" sz="4000" dirty="0">
              <a:latin typeface="Trebuchet MS" panose="020B0603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780965" y="19529964"/>
            <a:ext cx="120651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rebuchet MS" panose="020B0603020202020204" pitchFamily="34" charset="0"/>
              </a:rPr>
              <a:t>ACKNOWLEDGEMENT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I would like to acknowledge the </a:t>
            </a:r>
            <a:r>
              <a:rPr lang="en-US" sz="4000" dirty="0" err="1">
                <a:latin typeface="Trebuchet MS" panose="020B0603020202020204" pitchFamily="34" charset="0"/>
              </a:rPr>
              <a:t>Planalp</a:t>
            </a:r>
            <a:r>
              <a:rPr lang="en-US" sz="4000" dirty="0">
                <a:latin typeface="Trebuchet MS" panose="020B0603020202020204" pitchFamily="34" charset="0"/>
              </a:rPr>
              <a:t> research group and the UNH Department of Chemistry for their support.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7932067" y="9110426"/>
            <a:ext cx="120651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rebuchet MS" panose="020B0603020202020204" pitchFamily="34" charset="0"/>
              </a:rPr>
              <a:t>FUTURE </a:t>
            </a:r>
            <a:r>
              <a:rPr lang="en-US" sz="4000" b="1" dirty="0" smtClean="0">
                <a:latin typeface="Trebuchet MS" panose="020B0603020202020204" pitchFamily="34" charset="0"/>
              </a:rPr>
              <a:t>WORK</a:t>
            </a:r>
          </a:p>
          <a:p>
            <a:endParaRPr lang="en-US" sz="4000" b="1" dirty="0">
              <a:latin typeface="Trebuchet MS" panose="020B0603020202020204" pitchFamily="34" charset="0"/>
            </a:endParaRPr>
          </a:p>
          <a:p>
            <a:r>
              <a:rPr lang="en-US" sz="4000" dirty="0">
                <a:latin typeface="Trebuchet MS" panose="020B0603020202020204" pitchFamily="34" charset="0"/>
              </a:rPr>
              <a:t>With the successful synthesis of the nickel precursor, future work could be aimed at synthesizing higher yielding and higher purity products. Furthermore, the nickel precursor could be oxidized to yield a product that could participate in the one-pot binding reaction.</a:t>
            </a:r>
          </a:p>
        </p:txBody>
      </p:sp>
      <p:sp>
        <p:nvSpPr>
          <p:cNvPr id="40" name="Title 1"/>
          <p:cNvSpPr>
            <a:spLocks noGrp="1"/>
          </p:cNvSpPr>
          <p:nvPr>
            <p:ph type="title"/>
          </p:nvPr>
        </p:nvSpPr>
        <p:spPr>
          <a:xfrm>
            <a:off x="8120580" y="1914018"/>
            <a:ext cx="28303020" cy="5540597"/>
          </a:xfrm>
          <a:effectLst/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6000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Systematic Synthesis of a</a:t>
            </a:r>
            <a:r>
              <a:rPr lang="en-US" sz="6000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Nickel-Bound Catalytic </a:t>
            </a:r>
            <a:r>
              <a:rPr lang="en-US" sz="6000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Precursor for Carboxylation with Olefins</a:t>
            </a:r>
            <a:r>
              <a:rPr lang="en-US" sz="6600" b="0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6600" b="0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6000" b="0" i="1" u="sng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Matthew Reuter</a:t>
            </a:r>
            <a: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Roy </a:t>
            </a:r>
            <a:r>
              <a:rPr lang="en-US" sz="6000" b="0" i="1" dirty="0" err="1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Planalp</a:t>
            </a:r>
            <a: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Luke Fulton, </a:t>
            </a:r>
            <a:r>
              <a:rPr lang="en-US" sz="6000" b="0" i="1" dirty="0">
                <a:solidFill>
                  <a:srgbClr val="333333"/>
                </a:solidFill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Mahmoud </a:t>
            </a:r>
            <a:r>
              <a:rPr lang="en-US" sz="6000" b="0" i="1" dirty="0" err="1">
                <a:solidFill>
                  <a:srgbClr val="333333"/>
                </a:solidFill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Abdalrahman</a:t>
            </a:r>
            <a: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mbr2003@wildcats.unh.edu, Department of Chemistry, University of New Hampshire, Durham, NH</a:t>
            </a:r>
            <a:b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6000" b="0" i="1" dirty="0">
                <a:effectLst>
                  <a:reflection blurRad="6350"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12/09/16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5874" y="1871409"/>
            <a:ext cx="4763881" cy="44878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420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pStream" id="{66D7D756-422D-4F9D-9C17-6447C04B8645}" vid="{DBB29A43-217A-4D65-82CA-6839C7DE33F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179</TotalTime>
  <Words>368</Words>
  <Application>Microsoft Office PowerPoint</Application>
  <PresentationFormat>Custom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Georgia</vt:lpstr>
      <vt:lpstr>Trebuchet MS</vt:lpstr>
      <vt:lpstr>Slipstream</vt:lpstr>
      <vt:lpstr>Systematic Synthesis of a Nickel-Bound Catalytic Precursor for Carboxylation with Olefins Matthew Reuter, Roy Planalp, Luke Fulton, Mahmoud Abdalrahman mbr2003@wildcats.unh.edu, Department of Chemistry, University of New Hampshire, Durham, NH 12/09/16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Undergraduate Approach to the Synthesis of a Nickel-Based Catalytic Precursor Matthew Reuter, Roy Planalp, Luke Fulton, Mahmoud Abdalrahman mbr2003@wildcats.unh.edu, Department of Chemistry, University of New Hampshire, Durham, NH 12/09/16</dc:title>
  <dc:creator>Microsoft account</dc:creator>
  <cp:lastModifiedBy>Microsoft account</cp:lastModifiedBy>
  <cp:revision>44</cp:revision>
  <dcterms:created xsi:type="dcterms:W3CDTF">2016-11-30T22:22:36Z</dcterms:created>
  <dcterms:modified xsi:type="dcterms:W3CDTF">2016-12-05T19:35:38Z</dcterms:modified>
</cp:coreProperties>
</file>