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6" r:id="rId1"/>
  </p:sldMasterIdLst>
  <p:sldIdLst>
    <p:sldId id="256" r:id="rId2"/>
  </p:sldIdLst>
  <p:sldSz cx="43891200" cy="32918400"/>
  <p:notesSz cx="6858000" cy="9144000"/>
  <p:defaultTextStyle>
    <a:defPPr>
      <a:defRPr lang="en-US"/>
    </a:defPPr>
    <a:lvl1pPr marL="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1pPr>
    <a:lvl2pPr marL="219456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2pPr>
    <a:lvl3pPr marL="438912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3pPr>
    <a:lvl4pPr marL="658368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4pPr>
    <a:lvl5pPr marL="877824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5pPr>
    <a:lvl6pPr marL="1097280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6pPr>
    <a:lvl7pPr marL="1316736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7pPr>
    <a:lvl8pPr marL="1536192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8pPr>
    <a:lvl9pPr marL="17556480" algn="l" defTabSz="4389120" rtl="0" eaLnBrk="1" latinLnBrk="0" hangingPunct="1">
      <a:defRPr sz="86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Untitled Section" id="{FACCC5B0-4464-4606-8EC5-20E297B82AE9}">
          <p14:sldIdLst>
            <p14:sldId id="256"/>
          </p14:sldIdLst>
        </p14:section>
      </p14:sectionLst>
    </p:ext>
    <p:ext uri="{EFAFB233-063F-42B5-8137-9DF3F51BA10A}">
      <p15:sldGuideLst xmlns:p15="http://schemas.microsoft.com/office/powerpoint/2012/main">
        <p15:guide id="1" orient="horz" pos="10368">
          <p15:clr>
            <a:srgbClr val="A4A3A4"/>
          </p15:clr>
        </p15:guide>
        <p15:guide id="2" pos="1382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D23FD"/>
    <a:srgbClr val="01244F"/>
    <a:srgbClr val="0A02A6"/>
    <a:srgbClr val="024CA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588" autoAdjust="0"/>
    <p:restoredTop sz="99500" autoAdjust="0"/>
  </p:normalViewPr>
  <p:slideViewPr>
    <p:cSldViewPr>
      <p:cViewPr varScale="1">
        <p:scale>
          <a:sx n="17" d="100"/>
          <a:sy n="17" d="100"/>
        </p:scale>
        <p:origin x="12" y="150"/>
      </p:cViewPr>
      <p:guideLst>
        <p:guide orient="horz" pos="10368"/>
        <p:guide pos="13824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8" Type="http://schemas.openxmlformats.org/officeDocument/2006/relationships/image" Target="../media/image8.emf"/><Relationship Id="rId3" Type="http://schemas.openxmlformats.org/officeDocument/2006/relationships/image" Target="../media/image3.emf"/><Relationship Id="rId7" Type="http://schemas.openxmlformats.org/officeDocument/2006/relationships/image" Target="../media/image7.emf"/><Relationship Id="rId12" Type="http://schemas.openxmlformats.org/officeDocument/2006/relationships/image" Target="../media/image12.emf"/><Relationship Id="rId2" Type="http://schemas.openxmlformats.org/officeDocument/2006/relationships/image" Target="../media/image2.emf"/><Relationship Id="rId1" Type="http://schemas.openxmlformats.org/officeDocument/2006/relationships/image" Target="../media/image1.emf"/><Relationship Id="rId6" Type="http://schemas.openxmlformats.org/officeDocument/2006/relationships/image" Target="../media/image6.emf"/><Relationship Id="rId11" Type="http://schemas.openxmlformats.org/officeDocument/2006/relationships/image" Target="../media/image11.emf"/><Relationship Id="rId5" Type="http://schemas.openxmlformats.org/officeDocument/2006/relationships/image" Target="../media/image5.emf"/><Relationship Id="rId10" Type="http://schemas.openxmlformats.org/officeDocument/2006/relationships/image" Target="../media/image10.emf"/><Relationship Id="rId4" Type="http://schemas.openxmlformats.org/officeDocument/2006/relationships/image" Target="../media/image4.emf"/><Relationship Id="rId9" Type="http://schemas.openxmlformats.org/officeDocument/2006/relationships/image" Target="../media/image9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18561216"/>
            <a:ext cx="43891200" cy="14357184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38912" tIns="219456" rIns="438912" bIns="219456"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43891200" cy="18561216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38912" tIns="219456" rIns="438912" bIns="219456"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12731093"/>
            <a:ext cx="43891200" cy="109728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38912" tIns="219456" rIns="438912" bIns="219456"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7680960"/>
            <a:ext cx="43891200" cy="2450592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38912" tIns="219456" rIns="438912" bIns="219456"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074216" y="24252219"/>
            <a:ext cx="27057648" cy="4234171"/>
          </a:xfrm>
        </p:spPr>
        <p:txBody>
          <a:bodyPr>
            <a:normAutofit/>
          </a:bodyPr>
          <a:lstStyle>
            <a:lvl1pPr marL="0" indent="0" algn="l">
              <a:buNone/>
              <a:defRPr sz="10600">
                <a:solidFill>
                  <a:schemeClr val="tx2"/>
                </a:solidFill>
              </a:defRPr>
            </a:lvl1pPr>
            <a:lvl2pPr marL="21945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43891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65836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877824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0972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131673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1536192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17556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82037-4B70-4EA4-A413-A03073B84B9E}" type="datetimeFigureOut">
              <a:rPr lang="en-US" smtClean="0"/>
              <a:pPr/>
              <a:t>12/7/2016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0BD01-8D73-4271-B0C4-B3CC509EDED7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24391" y="15034994"/>
            <a:ext cx="34441685" cy="8607202"/>
          </a:xfrm>
          <a:effectLst/>
        </p:spPr>
        <p:txBody>
          <a:bodyPr>
            <a:noAutofit/>
          </a:bodyPr>
          <a:lstStyle>
            <a:lvl1pPr marL="3072384" indent="-2194560" algn="l">
              <a:defRPr sz="259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82037-4B70-4EA4-A413-A03073B84B9E}" type="datetimeFigureOut">
              <a:rPr lang="en-US" smtClean="0"/>
              <a:pPr/>
              <a:t>12/7/2016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0BD01-8D73-4271-B0C4-B3CC509EDED7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5486400" y="3511296"/>
            <a:ext cx="30723840" cy="1667865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18561216"/>
            <a:ext cx="43891200" cy="14357184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38912" tIns="219456" rIns="438912" bIns="219456"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43891200" cy="18561216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38912" tIns="219456" rIns="438912" bIns="219456"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12731093"/>
            <a:ext cx="43891200" cy="109728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38912" tIns="219456" rIns="438912" bIns="219456"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7680960"/>
            <a:ext cx="43891200" cy="2450592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38912" tIns="219456" rIns="438912" bIns="219456"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759336" y="10428710"/>
            <a:ext cx="28639997" cy="11632061"/>
          </a:xfrm>
          <a:effectLst/>
        </p:spPr>
        <p:txBody>
          <a:bodyPr anchor="b"/>
          <a:lstStyle>
            <a:lvl1pPr algn="r">
              <a:defRPr sz="22100" b="1" cap="none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07703" y="22116053"/>
            <a:ext cx="28658371" cy="4010208"/>
          </a:xfrm>
        </p:spPr>
        <p:txBody>
          <a:bodyPr anchor="t"/>
          <a:lstStyle>
            <a:lvl1pPr marL="0" indent="0" algn="r">
              <a:buNone/>
              <a:defRPr sz="9600">
                <a:solidFill>
                  <a:schemeClr val="tx2"/>
                </a:solidFill>
              </a:defRPr>
            </a:lvl1pPr>
            <a:lvl2pPr marL="2194560" indent="0">
              <a:buNone/>
              <a:defRPr sz="8600">
                <a:solidFill>
                  <a:schemeClr val="tx1">
                    <a:tint val="75000"/>
                  </a:schemeClr>
                </a:solidFill>
              </a:defRPr>
            </a:lvl2pPr>
            <a:lvl3pPr marL="4389120" indent="0">
              <a:buNone/>
              <a:defRPr sz="7700">
                <a:solidFill>
                  <a:schemeClr val="tx1">
                    <a:tint val="75000"/>
                  </a:schemeClr>
                </a:solidFill>
              </a:defRPr>
            </a:lvl3pPr>
            <a:lvl4pPr marL="658368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4pPr>
            <a:lvl5pPr marL="877824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5pPr>
            <a:lvl6pPr marL="1097280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6pPr>
            <a:lvl7pPr marL="1316736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7pPr>
            <a:lvl8pPr marL="1536192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8pPr>
            <a:lvl9pPr marL="17556480" indent="0">
              <a:buNone/>
              <a:defRPr sz="6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82037-4B70-4EA4-A413-A03073B84B9E}" type="datetimeFigureOut">
              <a:rPr lang="en-US" smtClean="0"/>
              <a:pPr/>
              <a:t>12/7/2016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0BD01-8D73-4271-B0C4-B3CC509EDED7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82037-4B70-4EA4-A413-A03073B84B9E}" type="datetimeFigureOut">
              <a:rPr lang="en-US" smtClean="0"/>
              <a:pPr/>
              <a:t>12/7/2016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0BD01-8D73-4271-B0C4-B3CC509EDED7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5486395" y="3511291"/>
            <a:ext cx="16064179" cy="1667865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22296730" y="3511296"/>
            <a:ext cx="16064179" cy="1667865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86400" y="3511296"/>
            <a:ext cx="16064179" cy="3070858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115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2194560" indent="0">
              <a:buNone/>
              <a:defRPr sz="9600" b="1"/>
            </a:lvl2pPr>
            <a:lvl3pPr marL="4389120" indent="0">
              <a:buNone/>
              <a:defRPr sz="8600" b="1"/>
            </a:lvl3pPr>
            <a:lvl4pPr marL="6583680" indent="0">
              <a:buNone/>
              <a:defRPr sz="7700" b="1"/>
            </a:lvl4pPr>
            <a:lvl5pPr marL="8778240" indent="0">
              <a:buNone/>
              <a:defRPr sz="7700" b="1"/>
            </a:lvl5pPr>
            <a:lvl6pPr marL="10972800" indent="0">
              <a:buNone/>
              <a:defRPr sz="7700" b="1"/>
            </a:lvl6pPr>
            <a:lvl7pPr marL="13167360" indent="0">
              <a:buNone/>
              <a:defRPr sz="7700" b="1"/>
            </a:lvl7pPr>
            <a:lvl8pPr marL="15361920" indent="0">
              <a:buNone/>
              <a:defRPr sz="7700" b="1"/>
            </a:lvl8pPr>
            <a:lvl9pPr marL="17556480" indent="0">
              <a:buNone/>
              <a:defRPr sz="77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550946" y="6721570"/>
            <a:ext cx="16064179" cy="13167360"/>
          </a:xfrm>
        </p:spPr>
        <p:txBody>
          <a:bodyPr>
            <a:normAutofit/>
          </a:bodyPr>
          <a:lstStyle>
            <a:lvl1pPr>
              <a:defRPr sz="8600"/>
            </a:lvl1pPr>
            <a:lvl2pPr>
              <a:defRPr sz="8600"/>
            </a:lvl2pPr>
            <a:lvl3pPr>
              <a:defRPr sz="7700"/>
            </a:lvl3pPr>
            <a:lvl4pPr>
              <a:defRPr sz="7700"/>
            </a:lvl4pPr>
            <a:lvl5pPr>
              <a:defRPr sz="7700"/>
            </a:lvl5pPr>
            <a:lvl6pPr>
              <a:defRPr sz="7700"/>
            </a:lvl6pPr>
            <a:lvl7pPr>
              <a:defRPr sz="7700"/>
            </a:lvl7pPr>
            <a:lvl8pPr>
              <a:defRPr sz="7700"/>
            </a:lvl8pPr>
            <a:lvl9pPr>
              <a:defRPr sz="77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2307050" y="3511296"/>
            <a:ext cx="16064179" cy="3070858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115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2194560" indent="0">
              <a:buNone/>
              <a:defRPr sz="9600" b="1"/>
            </a:lvl2pPr>
            <a:lvl3pPr marL="4389120" indent="0">
              <a:buNone/>
              <a:defRPr sz="8600" b="1"/>
            </a:lvl3pPr>
            <a:lvl4pPr marL="6583680" indent="0">
              <a:buNone/>
              <a:defRPr sz="7700" b="1"/>
            </a:lvl4pPr>
            <a:lvl5pPr marL="8778240" indent="0">
              <a:buNone/>
              <a:defRPr sz="7700" b="1"/>
            </a:lvl5pPr>
            <a:lvl6pPr marL="10972800" indent="0">
              <a:buNone/>
              <a:defRPr sz="7700" b="1"/>
            </a:lvl6pPr>
            <a:lvl7pPr marL="13167360" indent="0">
              <a:buNone/>
              <a:defRPr sz="7700" b="1"/>
            </a:lvl7pPr>
            <a:lvl8pPr marL="15361920" indent="0">
              <a:buNone/>
              <a:defRPr sz="7700" b="1"/>
            </a:lvl8pPr>
            <a:lvl9pPr marL="17556480" indent="0">
              <a:buNone/>
              <a:defRPr sz="7700" b="1"/>
            </a:lvl9pPr>
          </a:lstStyle>
          <a:p>
            <a:pPr marL="0" lvl="0" indent="0" algn="ctr" defTabSz="4389120" rtl="0" eaLnBrk="1" latinLnBrk="0" hangingPunct="1">
              <a:spcBef>
                <a:spcPct val="20000"/>
              </a:spcBef>
              <a:spcAft>
                <a:spcPts val="144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296120" y="6715354"/>
            <a:ext cx="16064179" cy="13167360"/>
          </a:xfrm>
        </p:spPr>
        <p:txBody>
          <a:bodyPr>
            <a:normAutofit/>
          </a:bodyPr>
          <a:lstStyle>
            <a:lvl1pPr>
              <a:defRPr sz="8600"/>
            </a:lvl1pPr>
            <a:lvl2pPr>
              <a:defRPr sz="8600"/>
            </a:lvl2pPr>
            <a:lvl3pPr>
              <a:defRPr sz="7700"/>
            </a:lvl3pPr>
            <a:lvl4pPr>
              <a:defRPr sz="7700"/>
            </a:lvl4pPr>
            <a:lvl5pPr>
              <a:defRPr sz="7700"/>
            </a:lvl5pPr>
            <a:lvl6pPr>
              <a:defRPr sz="7700"/>
            </a:lvl6pPr>
            <a:lvl7pPr>
              <a:defRPr sz="7700"/>
            </a:lvl7pPr>
            <a:lvl8pPr>
              <a:defRPr sz="7700"/>
            </a:lvl8pPr>
            <a:lvl9pPr>
              <a:defRPr sz="77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82037-4B70-4EA4-A413-A03073B84B9E}" type="datetimeFigureOut">
              <a:rPr lang="en-US" smtClean="0"/>
              <a:pPr/>
              <a:t>12/7/2016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0BD01-8D73-4271-B0C4-B3CC509EDED7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82037-4B70-4EA4-A413-A03073B84B9E}" type="datetimeFigureOut">
              <a:rPr lang="en-US" smtClean="0"/>
              <a:pPr/>
              <a:t>12/7/2016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0BD01-8D73-4271-B0C4-B3CC509EDED7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82037-4B70-4EA4-A413-A03073B84B9E}" type="datetimeFigureOut">
              <a:rPr lang="en-US" smtClean="0"/>
              <a:pPr/>
              <a:t>12/7/2016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0BD01-8D73-4271-B0C4-B3CC509EDED7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27658" y="10607043"/>
            <a:ext cx="17453208" cy="6040766"/>
          </a:xfrm>
          <a:effectLst/>
        </p:spPr>
        <p:txBody>
          <a:bodyPr anchor="b">
            <a:noAutofit/>
          </a:bodyPr>
          <a:lstStyle>
            <a:lvl1pPr marL="1097280" indent="-1097280" algn="l">
              <a:defRPr sz="13400" b="1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048874" y="3511296"/>
            <a:ext cx="19282008" cy="23494704"/>
          </a:xfrm>
        </p:spPr>
        <p:txBody>
          <a:bodyPr anchor="ctr"/>
          <a:lstStyle>
            <a:lvl1pPr>
              <a:defRPr sz="10600"/>
            </a:lvl1pPr>
            <a:lvl2pPr>
              <a:defRPr sz="9600"/>
            </a:lvl2pPr>
            <a:lvl3pPr>
              <a:defRPr sz="8600"/>
            </a:lvl3pPr>
            <a:lvl4pPr>
              <a:defRPr sz="7700"/>
            </a:lvl4pPr>
            <a:lvl5pPr>
              <a:defRPr sz="6700"/>
            </a:lvl5pPr>
            <a:lvl6pPr>
              <a:defRPr sz="9600"/>
            </a:lvl6pPr>
            <a:lvl7pPr>
              <a:defRPr sz="9600"/>
            </a:lvl7pPr>
            <a:lvl8pPr>
              <a:defRPr sz="9600"/>
            </a:lvl8pPr>
            <a:lvl9pPr>
              <a:defRPr sz="9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163672" y="16789450"/>
            <a:ext cx="16265568" cy="10269686"/>
          </a:xfrm>
        </p:spPr>
        <p:txBody>
          <a:bodyPr/>
          <a:lstStyle>
            <a:lvl1pPr marL="0" indent="0">
              <a:buNone/>
              <a:defRPr sz="6700"/>
            </a:lvl1pPr>
            <a:lvl2pPr marL="2194560" indent="0">
              <a:buNone/>
              <a:defRPr sz="5800"/>
            </a:lvl2pPr>
            <a:lvl3pPr marL="4389120" indent="0">
              <a:buNone/>
              <a:defRPr sz="4800"/>
            </a:lvl3pPr>
            <a:lvl4pPr marL="6583680" indent="0">
              <a:buNone/>
              <a:defRPr sz="4300"/>
            </a:lvl4pPr>
            <a:lvl5pPr marL="8778240" indent="0">
              <a:buNone/>
              <a:defRPr sz="4300"/>
            </a:lvl5pPr>
            <a:lvl6pPr marL="10972800" indent="0">
              <a:buNone/>
              <a:defRPr sz="4300"/>
            </a:lvl6pPr>
            <a:lvl7pPr marL="13167360" indent="0">
              <a:buNone/>
              <a:defRPr sz="4300"/>
            </a:lvl7pPr>
            <a:lvl8pPr marL="15361920" indent="0">
              <a:buNone/>
              <a:defRPr sz="4300"/>
            </a:lvl8pPr>
            <a:lvl9pPr marL="17556480" indent="0">
              <a:buNone/>
              <a:defRPr sz="43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82037-4B70-4EA4-A413-A03073B84B9E}" type="datetimeFigureOut">
              <a:rPr lang="en-US" smtClean="0"/>
              <a:pPr/>
              <a:t>12/7/2016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0BD01-8D73-4271-B0C4-B3CC509EDED7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18561216"/>
            <a:ext cx="43891200" cy="14357184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38912" tIns="219456" rIns="438912" bIns="219456"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43891200" cy="18561216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38912" tIns="219456" rIns="438912" bIns="219456"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12731093"/>
            <a:ext cx="43891200" cy="109728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38912" tIns="219456" rIns="438912" bIns="219456"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7680960"/>
            <a:ext cx="43891200" cy="2450592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38912" tIns="219456" rIns="438912" bIns="219456"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1480840" y="5486400"/>
            <a:ext cx="19751040" cy="15013469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9600"/>
            </a:lvl1pPr>
            <a:lvl2pPr marL="2194560" indent="0">
              <a:buNone/>
              <a:defRPr sz="13400"/>
            </a:lvl2pPr>
            <a:lvl3pPr marL="4389120" indent="0">
              <a:buNone/>
              <a:defRPr sz="11500"/>
            </a:lvl3pPr>
            <a:lvl4pPr marL="6583680" indent="0">
              <a:buNone/>
              <a:defRPr sz="9600"/>
            </a:lvl4pPr>
            <a:lvl5pPr marL="8778240" indent="0">
              <a:buNone/>
              <a:defRPr sz="9600"/>
            </a:lvl5pPr>
            <a:lvl6pPr marL="10972800" indent="0">
              <a:buNone/>
              <a:defRPr sz="9600"/>
            </a:lvl6pPr>
            <a:lvl7pPr marL="13167360" indent="0">
              <a:buNone/>
              <a:defRPr sz="9600"/>
            </a:lvl7pPr>
            <a:lvl8pPr marL="15361920" indent="0">
              <a:buNone/>
              <a:defRPr sz="9600"/>
            </a:lvl8pPr>
            <a:lvl9pPr marL="17556480" indent="0">
              <a:buNone/>
              <a:defRPr sz="9600"/>
            </a:lvl9pPr>
          </a:lstStyle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213858" y="4850333"/>
            <a:ext cx="17731747" cy="10382496"/>
          </a:xfrm>
        </p:spPr>
        <p:txBody>
          <a:bodyPr anchor="b"/>
          <a:lstStyle>
            <a:lvl1pPr marL="877824" indent="-877824">
              <a:buFont typeface="Georgia" pitchFamily="18" charset="0"/>
              <a:buChar char="*"/>
              <a:defRPr sz="7700"/>
            </a:lvl1pPr>
            <a:lvl2pPr marL="2194560" indent="0">
              <a:buNone/>
              <a:defRPr sz="5800"/>
            </a:lvl2pPr>
            <a:lvl3pPr marL="4389120" indent="0">
              <a:buNone/>
              <a:defRPr sz="4800"/>
            </a:lvl3pPr>
            <a:lvl4pPr marL="6583680" indent="0">
              <a:buNone/>
              <a:defRPr sz="4300"/>
            </a:lvl4pPr>
            <a:lvl5pPr marL="8778240" indent="0">
              <a:buNone/>
              <a:defRPr sz="4300"/>
            </a:lvl5pPr>
            <a:lvl6pPr marL="10972800" indent="0">
              <a:buNone/>
              <a:defRPr sz="4300"/>
            </a:lvl6pPr>
            <a:lvl7pPr marL="13167360" indent="0">
              <a:buNone/>
              <a:defRPr sz="4300"/>
            </a:lvl7pPr>
            <a:lvl8pPr marL="15361920" indent="0">
              <a:buNone/>
              <a:defRPr sz="4300"/>
            </a:lvl8pPr>
            <a:lvl9pPr marL="17556480" indent="0">
              <a:buNone/>
              <a:defRPr sz="43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82037-4B70-4EA4-A413-A03073B84B9E}" type="datetimeFigureOut">
              <a:rPr lang="en-US" smtClean="0"/>
              <a:pPr/>
              <a:t>12/7/2016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0BD01-8D73-4271-B0C4-B3CC509EDED7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90887" y="21429221"/>
            <a:ext cx="30640982" cy="5486400"/>
          </a:xfrm>
        </p:spPr>
        <p:txBody>
          <a:bodyPr anchor="b">
            <a:noAutofit/>
          </a:bodyPr>
          <a:lstStyle>
            <a:lvl1pPr algn="l">
              <a:defRPr sz="22100" b="1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0" y="3511291"/>
            <a:ext cx="30723840" cy="16678656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82037-4B70-4EA4-A413-A03073B84B9E}" type="datetimeFigureOut">
              <a:rPr lang="en-US" smtClean="0"/>
              <a:pPr/>
              <a:t>12/7/2016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0BD01-8D73-4271-B0C4-B3CC509EDED7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538038" y="1807284"/>
            <a:ext cx="9875520" cy="25144027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5955745" y="3511294"/>
            <a:ext cx="23180578" cy="23494699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82037-4B70-4EA4-A413-A03073B84B9E}" type="datetimeFigureOut">
              <a:rPr lang="en-US" smtClean="0"/>
              <a:pPr/>
              <a:t>12/7/2016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70BD01-8D73-4271-B0C4-B3CC509EDED7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24505920"/>
            <a:ext cx="43891200" cy="84124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38912" tIns="219456" rIns="438912" bIns="219456"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43891200" cy="24505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38912" tIns="219456" rIns="438912" bIns="219456"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18087859"/>
            <a:ext cx="43891200" cy="109728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38912" tIns="219456" rIns="438912" bIns="219456"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7680960"/>
            <a:ext cx="43891200" cy="2450592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38912" tIns="219456" rIns="438912" bIns="219456"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607790" y="20986406"/>
            <a:ext cx="31260053" cy="5486400"/>
          </a:xfrm>
          <a:prstGeom prst="rect">
            <a:avLst/>
          </a:prstGeom>
          <a:effectLst/>
        </p:spPr>
        <p:txBody>
          <a:bodyPr vert="horz" lIns="438912" tIns="219456" rIns="438912" bIns="219456" rtlCol="0" anchor="t" anchorCtr="0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86400" y="3514848"/>
            <a:ext cx="30723840" cy="16678656"/>
          </a:xfrm>
          <a:prstGeom prst="rect">
            <a:avLst/>
          </a:prstGeom>
        </p:spPr>
        <p:txBody>
          <a:bodyPr vert="horz" lIns="438912" tIns="219456" rIns="438912" bIns="219456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9626560" y="29626562"/>
            <a:ext cx="12070080" cy="1752600"/>
          </a:xfrm>
          <a:prstGeom prst="rect">
            <a:avLst/>
          </a:prstGeom>
        </p:spPr>
        <p:txBody>
          <a:bodyPr vert="horz" lIns="438912" tIns="219456" rIns="438912" bIns="219456" rtlCol="0" anchor="ctr"/>
          <a:lstStyle>
            <a:lvl1pPr algn="r">
              <a:defRPr sz="53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FBF82037-4B70-4EA4-A413-A03073B84B9E}" type="datetimeFigureOut">
              <a:rPr lang="en-US" smtClean="0"/>
              <a:pPr/>
              <a:t>12/7/2016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194558" y="29626562"/>
            <a:ext cx="16093445" cy="1752600"/>
          </a:xfrm>
          <a:prstGeom prst="rect">
            <a:avLst/>
          </a:prstGeom>
        </p:spPr>
        <p:txBody>
          <a:bodyPr vert="horz" lIns="438912" tIns="219456" rIns="438912" bIns="219456" rtlCol="0" anchor="ctr"/>
          <a:lstStyle>
            <a:lvl1pPr algn="l">
              <a:defRPr sz="53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8288000" y="29626562"/>
            <a:ext cx="8778240" cy="1752600"/>
          </a:xfrm>
          <a:prstGeom prst="rect">
            <a:avLst/>
          </a:prstGeom>
        </p:spPr>
        <p:txBody>
          <a:bodyPr vert="horz" lIns="438912" tIns="219456" rIns="438912" bIns="219456" rtlCol="0" anchor="ctr"/>
          <a:lstStyle>
            <a:lvl1pPr algn="ctr">
              <a:defRPr sz="58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8670BD01-8D73-4271-B0C4-B3CC509EDED7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</p:sldLayoutIdLst>
  <p:timing>
    <p:tnLst>
      <p:par>
        <p:cTn id="1" dur="indefinite" restart="never" nodeType="tmRoot"/>
      </p:par>
    </p:tnLst>
  </p:timing>
  <p:txStyles>
    <p:titleStyle>
      <a:lvl1pPr marL="1536192" indent="-1536192" algn="r" defTabSz="438912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221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1097280" indent="-877824" algn="l" defTabSz="4389120" rtl="0" eaLnBrk="1" latinLnBrk="0" hangingPunct="1">
        <a:spcBef>
          <a:spcPct val="20000"/>
        </a:spcBef>
        <a:spcAft>
          <a:spcPts val="144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0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2633472" indent="-877824" algn="l" defTabSz="4389120" rtl="0" eaLnBrk="1" latinLnBrk="0" hangingPunct="1">
        <a:spcBef>
          <a:spcPct val="20000"/>
        </a:spcBef>
        <a:spcAft>
          <a:spcPts val="144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9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3950208" indent="-877824" algn="l" defTabSz="4389120" rtl="0" eaLnBrk="1" latinLnBrk="0" hangingPunct="1">
        <a:spcBef>
          <a:spcPct val="20000"/>
        </a:spcBef>
        <a:spcAft>
          <a:spcPts val="144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8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5266944" indent="-877824" algn="l" defTabSz="4389120" rtl="0" eaLnBrk="1" latinLnBrk="0" hangingPunct="1">
        <a:spcBef>
          <a:spcPct val="20000"/>
        </a:spcBef>
        <a:spcAft>
          <a:spcPts val="144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77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6671462" indent="-877824" algn="l" defTabSz="4389120" rtl="0" eaLnBrk="1" latinLnBrk="0" hangingPunct="1">
        <a:spcBef>
          <a:spcPct val="20000"/>
        </a:spcBef>
        <a:spcAft>
          <a:spcPts val="144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67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7988198" indent="-877824" algn="l" defTabSz="4389120" rtl="0" eaLnBrk="1" latinLnBrk="0" hangingPunct="1">
        <a:spcBef>
          <a:spcPct val="20000"/>
        </a:spcBef>
        <a:spcAft>
          <a:spcPts val="144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67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9436608" indent="-877824" algn="l" defTabSz="4389120" rtl="0" eaLnBrk="1" latinLnBrk="0" hangingPunct="1">
        <a:spcBef>
          <a:spcPct val="20000"/>
        </a:spcBef>
        <a:spcAft>
          <a:spcPts val="144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67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0972800" indent="-877824" algn="l" defTabSz="4389120" rtl="0" eaLnBrk="1" latinLnBrk="0" hangingPunct="1">
        <a:spcBef>
          <a:spcPct val="20000"/>
        </a:spcBef>
        <a:spcAft>
          <a:spcPts val="144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67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2421210" indent="-877824" algn="l" defTabSz="4389120" rtl="0" eaLnBrk="1" latinLnBrk="0" hangingPunct="1">
        <a:spcBef>
          <a:spcPct val="20000"/>
        </a:spcBef>
        <a:spcAft>
          <a:spcPts val="144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67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1pPr>
      <a:lvl2pPr marL="219456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2pPr>
      <a:lvl3pPr marL="438912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3pPr>
      <a:lvl4pPr marL="658368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4pPr>
      <a:lvl5pPr marL="877824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6pPr>
      <a:lvl7pPr marL="1316736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7pPr>
      <a:lvl8pPr marL="1536192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8pPr>
      <a:lvl9pPr marL="17556480" algn="l" defTabSz="4389120" rtl="0" eaLnBrk="1" latinLnBrk="0" hangingPunct="1">
        <a:defRPr sz="86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3.bin"/><Relationship Id="rId13" Type="http://schemas.openxmlformats.org/officeDocument/2006/relationships/image" Target="../media/image5.emf"/><Relationship Id="rId18" Type="http://schemas.openxmlformats.org/officeDocument/2006/relationships/oleObject" Target="../embeddings/oleObject8.bin"/><Relationship Id="rId26" Type="http://schemas.openxmlformats.org/officeDocument/2006/relationships/oleObject" Target="../embeddings/oleObject12.bin"/><Relationship Id="rId3" Type="http://schemas.openxmlformats.org/officeDocument/2006/relationships/image" Target="../media/image13.png"/><Relationship Id="rId21" Type="http://schemas.openxmlformats.org/officeDocument/2006/relationships/image" Target="../media/image9.emf"/><Relationship Id="rId7" Type="http://schemas.openxmlformats.org/officeDocument/2006/relationships/image" Target="../media/image2.emf"/><Relationship Id="rId12" Type="http://schemas.openxmlformats.org/officeDocument/2006/relationships/oleObject" Target="../embeddings/oleObject5.bin"/><Relationship Id="rId17" Type="http://schemas.openxmlformats.org/officeDocument/2006/relationships/image" Target="../media/image7.emf"/><Relationship Id="rId25" Type="http://schemas.openxmlformats.org/officeDocument/2006/relationships/image" Target="../media/image11.emf"/><Relationship Id="rId2" Type="http://schemas.openxmlformats.org/officeDocument/2006/relationships/slideLayout" Target="../slideLayouts/slideLayout1.xml"/><Relationship Id="rId16" Type="http://schemas.openxmlformats.org/officeDocument/2006/relationships/oleObject" Target="../embeddings/oleObject7.bin"/><Relationship Id="rId20" Type="http://schemas.openxmlformats.org/officeDocument/2006/relationships/oleObject" Target="../embeddings/oleObject9.bin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2.bin"/><Relationship Id="rId11" Type="http://schemas.openxmlformats.org/officeDocument/2006/relationships/image" Target="../media/image4.emf"/><Relationship Id="rId24" Type="http://schemas.openxmlformats.org/officeDocument/2006/relationships/oleObject" Target="../embeddings/oleObject11.bin"/><Relationship Id="rId5" Type="http://schemas.openxmlformats.org/officeDocument/2006/relationships/image" Target="../media/image1.emf"/><Relationship Id="rId15" Type="http://schemas.openxmlformats.org/officeDocument/2006/relationships/image" Target="../media/image6.emf"/><Relationship Id="rId23" Type="http://schemas.openxmlformats.org/officeDocument/2006/relationships/image" Target="../media/image10.emf"/><Relationship Id="rId10" Type="http://schemas.openxmlformats.org/officeDocument/2006/relationships/oleObject" Target="../embeddings/oleObject4.bin"/><Relationship Id="rId19" Type="http://schemas.openxmlformats.org/officeDocument/2006/relationships/image" Target="../media/image8.emf"/><Relationship Id="rId4" Type="http://schemas.openxmlformats.org/officeDocument/2006/relationships/oleObject" Target="../embeddings/oleObject1.bin"/><Relationship Id="rId9" Type="http://schemas.openxmlformats.org/officeDocument/2006/relationships/image" Target="../media/image3.emf"/><Relationship Id="rId14" Type="http://schemas.openxmlformats.org/officeDocument/2006/relationships/oleObject" Target="../embeddings/oleObject6.bin"/><Relationship Id="rId22" Type="http://schemas.openxmlformats.org/officeDocument/2006/relationships/oleObject" Target="../embeddings/oleObject10.bin"/><Relationship Id="rId27" Type="http://schemas.openxmlformats.org/officeDocument/2006/relationships/image" Target="../media/image12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0">
              <a:schemeClr val="bg1"/>
            </a:gs>
            <a:gs pos="100000">
              <a:srgbClr val="2D23FD"/>
            </a:gs>
          </a:gsLst>
          <a:path path="circle">
            <a:fillToRect l="20000" t="10000" r="20000" b="6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1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81200" y="990600"/>
            <a:ext cx="3962400" cy="3732788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6357171" y="1951908"/>
            <a:ext cx="30556200" cy="381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8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Synthesis of 9,10 - </a:t>
            </a:r>
            <a:r>
              <a:rPr lang="en-US" sz="8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Diphenylanthracene</a:t>
            </a:r>
            <a:endParaRPr lang="en-US" sz="8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54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Tom Williams</a:t>
            </a:r>
            <a:r>
              <a:rPr lang="en-US" sz="5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Arthur Greenberg, William Butler</a:t>
            </a:r>
            <a:endParaRPr lang="en-US" sz="5400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5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tjw2001@wildcats.unh.edu, Department of Chemistry, University of New Hampshire, Durham, NH</a:t>
            </a:r>
          </a:p>
          <a:p>
            <a:pPr algn="ctr"/>
            <a:r>
              <a:rPr lang="en-US" sz="5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December 9</a:t>
            </a:r>
            <a:r>
              <a:rPr lang="en-US" sz="5400" baseline="30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</a:t>
            </a:r>
            <a:r>
              <a:rPr lang="en-US" sz="5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2016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981200" y="5105400"/>
            <a:ext cx="12360442" cy="148040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3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3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914400"/>
            <a:endParaRPr lang="en-US" sz="4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914400"/>
            <a:endParaRPr lang="en-US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9,10 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</a:t>
            </a:r>
            <a:r>
              <a:rPr lang="en-US" sz="4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Diphenylanthracene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is a blue chemiluminescent dye that can be used in LED and non-electronic (fluorescent) </a:t>
            </a: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lights.</a:t>
            </a:r>
            <a:r>
              <a:rPr lang="en-US" sz="4000" baseline="30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A </a:t>
            </a:r>
            <a:r>
              <a:rPr lang="en-US" sz="4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bromination</a:t>
            </a: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reaction and a Suzuki coupling reaction are utilized in the  synthesis of the product; synthesis methods that are fairly simple and effective. 9, 10 -</a:t>
            </a:r>
            <a:r>
              <a:rPr lang="en-US" sz="4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diphenylanthracene</a:t>
            </a: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is a relatively expensive material and so </a:t>
            </a: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 goal of the experiment is to efficiently synthesize 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it in the </a:t>
            </a: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laboratory. If  an efficient enough process is found it could become a considerably 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more affordable </a:t>
            </a: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product and thus, more accessible in industry and research.</a:t>
            </a:r>
          </a:p>
          <a:p>
            <a:endParaRPr lang="en-US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4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9, 10 – </a:t>
            </a:r>
            <a:r>
              <a:rPr lang="en-US" sz="4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Diphenylanthracene</a:t>
            </a: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was synthesized via a multistep synthesis using anthracene, with purity as a goal. The intermediate 9, 10 – </a:t>
            </a:r>
            <a:r>
              <a:rPr lang="en-US" sz="4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dibromoanthracene</a:t>
            </a: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was created through a </a:t>
            </a:r>
            <a:r>
              <a:rPr lang="en-US" sz="4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bromination</a:t>
            </a: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reaction in chloroform 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Scheme 1</a:t>
            </a: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  <a:r>
              <a:rPr lang="en-US" sz="4000" baseline="30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Once the intermediate had been formed, a Suzuki coupling was performed using </a:t>
            </a:r>
            <a:r>
              <a:rPr lang="en-US" sz="4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phenylboronic</a:t>
            </a: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acid over a </a:t>
            </a:r>
            <a:r>
              <a:rPr lang="en-US" sz="4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tetrakis</a:t>
            </a: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sz="4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triphenylphosphine</a:t>
            </a: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)palladium(0) catalyst to form the title compound (</a:t>
            </a:r>
            <a: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Scheme</a:t>
            </a: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  <a:r>
              <a:rPr lang="en-US" sz="4000" baseline="30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en-US" sz="4000" b="1" baseline="30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9458615" y="4232136"/>
            <a:ext cx="13411201" cy="288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4000" b="1" dirty="0"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4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4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4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4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As a chemiluminescent molecule, 9,10 – </a:t>
            </a:r>
            <a:r>
              <a:rPr lang="en-US" sz="4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diphenylanthracene</a:t>
            </a: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emits light in the present of stimulants. Research at North Carolina State University indicates that the compound emits blue light in the presence of 1,2 – </a:t>
            </a:r>
            <a:r>
              <a:rPr lang="en-US" sz="4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dioxetanedione</a:t>
            </a: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which would be the next logical step to this procedure, a process that is shown in </a:t>
            </a: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cheme 3</a:t>
            </a: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According to H</a:t>
            </a:r>
            <a:r>
              <a:rPr lang="en-US" sz="4000" baseline="30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NMR spectra, one can claim that the products were pure; so further purification is not necessary.</a:t>
            </a:r>
            <a:r>
              <a:rPr lang="en-US" sz="4000" baseline="30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en-US" sz="4000" baseline="30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4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4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4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4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4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4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9,10 – </a:t>
            </a:r>
            <a:r>
              <a:rPr lang="en-US" sz="4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Dibromoanthracene</a:t>
            </a: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is easily synthesized using the </a:t>
            </a:r>
            <a:r>
              <a:rPr lang="en-US" sz="4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bromination</a:t>
            </a: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technique presented. The diphenyl product is slightly more difficult to create and requires an expensive catalyst. Through cost analysis (on Sigma-Aldrich) it was determined that the process used to create the product costed $140.47 per  gram of product while  analytical standard 9, 10 – </a:t>
            </a:r>
            <a:r>
              <a:rPr lang="en-US" sz="4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diphenylanthracene</a:t>
            </a: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costs $190.80 per gram, which interestingly shows the process used is  more finically beneficial, however overhead and labor costs are not considered.</a:t>
            </a:r>
            <a:endParaRPr lang="en-US" sz="40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914400"/>
            <a:endParaRPr lang="en-US" sz="4000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914400"/>
            <a:endParaRPr lang="en-US" sz="4000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914400"/>
            <a:r>
              <a:rPr lang="en-US" sz="40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 would like to thank Professors Joiner and Greenberg and the UNH Department of Chemistry.</a:t>
            </a:r>
          </a:p>
          <a:p>
            <a:pPr lvl="0"/>
            <a:endParaRPr lang="en-US" sz="4000" b="1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endParaRPr lang="en-US" sz="4000" b="1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742950" indent="-742950">
              <a:buFont typeface="+mj-lt"/>
              <a:buAutoNum type="arabicPeriod"/>
            </a:pPr>
            <a:r>
              <a:rPr lang="en-US" sz="28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Chien</a:t>
            </a:r>
            <a:r>
              <a:rPr lang="en-US" sz="2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Wei-</a:t>
            </a:r>
            <a:r>
              <a:rPr lang="en-US" sz="28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Lun</a:t>
            </a:r>
            <a:r>
              <a:rPr lang="en-US" sz="2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., Yang, </a:t>
            </a:r>
            <a:r>
              <a:rPr lang="en-US" sz="28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Chih</a:t>
            </a:r>
            <a:r>
              <a:rPr lang="en-US" sz="2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-Min., Chen, Tai-Lin., Li, Shu-Ting., Hong, </a:t>
            </a:r>
            <a:r>
              <a:rPr lang="en-US" sz="2800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Jin</a:t>
            </a:r>
            <a:r>
              <a:rPr lang="en-US" sz="28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-Long.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Enhanced emission of a pyridine-based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luminogen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by hydrogen-bonding to organic and polymeric phenols. </a:t>
            </a:r>
            <a:r>
              <a:rPr lang="en-US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RSC Advances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en-US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6930-6938,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2013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742950" indent="-742950">
              <a:buFont typeface="+mj-lt"/>
              <a:buAutoNum type="arabicPeriod"/>
            </a:pP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Serevicius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Tomas.,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Komskis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Regimantas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.,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Adomenas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Povilas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.,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Adomeniene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Ona.,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Jankauskas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Vygintas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.,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Gruodis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Alytis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.,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Kazlauskas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Karolis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.,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Jursenas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Saulius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Non-symmetric 9,10-diphenylanthracene-based deep-blue emitters with enhanced charge transport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properties. </a:t>
            </a:r>
            <a:r>
              <a:rPr lang="en-US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Royal Society of Chemistry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16, 7089,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2014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742950" indent="-742950">
              <a:buFont typeface="+mj-lt"/>
              <a:buAutoNum type="arabicPeriod"/>
            </a:pP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Suda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Mitsuru., Kai, Takahiro., Yamamoto, Toshihiro.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Organic electroluminescent device having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triptycene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derivative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material.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US8906521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B2, December 9, 2014.</a:t>
            </a:r>
          </a:p>
          <a:p>
            <a:pPr marL="742950" indent="-742950">
              <a:buFont typeface="+mj-lt"/>
              <a:buAutoNum type="arabicPeriod"/>
            </a:pP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Wilson, Elizabeth. What’s that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tuff? </a:t>
            </a:r>
            <a:r>
              <a:rPr lang="en-US" sz="28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Chemical and Engineering News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77 (3), 65,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1999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800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endParaRPr lang="en-US" sz="4000" b="1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4560845" y="5133474"/>
            <a:ext cx="13487400" cy="223753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914400"/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endParaRPr lang="en-US" sz="3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914400"/>
            <a:endParaRPr lang="en-US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914400"/>
            <a:endParaRPr lang="en-US" sz="3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914400"/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The </a:t>
            </a:r>
            <a:r>
              <a:rPr lang="en-US" sz="4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bromination</a:t>
            </a: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of anthracene was a very successful and simple reaction with excellent yield (75.2%). As 9,10 – </a:t>
            </a:r>
            <a:r>
              <a:rPr lang="en-US" sz="4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dibromoanthracene</a:t>
            </a: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is a very symmetrical molecule with only aromatic protons, two quartet peaks appear in 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the H</a:t>
            </a:r>
            <a:r>
              <a:rPr lang="en-US" sz="40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NMR </a:t>
            </a: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spectrum due to long-range coupling, as indicated in  </a:t>
            </a:r>
            <a: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Figure 1</a:t>
            </a: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below. The melting point also correlated perfectly with literature values, with the experimental range at 224.4°C – 225.3°C and the literature value from 223°C – 224°C. These factors together indicate great purity of the intermediate product.</a:t>
            </a:r>
            <a:endParaRPr lang="en-US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defTabSz="914400"/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The Suzuki coupling of 9, 10 – </a:t>
            </a:r>
            <a:r>
              <a:rPr lang="en-US" sz="4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dibromoanthracene</a:t>
            </a: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and </a:t>
            </a:r>
            <a:r>
              <a:rPr lang="en-US" sz="4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phenylboronic</a:t>
            </a: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acid yielded the desired product at 11.2%. The five specific peaks analyzed all appropriately appeared in the aromatic region of the spectra (</a:t>
            </a:r>
            <a: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Figure 2</a:t>
            </a: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). With a melting point range of 242.5°C – 247.3°C some impurities were implied as theoretical melting point is 248°C - 250°C, however these are relatively unobservable on the H</a:t>
            </a:r>
            <a:r>
              <a:rPr lang="en-US" sz="4000" baseline="30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NMR and so it was determined that product was pure, according to H</a:t>
            </a:r>
            <a:r>
              <a:rPr lang="en-US" sz="4000" baseline="30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NMR spectra.</a:t>
            </a:r>
            <a:endParaRPr lang="en-US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3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3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3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36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36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36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36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36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36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36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36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29521595" y="6565902"/>
            <a:ext cx="386772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Future Work</a:t>
            </a:r>
            <a:r>
              <a:rPr lang="en-US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54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29759620" y="17535348"/>
            <a:ext cx="380104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Conclusions:</a:t>
            </a:r>
            <a:endParaRPr lang="en-US" sz="54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29759620" y="24092440"/>
            <a:ext cx="587853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Acknowledgements:</a:t>
            </a:r>
            <a:endParaRPr lang="en-US" sz="54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29834932" y="26441400"/>
            <a:ext cx="345479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dirty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References</a:t>
            </a:r>
            <a:r>
              <a:rPr lang="en-US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54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Rectangle 16"/>
          <p:cNvSpPr/>
          <p:nvPr/>
        </p:nvSpPr>
        <p:spPr>
          <a:xfrm>
            <a:off x="14599762" y="6565902"/>
            <a:ext cx="6801862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Results and Discussion:</a:t>
            </a:r>
            <a:endParaRPr lang="en-US" sz="54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2293637" y="6620253"/>
            <a:ext cx="386355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Introduction:</a:t>
            </a:r>
            <a:endParaRPr lang="en-US" sz="54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2293637" y="13176032"/>
            <a:ext cx="6386684" cy="175432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en-US" sz="5400" dirty="0" smtClean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5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Experimental Design:</a:t>
            </a:r>
            <a:endParaRPr lang="en-US" sz="5400" dirty="0">
              <a:ln w="0"/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3" name="Picture 6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943030" y="990600"/>
            <a:ext cx="3962400" cy="3732788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>
            <a:off x="2009730" y="22963492"/>
            <a:ext cx="1067095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Scheme 1</a:t>
            </a: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4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Bromination</a:t>
            </a: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of Anthracene</a:t>
            </a:r>
            <a:endParaRPr lang="en-US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4599762" y="17727705"/>
            <a:ext cx="1298463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Figure 1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sz="4000" baseline="30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NMR of 9, 10 – </a:t>
            </a:r>
            <a:r>
              <a:rPr lang="en-US" sz="4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Dibromoanthracene</a:t>
            </a:r>
            <a:endParaRPr lang="en-US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9329977" y="16091523"/>
            <a:ext cx="132658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Scheme 3</a:t>
            </a: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4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Chemiluminescenes</a:t>
            </a: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of 9, 10 - </a:t>
            </a:r>
            <a:r>
              <a:rPr lang="en-US" sz="4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Diphenylanthracene</a:t>
            </a: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14732324" y="24773930"/>
            <a:ext cx="1464049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Figure </a:t>
            </a: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4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sz="4000" baseline="30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NMR of 9, 10 – </a:t>
            </a:r>
            <a:r>
              <a:rPr lang="en-US" sz="4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Diphenylanthracene</a:t>
            </a:r>
            <a:endParaRPr lang="en-US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3" name="Object 3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82955505"/>
              </p:ext>
            </p:extLst>
          </p:nvPr>
        </p:nvGraphicFramePr>
        <p:xfrm>
          <a:off x="4070616" y="19834871"/>
          <a:ext cx="8184538" cy="263964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85" name="CS ChemDraw Drawing" r:id="rId4" imgW="3913559" imgH="1261426" progId="ChemDraw.Document.6.0">
                  <p:embed/>
                </p:oleObj>
              </mc:Choice>
              <mc:Fallback>
                <p:oleObj name="CS ChemDraw Drawing" r:id="rId4" imgW="3913559" imgH="1261426" progId="ChemDraw.Document.6.0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4070616" y="19834871"/>
                        <a:ext cx="8184538" cy="263964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4" name="Object 3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14004256"/>
              </p:ext>
            </p:extLst>
          </p:nvPr>
        </p:nvGraphicFramePr>
        <p:xfrm>
          <a:off x="3507574" y="23955070"/>
          <a:ext cx="9307693" cy="530733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86" name="CS ChemDraw Drawing" r:id="rId6" imgW="4092961" imgH="2334173" progId="ChemDraw.Document.6.0">
                  <p:embed/>
                </p:oleObj>
              </mc:Choice>
              <mc:Fallback>
                <p:oleObj name="CS ChemDraw Drawing" r:id="rId6" imgW="4092961" imgH="2334173" progId="ChemDraw.Document.6.0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3507574" y="23955070"/>
                        <a:ext cx="9307693" cy="5307335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sp>
        <p:nvSpPr>
          <p:cNvPr id="35" name="TextBox 34"/>
          <p:cNvSpPr txBox="1"/>
          <p:nvPr/>
        </p:nvSpPr>
        <p:spPr>
          <a:xfrm>
            <a:off x="1981200" y="29969568"/>
            <a:ext cx="1226942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Scheme 2</a:t>
            </a: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Suzuki Coupling of 9, 10 – </a:t>
            </a:r>
            <a:r>
              <a:rPr lang="en-US" sz="4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Dibromoantracene</a:t>
            </a: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with </a:t>
            </a:r>
            <a:r>
              <a:rPr lang="en-US" sz="4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Phenylboronic</a:t>
            </a:r>
            <a:r>
              <a:rPr lang="en-US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Acid </a:t>
            </a:r>
            <a:endParaRPr lang="en-US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9764098" y="29377356"/>
            <a:ext cx="249105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11.2% Yield</a:t>
            </a:r>
            <a:endParaRPr 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9491423" y="22486687"/>
            <a:ext cx="246663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75.2% Yield</a:t>
            </a:r>
            <a:endParaRPr lang="en-US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354"/>
          <p:cNvSpPr>
            <a:spLocks noChangeArrowheads="1"/>
          </p:cNvSpPr>
          <p:nvPr/>
        </p:nvSpPr>
        <p:spPr bwMode="auto">
          <a:xfrm>
            <a:off x="14732326" y="18674035"/>
            <a:ext cx="60468024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7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24978884"/>
              </p:ext>
            </p:extLst>
          </p:nvPr>
        </p:nvGraphicFramePr>
        <p:xfrm>
          <a:off x="14732324" y="18674035"/>
          <a:ext cx="8487597" cy="590581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87" name="MestReNova" r:id="rId8" imgW="10353856" imgH="7219746" progId="MestReNova.Document.1">
                  <p:embed/>
                </p:oleObj>
              </mc:Choice>
              <mc:Fallback>
                <p:oleObj name="MestReNova" r:id="rId8" imgW="10353856" imgH="7219746" progId="MestReNova.Document.1">
                  <p:embed/>
                  <p:pic>
                    <p:nvPicPr>
                      <p:cNvPr id="0" name="Object 353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732324" y="18674035"/>
                        <a:ext cx="8487597" cy="590581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8" name="Rectangle 356"/>
          <p:cNvSpPr>
            <a:spLocks noChangeArrowheads="1"/>
          </p:cNvSpPr>
          <p:nvPr/>
        </p:nvSpPr>
        <p:spPr bwMode="auto">
          <a:xfrm>
            <a:off x="23725099" y="18614812"/>
            <a:ext cx="83351702" cy="457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19" name="Object 1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08845305"/>
              </p:ext>
            </p:extLst>
          </p:nvPr>
        </p:nvGraphicFramePr>
        <p:xfrm>
          <a:off x="24678453" y="18777522"/>
          <a:ext cx="3981704" cy="278219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88" name="MestReNova" r:id="rId10" imgW="3448177" imgH="2400188" progId="MestReNova.Document.1">
                  <p:embed/>
                </p:oleObj>
              </mc:Choice>
              <mc:Fallback>
                <p:oleObj name="MestReNova" r:id="rId10" imgW="3448177" imgH="2400188" progId="MestReNova.Document.1">
                  <p:embed/>
                  <p:pic>
                    <p:nvPicPr>
                      <p:cNvPr id="0" name="Object 35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678453" y="18777522"/>
                        <a:ext cx="3981704" cy="278219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3" name="Rectangle 358"/>
          <p:cNvSpPr>
            <a:spLocks noChangeArrowheads="1"/>
          </p:cNvSpPr>
          <p:nvPr/>
        </p:nvSpPr>
        <p:spPr bwMode="auto">
          <a:xfrm>
            <a:off x="0" y="0"/>
            <a:ext cx="438912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29" name="Object 2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46077576"/>
              </p:ext>
            </p:extLst>
          </p:nvPr>
        </p:nvGraphicFramePr>
        <p:xfrm>
          <a:off x="24678453" y="21809596"/>
          <a:ext cx="3984316" cy="277647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89" name="MestReNova" r:id="rId12" imgW="3448177" imgH="2400188" progId="MestReNova.Document.1">
                  <p:embed/>
                </p:oleObj>
              </mc:Choice>
              <mc:Fallback>
                <p:oleObj name="MestReNova" r:id="rId12" imgW="3448177" imgH="2400188" progId="MestReNova.Document.1">
                  <p:embed/>
                  <p:pic>
                    <p:nvPicPr>
                      <p:cNvPr id="0" name="Object 35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678453" y="21809596"/>
                        <a:ext cx="3984316" cy="277647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30" name="Rectangle 360"/>
          <p:cNvSpPr>
            <a:spLocks noChangeArrowheads="1"/>
          </p:cNvSpPr>
          <p:nvPr/>
        </p:nvSpPr>
        <p:spPr bwMode="auto">
          <a:xfrm>
            <a:off x="14689482" y="24864016"/>
            <a:ext cx="438912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37" name="Object 3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49547823"/>
              </p:ext>
            </p:extLst>
          </p:nvPr>
        </p:nvGraphicFramePr>
        <p:xfrm>
          <a:off x="14732324" y="25765979"/>
          <a:ext cx="8702863" cy="605295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90" name="MestReNova" r:id="rId14" imgW="7197746" imgH="5018385" progId="MestReNova.Document.1">
                  <p:embed/>
                </p:oleObj>
              </mc:Choice>
              <mc:Fallback>
                <p:oleObj name="MestReNova" r:id="rId14" imgW="7197746" imgH="5018385" progId="MestReNova.Document.1">
                  <p:embed/>
                  <p:pic>
                    <p:nvPicPr>
                      <p:cNvPr id="0" name="Object 35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4732324" y="25765979"/>
                        <a:ext cx="8702863" cy="6052953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8" name="Object 3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063476585"/>
              </p:ext>
            </p:extLst>
          </p:nvPr>
        </p:nvGraphicFramePr>
        <p:xfrm>
          <a:off x="23397087" y="25708663"/>
          <a:ext cx="3425313" cy="226149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91" name="MestReNova" r:id="rId16" imgW="2562264" imgH="1781073" progId="MestReNova.Document.1">
                  <p:embed/>
                </p:oleObj>
              </mc:Choice>
              <mc:Fallback>
                <p:oleObj name="MestReNova" r:id="rId16" imgW="2562264" imgH="1781073" progId="MestReNova.Document.1">
                  <p:embed/>
                  <p:pic>
                    <p:nvPicPr>
                      <p:cNvPr id="0" name="Object 37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397087" y="25708663"/>
                        <a:ext cx="3425313" cy="2261491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0" name="Object 3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68365849"/>
              </p:ext>
            </p:extLst>
          </p:nvPr>
        </p:nvGraphicFramePr>
        <p:xfrm>
          <a:off x="26448379" y="27982482"/>
          <a:ext cx="3452619" cy="218096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92" name="MestReNova" r:id="rId18" imgW="2600454" imgH="2066990" progId="MestReNova.Document.1">
                  <p:embed/>
                </p:oleObj>
              </mc:Choice>
              <mc:Fallback>
                <p:oleObj name="MestReNova" r:id="rId18" imgW="2600454" imgH="2066990" progId="MestReNova.Document.1">
                  <p:embed/>
                  <p:pic>
                    <p:nvPicPr>
                      <p:cNvPr id="0" name="Object 37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448379" y="27982482"/>
                        <a:ext cx="3452619" cy="218096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1" name="Object 40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0306787"/>
              </p:ext>
            </p:extLst>
          </p:nvPr>
        </p:nvGraphicFramePr>
        <p:xfrm>
          <a:off x="23397086" y="27970154"/>
          <a:ext cx="3425313" cy="216090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93" name="MestReNova" r:id="rId20" imgW="2590684" imgH="1819433" progId="MestReNova.Document.1">
                  <p:embed/>
                </p:oleObj>
              </mc:Choice>
              <mc:Fallback>
                <p:oleObj name="MestReNova" r:id="rId20" imgW="2590684" imgH="1819433" progId="MestReNova.Document.1">
                  <p:embed/>
                  <p:pic>
                    <p:nvPicPr>
                      <p:cNvPr id="0" name="Object 37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1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397086" y="27970154"/>
                        <a:ext cx="3425313" cy="216090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2" name="Object 41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90679196"/>
              </p:ext>
            </p:extLst>
          </p:nvPr>
        </p:nvGraphicFramePr>
        <p:xfrm>
          <a:off x="24845557" y="30264886"/>
          <a:ext cx="3196715" cy="199718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94" name="MestReNova" r:id="rId22" imgW="3598333" imgH="2362102" progId="MestReNova.Document.1">
                  <p:embed/>
                </p:oleObj>
              </mc:Choice>
              <mc:Fallback>
                <p:oleObj name="MestReNova" r:id="rId22" imgW="3598333" imgH="2362102" progId="MestReNova.Document.1">
                  <p:embed/>
                  <p:pic>
                    <p:nvPicPr>
                      <p:cNvPr id="0" name="Object 36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3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845557" y="30264886"/>
                        <a:ext cx="3196715" cy="1997187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43" name="Object 4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51019256"/>
              </p:ext>
            </p:extLst>
          </p:nvPr>
        </p:nvGraphicFramePr>
        <p:xfrm>
          <a:off x="26475475" y="25708663"/>
          <a:ext cx="3203808" cy="213999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95" name="MestReNova" r:id="rId24" imgW="3579982" imgH="2398874" progId="MestReNova.Document.1">
                  <p:embed/>
                </p:oleObj>
              </mc:Choice>
              <mc:Fallback>
                <p:oleObj name="MestReNova" r:id="rId24" imgW="3579982" imgH="2398874" progId="MestReNova.Document.1">
                  <p:embed/>
                  <p:pic>
                    <p:nvPicPr>
                      <p:cNvPr id="0" name="Object 36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2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6475475" y="25708663"/>
                        <a:ext cx="3203808" cy="213999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44" name="Rectangle 373"/>
          <p:cNvSpPr>
            <a:spLocks noChangeArrowheads="1"/>
          </p:cNvSpPr>
          <p:nvPr/>
        </p:nvSpPr>
        <p:spPr bwMode="auto">
          <a:xfrm>
            <a:off x="0" y="0"/>
            <a:ext cx="43891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45" name="Rectangle 374"/>
          <p:cNvSpPr>
            <a:spLocks noChangeArrowheads="1"/>
          </p:cNvSpPr>
          <p:nvPr/>
        </p:nvSpPr>
        <p:spPr bwMode="auto">
          <a:xfrm>
            <a:off x="0" y="2238375"/>
            <a:ext cx="438912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1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kumimoji="0" lang="en-US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46" name="Rectangle 375"/>
          <p:cNvSpPr>
            <a:spLocks noChangeArrowheads="1"/>
          </p:cNvSpPr>
          <p:nvPr/>
        </p:nvSpPr>
        <p:spPr bwMode="auto">
          <a:xfrm>
            <a:off x="0" y="4076700"/>
            <a:ext cx="438912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47" name="Rectangle 376"/>
          <p:cNvSpPr>
            <a:spLocks noChangeArrowheads="1"/>
          </p:cNvSpPr>
          <p:nvPr/>
        </p:nvSpPr>
        <p:spPr bwMode="auto">
          <a:xfrm>
            <a:off x="0" y="6238875"/>
            <a:ext cx="438912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en-US" sz="12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</a:t>
            </a:r>
            <a:endParaRPr kumimoji="0" lang="en-US" altLang="en-US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graphicFrame>
        <p:nvGraphicFramePr>
          <p:cNvPr id="48" name="Object 4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46739418"/>
              </p:ext>
            </p:extLst>
          </p:nvPr>
        </p:nvGraphicFramePr>
        <p:xfrm>
          <a:off x="29521595" y="11730662"/>
          <a:ext cx="12882587" cy="416789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96" name="CS ChemDraw Drawing" r:id="rId26" imgW="6260450" imgH="2025061" progId="ChemDraw.Document.6.0">
                  <p:embed/>
                </p:oleObj>
              </mc:Choice>
              <mc:Fallback>
                <p:oleObj name="CS ChemDraw Drawing" r:id="rId26" imgW="6260450" imgH="2025061" progId="ChemDraw.Document.6.0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27"/>
                      <a:stretch>
                        <a:fillRect/>
                      </a:stretch>
                    </p:blipFill>
                    <p:spPr>
                      <a:xfrm>
                        <a:off x="29521595" y="11730662"/>
                        <a:ext cx="12882587" cy="4167896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lipstream">
  <a:themeElements>
    <a:clrScheme name="Slipstream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Slipstream">
      <a:majorFont>
        <a:latin typeface="Trebuchet MS"/>
        <a:ea typeface=""/>
        <a:cs typeface=""/>
        <a:font script="Jpan" typeface="ＭＳ ゴシック"/>
        <a:font script="Hang" typeface="HY그래픽B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ＭＳ ゴシック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lipstream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Breeze.thmx</Template>
  <TotalTime>5725</TotalTime>
  <Words>477</Words>
  <Application>Microsoft Office PowerPoint</Application>
  <PresentationFormat>Custom</PresentationFormat>
  <Paragraphs>76</Paragraphs>
  <Slides>1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1</vt:i4>
      </vt:variant>
    </vt:vector>
  </HeadingPairs>
  <TitlesOfParts>
    <vt:vector size="9" baseType="lpstr">
      <vt:lpstr>Arial</vt:lpstr>
      <vt:lpstr>Calibri</vt:lpstr>
      <vt:lpstr>Georgia</vt:lpstr>
      <vt:lpstr>Times New Roman</vt:lpstr>
      <vt:lpstr>Trebuchet MS</vt:lpstr>
      <vt:lpstr>Slipstream</vt:lpstr>
      <vt:lpstr>CS ChemDraw Drawing</vt:lpstr>
      <vt:lpstr>MestReNova</vt:lpstr>
      <vt:lpstr>PowerPoint Presentation</vt:lpstr>
    </vt:vector>
  </TitlesOfParts>
  <Company>University of New Hampshire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Owner</dc:creator>
  <cp:lastModifiedBy>Tom Williams</cp:lastModifiedBy>
  <cp:revision>262</cp:revision>
  <dcterms:created xsi:type="dcterms:W3CDTF">2012-04-23T20:12:21Z</dcterms:created>
  <dcterms:modified xsi:type="dcterms:W3CDTF">2016-12-08T03:56:15Z</dcterms:modified>
</cp:coreProperties>
</file>