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38404800" cy="31089600"/>
  <p:notesSz cx="9601200" cy="7315200"/>
  <p:defaultTextStyle>
    <a:defPPr>
      <a:defRPr lang="en-US"/>
    </a:defPPr>
    <a:lvl1pPr algn="l" defTabSz="1984112" rtl="0" fontAlgn="base">
      <a:spcBef>
        <a:spcPct val="0"/>
      </a:spcBef>
      <a:spcAft>
        <a:spcPct val="0"/>
      </a:spcAft>
      <a:defRPr sz="78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1pPr>
    <a:lvl2pPr marL="1984112" indent="-1570634" algn="l" defTabSz="1984112" rtl="0" fontAlgn="base">
      <a:spcBef>
        <a:spcPct val="0"/>
      </a:spcBef>
      <a:spcAft>
        <a:spcPct val="0"/>
      </a:spcAft>
      <a:defRPr sz="78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2pPr>
    <a:lvl3pPr marL="3968220" indent="-3141269" algn="l" defTabSz="1984112" rtl="0" fontAlgn="base">
      <a:spcBef>
        <a:spcPct val="0"/>
      </a:spcBef>
      <a:spcAft>
        <a:spcPct val="0"/>
      </a:spcAft>
      <a:defRPr sz="78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3pPr>
    <a:lvl4pPr marL="5953766" indent="-4713341" algn="l" defTabSz="1984112" rtl="0" fontAlgn="base">
      <a:spcBef>
        <a:spcPct val="0"/>
      </a:spcBef>
      <a:spcAft>
        <a:spcPct val="0"/>
      </a:spcAft>
      <a:defRPr sz="78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4pPr>
    <a:lvl5pPr marL="7937874" indent="-6283971" algn="l" defTabSz="1984112" rtl="0" fontAlgn="base">
      <a:spcBef>
        <a:spcPct val="0"/>
      </a:spcBef>
      <a:spcAft>
        <a:spcPct val="0"/>
      </a:spcAft>
      <a:defRPr sz="78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5pPr>
    <a:lvl6pPr marL="2067377" algn="l" defTabSz="413474" rtl="0" eaLnBrk="1" latinLnBrk="0" hangingPunct="1">
      <a:defRPr sz="78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6pPr>
    <a:lvl7pPr marL="2480855" algn="l" defTabSz="413474" rtl="0" eaLnBrk="1" latinLnBrk="0" hangingPunct="1">
      <a:defRPr sz="78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7pPr>
    <a:lvl8pPr marL="2894333" algn="l" defTabSz="413474" rtl="0" eaLnBrk="1" latinLnBrk="0" hangingPunct="1">
      <a:defRPr sz="78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8pPr>
    <a:lvl9pPr marL="3307807" algn="l" defTabSz="413474" rtl="0" eaLnBrk="1" latinLnBrk="0" hangingPunct="1">
      <a:defRPr sz="78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9792">
          <p15:clr>
            <a:srgbClr val="A4A3A4"/>
          </p15:clr>
        </p15:guide>
        <p15:guide id="2" pos="1209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304">
          <p15:clr>
            <a:srgbClr val="A4A3A4"/>
          </p15:clr>
        </p15:guide>
        <p15:guide id="2" pos="302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584FF"/>
    <a:srgbClr val="FFFB00"/>
    <a:srgbClr val="33FB00"/>
    <a:srgbClr val="FFD6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1175" autoAdjust="0"/>
    <p:restoredTop sz="50000" autoAdjust="0"/>
  </p:normalViewPr>
  <p:slideViewPr>
    <p:cSldViewPr snapToObjects="1">
      <p:cViewPr>
        <p:scale>
          <a:sx n="33" d="100"/>
          <a:sy n="33" d="100"/>
        </p:scale>
        <p:origin x="-504" y="2184"/>
      </p:cViewPr>
      <p:guideLst>
        <p:guide orient="horz" pos="9792"/>
        <p:guide pos="1209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130" d="100"/>
          <a:sy n="130" d="100"/>
        </p:scale>
        <p:origin x="-1768" y="-104"/>
      </p:cViewPr>
      <p:guideLst>
        <p:guide orient="horz" pos="2304"/>
        <p:guide pos="302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4160520" cy="365760"/>
          </a:xfrm>
          <a:prstGeom prst="rect">
            <a:avLst/>
          </a:prstGeom>
        </p:spPr>
        <p:txBody>
          <a:bodyPr vert="horz" lIns="96621" tIns="48311" rIns="96621" bIns="48311" rtlCol="0"/>
          <a:lstStyle>
            <a:lvl1pPr algn="l" defTabSz="2318926"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438461" y="2"/>
            <a:ext cx="4160520" cy="365760"/>
          </a:xfrm>
          <a:prstGeom prst="rect">
            <a:avLst/>
          </a:prstGeom>
        </p:spPr>
        <p:txBody>
          <a:bodyPr vert="horz" lIns="96621" tIns="48311" rIns="96621" bIns="48311" rtlCol="0"/>
          <a:lstStyle>
            <a:lvl1pPr algn="r" defTabSz="2318926"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1055E99C-6FD9-2640-9293-B4203B5D2BE6}" type="datetime1">
              <a:rPr lang="en-US"/>
              <a:pPr>
                <a:defRPr/>
              </a:pPr>
              <a:t>12/4/16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106738" y="549275"/>
            <a:ext cx="3387725" cy="2743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21" tIns="48311" rIns="96621" bIns="48311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60120" y="3474721"/>
            <a:ext cx="7680960" cy="3291840"/>
          </a:xfrm>
          <a:prstGeom prst="rect">
            <a:avLst/>
          </a:prstGeom>
        </p:spPr>
        <p:txBody>
          <a:bodyPr vert="horz" lIns="96621" tIns="48311" rIns="96621" bIns="48311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" y="6948171"/>
            <a:ext cx="4160520" cy="365760"/>
          </a:xfrm>
          <a:prstGeom prst="rect">
            <a:avLst/>
          </a:prstGeom>
        </p:spPr>
        <p:txBody>
          <a:bodyPr vert="horz" lIns="96621" tIns="48311" rIns="96621" bIns="48311" rtlCol="0" anchor="b"/>
          <a:lstStyle>
            <a:lvl1pPr algn="l" defTabSz="2318926"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438461" y="6948171"/>
            <a:ext cx="4160520" cy="365760"/>
          </a:xfrm>
          <a:prstGeom prst="rect">
            <a:avLst/>
          </a:prstGeom>
        </p:spPr>
        <p:txBody>
          <a:bodyPr vert="horz" lIns="96621" tIns="48311" rIns="96621" bIns="48311" rtlCol="0" anchor="b"/>
          <a:lstStyle>
            <a:lvl1pPr algn="r" defTabSz="2318926"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EB019361-41C5-444F-A51E-629F429A49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4157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1984112" rtl="0" fontAlgn="base">
      <a:spcBef>
        <a:spcPct val="30000"/>
      </a:spcBef>
      <a:spcAft>
        <a:spcPct val="0"/>
      </a:spcAft>
      <a:defRPr sz="52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1984112" algn="l" defTabSz="1984112" rtl="0" fontAlgn="base">
      <a:spcBef>
        <a:spcPct val="30000"/>
      </a:spcBef>
      <a:spcAft>
        <a:spcPct val="0"/>
      </a:spcAft>
      <a:defRPr sz="5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3968220" algn="l" defTabSz="1984112" rtl="0" fontAlgn="base">
      <a:spcBef>
        <a:spcPct val="30000"/>
      </a:spcBef>
      <a:spcAft>
        <a:spcPct val="0"/>
      </a:spcAft>
      <a:defRPr sz="5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5953766" algn="l" defTabSz="1984112" rtl="0" fontAlgn="base">
      <a:spcBef>
        <a:spcPct val="30000"/>
      </a:spcBef>
      <a:spcAft>
        <a:spcPct val="0"/>
      </a:spcAft>
      <a:defRPr sz="5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7937874" algn="l" defTabSz="1984112" rtl="0" fontAlgn="base">
      <a:spcBef>
        <a:spcPct val="30000"/>
      </a:spcBef>
      <a:spcAft>
        <a:spcPct val="0"/>
      </a:spcAft>
      <a:defRPr sz="5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9923420" algn="l" defTabSz="1984686" rtl="0" eaLnBrk="1" latinLnBrk="0" hangingPunct="1">
      <a:defRPr sz="5200" kern="1200">
        <a:solidFill>
          <a:schemeClr val="tx1"/>
        </a:solidFill>
        <a:latin typeface="+mn-lt"/>
        <a:ea typeface="+mn-ea"/>
        <a:cs typeface="+mn-cs"/>
      </a:defRPr>
    </a:lvl6pPr>
    <a:lvl7pPr marL="11908105" algn="l" defTabSz="1984686" rtl="0" eaLnBrk="1" latinLnBrk="0" hangingPunct="1">
      <a:defRPr sz="5200" kern="1200">
        <a:solidFill>
          <a:schemeClr val="tx1"/>
        </a:solidFill>
        <a:latin typeface="+mn-lt"/>
        <a:ea typeface="+mn-ea"/>
        <a:cs typeface="+mn-cs"/>
      </a:defRPr>
    </a:lvl7pPr>
    <a:lvl8pPr marL="13892791" algn="l" defTabSz="1984686" rtl="0" eaLnBrk="1" latinLnBrk="0" hangingPunct="1">
      <a:defRPr sz="5200" kern="1200">
        <a:solidFill>
          <a:schemeClr val="tx1"/>
        </a:solidFill>
        <a:latin typeface="+mn-lt"/>
        <a:ea typeface="+mn-ea"/>
        <a:cs typeface="+mn-cs"/>
      </a:defRPr>
    </a:lvl8pPr>
    <a:lvl9pPr marL="15877472" algn="l" defTabSz="1984686" rtl="0" eaLnBrk="1" latinLnBrk="0" hangingPunct="1">
      <a:defRPr sz="5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106738" y="549275"/>
            <a:ext cx="3387725" cy="27432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019361-41C5-444F-A51E-629F429A4903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526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80360" y="9657934"/>
            <a:ext cx="32644080" cy="666411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60720" y="17617440"/>
            <a:ext cx="26883360" cy="79451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9846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9693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9540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9387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9234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9081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8927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8774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168374-A040-0C4E-9E0C-5048BC470C4B}" type="datetime1">
              <a:rPr lang="en-US"/>
              <a:pPr>
                <a:defRPr/>
              </a:pPr>
              <a:t>12/4/16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D41A2-E6E3-B145-B878-864797D5CC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F311B-35E2-D940-8029-56672A0FB54D}" type="datetime1">
              <a:rPr lang="en-US"/>
              <a:pPr>
                <a:defRPr/>
              </a:pPr>
              <a:t>12/4/16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30917-DE1C-9548-BB35-55143C6243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33715" y="19977953"/>
            <a:ext cx="32644080" cy="6174740"/>
          </a:xfrm>
        </p:spPr>
        <p:txBody>
          <a:bodyPr anchor="t"/>
          <a:lstStyle>
            <a:lvl1pPr algn="l">
              <a:defRPr sz="174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33715" y="13177101"/>
            <a:ext cx="32644080" cy="6800848"/>
          </a:xfrm>
        </p:spPr>
        <p:txBody>
          <a:bodyPr anchor="b"/>
          <a:lstStyle>
            <a:lvl1pPr marL="0" indent="0">
              <a:buNone/>
              <a:defRPr sz="8700">
                <a:solidFill>
                  <a:schemeClr val="tx1">
                    <a:tint val="75000"/>
                  </a:schemeClr>
                </a:solidFill>
              </a:defRPr>
            </a:lvl1pPr>
            <a:lvl2pPr marL="1984686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2pPr>
            <a:lvl3pPr marL="3969367" indent="0">
              <a:buNone/>
              <a:defRPr sz="6900">
                <a:solidFill>
                  <a:schemeClr val="tx1">
                    <a:tint val="75000"/>
                  </a:schemeClr>
                </a:solidFill>
              </a:defRPr>
            </a:lvl3pPr>
            <a:lvl4pPr marL="5954053" indent="0">
              <a:buNone/>
              <a:defRPr sz="6100">
                <a:solidFill>
                  <a:schemeClr val="tx1">
                    <a:tint val="75000"/>
                  </a:schemeClr>
                </a:solidFill>
              </a:defRPr>
            </a:lvl4pPr>
            <a:lvl5pPr marL="7938738" indent="0">
              <a:buNone/>
              <a:defRPr sz="6100">
                <a:solidFill>
                  <a:schemeClr val="tx1">
                    <a:tint val="75000"/>
                  </a:schemeClr>
                </a:solidFill>
              </a:defRPr>
            </a:lvl5pPr>
            <a:lvl6pPr marL="9923420" indent="0">
              <a:buNone/>
              <a:defRPr sz="6100">
                <a:solidFill>
                  <a:schemeClr val="tx1">
                    <a:tint val="75000"/>
                  </a:schemeClr>
                </a:solidFill>
              </a:defRPr>
            </a:lvl6pPr>
            <a:lvl7pPr marL="11908105" indent="0">
              <a:buNone/>
              <a:defRPr sz="6100">
                <a:solidFill>
                  <a:schemeClr val="tx1">
                    <a:tint val="75000"/>
                  </a:schemeClr>
                </a:solidFill>
              </a:defRPr>
            </a:lvl7pPr>
            <a:lvl8pPr marL="13892791" indent="0">
              <a:buNone/>
              <a:defRPr sz="6100">
                <a:solidFill>
                  <a:schemeClr val="tx1">
                    <a:tint val="75000"/>
                  </a:schemeClr>
                </a:solidFill>
              </a:defRPr>
            </a:lvl8pPr>
            <a:lvl9pPr marL="15877472" indent="0">
              <a:buNone/>
              <a:defRPr sz="6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805BDA-E397-224C-AD12-B8ACD9297065}" type="datetime1">
              <a:rPr lang="en-US"/>
              <a:pPr>
                <a:defRPr/>
              </a:pPr>
              <a:t>12/4/16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D2234B-D84F-324B-867B-3875B247D0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14204" y="46425699"/>
            <a:ext cx="61894400" cy="131317574"/>
          </a:xfrm>
        </p:spPr>
        <p:txBody>
          <a:bodyPr/>
          <a:lstStyle>
            <a:lvl1pPr>
              <a:defRPr sz="12200"/>
            </a:lvl1pPr>
            <a:lvl2pPr>
              <a:defRPr sz="10400"/>
            </a:lvl2pPr>
            <a:lvl3pPr>
              <a:defRPr sz="8700"/>
            </a:lvl3pPr>
            <a:lvl4pPr>
              <a:defRPr sz="7800"/>
            </a:lvl4pPr>
            <a:lvl5pPr>
              <a:defRPr sz="7800"/>
            </a:lvl5pPr>
            <a:lvl6pPr>
              <a:defRPr sz="7800"/>
            </a:lvl6pPr>
            <a:lvl7pPr>
              <a:defRPr sz="7800"/>
            </a:lvl7pPr>
            <a:lvl8pPr>
              <a:defRPr sz="7800"/>
            </a:lvl8pPr>
            <a:lvl9pPr>
              <a:defRPr sz="7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448686" y="46425699"/>
            <a:ext cx="61894405" cy="131317574"/>
          </a:xfrm>
        </p:spPr>
        <p:txBody>
          <a:bodyPr/>
          <a:lstStyle>
            <a:lvl1pPr>
              <a:defRPr sz="12200"/>
            </a:lvl1pPr>
            <a:lvl2pPr>
              <a:defRPr sz="10400"/>
            </a:lvl2pPr>
            <a:lvl3pPr>
              <a:defRPr sz="8700"/>
            </a:lvl3pPr>
            <a:lvl4pPr>
              <a:defRPr sz="7800"/>
            </a:lvl4pPr>
            <a:lvl5pPr>
              <a:defRPr sz="7800"/>
            </a:lvl5pPr>
            <a:lvl6pPr>
              <a:defRPr sz="7800"/>
            </a:lvl6pPr>
            <a:lvl7pPr>
              <a:defRPr sz="7800"/>
            </a:lvl7pPr>
            <a:lvl8pPr>
              <a:defRPr sz="7800"/>
            </a:lvl8pPr>
            <a:lvl9pPr>
              <a:defRPr sz="7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CF91E7-8F23-784B-9608-D5B07A59489F}" type="datetime1">
              <a:rPr lang="en-US"/>
              <a:pPr>
                <a:defRPr/>
              </a:pPr>
              <a:t>12/4/16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96211-2888-1145-BB96-DF094E4722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240" y="1245026"/>
            <a:ext cx="34564320" cy="5181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4" y="6959179"/>
            <a:ext cx="16968790" cy="2900254"/>
          </a:xfrm>
        </p:spPr>
        <p:txBody>
          <a:bodyPr anchor="b"/>
          <a:lstStyle>
            <a:lvl1pPr marL="0" indent="0">
              <a:buNone/>
              <a:defRPr sz="10400" b="1"/>
            </a:lvl1pPr>
            <a:lvl2pPr marL="1984686" indent="0">
              <a:buNone/>
              <a:defRPr sz="8700" b="1"/>
            </a:lvl2pPr>
            <a:lvl3pPr marL="3969367" indent="0">
              <a:buNone/>
              <a:defRPr sz="7800" b="1"/>
            </a:lvl3pPr>
            <a:lvl4pPr marL="5954053" indent="0">
              <a:buNone/>
              <a:defRPr sz="6900" b="1"/>
            </a:lvl4pPr>
            <a:lvl5pPr marL="7938738" indent="0">
              <a:buNone/>
              <a:defRPr sz="6900" b="1"/>
            </a:lvl5pPr>
            <a:lvl6pPr marL="9923420" indent="0">
              <a:buNone/>
              <a:defRPr sz="6900" b="1"/>
            </a:lvl6pPr>
            <a:lvl7pPr marL="11908105" indent="0">
              <a:buNone/>
              <a:defRPr sz="6900" b="1"/>
            </a:lvl7pPr>
            <a:lvl8pPr marL="13892791" indent="0">
              <a:buNone/>
              <a:defRPr sz="6900" b="1"/>
            </a:lvl8pPr>
            <a:lvl9pPr marL="15877472" indent="0">
              <a:buNone/>
              <a:defRPr sz="69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20244" y="9859433"/>
            <a:ext cx="16968790" cy="17912506"/>
          </a:xfrm>
        </p:spPr>
        <p:txBody>
          <a:bodyPr/>
          <a:lstStyle>
            <a:lvl1pPr>
              <a:defRPr sz="10400"/>
            </a:lvl1pPr>
            <a:lvl2pPr>
              <a:defRPr sz="8700"/>
            </a:lvl2pPr>
            <a:lvl3pPr>
              <a:defRPr sz="7800"/>
            </a:lvl3pPr>
            <a:lvl4pPr>
              <a:defRPr sz="6900"/>
            </a:lvl4pPr>
            <a:lvl5pPr>
              <a:defRPr sz="6900"/>
            </a:lvl5pPr>
            <a:lvl6pPr>
              <a:defRPr sz="6900"/>
            </a:lvl6pPr>
            <a:lvl7pPr>
              <a:defRPr sz="6900"/>
            </a:lvl7pPr>
            <a:lvl8pPr>
              <a:defRPr sz="6900"/>
            </a:lvl8pPr>
            <a:lvl9pPr>
              <a:defRPr sz="6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9509111" y="6959179"/>
            <a:ext cx="16975455" cy="2900254"/>
          </a:xfrm>
        </p:spPr>
        <p:txBody>
          <a:bodyPr anchor="b"/>
          <a:lstStyle>
            <a:lvl1pPr marL="0" indent="0">
              <a:buNone/>
              <a:defRPr sz="10400" b="1"/>
            </a:lvl1pPr>
            <a:lvl2pPr marL="1984686" indent="0">
              <a:buNone/>
              <a:defRPr sz="8700" b="1"/>
            </a:lvl2pPr>
            <a:lvl3pPr marL="3969367" indent="0">
              <a:buNone/>
              <a:defRPr sz="7800" b="1"/>
            </a:lvl3pPr>
            <a:lvl4pPr marL="5954053" indent="0">
              <a:buNone/>
              <a:defRPr sz="6900" b="1"/>
            </a:lvl4pPr>
            <a:lvl5pPr marL="7938738" indent="0">
              <a:buNone/>
              <a:defRPr sz="6900" b="1"/>
            </a:lvl5pPr>
            <a:lvl6pPr marL="9923420" indent="0">
              <a:buNone/>
              <a:defRPr sz="6900" b="1"/>
            </a:lvl6pPr>
            <a:lvl7pPr marL="11908105" indent="0">
              <a:buNone/>
              <a:defRPr sz="6900" b="1"/>
            </a:lvl7pPr>
            <a:lvl8pPr marL="13892791" indent="0">
              <a:buNone/>
              <a:defRPr sz="6900" b="1"/>
            </a:lvl8pPr>
            <a:lvl9pPr marL="15877472" indent="0">
              <a:buNone/>
              <a:defRPr sz="69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9509111" y="9859433"/>
            <a:ext cx="16975455" cy="17912506"/>
          </a:xfrm>
        </p:spPr>
        <p:txBody>
          <a:bodyPr/>
          <a:lstStyle>
            <a:lvl1pPr>
              <a:defRPr sz="10400"/>
            </a:lvl1pPr>
            <a:lvl2pPr>
              <a:defRPr sz="8700"/>
            </a:lvl2pPr>
            <a:lvl3pPr>
              <a:defRPr sz="7800"/>
            </a:lvl3pPr>
            <a:lvl4pPr>
              <a:defRPr sz="6900"/>
            </a:lvl4pPr>
            <a:lvl5pPr>
              <a:defRPr sz="6900"/>
            </a:lvl5pPr>
            <a:lvl6pPr>
              <a:defRPr sz="6900"/>
            </a:lvl6pPr>
            <a:lvl7pPr>
              <a:defRPr sz="6900"/>
            </a:lvl7pPr>
            <a:lvl8pPr>
              <a:defRPr sz="6900"/>
            </a:lvl8pPr>
            <a:lvl9pPr>
              <a:defRPr sz="6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07D019-A846-DD47-852F-A6F8B5897D57}" type="datetime1">
              <a:rPr lang="en-US"/>
              <a:pPr>
                <a:defRPr/>
              </a:pPr>
              <a:t>12/4/16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26ECB8-3A0F-174B-A8DA-466E3CCCEE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94736-78FA-0942-8D96-145A14CC2794}" type="datetime1">
              <a:rPr lang="en-US"/>
              <a:pPr>
                <a:defRPr/>
              </a:pPr>
              <a:t>12/4/16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CACF7D-A932-9142-A09E-F927489D74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A664FD-87A2-934D-9DAF-D2CED7142553}" type="datetime1">
              <a:rPr lang="en-US"/>
              <a:pPr>
                <a:defRPr/>
              </a:pPr>
              <a:t>12/4/16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638B6B-95AB-7147-A721-A456ADA965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246" y="1237827"/>
            <a:ext cx="12634915" cy="5267960"/>
          </a:xfrm>
        </p:spPr>
        <p:txBody>
          <a:bodyPr anchor="b"/>
          <a:lstStyle>
            <a:lvl1pPr algn="l">
              <a:defRPr sz="8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15210" y="1237829"/>
            <a:ext cx="21469350" cy="26534112"/>
          </a:xfrm>
        </p:spPr>
        <p:txBody>
          <a:bodyPr/>
          <a:lstStyle>
            <a:lvl1pPr>
              <a:defRPr sz="13900"/>
            </a:lvl1pPr>
            <a:lvl2pPr>
              <a:defRPr sz="12200"/>
            </a:lvl2pPr>
            <a:lvl3pPr>
              <a:defRPr sz="10400"/>
            </a:lvl3pPr>
            <a:lvl4pPr>
              <a:defRPr sz="8700"/>
            </a:lvl4pPr>
            <a:lvl5pPr>
              <a:defRPr sz="8700"/>
            </a:lvl5pPr>
            <a:lvl6pPr>
              <a:defRPr sz="8700"/>
            </a:lvl6pPr>
            <a:lvl7pPr>
              <a:defRPr sz="8700"/>
            </a:lvl7pPr>
            <a:lvl8pPr>
              <a:defRPr sz="8700"/>
            </a:lvl8pPr>
            <a:lvl9pPr>
              <a:defRPr sz="8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20246" y="6505789"/>
            <a:ext cx="12634915" cy="21266152"/>
          </a:xfrm>
        </p:spPr>
        <p:txBody>
          <a:bodyPr/>
          <a:lstStyle>
            <a:lvl1pPr marL="0" indent="0">
              <a:buNone/>
              <a:defRPr sz="6100"/>
            </a:lvl1pPr>
            <a:lvl2pPr marL="1984686" indent="0">
              <a:buNone/>
              <a:defRPr sz="5200"/>
            </a:lvl2pPr>
            <a:lvl3pPr marL="3969367" indent="0">
              <a:buNone/>
              <a:defRPr sz="4300"/>
            </a:lvl3pPr>
            <a:lvl4pPr marL="5954053" indent="0">
              <a:buNone/>
              <a:defRPr sz="3900"/>
            </a:lvl4pPr>
            <a:lvl5pPr marL="7938738" indent="0">
              <a:buNone/>
              <a:defRPr sz="3900"/>
            </a:lvl5pPr>
            <a:lvl6pPr marL="9923420" indent="0">
              <a:buNone/>
              <a:defRPr sz="3900"/>
            </a:lvl6pPr>
            <a:lvl7pPr marL="11908105" indent="0">
              <a:buNone/>
              <a:defRPr sz="3900"/>
            </a:lvl7pPr>
            <a:lvl8pPr marL="13892791" indent="0">
              <a:buNone/>
              <a:defRPr sz="3900"/>
            </a:lvl8pPr>
            <a:lvl9pPr marL="15877472" indent="0">
              <a:buNone/>
              <a:defRPr sz="3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EDD80-4EBF-604D-93DD-D1E9962F1AF5}" type="datetime1">
              <a:rPr lang="en-US"/>
              <a:pPr>
                <a:defRPr/>
              </a:pPr>
              <a:t>12/4/16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69E147-F1ED-584B-AEC4-68D382F8AB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27610" y="21762720"/>
            <a:ext cx="23042880" cy="2569212"/>
          </a:xfrm>
        </p:spPr>
        <p:txBody>
          <a:bodyPr anchor="b"/>
          <a:lstStyle>
            <a:lvl1pPr algn="l">
              <a:defRPr sz="8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527610" y="2777913"/>
            <a:ext cx="23042880" cy="18653760"/>
          </a:xfrm>
        </p:spPr>
        <p:txBody>
          <a:bodyPr rtlCol="0">
            <a:normAutofit/>
          </a:bodyPr>
          <a:lstStyle>
            <a:lvl1pPr marL="0" indent="0">
              <a:buNone/>
              <a:defRPr sz="13900"/>
            </a:lvl1pPr>
            <a:lvl2pPr marL="1984686" indent="0">
              <a:buNone/>
              <a:defRPr sz="12200"/>
            </a:lvl2pPr>
            <a:lvl3pPr marL="3969367" indent="0">
              <a:buNone/>
              <a:defRPr sz="10400"/>
            </a:lvl3pPr>
            <a:lvl4pPr marL="5954053" indent="0">
              <a:buNone/>
              <a:defRPr sz="8700"/>
            </a:lvl4pPr>
            <a:lvl5pPr marL="7938738" indent="0">
              <a:buNone/>
              <a:defRPr sz="8700"/>
            </a:lvl5pPr>
            <a:lvl6pPr marL="9923420" indent="0">
              <a:buNone/>
              <a:defRPr sz="8700"/>
            </a:lvl6pPr>
            <a:lvl7pPr marL="11908105" indent="0">
              <a:buNone/>
              <a:defRPr sz="8700"/>
            </a:lvl7pPr>
            <a:lvl8pPr marL="13892791" indent="0">
              <a:buNone/>
              <a:defRPr sz="8700"/>
            </a:lvl8pPr>
            <a:lvl9pPr marL="15877472" indent="0">
              <a:buNone/>
              <a:defRPr sz="87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27610" y="24331932"/>
            <a:ext cx="23042880" cy="3648708"/>
          </a:xfrm>
        </p:spPr>
        <p:txBody>
          <a:bodyPr/>
          <a:lstStyle>
            <a:lvl1pPr marL="0" indent="0">
              <a:buNone/>
              <a:defRPr sz="6100"/>
            </a:lvl1pPr>
            <a:lvl2pPr marL="1984686" indent="0">
              <a:buNone/>
              <a:defRPr sz="5200"/>
            </a:lvl2pPr>
            <a:lvl3pPr marL="3969367" indent="0">
              <a:buNone/>
              <a:defRPr sz="4300"/>
            </a:lvl3pPr>
            <a:lvl4pPr marL="5954053" indent="0">
              <a:buNone/>
              <a:defRPr sz="3900"/>
            </a:lvl4pPr>
            <a:lvl5pPr marL="7938738" indent="0">
              <a:buNone/>
              <a:defRPr sz="3900"/>
            </a:lvl5pPr>
            <a:lvl6pPr marL="9923420" indent="0">
              <a:buNone/>
              <a:defRPr sz="3900"/>
            </a:lvl6pPr>
            <a:lvl7pPr marL="11908105" indent="0">
              <a:buNone/>
              <a:defRPr sz="3900"/>
            </a:lvl7pPr>
            <a:lvl8pPr marL="13892791" indent="0">
              <a:buNone/>
              <a:defRPr sz="3900"/>
            </a:lvl8pPr>
            <a:lvl9pPr marL="15877472" indent="0">
              <a:buNone/>
              <a:defRPr sz="3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640C6A-9240-8D4F-B35E-22D6DBC6ABE1}" type="datetime1">
              <a:rPr lang="en-US"/>
              <a:pPr>
                <a:defRPr/>
              </a:pPr>
              <a:t>12/4/16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A716F-4D13-984B-AC58-3D9F70F0B3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F0C64B-009A-D84D-9DD4-26078246F43C}" type="datetime1">
              <a:rPr lang="en-US"/>
              <a:pPr>
                <a:defRPr/>
              </a:pPr>
              <a:t>12/4/16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CE2E9-987C-DE46-8CE6-E6AE4EB979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239199" y="7966712"/>
            <a:ext cx="31103890" cy="16977656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14206" y="7966712"/>
            <a:ext cx="92684915" cy="16977656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BFDF26-AB4F-C745-8B38-6BFDC7B3F00E}" type="datetime1">
              <a:rPr lang="en-US"/>
              <a:pPr>
                <a:defRPr/>
              </a:pPr>
              <a:t>12/4/16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D4077B-C4B5-1347-9823-514F2DB23E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1919688" y="1244423"/>
            <a:ext cx="34565433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396936" tIns="198470" rIns="396936" bIns="19847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19688" y="7253644"/>
            <a:ext cx="34565433" cy="20517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396936" tIns="198470" rIns="396936" bIns="19847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919688" y="28815157"/>
            <a:ext cx="8962233" cy="1655233"/>
          </a:xfrm>
          <a:prstGeom prst="rect">
            <a:avLst/>
          </a:prstGeom>
        </p:spPr>
        <p:txBody>
          <a:bodyPr vert="horz" lIns="396936" tIns="198470" rIns="396936" bIns="198470" rtlCol="0" anchor="ctr"/>
          <a:lstStyle>
            <a:lvl1pPr algn="l" defTabSz="1984686" fontAlgn="auto">
              <a:spcBef>
                <a:spcPts val="0"/>
              </a:spcBef>
              <a:spcAft>
                <a:spcPts val="0"/>
              </a:spcAft>
              <a:defRPr sz="5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882AFA65-AC44-4E45-A604-97A4ED4522D4}" type="datetime1">
              <a:rPr lang="en-US"/>
              <a:pPr>
                <a:defRPr/>
              </a:pPr>
              <a:t>12/4/16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121088" y="28815157"/>
            <a:ext cx="12162633" cy="1655233"/>
          </a:xfrm>
          <a:prstGeom prst="rect">
            <a:avLst/>
          </a:prstGeom>
        </p:spPr>
        <p:txBody>
          <a:bodyPr vert="horz" lIns="396936" tIns="198470" rIns="396936" bIns="198470" rtlCol="0" anchor="ctr"/>
          <a:lstStyle>
            <a:lvl1pPr algn="ctr" defTabSz="1984686" fontAlgn="auto">
              <a:spcBef>
                <a:spcPts val="0"/>
              </a:spcBef>
              <a:spcAft>
                <a:spcPts val="0"/>
              </a:spcAft>
              <a:defRPr sz="5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7522888" y="28815157"/>
            <a:ext cx="8962233" cy="1655233"/>
          </a:xfrm>
          <a:prstGeom prst="rect">
            <a:avLst/>
          </a:prstGeom>
        </p:spPr>
        <p:txBody>
          <a:bodyPr vert="horz" lIns="396936" tIns="198470" rIns="396936" bIns="198470" rtlCol="0" anchor="ctr"/>
          <a:lstStyle>
            <a:lvl1pPr algn="r" defTabSz="1984686" fontAlgn="auto">
              <a:spcBef>
                <a:spcPts val="0"/>
              </a:spcBef>
              <a:spcAft>
                <a:spcPts val="0"/>
              </a:spcAft>
              <a:defRPr sz="5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6FE509B3-B61B-7A40-A76C-1E8E2FB4D6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984112" rtl="0" fontAlgn="base">
        <a:spcBef>
          <a:spcPct val="0"/>
        </a:spcBef>
        <a:spcAft>
          <a:spcPct val="0"/>
        </a:spcAft>
        <a:defRPr sz="19100" kern="1200">
          <a:solidFill>
            <a:schemeClr val="tx1"/>
          </a:solidFill>
          <a:latin typeface="+mj-lt"/>
          <a:ea typeface="ＭＳ Ｐゴシック" charset="-128"/>
          <a:cs typeface="ＭＳ Ｐゴシック" charset="-128"/>
        </a:defRPr>
      </a:lvl1pPr>
      <a:lvl2pPr algn="ctr" defTabSz="1984112" rtl="0" fontAlgn="base">
        <a:spcBef>
          <a:spcPct val="0"/>
        </a:spcBef>
        <a:spcAft>
          <a:spcPct val="0"/>
        </a:spcAft>
        <a:defRPr sz="191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2pPr>
      <a:lvl3pPr algn="ctr" defTabSz="1984112" rtl="0" fontAlgn="base">
        <a:spcBef>
          <a:spcPct val="0"/>
        </a:spcBef>
        <a:spcAft>
          <a:spcPct val="0"/>
        </a:spcAft>
        <a:defRPr sz="191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3pPr>
      <a:lvl4pPr algn="ctr" defTabSz="1984112" rtl="0" fontAlgn="base">
        <a:spcBef>
          <a:spcPct val="0"/>
        </a:spcBef>
        <a:spcAft>
          <a:spcPct val="0"/>
        </a:spcAft>
        <a:defRPr sz="191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4pPr>
      <a:lvl5pPr algn="ctr" defTabSz="1984112" rtl="0" fontAlgn="base">
        <a:spcBef>
          <a:spcPct val="0"/>
        </a:spcBef>
        <a:spcAft>
          <a:spcPct val="0"/>
        </a:spcAft>
        <a:defRPr sz="191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5pPr>
      <a:lvl6pPr marL="413474" algn="ctr" defTabSz="1984112" rtl="0" fontAlgn="base">
        <a:spcBef>
          <a:spcPct val="0"/>
        </a:spcBef>
        <a:spcAft>
          <a:spcPct val="0"/>
        </a:spcAft>
        <a:defRPr sz="191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6pPr>
      <a:lvl7pPr marL="826952" algn="ctr" defTabSz="1984112" rtl="0" fontAlgn="base">
        <a:spcBef>
          <a:spcPct val="0"/>
        </a:spcBef>
        <a:spcAft>
          <a:spcPct val="0"/>
        </a:spcAft>
        <a:defRPr sz="191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7pPr>
      <a:lvl8pPr marL="1240425" algn="ctr" defTabSz="1984112" rtl="0" fontAlgn="base">
        <a:spcBef>
          <a:spcPct val="0"/>
        </a:spcBef>
        <a:spcAft>
          <a:spcPct val="0"/>
        </a:spcAft>
        <a:defRPr sz="191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8pPr>
      <a:lvl9pPr marL="1653903" algn="ctr" defTabSz="1984112" rtl="0" fontAlgn="base">
        <a:spcBef>
          <a:spcPct val="0"/>
        </a:spcBef>
        <a:spcAft>
          <a:spcPct val="0"/>
        </a:spcAft>
        <a:defRPr sz="191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9pPr>
    </p:titleStyle>
    <p:bodyStyle>
      <a:lvl1pPr marL="1487366" indent="-1487366" algn="l" defTabSz="1984112" rtl="0" fontAlgn="base">
        <a:spcBef>
          <a:spcPct val="20000"/>
        </a:spcBef>
        <a:spcAft>
          <a:spcPct val="0"/>
        </a:spcAft>
        <a:buFont typeface="Arial" charset="0"/>
        <a:buChar char="•"/>
        <a:defRPr sz="139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3224538" indent="-1240425" algn="l" defTabSz="1984112" rtl="0" fontAlgn="base">
        <a:spcBef>
          <a:spcPct val="20000"/>
        </a:spcBef>
        <a:spcAft>
          <a:spcPct val="0"/>
        </a:spcAft>
        <a:buFont typeface="Arial" charset="0"/>
        <a:buChar char="–"/>
        <a:defRPr sz="122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4961710" indent="-992056" algn="l" defTabSz="1984112" rtl="0" fontAlgn="base">
        <a:spcBef>
          <a:spcPct val="20000"/>
        </a:spcBef>
        <a:spcAft>
          <a:spcPct val="0"/>
        </a:spcAft>
        <a:buFont typeface="Arial" charset="0"/>
        <a:buChar char="•"/>
        <a:defRPr sz="10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6945818" indent="-992056" algn="l" defTabSz="1984112" rtl="0" fontAlgn="base">
        <a:spcBef>
          <a:spcPct val="20000"/>
        </a:spcBef>
        <a:spcAft>
          <a:spcPct val="0"/>
        </a:spcAft>
        <a:buFont typeface="Arial" charset="0"/>
        <a:buChar char="–"/>
        <a:defRPr sz="87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8929930" indent="-992056" algn="l" defTabSz="1984112" rtl="0" fontAlgn="base">
        <a:spcBef>
          <a:spcPct val="20000"/>
        </a:spcBef>
        <a:spcAft>
          <a:spcPct val="0"/>
        </a:spcAft>
        <a:buFont typeface="Arial" charset="0"/>
        <a:buChar char="»"/>
        <a:defRPr sz="87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10915762" indent="-992343" algn="l" defTabSz="1984686" rtl="0" eaLnBrk="1" latinLnBrk="0" hangingPunct="1">
        <a:spcBef>
          <a:spcPct val="20000"/>
        </a:spcBef>
        <a:buFont typeface="Arial"/>
        <a:buChar char="•"/>
        <a:defRPr sz="8700" kern="1200">
          <a:solidFill>
            <a:schemeClr val="tx1"/>
          </a:solidFill>
          <a:latin typeface="+mn-lt"/>
          <a:ea typeface="+mn-ea"/>
          <a:cs typeface="+mn-cs"/>
        </a:defRPr>
      </a:lvl6pPr>
      <a:lvl7pPr marL="12900448" indent="-992343" algn="l" defTabSz="1984686" rtl="0" eaLnBrk="1" latinLnBrk="0" hangingPunct="1">
        <a:spcBef>
          <a:spcPct val="20000"/>
        </a:spcBef>
        <a:buFont typeface="Arial"/>
        <a:buChar char="•"/>
        <a:defRPr sz="8700" kern="1200">
          <a:solidFill>
            <a:schemeClr val="tx1"/>
          </a:solidFill>
          <a:latin typeface="+mn-lt"/>
          <a:ea typeface="+mn-ea"/>
          <a:cs typeface="+mn-cs"/>
        </a:defRPr>
      </a:lvl7pPr>
      <a:lvl8pPr marL="14885129" indent="-992343" algn="l" defTabSz="1984686" rtl="0" eaLnBrk="1" latinLnBrk="0" hangingPunct="1">
        <a:spcBef>
          <a:spcPct val="20000"/>
        </a:spcBef>
        <a:buFont typeface="Arial"/>
        <a:buChar char="•"/>
        <a:defRPr sz="8700" kern="1200">
          <a:solidFill>
            <a:schemeClr val="tx1"/>
          </a:solidFill>
          <a:latin typeface="+mn-lt"/>
          <a:ea typeface="+mn-ea"/>
          <a:cs typeface="+mn-cs"/>
        </a:defRPr>
      </a:lvl8pPr>
      <a:lvl9pPr marL="16869815" indent="-992343" algn="l" defTabSz="1984686" rtl="0" eaLnBrk="1" latinLnBrk="0" hangingPunct="1">
        <a:spcBef>
          <a:spcPct val="20000"/>
        </a:spcBef>
        <a:buFont typeface="Arial"/>
        <a:buChar char="•"/>
        <a:defRPr sz="8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984686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1pPr>
      <a:lvl2pPr marL="1984686" algn="l" defTabSz="1984686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2pPr>
      <a:lvl3pPr marL="3969367" algn="l" defTabSz="1984686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3pPr>
      <a:lvl4pPr marL="5954053" algn="l" defTabSz="1984686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4pPr>
      <a:lvl5pPr marL="7938738" algn="l" defTabSz="1984686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5pPr>
      <a:lvl6pPr marL="9923420" algn="l" defTabSz="1984686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6pPr>
      <a:lvl7pPr marL="11908105" algn="l" defTabSz="1984686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7pPr>
      <a:lvl8pPr marL="13892791" algn="l" defTabSz="1984686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8pPr>
      <a:lvl9pPr marL="15877472" algn="l" defTabSz="1984686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4" Type="http://schemas.openxmlformats.org/officeDocument/2006/relationships/image" Target="../media/image2.png"/><Relationship Id="rId5" Type="http://schemas.openxmlformats.org/officeDocument/2006/relationships/image" Target="../media/image3.jpeg"/><Relationship Id="rId6" Type="http://schemas.openxmlformats.org/officeDocument/2006/relationships/image" Target="../media/image4.jpeg"/><Relationship Id="rId7" Type="http://schemas.openxmlformats.org/officeDocument/2006/relationships/image" Target="../media/image5.png"/><Relationship Id="rId8" Type="http://schemas.openxmlformats.org/officeDocument/2006/relationships/image" Target="../media/image6.jpg"/><Relationship Id="rId9" Type="http://schemas.openxmlformats.org/officeDocument/2006/relationships/image" Target="../media/image7.jpeg"/><Relationship Id="rId10" Type="http://schemas.microsoft.com/office/2007/relationships/hdphoto" Target="../media/hdphoto1.wdp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dotGrid">
          <a:fgClr>
            <a:schemeClr val="bg1"/>
          </a:fgClr>
          <a:bgClr>
            <a:prstClr val="white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COPOLYMER SYNTH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39" y="21945600"/>
            <a:ext cx="15910559" cy="3133369"/>
          </a:xfrm>
          <a:prstGeom prst="rect">
            <a:avLst/>
          </a:prstGeom>
        </p:spPr>
      </p:pic>
      <p:pic>
        <p:nvPicPr>
          <p:cNvPr id="14339" name="Picture 14338" descr="Screen Shot 2016-12-04 at 3.55.59 P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081" y="8458200"/>
            <a:ext cx="7411919" cy="3150066"/>
          </a:xfrm>
          <a:prstGeom prst="rect">
            <a:avLst/>
          </a:prstGeom>
        </p:spPr>
      </p:pic>
      <p:pic>
        <p:nvPicPr>
          <p:cNvPr id="22" name="Picture 21" descr="polymer nmr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82760" y="16588861"/>
            <a:ext cx="15721455" cy="6031762"/>
          </a:xfrm>
          <a:prstGeom prst="rect">
            <a:avLst/>
          </a:prstGeom>
        </p:spPr>
      </p:pic>
      <p:sp>
        <p:nvSpPr>
          <p:cNvPr id="14338" name="Title 1"/>
          <p:cNvSpPr>
            <a:spLocks noGrp="1"/>
          </p:cNvSpPr>
          <p:nvPr>
            <p:ph type="ctrTitle"/>
          </p:nvPr>
        </p:nvSpPr>
        <p:spPr>
          <a:xfrm>
            <a:off x="4881194" y="479780"/>
            <a:ext cx="28646806" cy="2651424"/>
          </a:xfrm>
        </p:spPr>
        <p:txBody>
          <a:bodyPr/>
          <a:lstStyle/>
          <a:p>
            <a:r>
              <a:rPr lang="en-US" sz="9600" dirty="0">
                <a:latin typeface="Arial"/>
                <a:cs typeface="Arial"/>
              </a:rPr>
              <a:t>Single Chain Nanoparticle </a:t>
            </a:r>
            <a:r>
              <a:rPr lang="en-US" sz="9600" dirty="0" smtClean="0">
                <a:latin typeface="Arial"/>
                <a:cs typeface="Arial"/>
              </a:rPr>
              <a:t>Synthesis </a:t>
            </a:r>
            <a:r>
              <a:rPr lang="en-US" sz="9600" dirty="0">
                <a:latin typeface="Arial"/>
                <a:cs typeface="Arial"/>
              </a:rPr>
              <a:t/>
            </a:r>
            <a:br>
              <a:rPr lang="en-US" sz="9600" dirty="0">
                <a:latin typeface="Arial"/>
                <a:cs typeface="Arial"/>
              </a:rPr>
            </a:br>
            <a:r>
              <a:rPr lang="en-AU" altLang="en-US" sz="3200" dirty="0">
                <a:solidFill>
                  <a:srgbClr val="000066"/>
                </a:solidFill>
                <a:latin typeface="Arial"/>
                <a:ea typeface="Calibri" pitchFamily="34" charset="0"/>
                <a:cs typeface="Arial"/>
              </a:rPr>
              <a:t>Drew Verrier, Kyle </a:t>
            </a:r>
            <a:r>
              <a:rPr lang="en-AU" altLang="en-US" sz="3200" dirty="0" err="1">
                <a:solidFill>
                  <a:srgbClr val="000066"/>
                </a:solidFill>
                <a:latin typeface="Arial"/>
                <a:ea typeface="Calibri" pitchFamily="34" charset="0"/>
                <a:cs typeface="Arial"/>
              </a:rPr>
              <a:t>Rodriguiez</a:t>
            </a:r>
            <a:r>
              <a:rPr lang="en-AU" altLang="en-US" sz="3200" dirty="0">
                <a:solidFill>
                  <a:srgbClr val="000066"/>
                </a:solidFill>
                <a:latin typeface="Arial"/>
                <a:ea typeface="Calibri" pitchFamily="34" charset="0"/>
                <a:cs typeface="Arial"/>
              </a:rPr>
              <a:t>*, Samuel </a:t>
            </a:r>
            <a:r>
              <a:rPr lang="en-AU" altLang="en-US" sz="3200" dirty="0" err="1">
                <a:solidFill>
                  <a:srgbClr val="000066"/>
                </a:solidFill>
                <a:latin typeface="Arial"/>
                <a:ea typeface="Calibri" pitchFamily="34" charset="0"/>
                <a:cs typeface="Arial"/>
              </a:rPr>
              <a:t>Pazicni</a:t>
            </a:r>
            <a:r>
              <a:rPr lang="en-AU" altLang="en-US" sz="3200" dirty="0">
                <a:solidFill>
                  <a:srgbClr val="000066"/>
                </a:solidFill>
                <a:latin typeface="Arial"/>
                <a:ea typeface="Calibri" pitchFamily="34" charset="0"/>
                <a:cs typeface="Arial"/>
              </a:rPr>
              <a:t>*</a:t>
            </a:r>
            <a:br>
              <a:rPr lang="en-AU" altLang="en-US" sz="3200" dirty="0">
                <a:solidFill>
                  <a:srgbClr val="000066"/>
                </a:solidFill>
                <a:latin typeface="Arial"/>
                <a:ea typeface="Calibri" pitchFamily="34" charset="0"/>
                <a:cs typeface="Arial"/>
              </a:rPr>
            </a:br>
            <a:r>
              <a:rPr lang="en-AU" altLang="en-US" sz="3200" dirty="0">
                <a:solidFill>
                  <a:srgbClr val="000066"/>
                </a:solidFill>
                <a:latin typeface="Arial"/>
                <a:ea typeface="Calibri" pitchFamily="34" charset="0"/>
                <a:cs typeface="Arial"/>
              </a:rPr>
              <a:t>drv2000@wildcats.unh.edu; Parsons Hall, 23 Academic Way, Durham NH 03824</a:t>
            </a:r>
            <a:endParaRPr lang="en-US" altLang="en-US" sz="3200" dirty="0">
              <a:solidFill>
                <a:srgbClr val="000066"/>
              </a:solidFill>
              <a:latin typeface="Arial"/>
              <a:ea typeface="Calibri" pitchFamily="34" charset="0"/>
              <a:cs typeface="Arial"/>
            </a:endParaRPr>
          </a:p>
        </p:txBody>
      </p:sp>
      <p:pic>
        <p:nvPicPr>
          <p:cNvPr id="71" name="Picture 18" descr="C:\Users\caitlin\Pictures\UNH_Primary_Vert_CMYK.jpg"/>
          <p:cNvPicPr>
            <a:picLocks noChangeAspect="1" noChangeArrowheads="1"/>
          </p:cNvPicPr>
          <p:nvPr/>
        </p:nvPicPr>
        <p:blipFill>
          <a:blip r:embed="rId6" cstate="print"/>
          <a:srcRect l="35292" r="36543" b="31684"/>
          <a:stretch>
            <a:fillRect/>
          </a:stretch>
        </p:blipFill>
        <p:spPr bwMode="auto">
          <a:xfrm>
            <a:off x="34458776" y="540108"/>
            <a:ext cx="3345439" cy="2557757"/>
          </a:xfrm>
          <a:prstGeom prst="rect">
            <a:avLst/>
          </a:prstGeom>
          <a:noFill/>
        </p:spPr>
      </p:pic>
      <p:pic>
        <p:nvPicPr>
          <p:cNvPr id="76" name="Picture 18" descr="C:\Users\caitlin\Pictures\UNH_Primary_Vert_CMYK.jpg"/>
          <p:cNvPicPr>
            <a:picLocks noChangeAspect="1" noChangeArrowheads="1"/>
          </p:cNvPicPr>
          <p:nvPr/>
        </p:nvPicPr>
        <p:blipFill>
          <a:blip r:embed="rId6" cstate="print"/>
          <a:srcRect l="35292" r="36543" b="31684"/>
          <a:stretch>
            <a:fillRect/>
          </a:stretch>
        </p:blipFill>
        <p:spPr bwMode="auto">
          <a:xfrm>
            <a:off x="617087" y="573446"/>
            <a:ext cx="3345439" cy="2557757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617087" y="3528495"/>
            <a:ext cx="15994512" cy="81490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lIns="75508" tIns="37752" rIns="75508" bIns="37752" rtlCol="0" anchor="ctr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+mj-lt"/>
              </a:rPr>
              <a:t>Introduction </a:t>
            </a:r>
            <a:endParaRPr lang="en-US" sz="48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64" name="Rectangle 163"/>
          <p:cNvSpPr/>
          <p:nvPr/>
        </p:nvSpPr>
        <p:spPr>
          <a:xfrm>
            <a:off x="617087" y="3505199"/>
            <a:ext cx="15994512" cy="22098001"/>
          </a:xfrm>
          <a:prstGeom prst="rect">
            <a:avLst/>
          </a:prstGeom>
          <a:noFill/>
          <a:ln w="12700">
            <a:solidFill>
              <a:schemeClr val="accent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82696" tIns="41348" rIns="82696" bIns="41348" anchor="ctr"/>
          <a:lstStyle/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r>
              <a:rPr lang="en-US" sz="2200" dirty="0">
                <a:solidFill>
                  <a:schemeClr val="tx1"/>
                </a:solidFill>
              </a:rPr>
              <a:t> </a:t>
            </a: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 defTabSz="1984686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2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28" name="Rectangle 127"/>
          <p:cNvSpPr/>
          <p:nvPr/>
        </p:nvSpPr>
        <p:spPr>
          <a:xfrm>
            <a:off x="16916400" y="25902900"/>
            <a:ext cx="8290560" cy="4555705"/>
          </a:xfrm>
          <a:prstGeom prst="rect">
            <a:avLst/>
          </a:prstGeom>
          <a:noFill/>
          <a:ln w="12700">
            <a:solidFill>
              <a:srgbClr val="9BBB5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2" tIns="45717" rIns="91432" bIns="45717" anchor="ctr"/>
          <a:lstStyle/>
          <a:p>
            <a:pPr algn="ctr" defTabSz="1984686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500" dirty="0">
              <a:latin typeface="+mj-lt"/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16916400" y="25902900"/>
            <a:ext cx="8290560" cy="847329"/>
          </a:xfrm>
          <a:prstGeom prst="rect">
            <a:avLst/>
          </a:prstGeom>
          <a:solidFill>
            <a:srgbClr val="9BBB59"/>
          </a:solidFill>
        </p:spPr>
        <p:txBody>
          <a:bodyPr wrap="square" lIns="83485" tIns="41742" rIns="83485" bIns="41742" rtlCol="0" anchor="ctr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+mj-lt"/>
              </a:rPr>
              <a:t>Acknowledgements </a:t>
            </a:r>
            <a:endParaRPr lang="en-US" sz="48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60995" y="11778852"/>
            <a:ext cx="16050604" cy="814905"/>
          </a:xfrm>
          <a:prstGeom prst="rect">
            <a:avLst/>
          </a:prstGeom>
          <a:solidFill>
            <a:srgbClr val="9BBB59"/>
          </a:solidFill>
        </p:spPr>
        <p:txBody>
          <a:bodyPr wrap="square" lIns="75508" tIns="37752" rIns="75508" bIns="37752" rtlCol="0" anchor="ctr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+mj-lt"/>
              </a:rPr>
              <a:t>Experimental Design</a:t>
            </a:r>
            <a:endParaRPr lang="en-US" sz="48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16916400" y="3476727"/>
            <a:ext cx="21015960" cy="22126474"/>
          </a:xfrm>
          <a:prstGeom prst="rect">
            <a:avLst/>
          </a:prstGeom>
          <a:noFill/>
          <a:ln w="12700">
            <a:solidFill>
              <a:srgbClr val="9BBB5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82696" tIns="41348" rIns="82696" bIns="41348" anchor="ctr"/>
          <a:lstStyle/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r>
              <a:rPr lang="en-US" sz="2200" dirty="0">
                <a:solidFill>
                  <a:schemeClr val="tx1"/>
                </a:solidFill>
              </a:rPr>
              <a:t> </a:t>
            </a: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 defTabSz="1984686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2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6916400" y="3476727"/>
            <a:ext cx="20990560" cy="814905"/>
          </a:xfrm>
          <a:prstGeom prst="rect">
            <a:avLst/>
          </a:prstGeom>
          <a:solidFill>
            <a:srgbClr val="9BBB59"/>
          </a:solidFill>
        </p:spPr>
        <p:txBody>
          <a:bodyPr wrap="square" lIns="75508" tIns="37752" rIns="75508" bIns="37752" rtlCol="0" anchor="ctr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+mj-lt"/>
              </a:rPr>
              <a:t>Results and Discussion</a:t>
            </a:r>
            <a:endParaRPr lang="en-US" sz="48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17086" y="25931295"/>
            <a:ext cx="15994511" cy="4602726"/>
          </a:xfrm>
          <a:prstGeom prst="rect">
            <a:avLst/>
          </a:prstGeom>
          <a:noFill/>
          <a:ln w="12700">
            <a:solidFill>
              <a:srgbClr val="9BBB5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82696" tIns="41348" rIns="82696" bIns="41348" anchor="ctr"/>
          <a:lstStyle/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r>
              <a:rPr lang="en-US" sz="2200" dirty="0">
                <a:solidFill>
                  <a:schemeClr val="tx1"/>
                </a:solidFill>
              </a:rPr>
              <a:t> </a:t>
            </a: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 defTabSz="1984686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2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17086" y="25902901"/>
            <a:ext cx="15994511" cy="843300"/>
          </a:xfrm>
          <a:prstGeom prst="rect">
            <a:avLst/>
          </a:prstGeom>
          <a:solidFill>
            <a:srgbClr val="9BBB59"/>
          </a:solidFill>
        </p:spPr>
        <p:txBody>
          <a:bodyPr wrap="square" lIns="75508" tIns="37752" rIns="75508" bIns="37752" rtlCol="0" anchor="ctr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+mj-lt"/>
              </a:rPr>
              <a:t>References</a:t>
            </a:r>
            <a:endParaRPr lang="en-US" sz="48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25527000" y="25902900"/>
            <a:ext cx="12405360" cy="4631121"/>
          </a:xfrm>
          <a:prstGeom prst="rect">
            <a:avLst/>
          </a:prstGeom>
          <a:noFill/>
          <a:ln w="12700">
            <a:solidFill>
              <a:srgbClr val="9BBB5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82696" tIns="41348" rIns="82696" bIns="41348" anchor="ctr"/>
          <a:lstStyle/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r>
              <a:rPr lang="en-US" sz="2200" dirty="0">
                <a:solidFill>
                  <a:schemeClr val="tx1"/>
                </a:solidFill>
              </a:rPr>
              <a:t> </a:t>
            </a: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/>
            <a:endParaRPr lang="en-US" sz="2200" dirty="0">
              <a:solidFill>
                <a:schemeClr val="tx1"/>
              </a:solidFill>
            </a:endParaRPr>
          </a:p>
          <a:p>
            <a:pPr algn="just" defTabSz="1984686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2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5527000" y="25917098"/>
            <a:ext cx="12420600" cy="814905"/>
          </a:xfrm>
          <a:prstGeom prst="rect">
            <a:avLst/>
          </a:prstGeom>
          <a:solidFill>
            <a:srgbClr val="9BBB59"/>
          </a:solidFill>
        </p:spPr>
        <p:txBody>
          <a:bodyPr wrap="square" lIns="75508" tIns="37752" rIns="75508" bIns="37752" rtlCol="0" anchor="ctr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+mj-lt"/>
              </a:rPr>
              <a:t>Conclusions</a:t>
            </a:r>
            <a:endParaRPr lang="en-US" sz="48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7086" y="4352176"/>
            <a:ext cx="1599451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>
                <a:latin typeface="Arial"/>
                <a:cs typeface="Arial"/>
              </a:rPr>
              <a:t>Single chain </a:t>
            </a:r>
            <a:r>
              <a:rPr lang="en-US" sz="3500" dirty="0" smtClean="0">
                <a:latin typeface="Arial"/>
                <a:cs typeface="Arial"/>
              </a:rPr>
              <a:t>polymers and nanoparticles </a:t>
            </a:r>
            <a:r>
              <a:rPr lang="en-US" sz="3500" dirty="0">
                <a:latin typeface="Arial"/>
                <a:cs typeface="Arial"/>
              </a:rPr>
              <a:t>are of interest in the scientific community due to their wide range of uses, including drug delivery and mimicking biological systems.</a:t>
            </a:r>
            <a:r>
              <a:rPr lang="en-US" sz="3500" baseline="30000" dirty="0" smtClean="0">
                <a:latin typeface="Arial"/>
                <a:cs typeface="Arial"/>
              </a:rPr>
              <a:t>1</a:t>
            </a:r>
            <a:r>
              <a:rPr lang="en-US" sz="3500" dirty="0" smtClean="0">
                <a:latin typeface="Arial"/>
                <a:cs typeface="Arial"/>
              </a:rPr>
              <a:t> The azlactone functional group in particular is important due to its ability to undergo ring-opening addition under mild conditions.</a:t>
            </a:r>
            <a:r>
              <a:rPr lang="en-US" sz="3500" baseline="30000" dirty="0" smtClean="0">
                <a:latin typeface="Arial"/>
                <a:cs typeface="Arial"/>
              </a:rPr>
              <a:t>3</a:t>
            </a:r>
            <a:r>
              <a:rPr lang="en-US" sz="3500" dirty="0" smtClean="0">
                <a:latin typeface="Arial"/>
                <a:cs typeface="Arial"/>
              </a:rPr>
              <a:t> </a:t>
            </a:r>
            <a:r>
              <a:rPr lang="en-US" sz="3500" dirty="0" err="1" smtClean="0">
                <a:latin typeface="Arial"/>
                <a:cs typeface="Arial"/>
              </a:rPr>
              <a:t>Intramolecular</a:t>
            </a:r>
            <a:r>
              <a:rPr lang="en-US" sz="3500" dirty="0" smtClean="0">
                <a:latin typeface="Arial"/>
                <a:cs typeface="Arial"/>
              </a:rPr>
              <a:t> cross-linking is used to transform the co-polymer into a nanoparticle (figure 1)</a:t>
            </a:r>
            <a:r>
              <a:rPr lang="en-US" sz="3500" baseline="30000" dirty="0" smtClean="0">
                <a:latin typeface="Arial"/>
                <a:cs typeface="Arial"/>
              </a:rPr>
              <a:t>2</a:t>
            </a:r>
            <a:r>
              <a:rPr lang="en-US" sz="3500" dirty="0" smtClean="0">
                <a:latin typeface="Arial"/>
                <a:cs typeface="Arial"/>
              </a:rPr>
              <a:t>. </a:t>
            </a:r>
            <a:r>
              <a:rPr lang="en-US" sz="3500" dirty="0">
                <a:latin typeface="Arial"/>
                <a:cs typeface="Arial"/>
              </a:rPr>
              <a:t>In this study, a copolymer of </a:t>
            </a:r>
            <a:r>
              <a:rPr lang="en-US" altLang="en-US" sz="3500" dirty="0">
                <a:latin typeface="Arial"/>
                <a:ea typeface="Calibri" pitchFamily="34" charset="0"/>
                <a:cs typeface="Arial"/>
              </a:rPr>
              <a:t>2-vinyl-4,4-dimethyl azlactone (VDMA), and methyl methacrylate (MMA</a:t>
            </a:r>
            <a:r>
              <a:rPr lang="en-US" altLang="en-US" sz="3500" dirty="0" smtClean="0">
                <a:latin typeface="Arial"/>
                <a:ea typeface="Calibri" pitchFamily="34" charset="0"/>
                <a:cs typeface="Arial"/>
              </a:rPr>
              <a:t>) (5) </a:t>
            </a:r>
            <a:r>
              <a:rPr lang="en-US" altLang="en-US" sz="3500" dirty="0">
                <a:latin typeface="Arial"/>
                <a:ea typeface="Calibri" pitchFamily="34" charset="0"/>
                <a:cs typeface="Arial"/>
              </a:rPr>
              <a:t>was synthesized and </a:t>
            </a:r>
            <a:r>
              <a:rPr lang="en-US" altLang="en-US" sz="3500" dirty="0" smtClean="0">
                <a:latin typeface="Arial"/>
                <a:ea typeface="Calibri" pitchFamily="34" charset="0"/>
                <a:cs typeface="Arial"/>
              </a:rPr>
              <a:t>characterized.   </a:t>
            </a:r>
            <a:endParaRPr lang="en-US" sz="3500" dirty="0">
              <a:latin typeface="Arial"/>
              <a:cs typeface="Arial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7086" y="12649200"/>
            <a:ext cx="15994513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/>
              <a:t>VDMA </a:t>
            </a:r>
            <a:r>
              <a:rPr lang="en-US" sz="3500" dirty="0" smtClean="0"/>
              <a:t>(4) was </a:t>
            </a:r>
            <a:r>
              <a:rPr lang="en-US" sz="3500" dirty="0"/>
              <a:t>synthesized using reversible addition-fragmentation chain transfer (RAFT) polymerization by adapting a  procedure from </a:t>
            </a:r>
            <a:r>
              <a:rPr lang="en-US" sz="3500" dirty="0" err="1"/>
              <a:t>Levere</a:t>
            </a:r>
            <a:r>
              <a:rPr lang="en-US" sz="3500" dirty="0"/>
              <a:t> </a:t>
            </a:r>
            <a:r>
              <a:rPr lang="en-US" sz="3500" dirty="0" smtClean="0"/>
              <a:t>et al.</a:t>
            </a:r>
            <a:r>
              <a:rPr lang="en-US" sz="3500" baseline="30000" dirty="0" smtClean="0"/>
              <a:t>1</a:t>
            </a:r>
            <a:r>
              <a:rPr lang="en-US" sz="3500" dirty="0" smtClean="0"/>
              <a:t>. </a:t>
            </a:r>
            <a:r>
              <a:rPr lang="en-US" sz="3500" dirty="0"/>
              <a:t>First, N-acryloyl-2-</a:t>
            </a:r>
            <a:r>
              <a:rPr lang="en-US" sz="3500" dirty="0" smtClean="0"/>
              <a:t>methylalanine (3) </a:t>
            </a:r>
            <a:r>
              <a:rPr lang="en-US" sz="3500" dirty="0"/>
              <a:t>was synthesized as an intermediate by </a:t>
            </a:r>
            <a:r>
              <a:rPr lang="en-US" sz="3500" dirty="0" err="1" smtClean="0"/>
              <a:t>nucleophilic</a:t>
            </a:r>
            <a:r>
              <a:rPr lang="en-US" sz="3500" dirty="0" smtClean="0"/>
              <a:t> acyl </a:t>
            </a:r>
            <a:r>
              <a:rPr lang="en-US" sz="3500" dirty="0"/>
              <a:t>substitution using 2-</a:t>
            </a:r>
            <a:r>
              <a:rPr lang="en-US" sz="3500" dirty="0" smtClean="0"/>
              <a:t>methylalanine (1), </a:t>
            </a:r>
            <a:r>
              <a:rPr lang="en-US" sz="3500" dirty="0"/>
              <a:t>2,6-di-tert-butyl-p-cresol (BHT, a radical stabilizer), and </a:t>
            </a:r>
            <a:r>
              <a:rPr lang="en-US" sz="3500" dirty="0" err="1"/>
              <a:t>acryloyl</a:t>
            </a:r>
            <a:r>
              <a:rPr lang="en-US" sz="3500" dirty="0"/>
              <a:t> </a:t>
            </a:r>
            <a:r>
              <a:rPr lang="en-US" sz="3500" dirty="0" smtClean="0"/>
              <a:t>chloride (2). The product (4) was obtained from this intermediate through an acyl cyclization process with ethyl </a:t>
            </a:r>
            <a:r>
              <a:rPr lang="en-US" sz="3500" dirty="0" err="1" smtClean="0"/>
              <a:t>chloroformate</a:t>
            </a:r>
            <a:r>
              <a:rPr lang="en-US" sz="3500" dirty="0" smtClean="0"/>
              <a:t> (Scheme 1).</a:t>
            </a:r>
            <a:endParaRPr lang="en-US" sz="3500" dirty="0"/>
          </a:p>
          <a:p>
            <a:endParaRPr lang="en-US" sz="4000" dirty="0"/>
          </a:p>
        </p:txBody>
      </p:sp>
      <p:pic>
        <p:nvPicPr>
          <p:cNvPr id="42" name="Picture 41" descr="Screen Shot 2016-11-20 at 4.58.08 PM.png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98" r="443" b="5008"/>
          <a:stretch/>
        </p:blipFill>
        <p:spPr>
          <a:xfrm>
            <a:off x="701039" y="17173990"/>
            <a:ext cx="15910560" cy="2534123"/>
          </a:xfrm>
          <a:prstGeom prst="rect">
            <a:avLst/>
          </a:prstGeom>
          <a:ln>
            <a:noFill/>
          </a:ln>
        </p:spPr>
      </p:pic>
      <p:sp>
        <p:nvSpPr>
          <p:cNvPr id="43" name="TextBox 42"/>
          <p:cNvSpPr txBox="1"/>
          <p:nvPr/>
        </p:nvSpPr>
        <p:spPr>
          <a:xfrm>
            <a:off x="4898963" y="19812000"/>
            <a:ext cx="7597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Scheme</a:t>
            </a:r>
            <a:r>
              <a:rPr lang="en-US" sz="2800" dirty="0" smtClean="0"/>
              <a:t> 1. Proposed synthetic route of </a:t>
            </a:r>
            <a:r>
              <a:rPr lang="en-US" sz="2800" dirty="0" smtClean="0"/>
              <a:t>VDMA</a:t>
            </a:r>
            <a:endParaRPr 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617087" y="26717805"/>
            <a:ext cx="1599451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3000" dirty="0" smtClean="0"/>
              <a:t>Martin </a:t>
            </a:r>
            <a:r>
              <a:rPr lang="en-US" sz="3000" dirty="0"/>
              <a:t>E. </a:t>
            </a:r>
            <a:r>
              <a:rPr lang="en-US" sz="3000" dirty="0" err="1"/>
              <a:t>Levere</a:t>
            </a:r>
            <a:r>
              <a:rPr lang="en-US" sz="3000" dirty="0"/>
              <a:t>, </a:t>
            </a:r>
            <a:r>
              <a:rPr lang="en-US" sz="3000" dirty="0" err="1"/>
              <a:t>Hien</a:t>
            </a:r>
            <a:r>
              <a:rPr lang="en-US" sz="3000" dirty="0"/>
              <a:t> The Ho, </a:t>
            </a:r>
            <a:r>
              <a:rPr lang="en-US" sz="3000" dirty="0" err="1"/>
              <a:t>Sagrario</a:t>
            </a:r>
            <a:r>
              <a:rPr lang="en-US" sz="3000" dirty="0"/>
              <a:t> </a:t>
            </a:r>
            <a:r>
              <a:rPr lang="en-US" sz="3000" dirty="0" err="1"/>
              <a:t>Pascual</a:t>
            </a:r>
            <a:r>
              <a:rPr lang="en-US" sz="3000" dirty="0"/>
              <a:t>* and Laurent Fontaine*. </a:t>
            </a:r>
            <a:r>
              <a:rPr lang="nb-NO" sz="3000" dirty="0" err="1"/>
              <a:t>Polym</a:t>
            </a:r>
            <a:r>
              <a:rPr lang="nb-NO" sz="3000" dirty="0"/>
              <a:t>. </a:t>
            </a:r>
            <a:r>
              <a:rPr lang="nb-NO" sz="3000" dirty="0" err="1"/>
              <a:t>Chem</a:t>
            </a:r>
            <a:r>
              <a:rPr lang="nb-NO" sz="3000" dirty="0"/>
              <a:t>., 2011, 2, 2878</a:t>
            </a:r>
          </a:p>
          <a:p>
            <a:pPr marL="342900" indent="-342900">
              <a:buFont typeface="+mj-lt"/>
              <a:buAutoNum type="arabicPeriod"/>
            </a:pPr>
            <a:r>
              <a:rPr lang="nb-NO" sz="3000" dirty="0"/>
              <a:t>Christopher K. </a:t>
            </a:r>
            <a:r>
              <a:rPr lang="nb-NO" sz="3000" dirty="0" err="1"/>
              <a:t>Lyon,a</a:t>
            </a:r>
            <a:r>
              <a:rPr lang="nb-NO" sz="3000" dirty="0"/>
              <a:t> Alka </a:t>
            </a:r>
            <a:r>
              <a:rPr lang="nb-NO" sz="3000" dirty="0" err="1"/>
              <a:t>Prasher,a</a:t>
            </a:r>
            <a:r>
              <a:rPr lang="nb-NO" sz="3000" dirty="0"/>
              <a:t> Ashley M. </a:t>
            </a:r>
            <a:r>
              <a:rPr lang="nb-NO" sz="3000" dirty="0" err="1"/>
              <a:t>Hanlon,a</a:t>
            </a:r>
            <a:r>
              <a:rPr lang="nb-NO" sz="3000" dirty="0"/>
              <a:t> Bryan T. </a:t>
            </a:r>
            <a:r>
              <a:rPr lang="nb-NO" sz="3000" dirty="0" err="1"/>
              <a:t>Tuten,b</a:t>
            </a:r>
            <a:r>
              <a:rPr lang="nb-NO" sz="3000" dirty="0"/>
              <a:t> Christian A. </a:t>
            </a:r>
            <a:r>
              <a:rPr lang="nb-NO" sz="3000" dirty="0" err="1"/>
              <a:t>Tooley,a</a:t>
            </a:r>
            <a:r>
              <a:rPr lang="nb-NO" sz="3000" dirty="0"/>
              <a:t> Peter G. Franka and Erik B. </a:t>
            </a:r>
            <a:r>
              <a:rPr lang="nb-NO" sz="3000" dirty="0" err="1"/>
              <a:t>Berda</a:t>
            </a:r>
            <a:r>
              <a:rPr lang="nb-NO" sz="3000" dirty="0"/>
              <a:t>*</a:t>
            </a:r>
            <a:r>
              <a:rPr lang="nb-NO" sz="3000" dirty="0" err="1"/>
              <a:t>a,b</a:t>
            </a:r>
            <a:r>
              <a:rPr lang="nb-NO" sz="3000" dirty="0"/>
              <a:t>. </a:t>
            </a:r>
            <a:r>
              <a:rPr lang="pl-PL" sz="3000" dirty="0" err="1"/>
              <a:t>Polym</a:t>
            </a:r>
            <a:r>
              <a:rPr lang="pl-PL" sz="3000" dirty="0"/>
              <a:t>. Chem., 2015, 6, 181 </a:t>
            </a:r>
            <a:endParaRPr lang="pl-PL" sz="3000" dirty="0" smtClean="0"/>
          </a:p>
          <a:p>
            <a:pPr marL="342900" indent="-342900">
              <a:buFont typeface="+mj-lt"/>
              <a:buAutoNum type="arabicPeriod"/>
            </a:pPr>
            <a:r>
              <a:rPr lang="en-US" sz="3000" dirty="0" err="1"/>
              <a:t>Stanek</a:t>
            </a:r>
            <a:r>
              <a:rPr lang="en-US" sz="3000" dirty="0"/>
              <a:t>, L. G., </a:t>
            </a:r>
            <a:r>
              <a:rPr lang="en-US" sz="3000" dirty="0" err="1"/>
              <a:t>Heilmann</a:t>
            </a:r>
            <a:r>
              <a:rPr lang="en-US" sz="3000" dirty="0"/>
              <a:t>, S. M. and Gleason, W. B. (2003), Synthesis and monomer reactivity ratios of methyl methacrylate and 2-vinyl-4,4′-dimethylazlactone copolymers. J. </a:t>
            </a:r>
            <a:r>
              <a:rPr lang="en-US" sz="3000" dirty="0" err="1"/>
              <a:t>Polym</a:t>
            </a:r>
            <a:r>
              <a:rPr lang="en-US" sz="3000" dirty="0"/>
              <a:t>. Sci. A </a:t>
            </a:r>
            <a:r>
              <a:rPr lang="en-US" sz="3000" dirty="0" err="1"/>
              <a:t>Polym</a:t>
            </a:r>
            <a:r>
              <a:rPr lang="en-US" sz="3000" dirty="0"/>
              <a:t>. Chem., 41: 3027–3037. doi:10.1002/pola.10897</a:t>
            </a:r>
          </a:p>
          <a:p>
            <a:endParaRPr lang="pl-PL" sz="3500" dirty="0" smtClean="0"/>
          </a:p>
          <a:p>
            <a:pPr marL="342900" indent="-342900">
              <a:buFont typeface="+mj-lt"/>
              <a:buAutoNum type="arabicPeriod"/>
            </a:pPr>
            <a:endParaRPr lang="nb-NO" sz="3500" dirty="0"/>
          </a:p>
          <a:p>
            <a:endParaRPr lang="en-US" sz="4000" dirty="0"/>
          </a:p>
        </p:txBody>
      </p:sp>
      <p:sp>
        <p:nvSpPr>
          <p:cNvPr id="44" name="TextBox 43"/>
          <p:cNvSpPr txBox="1"/>
          <p:nvPr/>
        </p:nvSpPr>
        <p:spPr>
          <a:xfrm>
            <a:off x="16916400" y="23373983"/>
            <a:ext cx="21031200" cy="814905"/>
          </a:xfrm>
          <a:prstGeom prst="rect">
            <a:avLst/>
          </a:prstGeom>
          <a:solidFill>
            <a:srgbClr val="9BBB59"/>
          </a:solidFill>
        </p:spPr>
        <p:txBody>
          <a:bodyPr wrap="square" lIns="75508" tIns="37752" rIns="75508" bIns="37752" rtlCol="0" anchor="ctr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+mj-lt"/>
              </a:rPr>
              <a:t>Future Work</a:t>
            </a:r>
            <a:endParaRPr lang="en-US" sz="48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6916400" y="26717805"/>
            <a:ext cx="829055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/>
              <a:t>Thanks to Samuel </a:t>
            </a:r>
            <a:r>
              <a:rPr lang="en-US" sz="3500" dirty="0" err="1"/>
              <a:t>Pazicni</a:t>
            </a:r>
            <a:r>
              <a:rPr lang="en-US" sz="3500" dirty="0"/>
              <a:t>, Kyle Rodriguez, William Butler, and the University of New Hampshire’s chemistry department for funding the project</a:t>
            </a:r>
          </a:p>
          <a:p>
            <a:endParaRPr lang="en-US" sz="4000" dirty="0"/>
          </a:p>
        </p:txBody>
      </p:sp>
      <p:sp>
        <p:nvSpPr>
          <p:cNvPr id="14" name="TextBox 13"/>
          <p:cNvSpPr txBox="1"/>
          <p:nvPr/>
        </p:nvSpPr>
        <p:spPr>
          <a:xfrm>
            <a:off x="569843" y="20497800"/>
            <a:ext cx="16041756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 smtClean="0"/>
              <a:t>The copolymer (6) was produced by heating VDMA (4), MMA (5), CTA, and AIBN under an argon atmosphere for 18 hours, then precipitated in hexanes (Scheme 2).</a:t>
            </a:r>
            <a:endParaRPr lang="en-US" sz="3500" dirty="0"/>
          </a:p>
        </p:txBody>
      </p:sp>
      <p:sp>
        <p:nvSpPr>
          <p:cNvPr id="16" name="TextBox 15"/>
          <p:cNvSpPr txBox="1"/>
          <p:nvPr/>
        </p:nvSpPr>
        <p:spPr>
          <a:xfrm>
            <a:off x="2209800" y="24993600"/>
            <a:ext cx="10439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Scheme 2. Proposed synthetic route of VDMA-MMA copolymer</a:t>
            </a:r>
            <a:endParaRPr lang="en-US" sz="2800" dirty="0"/>
          </a:p>
        </p:txBody>
      </p:sp>
      <p:sp>
        <p:nvSpPr>
          <p:cNvPr id="23" name="TextBox 22"/>
          <p:cNvSpPr txBox="1"/>
          <p:nvPr/>
        </p:nvSpPr>
        <p:spPr>
          <a:xfrm>
            <a:off x="24003000" y="22641580"/>
            <a:ext cx="68019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Figure 2. </a:t>
            </a:r>
            <a:r>
              <a:rPr lang="en-US" sz="2800" baseline="30000" dirty="0" smtClean="0"/>
              <a:t>1</a:t>
            </a:r>
            <a:r>
              <a:rPr lang="en-US" sz="2800" dirty="0" smtClean="0"/>
              <a:t>HNMR of poly(VDMA-co-MMA)</a:t>
            </a:r>
            <a:endParaRPr lang="en-US" sz="2800" dirty="0"/>
          </a:p>
        </p:txBody>
      </p:sp>
      <p:sp>
        <p:nvSpPr>
          <p:cNvPr id="26" name="TextBox 25"/>
          <p:cNvSpPr txBox="1"/>
          <p:nvPr/>
        </p:nvSpPr>
        <p:spPr>
          <a:xfrm>
            <a:off x="1411117" y="19050000"/>
            <a:ext cx="7620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/>
              <a:t>1</a:t>
            </a:r>
            <a:endParaRPr lang="en-US" sz="35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3832163" y="18973800"/>
            <a:ext cx="1120837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/>
              <a:t>2</a:t>
            </a:r>
            <a:endParaRPr lang="en-US" sz="35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9144000" y="19050000"/>
            <a:ext cx="12192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/>
              <a:t>3</a:t>
            </a:r>
            <a:endParaRPr lang="en-US" sz="35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14890614" y="19365471"/>
            <a:ext cx="577986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/>
              <a:t>4</a:t>
            </a:r>
            <a:endParaRPr lang="en-US" sz="3500" b="1" dirty="0"/>
          </a:p>
        </p:txBody>
      </p:sp>
      <p:pic>
        <p:nvPicPr>
          <p:cNvPr id="58" name="Picture 57" descr="VDMA MMA copoly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30800" y="17397205"/>
            <a:ext cx="3506606" cy="3305590"/>
          </a:xfrm>
          <a:prstGeom prst="rect">
            <a:avLst/>
          </a:prstGeom>
        </p:spPr>
      </p:pic>
      <p:sp>
        <p:nvSpPr>
          <p:cNvPr id="14340" name="TextBox 14339"/>
          <p:cNvSpPr txBox="1"/>
          <p:nvPr/>
        </p:nvSpPr>
        <p:spPr>
          <a:xfrm>
            <a:off x="1411117" y="24231600"/>
            <a:ext cx="798683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/>
              <a:t>4</a:t>
            </a:r>
            <a:endParaRPr lang="en-US" sz="3500" b="1" dirty="0"/>
          </a:p>
        </p:txBody>
      </p:sp>
      <p:sp>
        <p:nvSpPr>
          <p:cNvPr id="14342" name="TextBox 14341"/>
          <p:cNvSpPr txBox="1"/>
          <p:nvPr/>
        </p:nvSpPr>
        <p:spPr>
          <a:xfrm>
            <a:off x="5334000" y="24307800"/>
            <a:ext cx="16002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/>
              <a:t>5</a:t>
            </a:r>
            <a:endParaRPr lang="en-US" sz="3500" b="1" dirty="0"/>
          </a:p>
        </p:txBody>
      </p:sp>
      <p:sp>
        <p:nvSpPr>
          <p:cNvPr id="14343" name="TextBox 14342"/>
          <p:cNvSpPr txBox="1"/>
          <p:nvPr/>
        </p:nvSpPr>
        <p:spPr>
          <a:xfrm>
            <a:off x="13716000" y="24547071"/>
            <a:ext cx="12192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/>
              <a:t>6</a:t>
            </a:r>
            <a:endParaRPr lang="en-US" sz="3500" b="1" dirty="0"/>
          </a:p>
        </p:txBody>
      </p:sp>
      <p:sp>
        <p:nvSpPr>
          <p:cNvPr id="14344" name="TextBox 14343"/>
          <p:cNvSpPr txBox="1"/>
          <p:nvPr/>
        </p:nvSpPr>
        <p:spPr>
          <a:xfrm>
            <a:off x="16916400" y="4322058"/>
            <a:ext cx="21031200" cy="386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 smtClean="0"/>
              <a:t>Synthesis of the monomer VDMA (4) proved to be difficult, and ultimately failed twice. </a:t>
            </a:r>
            <a:r>
              <a:rPr lang="en-US" sz="3500" dirty="0"/>
              <a:t>Obtaining the correct conditions under which the </a:t>
            </a:r>
            <a:r>
              <a:rPr lang="en-US" sz="3500" dirty="0" smtClean="0"/>
              <a:t>cyclization </a:t>
            </a:r>
            <a:r>
              <a:rPr lang="en-US" sz="3500" dirty="0"/>
              <a:t>reaction would work was challenging, and the monomer polymerized with itself before it could be characterized or </a:t>
            </a:r>
            <a:r>
              <a:rPr lang="en-US" sz="3500" dirty="0" smtClean="0"/>
              <a:t>used. Due to time constraints, the synthesis was moved forward using pre-made VDMA from a graduate student (figure 1). Since the time frame of the project was so short, there was not sufficient time to perform the polymer collapse into the nanoparticle. </a:t>
            </a:r>
          </a:p>
          <a:p>
            <a:r>
              <a:rPr lang="en-US" sz="3500" dirty="0" smtClean="0"/>
              <a:t>The </a:t>
            </a:r>
            <a:r>
              <a:rPr lang="en-US" sz="3500" baseline="30000" dirty="0" smtClean="0"/>
              <a:t>1</a:t>
            </a:r>
            <a:r>
              <a:rPr lang="en-US" sz="3500" dirty="0" smtClean="0"/>
              <a:t>HNMR for VDMA is shown below (figure 1). The formation of poly(VDMA-co-MMA) is seen in the </a:t>
            </a:r>
            <a:r>
              <a:rPr lang="en-US" sz="3500" baseline="30000" dirty="0" smtClean="0"/>
              <a:t>1</a:t>
            </a:r>
            <a:r>
              <a:rPr lang="en-US" sz="3500" dirty="0" smtClean="0"/>
              <a:t>HNMR characterization below (figure 2). </a:t>
            </a:r>
            <a:endParaRPr lang="en-US" sz="3500" dirty="0"/>
          </a:p>
        </p:txBody>
      </p:sp>
      <p:sp>
        <p:nvSpPr>
          <p:cNvPr id="14346" name="TextBox 14345"/>
          <p:cNvSpPr txBox="1"/>
          <p:nvPr/>
        </p:nvSpPr>
        <p:spPr>
          <a:xfrm>
            <a:off x="16916400" y="24307800"/>
            <a:ext cx="2088781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 smtClean="0"/>
              <a:t>This project </a:t>
            </a:r>
            <a:r>
              <a:rPr lang="en-US" sz="3500" dirty="0"/>
              <a:t>c</a:t>
            </a:r>
            <a:r>
              <a:rPr lang="en-US" sz="3500" dirty="0" smtClean="0"/>
              <a:t>ould be taken further by performing the polymer collapse to cross-link it, forming the nanoparticle. Then, using </a:t>
            </a:r>
            <a:r>
              <a:rPr lang="en-US" sz="3500" baseline="30000" dirty="0" smtClean="0"/>
              <a:t>1</a:t>
            </a:r>
            <a:r>
              <a:rPr lang="en-US" sz="3500" dirty="0" smtClean="0"/>
              <a:t>HNMR and Size exclusion chromatography (SEC) it could be characterized. </a:t>
            </a:r>
            <a:endParaRPr lang="en-US" sz="3500" dirty="0"/>
          </a:p>
        </p:txBody>
      </p:sp>
      <p:sp>
        <p:nvSpPr>
          <p:cNvPr id="14347" name="TextBox 14346"/>
          <p:cNvSpPr txBox="1"/>
          <p:nvPr/>
        </p:nvSpPr>
        <p:spPr>
          <a:xfrm>
            <a:off x="3505200" y="11049000"/>
            <a:ext cx="10134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Figure 1. </a:t>
            </a:r>
            <a:r>
              <a:rPr lang="en-US" sz="2800" dirty="0" err="1" smtClean="0"/>
              <a:t>Intramolecular</a:t>
            </a:r>
            <a:r>
              <a:rPr lang="en-US" sz="2800" dirty="0" smtClean="0"/>
              <a:t> cross-linking to form a nanoparticle </a:t>
            </a:r>
            <a:endParaRPr lang="en-US" sz="2800" dirty="0"/>
          </a:p>
        </p:txBody>
      </p:sp>
      <p:sp>
        <p:nvSpPr>
          <p:cNvPr id="14348" name="TextBox 14347"/>
          <p:cNvSpPr txBox="1"/>
          <p:nvPr/>
        </p:nvSpPr>
        <p:spPr>
          <a:xfrm>
            <a:off x="25527000" y="26746200"/>
            <a:ext cx="1237996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 smtClean="0"/>
              <a:t>The monomer synthesis (scheme 1) was unsuccessful, but when pre-made VDMA was used the resulting polymerization (scheme 2) with MMA was successful as shown by the NMR (figure 2). </a:t>
            </a:r>
            <a:endParaRPr lang="en-US" sz="3500" dirty="0"/>
          </a:p>
        </p:txBody>
      </p:sp>
      <p:pic>
        <p:nvPicPr>
          <p:cNvPr id="14350" name="Picture 14349" descr="VDMA NMR.jpeg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82760" y="8764935"/>
            <a:ext cx="15849600" cy="6096000"/>
          </a:xfrm>
          <a:prstGeom prst="rect">
            <a:avLst/>
          </a:prstGeom>
        </p:spPr>
      </p:pic>
      <p:pic>
        <p:nvPicPr>
          <p:cNvPr id="70" name="Picture 69" descr="COPOLYMER SYNTH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875" b="10150"/>
          <a:stretch/>
        </p:blipFill>
        <p:spPr>
          <a:xfrm>
            <a:off x="18288000" y="9833857"/>
            <a:ext cx="2565399" cy="2815343"/>
          </a:xfrm>
          <a:prstGeom prst="rect">
            <a:avLst/>
          </a:prstGeom>
        </p:spPr>
      </p:pic>
      <p:sp>
        <p:nvSpPr>
          <p:cNvPr id="14351" name="TextBox 14350"/>
          <p:cNvSpPr txBox="1"/>
          <p:nvPr/>
        </p:nvSpPr>
        <p:spPr>
          <a:xfrm>
            <a:off x="22778763" y="15226648"/>
            <a:ext cx="9067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Figure 1. </a:t>
            </a:r>
            <a:r>
              <a:rPr lang="en-US" sz="2800" baseline="30000" dirty="0" smtClean="0"/>
              <a:t>1</a:t>
            </a:r>
            <a:r>
              <a:rPr lang="en-US" sz="2800" dirty="0" smtClean="0"/>
              <a:t>HNMR of 2-vinyl-4,4-dimethyl azlactone</a:t>
            </a:r>
            <a:endParaRPr lang="en-US" sz="2800" dirty="0"/>
          </a:p>
        </p:txBody>
      </p:sp>
      <p:sp>
        <p:nvSpPr>
          <p:cNvPr id="14352" name="TextBox 14351"/>
          <p:cNvSpPr txBox="1"/>
          <p:nvPr/>
        </p:nvSpPr>
        <p:spPr>
          <a:xfrm>
            <a:off x="18304933" y="9833857"/>
            <a:ext cx="4572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 smtClean="0"/>
              <a:t>A</a:t>
            </a:r>
            <a:endParaRPr lang="en-US" sz="2500" b="1" dirty="0"/>
          </a:p>
        </p:txBody>
      </p:sp>
      <p:sp>
        <p:nvSpPr>
          <p:cNvPr id="14353" name="TextBox 14352"/>
          <p:cNvSpPr txBox="1"/>
          <p:nvPr/>
        </p:nvSpPr>
        <p:spPr>
          <a:xfrm>
            <a:off x="20116800" y="12108953"/>
            <a:ext cx="8382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 smtClean="0"/>
              <a:t>B</a:t>
            </a:r>
            <a:endParaRPr lang="en-US" sz="2500" b="1" dirty="0"/>
          </a:p>
        </p:txBody>
      </p:sp>
      <p:sp>
        <p:nvSpPr>
          <p:cNvPr id="14354" name="TextBox 14353"/>
          <p:cNvSpPr txBox="1"/>
          <p:nvPr/>
        </p:nvSpPr>
        <p:spPr>
          <a:xfrm>
            <a:off x="20497800" y="11224854"/>
            <a:ext cx="12192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 smtClean="0"/>
              <a:t>C</a:t>
            </a:r>
            <a:endParaRPr lang="en-US" sz="2500" b="1" dirty="0"/>
          </a:p>
        </p:txBody>
      </p:sp>
      <p:sp>
        <p:nvSpPr>
          <p:cNvPr id="14355" name="TextBox 14354"/>
          <p:cNvSpPr txBox="1"/>
          <p:nvPr/>
        </p:nvSpPr>
        <p:spPr>
          <a:xfrm>
            <a:off x="28879800" y="13544490"/>
            <a:ext cx="609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A</a:t>
            </a:r>
            <a:endParaRPr lang="en-US" sz="2000" dirty="0"/>
          </a:p>
        </p:txBody>
      </p:sp>
      <p:sp>
        <p:nvSpPr>
          <p:cNvPr id="14356" name="TextBox 14355"/>
          <p:cNvSpPr txBox="1"/>
          <p:nvPr/>
        </p:nvSpPr>
        <p:spPr>
          <a:xfrm>
            <a:off x="29260800" y="13392090"/>
            <a:ext cx="1066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B</a:t>
            </a:r>
            <a:endParaRPr lang="en-US" sz="2000" dirty="0"/>
          </a:p>
        </p:txBody>
      </p:sp>
      <p:sp>
        <p:nvSpPr>
          <p:cNvPr id="14357" name="TextBox 14356"/>
          <p:cNvSpPr txBox="1"/>
          <p:nvPr/>
        </p:nvSpPr>
        <p:spPr>
          <a:xfrm>
            <a:off x="29565600" y="13427388"/>
            <a:ext cx="381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C</a:t>
            </a:r>
            <a:endParaRPr lang="en-US" sz="2000" dirty="0"/>
          </a:p>
        </p:txBody>
      </p:sp>
      <p:sp>
        <p:nvSpPr>
          <p:cNvPr id="14358" name="TextBox 14357"/>
          <p:cNvSpPr txBox="1"/>
          <p:nvPr/>
        </p:nvSpPr>
        <p:spPr>
          <a:xfrm>
            <a:off x="19507200" y="20464268"/>
            <a:ext cx="16764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 smtClean="0"/>
              <a:t>A</a:t>
            </a:r>
            <a:endParaRPr lang="en-US" sz="2500" b="1" dirty="0"/>
          </a:p>
        </p:txBody>
      </p:sp>
      <p:sp>
        <p:nvSpPr>
          <p:cNvPr id="14359" name="TextBox 14358"/>
          <p:cNvSpPr txBox="1"/>
          <p:nvPr/>
        </p:nvSpPr>
        <p:spPr>
          <a:xfrm>
            <a:off x="20833080" y="19611945"/>
            <a:ext cx="17678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 smtClean="0"/>
              <a:t>B</a:t>
            </a:r>
            <a:endParaRPr lang="en-US" sz="2500" b="1" dirty="0"/>
          </a:p>
        </p:txBody>
      </p:sp>
      <p:sp>
        <p:nvSpPr>
          <p:cNvPr id="14360" name="TextBox 14359"/>
          <p:cNvSpPr txBox="1"/>
          <p:nvPr/>
        </p:nvSpPr>
        <p:spPr>
          <a:xfrm>
            <a:off x="34290000" y="19735800"/>
            <a:ext cx="76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A</a:t>
            </a:r>
            <a:endParaRPr lang="en-US" sz="2000" dirty="0"/>
          </a:p>
        </p:txBody>
      </p:sp>
      <p:sp>
        <p:nvSpPr>
          <p:cNvPr id="14362" name="TextBox 14361"/>
          <p:cNvSpPr txBox="1"/>
          <p:nvPr/>
        </p:nvSpPr>
        <p:spPr>
          <a:xfrm>
            <a:off x="32156400" y="19583400"/>
            <a:ext cx="2438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B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20377</TotalTime>
  <Words>717</Words>
  <Application>Microsoft Macintosh PowerPoint</Application>
  <PresentationFormat>Custom</PresentationFormat>
  <Paragraphs>123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Single Chain Nanoparticle Synthesis  Drew Verrier, Kyle Rodriguiez*, Samuel Pazicni* drv2000@wildcats.unh.edu; Parsons Hall, 23 Academic Way, Durham NH 03824</vt:lpstr>
    </vt:vector>
  </TitlesOfParts>
  <Company>University of Delaware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Characterization of Next Generation Antiandrogens as Potential Prostate Cancer Therapeutics</dc:title>
  <dc:creator>Sikes Lab</dc:creator>
  <cp:lastModifiedBy>Drew</cp:lastModifiedBy>
  <cp:revision>497</cp:revision>
  <cp:lastPrinted>2015-06-11T14:43:43Z</cp:lastPrinted>
  <dcterms:created xsi:type="dcterms:W3CDTF">2010-10-29T16:31:11Z</dcterms:created>
  <dcterms:modified xsi:type="dcterms:W3CDTF">2016-12-05T16:15:10Z</dcterms:modified>
</cp:coreProperties>
</file>