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5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495144" rtl="0" eaLnBrk="1" latinLnBrk="0" hangingPunct="1">
      <a:defRPr sz="6881" kern="1200">
        <a:solidFill>
          <a:schemeClr val="tx1"/>
        </a:solidFill>
        <a:latin typeface="+mn-lt"/>
        <a:ea typeface="+mn-ea"/>
        <a:cs typeface="+mn-cs"/>
      </a:defRPr>
    </a:lvl1pPr>
    <a:lvl2pPr marL="1747572" algn="l" defTabSz="3495144" rtl="0" eaLnBrk="1" latinLnBrk="0" hangingPunct="1">
      <a:defRPr sz="6881" kern="1200">
        <a:solidFill>
          <a:schemeClr val="tx1"/>
        </a:solidFill>
        <a:latin typeface="+mn-lt"/>
        <a:ea typeface="+mn-ea"/>
        <a:cs typeface="+mn-cs"/>
      </a:defRPr>
    </a:lvl2pPr>
    <a:lvl3pPr marL="3495144" algn="l" defTabSz="3495144" rtl="0" eaLnBrk="1" latinLnBrk="0" hangingPunct="1">
      <a:defRPr sz="6881" kern="1200">
        <a:solidFill>
          <a:schemeClr val="tx1"/>
        </a:solidFill>
        <a:latin typeface="+mn-lt"/>
        <a:ea typeface="+mn-ea"/>
        <a:cs typeface="+mn-cs"/>
      </a:defRPr>
    </a:lvl3pPr>
    <a:lvl4pPr marL="5242716" algn="l" defTabSz="3495144" rtl="0" eaLnBrk="1" latinLnBrk="0" hangingPunct="1">
      <a:defRPr sz="6881" kern="1200">
        <a:solidFill>
          <a:schemeClr val="tx1"/>
        </a:solidFill>
        <a:latin typeface="+mn-lt"/>
        <a:ea typeface="+mn-ea"/>
        <a:cs typeface="+mn-cs"/>
      </a:defRPr>
    </a:lvl4pPr>
    <a:lvl5pPr marL="6990288" algn="l" defTabSz="3495144" rtl="0" eaLnBrk="1" latinLnBrk="0" hangingPunct="1">
      <a:defRPr sz="6881" kern="1200">
        <a:solidFill>
          <a:schemeClr val="tx1"/>
        </a:solidFill>
        <a:latin typeface="+mn-lt"/>
        <a:ea typeface="+mn-ea"/>
        <a:cs typeface="+mn-cs"/>
      </a:defRPr>
    </a:lvl5pPr>
    <a:lvl6pPr marL="8737860" algn="l" defTabSz="3495144" rtl="0" eaLnBrk="1" latinLnBrk="0" hangingPunct="1">
      <a:defRPr sz="6881" kern="1200">
        <a:solidFill>
          <a:schemeClr val="tx1"/>
        </a:solidFill>
        <a:latin typeface="+mn-lt"/>
        <a:ea typeface="+mn-ea"/>
        <a:cs typeface="+mn-cs"/>
      </a:defRPr>
    </a:lvl6pPr>
    <a:lvl7pPr marL="10485432" algn="l" defTabSz="3495144" rtl="0" eaLnBrk="1" latinLnBrk="0" hangingPunct="1">
      <a:defRPr sz="6881" kern="1200">
        <a:solidFill>
          <a:schemeClr val="tx1"/>
        </a:solidFill>
        <a:latin typeface="+mn-lt"/>
        <a:ea typeface="+mn-ea"/>
        <a:cs typeface="+mn-cs"/>
      </a:defRPr>
    </a:lvl7pPr>
    <a:lvl8pPr marL="12233004" algn="l" defTabSz="3495144" rtl="0" eaLnBrk="1" latinLnBrk="0" hangingPunct="1">
      <a:defRPr sz="6881" kern="1200">
        <a:solidFill>
          <a:schemeClr val="tx1"/>
        </a:solidFill>
        <a:latin typeface="+mn-lt"/>
        <a:ea typeface="+mn-ea"/>
        <a:cs typeface="+mn-cs"/>
      </a:defRPr>
    </a:lvl8pPr>
    <a:lvl9pPr marL="13980576" algn="l" defTabSz="3495144" rtl="0" eaLnBrk="1" latinLnBrk="0" hangingPunct="1">
      <a:defRPr sz="688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8" d="100"/>
          <a:sy n="18" d="100"/>
        </p:scale>
        <p:origin x="156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image" Target="../media/image13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12" Type="http://schemas.openxmlformats.org/officeDocument/2006/relationships/image" Target="../media/image12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5387342"/>
            <a:ext cx="32918400" cy="1146048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CBFD4-AA9F-4E3D-B03C-16801D30C6B0}" type="datetimeFigureOut">
              <a:rPr lang="en-US" smtClean="0"/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AAB-A877-4EBA-B8FE-54EF6F785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708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CBFD4-AA9F-4E3D-B03C-16801D30C6B0}" type="datetimeFigureOut">
              <a:rPr lang="en-US" smtClean="0"/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AAB-A877-4EBA-B8FE-54EF6F785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695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0" y="8206745"/>
            <a:ext cx="37856160" cy="1369313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0" y="22029425"/>
            <a:ext cx="37856160" cy="72008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CBFD4-AA9F-4E3D-B03C-16801D30C6B0}" type="datetimeFigureOut">
              <a:rPr lang="en-US" smtClean="0"/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AAB-A877-4EBA-B8FE-54EF6F785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689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CBFD4-AA9F-4E3D-B03C-16801D30C6B0}" type="datetimeFigureOut">
              <a:rPr lang="en-US" smtClean="0"/>
              <a:t>12/7/2016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AAB-A877-4EBA-B8FE-54EF6F785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26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3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39" y="8069582"/>
            <a:ext cx="18568033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39" y="12024360"/>
            <a:ext cx="18568033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0" y="8069582"/>
            <a:ext cx="18659477" cy="395477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0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CBFD4-AA9F-4E3D-B03C-16801D30C6B0}" type="datetimeFigureOut">
              <a:rPr lang="en-US" smtClean="0"/>
              <a:t>12/7/2016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AAB-A877-4EBA-B8FE-54EF6F785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9002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CBFD4-AA9F-4E3D-B03C-16801D30C6B0}" type="datetimeFigureOut">
              <a:rPr lang="en-US" smtClean="0"/>
              <a:t>12/7/2016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AAB-A877-4EBA-B8FE-54EF6F785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432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CBFD4-AA9F-4E3D-B03C-16801D30C6B0}" type="datetimeFigureOut">
              <a:rPr lang="en-US" smtClean="0"/>
              <a:t>12/7/2016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AAB-A877-4EBA-B8FE-54EF6F785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993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CBFD4-AA9F-4E3D-B03C-16801D30C6B0}" type="datetimeFigureOut">
              <a:rPr lang="en-US" smtClean="0"/>
              <a:t>12/7/2016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AAB-A877-4EBA-B8FE-54EF6F785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030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9" y="2194560"/>
            <a:ext cx="14156053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659477" y="4739642"/>
            <a:ext cx="22219920" cy="23393400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9875520"/>
            <a:ext cx="14156053" cy="18295622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CBFD4-AA9F-4E3D-B03C-16801D30C6B0}" type="datetimeFigureOut">
              <a:rPr lang="en-US" smtClean="0"/>
              <a:t>12/7/2016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AAB-A877-4EBA-B8FE-54EF6F785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5818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CBFD4-AA9F-4E3D-B03C-16801D30C6B0}" type="datetimeFigureOut">
              <a:rPr lang="en-US" smtClean="0"/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AAB-A877-4EBA-B8FE-54EF6F785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0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0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0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CBFD4-AA9F-4E3D-B03C-16801D30C6B0}" type="datetimeFigureOut">
              <a:rPr lang="en-US" smtClean="0"/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D3AAB-A877-4EBA-B8FE-54EF6F785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103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3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DCBFD4-AA9F-4E3D-B03C-16801D30C6B0}" type="datetimeFigureOut">
              <a:rPr lang="en-US" smtClean="0"/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2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2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D3AAB-A877-4EBA-B8FE-54EF6F7859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864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oleObject" Target="../embeddings/oleObject5.bin"/><Relationship Id="rId18" Type="http://schemas.openxmlformats.org/officeDocument/2006/relationships/image" Target="../media/image7.emf"/><Relationship Id="rId26" Type="http://schemas.openxmlformats.org/officeDocument/2006/relationships/image" Target="../media/image11.emf"/><Relationship Id="rId3" Type="http://schemas.openxmlformats.org/officeDocument/2006/relationships/hyperlink" Target="mailto:ac2017@wildcats.unh.edu" TargetMode="External"/><Relationship Id="rId21" Type="http://schemas.openxmlformats.org/officeDocument/2006/relationships/oleObject" Target="../embeddings/oleObject9.bin"/><Relationship Id="rId7" Type="http://schemas.openxmlformats.org/officeDocument/2006/relationships/image" Target="../media/image2.emf"/><Relationship Id="rId12" Type="http://schemas.openxmlformats.org/officeDocument/2006/relationships/image" Target="../media/image4.emf"/><Relationship Id="rId17" Type="http://schemas.openxmlformats.org/officeDocument/2006/relationships/oleObject" Target="../embeddings/oleObject7.bin"/><Relationship Id="rId25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6.emf"/><Relationship Id="rId20" Type="http://schemas.openxmlformats.org/officeDocument/2006/relationships/image" Target="../media/image8.emf"/><Relationship Id="rId29" Type="http://schemas.openxmlformats.org/officeDocument/2006/relationships/oleObject" Target="../embeddings/oleObject13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oleObject" Target="../embeddings/oleObject4.bin"/><Relationship Id="rId24" Type="http://schemas.openxmlformats.org/officeDocument/2006/relationships/image" Target="../media/image10.emf"/><Relationship Id="rId5" Type="http://schemas.openxmlformats.org/officeDocument/2006/relationships/image" Target="../media/image1.emf"/><Relationship Id="rId15" Type="http://schemas.openxmlformats.org/officeDocument/2006/relationships/oleObject" Target="../embeddings/oleObject6.bin"/><Relationship Id="rId23" Type="http://schemas.openxmlformats.org/officeDocument/2006/relationships/oleObject" Target="../embeddings/oleObject10.bin"/><Relationship Id="rId28" Type="http://schemas.openxmlformats.org/officeDocument/2006/relationships/image" Target="../media/image12.emf"/><Relationship Id="rId10" Type="http://schemas.openxmlformats.org/officeDocument/2006/relationships/image" Target="../media/image3.emf"/><Relationship Id="rId19" Type="http://schemas.openxmlformats.org/officeDocument/2006/relationships/oleObject" Target="../embeddings/oleObject8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3.bin"/><Relationship Id="rId14" Type="http://schemas.openxmlformats.org/officeDocument/2006/relationships/image" Target="../media/image5.emf"/><Relationship Id="rId22" Type="http://schemas.openxmlformats.org/officeDocument/2006/relationships/image" Target="../media/image9.emf"/><Relationship Id="rId27" Type="http://schemas.openxmlformats.org/officeDocument/2006/relationships/oleObject" Target="../embeddings/oleObject12.bin"/><Relationship Id="rId30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2013157" y="2253377"/>
            <a:ext cx="207040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200" b="1" dirty="0"/>
              <a:t>The Synthesis of trans-9-(2-phenylethenyl)anthracene</a:t>
            </a:r>
          </a:p>
        </p:txBody>
      </p:sp>
      <p:sp>
        <p:nvSpPr>
          <p:cNvPr id="7" name="Rectangle 6"/>
          <p:cNvSpPr/>
          <p:nvPr/>
        </p:nvSpPr>
        <p:spPr>
          <a:xfrm>
            <a:off x="11679286" y="3566426"/>
            <a:ext cx="19799808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4400" dirty="0"/>
              <a:t>Aaron Chung, Sarah Joiner</a:t>
            </a:r>
          </a:p>
          <a:p>
            <a:pPr algn="ctr"/>
            <a:r>
              <a:rPr lang="en-US" sz="4400" dirty="0">
                <a:hlinkClick r:id="rId3"/>
              </a:rPr>
              <a:t>ac2017@wildcats.unh.edu</a:t>
            </a:r>
            <a:r>
              <a:rPr lang="en-US" sz="4400" dirty="0"/>
              <a:t>, Department of Chemistry, University of New Hampshire, Durham, NH</a:t>
            </a:r>
          </a:p>
          <a:p>
            <a:pPr algn="ctr"/>
            <a:r>
              <a:rPr lang="en-US" sz="4400" dirty="0"/>
              <a:t>12/9/16</a:t>
            </a:r>
          </a:p>
        </p:txBody>
      </p:sp>
      <p:sp>
        <p:nvSpPr>
          <p:cNvPr id="8" name="Rectangle 7"/>
          <p:cNvSpPr/>
          <p:nvPr/>
        </p:nvSpPr>
        <p:spPr>
          <a:xfrm>
            <a:off x="4532601" y="7211697"/>
            <a:ext cx="377334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/>
              <a:t>Introduction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1884291" y="8279787"/>
            <a:ext cx="1104479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/>
              <a:t>Chemiluminescence</a:t>
            </a:r>
            <a:r>
              <a:rPr lang="en-US" sz="3600" dirty="0"/>
              <a:t> is one of the major tools in modern chemistry, biology, and medicine as it permits quantitative determination of various compounds at low concentrations</a:t>
            </a:r>
            <a:r>
              <a:rPr lang="en-US" sz="3600" baseline="30000" dirty="0"/>
              <a:t>1</a:t>
            </a:r>
            <a:r>
              <a:rPr lang="en-US" sz="3600" dirty="0"/>
              <a:t>. By Wittig reaction, trans-9-(2-phenylethenyl)anthracene can be synthesized, which can used in a wide variety of chemiluminescent experiments due to its blue fluorescence</a:t>
            </a:r>
            <a:r>
              <a:rPr lang="en-US" sz="3600" baseline="30000" dirty="0"/>
              <a:t>2</a:t>
            </a:r>
            <a:r>
              <a:rPr lang="en-US" sz="3600" dirty="0"/>
              <a:t>. Proper preparation of the </a:t>
            </a:r>
            <a:r>
              <a:rPr lang="en-US" sz="3600" dirty="0" err="1"/>
              <a:t>ylide</a:t>
            </a:r>
            <a:r>
              <a:rPr lang="en-US" sz="3600" dirty="0"/>
              <a:t> and aldehyde will ideally yield an efficient synthesis while also exploring procedural improvements.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4407438" y="13531600"/>
            <a:ext cx="399788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/>
              <a:t>Experimental</a:t>
            </a:r>
            <a:endParaRPr lang="en-US" sz="5400" dirty="0"/>
          </a:p>
        </p:txBody>
      </p:sp>
      <p:sp>
        <p:nvSpPr>
          <p:cNvPr id="11" name="Rectangle 10"/>
          <p:cNvSpPr/>
          <p:nvPr/>
        </p:nvSpPr>
        <p:spPr>
          <a:xfrm>
            <a:off x="2151223" y="14571557"/>
            <a:ext cx="11044793" cy="39201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/>
              <a:t>A multistep synthesis was performed, starting with 9-anthracenemethanol to yield trans-9-(2-phenylethenyl)anthracene. The starting material was oxidized by performing a classic </a:t>
            </a:r>
            <a:r>
              <a:rPr lang="en-US" sz="3600" dirty="0" err="1"/>
              <a:t>Swern</a:t>
            </a:r>
            <a:r>
              <a:rPr lang="en-US" sz="3600" dirty="0"/>
              <a:t> oxidation to yield the intermediate </a:t>
            </a:r>
            <a:r>
              <a:rPr lang="en-US" sz="3600" dirty="0" smtClean="0"/>
              <a:t>product, </a:t>
            </a:r>
            <a:r>
              <a:rPr lang="en-US" sz="3600" dirty="0"/>
              <a:t>9-anthraldehyde</a:t>
            </a:r>
            <a:r>
              <a:rPr lang="en-US" sz="3600" baseline="30000" dirty="0"/>
              <a:t>3</a:t>
            </a:r>
            <a:r>
              <a:rPr lang="en-US" sz="3600" dirty="0"/>
              <a:t>.</a:t>
            </a:r>
            <a:endParaRPr lang="en-US" sz="3600" baseline="30000" dirty="0"/>
          </a:p>
          <a:p>
            <a:endParaRPr lang="en-US" sz="3299" baseline="30000" dirty="0"/>
          </a:p>
          <a:p>
            <a:endParaRPr lang="en-US" sz="3299" baseline="30000" dirty="0"/>
          </a:p>
          <a:p>
            <a:endParaRPr lang="en-US" sz="2475" dirty="0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2819476"/>
              </p:ext>
            </p:extLst>
          </p:nvPr>
        </p:nvGraphicFramePr>
        <p:xfrm>
          <a:off x="2489120" y="18061948"/>
          <a:ext cx="8491886" cy="1939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9" name="CS ChemDraw Drawing" r:id="rId4" imgW="6692777" imgH="1528270" progId="ChemDraw.Document.6.0">
                  <p:embed/>
                </p:oleObj>
              </mc:Choice>
              <mc:Fallback>
                <p:oleObj name="CS ChemDraw Drawing" r:id="rId4" imgW="6692777" imgH="152827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89120" y="18061948"/>
                        <a:ext cx="8491886" cy="19396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2591821" y="20166664"/>
            <a:ext cx="157590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Scheme 1.  </a:t>
            </a:r>
            <a:r>
              <a:rPr lang="en-US" sz="3200" dirty="0"/>
              <a:t>Oxidation of 9-anthracenemethanol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878862" y="21243393"/>
            <a:ext cx="1105022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645866"/>
            <a:r>
              <a:rPr lang="en-US" sz="3600" dirty="0">
                <a:solidFill>
                  <a:prstClr val="black"/>
                </a:solidFill>
              </a:rPr>
              <a:t>A </a:t>
            </a:r>
            <a:r>
              <a:rPr lang="en-US" sz="3600" dirty="0" err="1">
                <a:solidFill>
                  <a:prstClr val="black"/>
                </a:solidFill>
              </a:rPr>
              <a:t>phosphonium</a:t>
            </a:r>
            <a:r>
              <a:rPr lang="en-US" sz="3600" dirty="0">
                <a:solidFill>
                  <a:prstClr val="black"/>
                </a:solidFill>
              </a:rPr>
              <a:t> </a:t>
            </a:r>
            <a:r>
              <a:rPr lang="en-US" sz="3600" dirty="0" err="1">
                <a:solidFill>
                  <a:prstClr val="black"/>
                </a:solidFill>
              </a:rPr>
              <a:t>ylide</a:t>
            </a:r>
            <a:r>
              <a:rPr lang="en-US" sz="3600" dirty="0">
                <a:solidFill>
                  <a:prstClr val="black"/>
                </a:solidFill>
              </a:rPr>
              <a:t> was prepared by an overnight reflux with </a:t>
            </a:r>
            <a:r>
              <a:rPr lang="en-US" sz="3600" dirty="0" err="1">
                <a:solidFill>
                  <a:prstClr val="black"/>
                </a:solidFill>
              </a:rPr>
              <a:t>triphenylphosphine</a:t>
            </a:r>
            <a:r>
              <a:rPr lang="en-US" sz="3600" dirty="0">
                <a:solidFill>
                  <a:prstClr val="black"/>
                </a:solidFill>
              </a:rPr>
              <a:t> and benzyl chloride in toluene, yielding </a:t>
            </a:r>
            <a:r>
              <a:rPr lang="en-US" sz="3600" dirty="0" err="1">
                <a:solidFill>
                  <a:prstClr val="black"/>
                </a:solidFill>
              </a:rPr>
              <a:t>benzyltriphenylphosphonium</a:t>
            </a:r>
            <a:r>
              <a:rPr lang="en-US" sz="3600" dirty="0">
                <a:solidFill>
                  <a:prstClr val="black"/>
                </a:solidFill>
              </a:rPr>
              <a:t> chloride. The aldehyde was treated with the </a:t>
            </a:r>
            <a:r>
              <a:rPr lang="en-US" sz="3600" dirty="0" err="1">
                <a:solidFill>
                  <a:prstClr val="black"/>
                </a:solidFill>
              </a:rPr>
              <a:t>ylide</a:t>
            </a:r>
            <a:r>
              <a:rPr lang="en-US" sz="3600" dirty="0">
                <a:solidFill>
                  <a:prstClr val="black"/>
                </a:solidFill>
              </a:rPr>
              <a:t> in a Wittig reaction to yield the desired product, trans-9-(2-phenylethenyl)anthracene. </a:t>
            </a: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150435"/>
              </p:ext>
            </p:extLst>
          </p:nvPr>
        </p:nvGraphicFramePr>
        <p:xfrm>
          <a:off x="1582325" y="24678205"/>
          <a:ext cx="9618825" cy="35105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0" name="CS ChemDraw Drawing" r:id="rId6" imgW="6941845" imgH="2533814" progId="ChemDraw.Document.6.0">
                  <p:embed/>
                </p:oleObj>
              </mc:Choice>
              <mc:Fallback>
                <p:oleObj name="CS ChemDraw Drawing" r:id="rId6" imgW="6941845" imgH="253381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2325" y="24678205"/>
                        <a:ext cx="9618825" cy="351055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2096030" y="28381487"/>
            <a:ext cx="100163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645866"/>
            <a:r>
              <a:rPr lang="en-US" sz="3200" b="1" dirty="0">
                <a:solidFill>
                  <a:prstClr val="black"/>
                </a:solidFill>
              </a:rPr>
              <a:t>Scheme 2. </a:t>
            </a:r>
            <a:r>
              <a:rPr lang="en-US" sz="3200" dirty="0">
                <a:solidFill>
                  <a:prstClr val="black"/>
                </a:solidFill>
              </a:rPr>
              <a:t>Wittig Reaction of 9-anthraldehyde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022151" y="29441709"/>
            <a:ext cx="943439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645866"/>
            <a:r>
              <a:rPr lang="en-US" sz="3600" dirty="0">
                <a:solidFill>
                  <a:prstClr val="black"/>
                </a:solidFill>
              </a:rPr>
              <a:t>Each product was analyzed by </a:t>
            </a:r>
            <a:r>
              <a:rPr lang="en-US" sz="3600" baseline="30000" dirty="0">
                <a:solidFill>
                  <a:prstClr val="black"/>
                </a:solidFill>
              </a:rPr>
              <a:t>1</a:t>
            </a:r>
            <a:r>
              <a:rPr lang="en-US" sz="3600" dirty="0">
                <a:solidFill>
                  <a:prstClr val="black"/>
                </a:solidFill>
              </a:rPr>
              <a:t>H NMR and</a:t>
            </a:r>
          </a:p>
          <a:p>
            <a:pPr defTabSz="1645866"/>
            <a:r>
              <a:rPr lang="en-US" sz="3600" dirty="0">
                <a:solidFill>
                  <a:prstClr val="black"/>
                </a:solidFill>
              </a:rPr>
              <a:t>melting point, when applicable, to determine purity.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8252253" y="8773610"/>
            <a:ext cx="665387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/>
              <a:t>Results and Discussion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3665305" y="7356457"/>
            <a:ext cx="378225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/>
              <a:t>Future Work</a:t>
            </a:r>
          </a:p>
        </p:txBody>
      </p:sp>
      <p:sp>
        <p:nvSpPr>
          <p:cNvPr id="25" name="Rectangle 24"/>
          <p:cNvSpPr/>
          <p:nvPr/>
        </p:nvSpPr>
        <p:spPr>
          <a:xfrm>
            <a:off x="30228498" y="8494128"/>
            <a:ext cx="1210306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/>
              <a:t>Synthesis towards the desired product could be achieved more efficiently by oxidizing the starting material in an alternative manner. A </a:t>
            </a:r>
            <a:r>
              <a:rPr lang="en-US" sz="3600" dirty="0" err="1"/>
              <a:t>Pyridinium</a:t>
            </a:r>
            <a:r>
              <a:rPr lang="en-US" sz="3600" dirty="0"/>
              <a:t> </a:t>
            </a:r>
            <a:r>
              <a:rPr lang="en-US" sz="3600" dirty="0" err="1"/>
              <a:t>Chlorochromate</a:t>
            </a:r>
            <a:r>
              <a:rPr lang="en-US" sz="3600" dirty="0"/>
              <a:t> oxidation could produce the intermediate product, 9-anthraldehyde, in better yields and purity</a:t>
            </a:r>
            <a:r>
              <a:rPr lang="en-US" sz="3600" baseline="30000" dirty="0"/>
              <a:t>4</a:t>
            </a:r>
            <a:r>
              <a:rPr lang="en-US" sz="3600" dirty="0"/>
              <a:t>. Synthesis could be attempted once more with TLC to monitor the reaction/purity. If the product was properly synthesized, future chemiluminescent experiments could have been performed.</a:t>
            </a:r>
            <a:endParaRPr lang="en-US" sz="3600" baseline="30000" dirty="0"/>
          </a:p>
        </p:txBody>
      </p:sp>
      <p:sp>
        <p:nvSpPr>
          <p:cNvPr id="26" name="Rectangle 25"/>
          <p:cNvSpPr/>
          <p:nvPr/>
        </p:nvSpPr>
        <p:spPr>
          <a:xfrm>
            <a:off x="33810778" y="17959759"/>
            <a:ext cx="331693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/>
              <a:t>Conclusion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2352666" y="22016583"/>
            <a:ext cx="6014019" cy="1033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/>
              <a:t>Acknowledgements</a:t>
            </a:r>
            <a:r>
              <a:rPr lang="en-US" sz="6115" dirty="0"/>
              <a:t>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0492450" y="23242077"/>
            <a:ext cx="116700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/>
              <a:t>I would like to thank the UNH Department of Chemistry, David </a:t>
            </a:r>
            <a:r>
              <a:rPr lang="en-US" sz="3600" dirty="0" err="1"/>
              <a:t>Danico</a:t>
            </a:r>
            <a:r>
              <a:rPr lang="en-US" sz="3600" dirty="0"/>
              <a:t>, Graham Beaton, William Butler and Sarah Joiner.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3310479" y="25404455"/>
            <a:ext cx="333469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/>
              <a:t>References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8063044" y="26503511"/>
            <a:ext cx="14812403" cy="4689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987" dirty="0"/>
              <a:t>1. W.R.G. </a:t>
            </a:r>
            <a:r>
              <a:rPr lang="en-US" sz="2987" dirty="0" err="1"/>
              <a:t>Baeyens</a:t>
            </a:r>
            <a:r>
              <a:rPr lang="en-US" sz="2987" dirty="0"/>
              <a:t>, S.G. Schulman, Y. Zhao; </a:t>
            </a:r>
            <a:r>
              <a:rPr lang="en-US" sz="2987" dirty="0" err="1"/>
              <a:t>Chemiluminescence</a:t>
            </a:r>
            <a:r>
              <a:rPr lang="en-US" sz="2987" dirty="0"/>
              <a:t>-Based Detection: Principles and Analytical Applications in Flowing Streams and in Immunoassays. </a:t>
            </a:r>
            <a:r>
              <a:rPr lang="en-US" sz="2987" i="1" dirty="0"/>
              <a:t>Journal of Pharmaceutical and Biomedical Analysis</a:t>
            </a:r>
            <a:r>
              <a:rPr lang="en-US" sz="2987" dirty="0"/>
              <a:t>. </a:t>
            </a:r>
            <a:r>
              <a:rPr lang="en-US" sz="2987" b="1" dirty="0"/>
              <a:t>1998</a:t>
            </a:r>
            <a:r>
              <a:rPr lang="en-US" sz="2987" dirty="0"/>
              <a:t>, 17(6-7), (941-953)</a:t>
            </a:r>
          </a:p>
          <a:p>
            <a:r>
              <a:rPr lang="en-US" sz="2987" dirty="0"/>
              <a:t>2. </a:t>
            </a:r>
            <a:r>
              <a:rPr lang="en-US" sz="2987" dirty="0" err="1"/>
              <a:t>Jaworek</a:t>
            </a:r>
            <a:r>
              <a:rPr lang="en-US" sz="2987" dirty="0"/>
              <a:t>. Christine, </a:t>
            </a:r>
            <a:r>
              <a:rPr lang="en-US" sz="2987" dirty="0" err="1"/>
              <a:t>Lacobucci</a:t>
            </a:r>
            <a:r>
              <a:rPr lang="en-US" sz="2987" dirty="0"/>
              <a:t>. Sarah; Wittig Reaction: The Synthesis of trans-9-(2-phenylethenyl)anthracene Revisited. </a:t>
            </a:r>
            <a:r>
              <a:rPr lang="en-US" sz="2987" i="1" dirty="0"/>
              <a:t>Journal of Chemical Education.</a:t>
            </a:r>
            <a:r>
              <a:rPr lang="en-US" sz="2987" dirty="0"/>
              <a:t> </a:t>
            </a:r>
            <a:r>
              <a:rPr lang="en-US" sz="2987" b="1" dirty="0"/>
              <a:t>2002</a:t>
            </a:r>
            <a:r>
              <a:rPr lang="en-US" sz="2987" dirty="0"/>
              <a:t>,79,(111)</a:t>
            </a:r>
          </a:p>
          <a:p>
            <a:r>
              <a:rPr lang="en-US" sz="2987" dirty="0"/>
              <a:t>3. </a:t>
            </a:r>
            <a:r>
              <a:rPr lang="en-US" sz="2987" dirty="0" err="1"/>
              <a:t>Yusuke.O</a:t>
            </a:r>
            <a:r>
              <a:rPr lang="en-US" sz="2987" dirty="0"/>
              <a:t>; </a:t>
            </a:r>
            <a:r>
              <a:rPr lang="en-US" sz="2987" dirty="0" err="1"/>
              <a:t>Hikaru.S</a:t>
            </a:r>
            <a:r>
              <a:rPr lang="en-US" sz="2987" dirty="0"/>
              <a:t>; </a:t>
            </a:r>
            <a:r>
              <a:rPr lang="en-US" sz="2987" dirty="0" err="1"/>
              <a:t>Shigefumi.K</a:t>
            </a:r>
            <a:r>
              <a:rPr lang="en-US" sz="2987" dirty="0"/>
              <a:t>; Total Synthesis of Amphirionin-4. </a:t>
            </a:r>
            <a:r>
              <a:rPr lang="en-US" sz="2987" i="1" dirty="0"/>
              <a:t>Organic Letters</a:t>
            </a:r>
            <a:r>
              <a:rPr lang="en-US" sz="2987" dirty="0"/>
              <a:t>. </a:t>
            </a:r>
            <a:r>
              <a:rPr lang="en-US" sz="2987" b="1" dirty="0"/>
              <a:t>2016</a:t>
            </a:r>
            <a:r>
              <a:rPr lang="en-US" sz="2987" dirty="0"/>
              <a:t>, 18, (2399-2402)</a:t>
            </a:r>
          </a:p>
          <a:p>
            <a:r>
              <a:rPr lang="en-US" sz="2987" dirty="0"/>
              <a:t>4. </a:t>
            </a:r>
            <a:r>
              <a:rPr lang="en-US" sz="2987" dirty="0" err="1"/>
              <a:t>Luzzio</a:t>
            </a:r>
            <a:r>
              <a:rPr lang="en-US" sz="2987" dirty="0"/>
              <a:t> A. Fredrick; Fitch W. Richard; Moore J. William; </a:t>
            </a:r>
            <a:r>
              <a:rPr lang="en-US" sz="2987" dirty="0" err="1"/>
              <a:t>Mudd</a:t>
            </a:r>
            <a:r>
              <a:rPr lang="en-US" sz="2987" dirty="0"/>
              <a:t> J. Kelli; A Facile Oxidation of Alcohols Using </a:t>
            </a:r>
            <a:r>
              <a:rPr lang="en-US" sz="2987" dirty="0" err="1"/>
              <a:t>Pryidinium</a:t>
            </a:r>
            <a:r>
              <a:rPr lang="en-US" sz="2987" dirty="0"/>
              <a:t> </a:t>
            </a:r>
            <a:r>
              <a:rPr lang="en-US" sz="2987" dirty="0" err="1"/>
              <a:t>Chlorochromate</a:t>
            </a:r>
            <a:r>
              <a:rPr lang="en-US" sz="2987" dirty="0"/>
              <a:t>/Silica Gel. </a:t>
            </a:r>
            <a:r>
              <a:rPr lang="en-US" sz="2987" i="1" dirty="0"/>
              <a:t>Journal of Chemistry Education</a:t>
            </a:r>
            <a:r>
              <a:rPr lang="en-US" sz="2987" dirty="0"/>
              <a:t>. </a:t>
            </a:r>
            <a:r>
              <a:rPr lang="en-US" sz="2987" b="1" dirty="0"/>
              <a:t>1999</a:t>
            </a:r>
            <a:r>
              <a:rPr lang="en-US" sz="2987" dirty="0"/>
              <a:t>, 76(9), (974-975)</a:t>
            </a:r>
          </a:p>
        </p:txBody>
      </p:sp>
      <p:pic>
        <p:nvPicPr>
          <p:cNvPr id="2062" name="Picture 14" descr="Image result for UNH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208" y="996781"/>
            <a:ext cx="3036835" cy="371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5254092"/>
              </p:ext>
            </p:extLst>
          </p:nvPr>
        </p:nvGraphicFramePr>
        <p:xfrm>
          <a:off x="13278414" y="9834059"/>
          <a:ext cx="3310467" cy="20167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1" name="CS ChemDraw Drawing" r:id="rId9" imgW="3104225" imgH="1891369" progId="ChemDraw.Document.6.0">
                  <p:embed/>
                </p:oleObj>
              </mc:Choice>
              <mc:Fallback>
                <p:oleObj name="CS ChemDraw Drawing" r:id="rId9" imgW="3104225" imgH="189136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3278414" y="9834059"/>
                        <a:ext cx="3310467" cy="20167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821231" y="15563626"/>
            <a:ext cx="327334" cy="3877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20" dirty="0"/>
              <a:t>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517376" y="13551597"/>
            <a:ext cx="303288" cy="3550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707" dirty="0"/>
              <a:t>B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033136" y="13538892"/>
            <a:ext cx="301686" cy="3550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707" dirty="0"/>
              <a:t>C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8327152" y="13638231"/>
            <a:ext cx="319318" cy="3550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707" dirty="0"/>
              <a:t>D</a:t>
            </a:r>
          </a:p>
        </p:txBody>
      </p:sp>
      <p:sp>
        <p:nvSpPr>
          <p:cNvPr id="2049" name="TextBox 2048"/>
          <p:cNvSpPr txBox="1"/>
          <p:nvPr/>
        </p:nvSpPr>
        <p:spPr>
          <a:xfrm>
            <a:off x="19624095" y="13743166"/>
            <a:ext cx="292068" cy="3550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707" dirty="0"/>
              <a:t>E</a:t>
            </a:r>
          </a:p>
        </p:txBody>
      </p:sp>
      <p:sp>
        <p:nvSpPr>
          <p:cNvPr id="2050" name="TextBox 2049"/>
          <p:cNvSpPr txBox="1"/>
          <p:nvPr/>
        </p:nvSpPr>
        <p:spPr>
          <a:xfrm>
            <a:off x="20037234" y="13675219"/>
            <a:ext cx="285656" cy="3550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707" dirty="0"/>
              <a:t>F</a:t>
            </a:r>
          </a:p>
        </p:txBody>
      </p:sp>
      <p:sp>
        <p:nvSpPr>
          <p:cNvPr id="2051" name="TextBox 2050"/>
          <p:cNvSpPr txBox="1"/>
          <p:nvPr/>
        </p:nvSpPr>
        <p:spPr>
          <a:xfrm>
            <a:off x="17615261" y="17058340"/>
            <a:ext cx="10344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Figure 1. </a:t>
            </a:r>
            <a:r>
              <a:rPr lang="en-US" sz="3200" baseline="30000" dirty="0"/>
              <a:t>1</a:t>
            </a:r>
            <a:r>
              <a:rPr lang="en-US" sz="3200" dirty="0"/>
              <a:t>H NMR of Crude 9-anthraldehyde</a:t>
            </a:r>
          </a:p>
        </p:txBody>
      </p:sp>
      <p:sp>
        <p:nvSpPr>
          <p:cNvPr id="2053" name="TextBox 2052"/>
          <p:cNvSpPr txBox="1"/>
          <p:nvPr/>
        </p:nvSpPr>
        <p:spPr>
          <a:xfrm>
            <a:off x="30228498" y="18938022"/>
            <a:ext cx="109145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Synthesis of the starting materials was completed, however, the target product requires further studies. Trans-9-(2-phenylethenyl)anthracene was not successfully synthesized, suggesting alternative routes be utilized.  </a:t>
            </a:r>
          </a:p>
        </p:txBody>
      </p:sp>
      <p:sp>
        <p:nvSpPr>
          <p:cNvPr id="2056" name="TextBox 2055"/>
          <p:cNvSpPr txBox="1"/>
          <p:nvPr/>
        </p:nvSpPr>
        <p:spPr>
          <a:xfrm>
            <a:off x="17346744" y="25482163"/>
            <a:ext cx="93592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Figure 2. </a:t>
            </a:r>
            <a:r>
              <a:rPr lang="en-US" sz="3200" baseline="30000" dirty="0"/>
              <a:t>1</a:t>
            </a:r>
            <a:r>
              <a:rPr lang="en-US" sz="3200" dirty="0"/>
              <a:t>H NMR of Contaminated Product</a:t>
            </a:r>
          </a:p>
        </p:txBody>
      </p:sp>
      <p:graphicFrame>
        <p:nvGraphicFramePr>
          <p:cNvPr id="2058" name="Object 205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0600256"/>
              </p:ext>
            </p:extLst>
          </p:nvPr>
        </p:nvGraphicFramePr>
        <p:xfrm>
          <a:off x="38571128" y="13551598"/>
          <a:ext cx="2983943" cy="22059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2" name="CS ChemDraw Drawing" r:id="rId11" imgW="2033973" imgH="1503636" progId="ChemDraw.Document.6.0">
                  <p:embed/>
                </p:oleObj>
              </mc:Choice>
              <mc:Fallback>
                <p:oleObj name="CS ChemDraw Drawing" r:id="rId11" imgW="2033973" imgH="1503636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8571128" y="13551598"/>
                        <a:ext cx="2983943" cy="22059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9" name="Object 205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7669889"/>
              </p:ext>
            </p:extLst>
          </p:nvPr>
        </p:nvGraphicFramePr>
        <p:xfrm>
          <a:off x="34826020" y="12649341"/>
          <a:ext cx="2251872" cy="2032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3" name="CS ChemDraw Drawing" r:id="rId13" imgW="1011561" imgH="912429" progId="ChemDraw.Document.6.0">
                  <p:embed/>
                </p:oleObj>
              </mc:Choice>
              <mc:Fallback>
                <p:oleObj name="CS ChemDraw Drawing" r:id="rId13" imgW="1011561" imgH="91242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4826020" y="12649341"/>
                        <a:ext cx="2251872" cy="20326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0" name="Object 205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4237338"/>
              </p:ext>
            </p:extLst>
          </p:nvPr>
        </p:nvGraphicFramePr>
        <p:xfrm>
          <a:off x="34347944" y="14643107"/>
          <a:ext cx="3208025" cy="7933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4" name="CS ChemDraw Drawing" r:id="rId15" imgW="2101049" imgH="188694" progId="ChemDraw.Document.6.0">
                  <p:embed/>
                </p:oleObj>
              </mc:Choice>
              <mc:Fallback>
                <p:oleObj name="CS ChemDraw Drawing" r:id="rId15" imgW="2101049" imgH="18869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4347944" y="14643107"/>
                        <a:ext cx="3208025" cy="79339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1" name="Object 206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6860495"/>
              </p:ext>
            </p:extLst>
          </p:nvPr>
        </p:nvGraphicFramePr>
        <p:xfrm>
          <a:off x="35193932" y="15156584"/>
          <a:ext cx="1341265" cy="23286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5" name="CS ChemDraw Drawing" r:id="rId17" imgW="716132" imgH="1243012" progId="ChemDraw.Document.6.0">
                  <p:embed/>
                </p:oleObj>
              </mc:Choice>
              <mc:Fallback>
                <p:oleObj name="CS ChemDraw Drawing" r:id="rId17" imgW="716132" imgH="1243012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35193932" y="15156584"/>
                        <a:ext cx="1341265" cy="23286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64" name="Object 206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5128646"/>
              </p:ext>
            </p:extLst>
          </p:nvPr>
        </p:nvGraphicFramePr>
        <p:xfrm>
          <a:off x="30492450" y="13788680"/>
          <a:ext cx="2917759" cy="19322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6" name="CS ChemDraw Drawing" r:id="rId19" imgW="2035452" imgH="1348444" progId="ChemDraw.Document.6.0">
                  <p:embed/>
                </p:oleObj>
              </mc:Choice>
              <mc:Fallback>
                <p:oleObj name="CS ChemDraw Drawing" r:id="rId19" imgW="2035452" imgH="134844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30492450" y="13788680"/>
                        <a:ext cx="2917759" cy="19322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5" name="TextBox 2064"/>
          <p:cNvSpPr txBox="1"/>
          <p:nvPr/>
        </p:nvSpPr>
        <p:spPr>
          <a:xfrm>
            <a:off x="13505051" y="26671720"/>
            <a:ext cx="133904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The </a:t>
            </a:r>
            <a:r>
              <a:rPr lang="en-US" sz="3600" baseline="30000" dirty="0"/>
              <a:t>1</a:t>
            </a:r>
            <a:r>
              <a:rPr lang="en-US" sz="3600" dirty="0"/>
              <a:t>H NMR of 9-anthraldehyde, </a:t>
            </a:r>
            <a:r>
              <a:rPr lang="en-US" sz="3600" b="1" dirty="0"/>
              <a:t>Figure.1</a:t>
            </a:r>
            <a:r>
              <a:rPr lang="en-US" sz="3600" dirty="0"/>
              <a:t>, exhibits a small aldehyde peak at 11.8ppm, which suggests that the </a:t>
            </a:r>
            <a:r>
              <a:rPr lang="en-US" sz="3600" dirty="0" err="1"/>
              <a:t>Swern</a:t>
            </a:r>
            <a:r>
              <a:rPr lang="en-US" sz="3600" dirty="0"/>
              <a:t> oxidation resulted in crude product. Due to time constraints, the crude product was not purified any further. </a:t>
            </a:r>
          </a:p>
          <a:p>
            <a:r>
              <a:rPr lang="en-US" sz="3600" dirty="0"/>
              <a:t>The Wittig reaction resulted in contaminated product, as starting material is still illustrated within the spectrum. Furthermore, the melting point of the final product, (110-117)°C, did not match literature values. </a:t>
            </a:r>
          </a:p>
        </p:txBody>
      </p:sp>
      <p:pic>
        <p:nvPicPr>
          <p:cNvPr id="50" name="Picture 14" descr="Image result for UNH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1128" y="977416"/>
            <a:ext cx="3036835" cy="371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6516981"/>
              </p:ext>
            </p:extLst>
          </p:nvPr>
        </p:nvGraphicFramePr>
        <p:xfrm>
          <a:off x="16671278" y="10445005"/>
          <a:ext cx="10696184" cy="66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7" name="MestReNova" r:id="rId21" imgW="10353829" imgH="7220114" progId="MestReNova.Document.1">
                  <p:embed/>
                </p:oleObj>
              </mc:Choice>
              <mc:Fallback>
                <p:oleObj name="MestReNova" r:id="rId21" imgW="10353829" imgH="7220114" progId="MestReNova.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16671278" y="10445005"/>
                        <a:ext cx="10696184" cy="6687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010834"/>
              </p:ext>
            </p:extLst>
          </p:nvPr>
        </p:nvGraphicFramePr>
        <p:xfrm>
          <a:off x="16995911" y="12576961"/>
          <a:ext cx="3448050" cy="23621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8" name="MestReNova" r:id="rId23" imgW="3447988" imgH="2400300" progId="MestReNova.Document.1">
                  <p:embed/>
                </p:oleObj>
              </mc:Choice>
              <mc:Fallback>
                <p:oleObj name="MestReNova" r:id="rId23" imgW="3447988" imgH="2400300" progId="MestReNova.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16995911" y="12576961"/>
                        <a:ext cx="3448050" cy="23621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5778751"/>
              </p:ext>
            </p:extLst>
          </p:nvPr>
        </p:nvGraphicFramePr>
        <p:xfrm>
          <a:off x="17372789" y="18837981"/>
          <a:ext cx="9996663" cy="64791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9" name="MestReNova" r:id="rId25" imgW="10353829" imgH="7220114" progId="MestReNova.Document.1">
                  <p:embed/>
                </p:oleObj>
              </mc:Choice>
              <mc:Fallback>
                <p:oleObj name="MestReNova" r:id="rId25" imgW="10353829" imgH="7220114" progId="MestReNova.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17372789" y="18837981"/>
                        <a:ext cx="9996663" cy="64791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" name="Object 20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7031867"/>
              </p:ext>
            </p:extLst>
          </p:nvPr>
        </p:nvGraphicFramePr>
        <p:xfrm>
          <a:off x="17517376" y="20936455"/>
          <a:ext cx="3248073" cy="22610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0" name="MestReNova" r:id="rId27" imgW="3447988" imgH="2400300" progId="MestReNova.Document.1">
                  <p:embed/>
                </p:oleObj>
              </mc:Choice>
              <mc:Fallback>
                <p:oleObj name="MestReNova" r:id="rId27" imgW="3447988" imgH="2400300" progId="MestReNova.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17517376" y="20936455"/>
                        <a:ext cx="3248073" cy="226108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3" name="TextBox 2062"/>
          <p:cNvSpPr txBox="1"/>
          <p:nvPr/>
        </p:nvSpPr>
        <p:spPr>
          <a:xfrm>
            <a:off x="17523612" y="21842992"/>
            <a:ext cx="12676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A</a:t>
            </a:r>
            <a:endParaRPr lang="en-US" sz="1600" dirty="0"/>
          </a:p>
        </p:txBody>
      </p:sp>
      <p:graphicFrame>
        <p:nvGraphicFramePr>
          <p:cNvPr id="2066" name="Object 206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7074304"/>
              </p:ext>
            </p:extLst>
          </p:nvPr>
        </p:nvGraphicFramePr>
        <p:xfrm>
          <a:off x="13278414" y="17768526"/>
          <a:ext cx="3178175" cy="298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1" name="CS ChemDraw Drawing" r:id="rId29" imgW="3178699" imgH="2983624" progId="ChemDraw.Document.6.0">
                  <p:embed/>
                </p:oleObj>
              </mc:Choice>
              <mc:Fallback>
                <p:oleObj name="CS ChemDraw Drawing" r:id="rId29" imgW="3178699" imgH="2983624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13278414" y="17768526"/>
                        <a:ext cx="3178175" cy="29829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7" name="Rectangle 2066"/>
          <p:cNvSpPr/>
          <p:nvPr/>
        </p:nvSpPr>
        <p:spPr>
          <a:xfrm>
            <a:off x="18460910" y="22121183"/>
            <a:ext cx="66069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/>
              <a:t>B</a:t>
            </a:r>
            <a:endParaRPr lang="en-US" sz="1600" dirty="0"/>
          </a:p>
        </p:txBody>
      </p:sp>
      <p:sp>
        <p:nvSpPr>
          <p:cNvPr id="2068" name="Rectangle 2067"/>
          <p:cNvSpPr/>
          <p:nvPr/>
        </p:nvSpPr>
        <p:spPr>
          <a:xfrm>
            <a:off x="18953888" y="21908277"/>
            <a:ext cx="2936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 smtClean="0"/>
              <a:t>C</a:t>
            </a:r>
            <a:endParaRPr lang="en-US" sz="1600" dirty="0"/>
          </a:p>
        </p:txBody>
      </p:sp>
      <p:sp>
        <p:nvSpPr>
          <p:cNvPr id="2069" name="Rectangle 2068"/>
          <p:cNvSpPr/>
          <p:nvPr/>
        </p:nvSpPr>
        <p:spPr>
          <a:xfrm>
            <a:off x="19685988" y="21743926"/>
            <a:ext cx="3113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/>
              <a:t>D</a:t>
            </a:r>
          </a:p>
        </p:txBody>
      </p:sp>
      <p:sp>
        <p:nvSpPr>
          <p:cNvPr id="2070" name="Rectangle 2069"/>
          <p:cNvSpPr/>
          <p:nvPr/>
        </p:nvSpPr>
        <p:spPr>
          <a:xfrm>
            <a:off x="20098089" y="22113457"/>
            <a:ext cx="28565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/>
              <a:t>E</a:t>
            </a:r>
          </a:p>
        </p:txBody>
      </p:sp>
      <p:sp>
        <p:nvSpPr>
          <p:cNvPr id="2071" name="Rectangle 2070"/>
          <p:cNvSpPr/>
          <p:nvPr/>
        </p:nvSpPr>
        <p:spPr>
          <a:xfrm rot="10800000" flipV="1">
            <a:off x="20261196" y="21556473"/>
            <a:ext cx="50817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G</a:t>
            </a:r>
          </a:p>
        </p:txBody>
      </p:sp>
      <p:sp>
        <p:nvSpPr>
          <p:cNvPr id="2072" name="Rectangle 2071"/>
          <p:cNvSpPr/>
          <p:nvPr/>
        </p:nvSpPr>
        <p:spPr>
          <a:xfrm>
            <a:off x="21776106" y="23011482"/>
            <a:ext cx="27924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/>
              <a:t>F</a:t>
            </a:r>
          </a:p>
        </p:txBody>
      </p:sp>
      <p:sp>
        <p:nvSpPr>
          <p:cNvPr id="3" name="Rectangle 2"/>
          <p:cNvSpPr/>
          <p:nvPr/>
        </p:nvSpPr>
        <p:spPr>
          <a:xfrm>
            <a:off x="11380" y="6342512"/>
            <a:ext cx="43879820" cy="69622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93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1223</TotalTime>
  <Words>584</Words>
  <Application>Microsoft Office PowerPoint</Application>
  <PresentationFormat>Custom</PresentationFormat>
  <Paragraphs>43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CS ChemDraw Drawing</vt:lpstr>
      <vt:lpstr>MestReNova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Aaron Chung</dc:creator>
  <cp:lastModifiedBy>Aaron Chung</cp:lastModifiedBy>
  <cp:revision>35</cp:revision>
  <dcterms:created xsi:type="dcterms:W3CDTF">2016-12-04T20:53:12Z</dcterms:created>
  <dcterms:modified xsi:type="dcterms:W3CDTF">2016-12-07T20:28:35Z</dcterms:modified>
</cp:coreProperties>
</file>