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31" d="100"/>
          <a:sy n="31" d="100"/>
        </p:scale>
        <p:origin x="1512" y="-97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12/6/16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7000">
              <a:schemeClr val="accent3">
                <a:lumMod val="75000"/>
                <a:alpha val="35000"/>
              </a:schemeClr>
            </a:gs>
            <a:gs pos="73000">
              <a:schemeClr val="bg2">
                <a:shade val="63000"/>
                <a:satMod val="120000"/>
                <a:alpha val="61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BF82037-4B70-4EA4-A413-A03073B84B9E}" type="datetimeFigureOut">
              <a:rPr lang="en-US" smtClean="0"/>
              <a:pPr/>
              <a:t>12/6/16</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0712307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emf"/><Relationship Id="rId12" Type="http://schemas.openxmlformats.org/officeDocument/2006/relationships/image" Target="../media/image11.emf"/><Relationship Id="rId13" Type="http://schemas.openxmlformats.org/officeDocument/2006/relationships/image" Target="../media/image12.emf"/><Relationship Id="rId1" Type="http://schemas.openxmlformats.org/officeDocument/2006/relationships/slideLayout" Target="../slideLayouts/slideLayout1.xml"/><Relationship Id="rId2" Type="http://schemas.openxmlformats.org/officeDocument/2006/relationships/image" Target="../media/image1.emf"/><Relationship Id="rId3" Type="http://schemas.openxmlformats.org/officeDocument/2006/relationships/image" Target="../media/image2.png"/><Relationship Id="rId4" Type="http://schemas.openxmlformats.org/officeDocument/2006/relationships/image" Target="../media/image3.emf"/><Relationship Id="rId5" Type="http://schemas.openxmlformats.org/officeDocument/2006/relationships/image" Target="../media/image4.emf"/><Relationship Id="rId6" Type="http://schemas.openxmlformats.org/officeDocument/2006/relationships/image" Target="../media/image5.emf"/><Relationship Id="rId7" Type="http://schemas.openxmlformats.org/officeDocument/2006/relationships/image" Target="../media/image6.emf"/><Relationship Id="rId8" Type="http://schemas.openxmlformats.org/officeDocument/2006/relationships/image" Target="../media/image7.emf"/><Relationship Id="rId9" Type="http://schemas.openxmlformats.org/officeDocument/2006/relationships/image" Target="../media/image8.emf"/><Relationship Id="rId10"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 name="Picture 45"/>
          <p:cNvPicPr>
            <a:picLocks noChangeAspect="1"/>
          </p:cNvPicPr>
          <p:nvPr/>
        </p:nvPicPr>
        <p:blipFill>
          <a:blip r:embed="rId2"/>
          <a:stretch>
            <a:fillRect/>
          </a:stretch>
        </p:blipFill>
        <p:spPr>
          <a:xfrm>
            <a:off x="13485986" y="25499075"/>
            <a:ext cx="7878539" cy="5503391"/>
          </a:xfrm>
          <a:prstGeom prst="rect">
            <a:avLst/>
          </a:prstGeom>
          <a:ln>
            <a:solidFill>
              <a:schemeClr val="tx1">
                <a:lumMod val="65000"/>
                <a:lumOff val="35000"/>
              </a:schemeClr>
            </a:solidFill>
          </a:ln>
        </p:spPr>
      </p:pic>
      <p:sp>
        <p:nvSpPr>
          <p:cNvPr id="5" name="TextBox 4"/>
          <p:cNvSpPr txBox="1"/>
          <p:nvPr/>
        </p:nvSpPr>
        <p:spPr>
          <a:xfrm>
            <a:off x="8610600" y="1676400"/>
            <a:ext cx="30556200" cy="4154984"/>
          </a:xfrm>
          <a:prstGeom prst="rect">
            <a:avLst/>
          </a:prstGeom>
          <a:noFill/>
        </p:spPr>
        <p:txBody>
          <a:bodyPr wrap="square" rtlCol="0">
            <a:spAutoFit/>
          </a:bodyPr>
          <a:lstStyle/>
          <a:p>
            <a:pPr algn="ctr"/>
            <a:r>
              <a:rPr lang="en-US" sz="7200" b="1" dirty="0">
                <a:latin typeface="Times New Roman" charset="0"/>
                <a:ea typeface="Times New Roman" charset="0"/>
                <a:cs typeface="Times New Roman" charset="0"/>
              </a:rPr>
              <a:t>Exploration of the Synthesis of </a:t>
            </a:r>
            <a:r>
              <a:rPr lang="en-US" sz="7200" b="1" dirty="0" err="1">
                <a:latin typeface="Times New Roman" charset="0"/>
                <a:ea typeface="Times New Roman" charset="0"/>
                <a:cs typeface="Times New Roman" charset="0"/>
              </a:rPr>
              <a:t>Silatranes</a:t>
            </a:r>
            <a:r>
              <a:rPr lang="en-US" sz="7200" b="1" dirty="0">
                <a:latin typeface="Times New Roman" charset="0"/>
                <a:ea typeface="Times New Roman" charset="0"/>
                <a:cs typeface="Times New Roman" charset="0"/>
              </a:rPr>
              <a:t> and the Contest for Nitrogen’s  Lone Pair </a:t>
            </a:r>
            <a:endParaRPr lang="en-US" sz="7200" b="1" dirty="0" smtClean="0">
              <a:latin typeface="Times New Roman" charset="0"/>
              <a:ea typeface="Times New Roman" charset="0"/>
              <a:cs typeface="Times New Roman" charset="0"/>
            </a:endParaRPr>
          </a:p>
          <a:p>
            <a:pPr algn="ctr"/>
            <a:r>
              <a:rPr lang="en-US" sz="4000" u="sng" dirty="0" smtClean="0">
                <a:latin typeface="Times New Roman" charset="0"/>
                <a:ea typeface="Times New Roman" charset="0"/>
                <a:cs typeface="Times New Roman" charset="0"/>
              </a:rPr>
              <a:t>Kassie Picard</a:t>
            </a:r>
            <a:r>
              <a:rPr lang="en-US" sz="4000" dirty="0" smtClean="0">
                <a:latin typeface="Times New Roman" charset="0"/>
                <a:ea typeface="Times New Roman" charset="0"/>
                <a:cs typeface="Times New Roman" charset="0"/>
              </a:rPr>
              <a:t>, Arthur Greenberg, Holly Guevara</a:t>
            </a:r>
          </a:p>
          <a:p>
            <a:pPr algn="ctr"/>
            <a:r>
              <a:rPr lang="en-US" sz="4000" dirty="0" smtClean="0">
                <a:latin typeface="Times New Roman" charset="0"/>
                <a:ea typeface="Times New Roman" charset="0"/>
                <a:cs typeface="Times New Roman" charset="0"/>
              </a:rPr>
              <a:t>klp2000@wildcats.unh.edu, Department of Chemistry, University of New Hampshire, Durham, NH</a:t>
            </a:r>
          </a:p>
          <a:p>
            <a:pPr algn="ctr"/>
            <a:r>
              <a:rPr lang="en-US" sz="4000" dirty="0" smtClean="0">
                <a:latin typeface="Times New Roman" charset="0"/>
                <a:ea typeface="Times New Roman" charset="0"/>
                <a:cs typeface="Times New Roman" charset="0"/>
              </a:rPr>
              <a:t>12/09/2016</a:t>
            </a:r>
            <a:endParaRPr lang="en-US" sz="4000" dirty="0">
              <a:latin typeface="Times New Roman" charset="0"/>
              <a:ea typeface="Times New Roman" charset="0"/>
              <a:cs typeface="Times New Roman" charset="0"/>
            </a:endParaRPr>
          </a:p>
        </p:txBody>
      </p:sp>
      <p:sp>
        <p:nvSpPr>
          <p:cNvPr id="6" name="TextBox 5"/>
          <p:cNvSpPr txBox="1"/>
          <p:nvPr/>
        </p:nvSpPr>
        <p:spPr>
          <a:xfrm>
            <a:off x="1326990" y="5032612"/>
            <a:ext cx="12055000" cy="23257649"/>
          </a:xfrm>
          <a:prstGeom prst="rect">
            <a:avLst/>
          </a:prstGeom>
          <a:noFill/>
        </p:spPr>
        <p:txBody>
          <a:bodyPr wrap="square" rtlCol="0">
            <a:spAutoFit/>
          </a:bodyPr>
          <a:lstStyle/>
          <a:p>
            <a:endParaRPr lang="en-US" sz="3800" dirty="0"/>
          </a:p>
          <a:p>
            <a:pPr defTabSz="914400"/>
            <a:endParaRPr lang="en-US" sz="4000" dirty="0" smtClean="0"/>
          </a:p>
          <a:p>
            <a:pPr defTabSz="914400"/>
            <a:endParaRPr lang="en-US" sz="4000" dirty="0" smtClean="0"/>
          </a:p>
          <a:p>
            <a:endParaRPr lang="en-US" sz="4000" dirty="0" smtClean="0">
              <a:latin typeface="Times New Roman" charset="0"/>
              <a:ea typeface="Times New Roman" charset="0"/>
              <a:cs typeface="Times New Roman" charset="0"/>
            </a:endParaRPr>
          </a:p>
          <a:p>
            <a:r>
              <a:rPr lang="en-US" sz="4000" dirty="0" err="1" smtClean="0">
                <a:latin typeface="Times New Roman" charset="0"/>
                <a:ea typeface="Times New Roman" charset="0"/>
                <a:cs typeface="Times New Roman" charset="0"/>
              </a:rPr>
              <a:t>Silatranes</a:t>
            </a:r>
            <a:r>
              <a:rPr lang="en-US" sz="4000" dirty="0" smtClean="0">
                <a:latin typeface="Times New Roman" charset="0"/>
                <a:ea typeface="Times New Roman" charset="0"/>
                <a:cs typeface="Times New Roman" charset="0"/>
              </a:rPr>
              <a:t> </a:t>
            </a:r>
            <a:r>
              <a:rPr lang="en-US" sz="4000" dirty="0">
                <a:latin typeface="Times New Roman" charset="0"/>
                <a:ea typeface="Times New Roman" charset="0"/>
                <a:cs typeface="Times New Roman" charset="0"/>
              </a:rPr>
              <a:t>are a specific class of </a:t>
            </a:r>
            <a:r>
              <a:rPr lang="en-US" sz="4000" dirty="0" err="1">
                <a:latin typeface="Times New Roman" charset="0"/>
                <a:ea typeface="Times New Roman" charset="0"/>
                <a:cs typeface="Times New Roman" charset="0"/>
              </a:rPr>
              <a:t>atrane</a:t>
            </a:r>
            <a:r>
              <a:rPr lang="en-US" sz="4000" dirty="0">
                <a:latin typeface="Times New Roman" charset="0"/>
                <a:ea typeface="Times New Roman" charset="0"/>
                <a:cs typeface="Times New Roman" charset="0"/>
              </a:rPr>
              <a:t> with silicon as the heteroatom coordinate </a:t>
            </a:r>
            <a:r>
              <a:rPr lang="en-US" sz="4000" dirty="0" smtClean="0">
                <a:latin typeface="Times New Roman" charset="0"/>
                <a:ea typeface="Times New Roman" charset="0"/>
                <a:cs typeface="Times New Roman" charset="0"/>
              </a:rPr>
              <a:t>to nitrogen</a:t>
            </a:r>
            <a:r>
              <a:rPr lang="en-US" sz="4000" dirty="0">
                <a:latin typeface="Times New Roman" charset="0"/>
                <a:ea typeface="Times New Roman" charset="0"/>
                <a:cs typeface="Times New Roman" charset="0"/>
              </a:rPr>
              <a:t>. The typical N—Si bond is 2.45 </a:t>
            </a:r>
            <a:r>
              <a:rPr lang="en-US" sz="4000" dirty="0" err="1">
                <a:latin typeface="Times New Roman" charset="0"/>
                <a:ea typeface="Times New Roman" charset="0"/>
                <a:cs typeface="Times New Roman" charset="0"/>
              </a:rPr>
              <a:t>Å</a:t>
            </a:r>
            <a:r>
              <a:rPr lang="en-US" sz="4000" dirty="0">
                <a:latin typeface="Times New Roman" charset="0"/>
                <a:ea typeface="Times New Roman" charset="0"/>
                <a:cs typeface="Times New Roman" charset="0"/>
              </a:rPr>
              <a:t>, </a:t>
            </a:r>
            <a:r>
              <a:rPr lang="en-US" sz="4000" dirty="0" smtClean="0">
                <a:latin typeface="Times New Roman" charset="0"/>
                <a:ea typeface="Times New Roman" charset="0"/>
                <a:cs typeface="Times New Roman" charset="0"/>
              </a:rPr>
              <a:t>like in compound </a:t>
            </a:r>
            <a:r>
              <a:rPr lang="en-US" sz="4000" b="1" dirty="0" smtClean="0">
                <a:latin typeface="Times New Roman" charset="0"/>
                <a:ea typeface="Times New Roman" charset="0"/>
                <a:cs typeface="Times New Roman" charset="0"/>
              </a:rPr>
              <a:t>1</a:t>
            </a:r>
            <a:r>
              <a:rPr lang="en-US" sz="4000" dirty="0" smtClean="0">
                <a:latin typeface="Times New Roman" charset="0"/>
                <a:ea typeface="Times New Roman" charset="0"/>
                <a:cs typeface="Times New Roman" charset="0"/>
              </a:rPr>
              <a:t>.</a:t>
            </a:r>
            <a:r>
              <a:rPr lang="en-US" sz="4000" b="1" dirty="0" smtClean="0">
                <a:latin typeface="Times New Roman" charset="0"/>
                <a:ea typeface="Times New Roman" charset="0"/>
                <a:cs typeface="Times New Roman" charset="0"/>
              </a:rPr>
              <a:t> </a:t>
            </a:r>
            <a:r>
              <a:rPr lang="en-US" sz="4000" dirty="0" smtClean="0">
                <a:latin typeface="Times New Roman" charset="0"/>
                <a:ea typeface="Times New Roman" charset="0"/>
                <a:cs typeface="Times New Roman" charset="0"/>
              </a:rPr>
              <a:t>These </a:t>
            </a:r>
            <a:r>
              <a:rPr lang="en-US" sz="4000" dirty="0">
                <a:latin typeface="Times New Roman" charset="0"/>
                <a:ea typeface="Times New Roman" charset="0"/>
                <a:cs typeface="Times New Roman" charset="0"/>
              </a:rPr>
              <a:t>molecules have important biological functions in hair-growth, wound healing, and antibacterial effects. </a:t>
            </a:r>
            <a:r>
              <a:rPr lang="en-US" sz="4000" dirty="0" smtClean="0">
                <a:latin typeface="Times New Roman" charset="0"/>
                <a:ea typeface="Times New Roman" charset="0"/>
                <a:cs typeface="Times New Roman" charset="0"/>
              </a:rPr>
              <a:t>This </a:t>
            </a:r>
            <a:r>
              <a:rPr lang="en-US" sz="4000" dirty="0">
                <a:latin typeface="Times New Roman" charset="0"/>
                <a:ea typeface="Times New Roman" charset="0"/>
                <a:cs typeface="Times New Roman" charset="0"/>
              </a:rPr>
              <a:t>project aimed to explore the N—Si bond length when there is a carbonyl group adjacent to </a:t>
            </a:r>
            <a:r>
              <a:rPr lang="en-US" sz="4000" dirty="0" smtClean="0">
                <a:latin typeface="Times New Roman" charset="0"/>
                <a:ea typeface="Times New Roman" charset="0"/>
                <a:cs typeface="Times New Roman" charset="0"/>
              </a:rPr>
              <a:t>nitrogen</a:t>
            </a:r>
            <a:r>
              <a:rPr lang="en-US" sz="4000" dirty="0">
                <a:latin typeface="Times New Roman" charset="0"/>
                <a:ea typeface="Times New Roman" charset="0"/>
                <a:cs typeface="Times New Roman" charset="0"/>
              </a:rPr>
              <a:t>, competing with silicon for </a:t>
            </a:r>
            <a:r>
              <a:rPr lang="en-US" sz="4000" dirty="0" smtClean="0">
                <a:latin typeface="Times New Roman" charset="0"/>
                <a:ea typeface="Times New Roman" charset="0"/>
                <a:cs typeface="Times New Roman" charset="0"/>
              </a:rPr>
              <a:t>the </a:t>
            </a:r>
            <a:r>
              <a:rPr lang="en-US" sz="4000" dirty="0">
                <a:latin typeface="Times New Roman" charset="0"/>
                <a:ea typeface="Times New Roman" charset="0"/>
                <a:cs typeface="Times New Roman" charset="0"/>
              </a:rPr>
              <a:t>lone </a:t>
            </a:r>
            <a:r>
              <a:rPr lang="en-US" sz="4000" dirty="0" smtClean="0">
                <a:latin typeface="Times New Roman" charset="0"/>
                <a:ea typeface="Times New Roman" charset="0"/>
                <a:cs typeface="Times New Roman" charset="0"/>
              </a:rPr>
              <a:t>pair. This </a:t>
            </a:r>
            <a:r>
              <a:rPr lang="en-US" sz="4000" dirty="0">
                <a:latin typeface="Times New Roman" charset="0"/>
                <a:ea typeface="Times New Roman" charset="0"/>
                <a:cs typeface="Times New Roman" charset="0"/>
              </a:rPr>
              <a:t>synthesis was designed to produce compound </a:t>
            </a:r>
            <a:r>
              <a:rPr lang="en-US" sz="4000" b="1" dirty="0">
                <a:latin typeface="Times New Roman" charset="0"/>
                <a:ea typeface="Times New Roman" charset="0"/>
                <a:cs typeface="Times New Roman" charset="0"/>
              </a:rPr>
              <a:t>2</a:t>
            </a:r>
            <a:r>
              <a:rPr lang="en-US" sz="4000" dirty="0">
                <a:latin typeface="Times New Roman" charset="0"/>
                <a:ea typeface="Times New Roman" charset="0"/>
                <a:cs typeface="Times New Roman" charset="0"/>
              </a:rPr>
              <a:t>, 1-methyl-4-silatranone, via a simple four-step reaction </a:t>
            </a:r>
            <a:r>
              <a:rPr lang="en-US" sz="4000" dirty="0" smtClean="0">
                <a:latin typeface="Times New Roman" charset="0"/>
                <a:ea typeface="Times New Roman" charset="0"/>
                <a:cs typeface="Times New Roman" charset="0"/>
              </a:rPr>
              <a:t>with a pseudosilatrane intermediate.  The final step in the synthesis was closing </a:t>
            </a:r>
            <a:r>
              <a:rPr lang="en-US" sz="4000" dirty="0">
                <a:latin typeface="Times New Roman" charset="0"/>
                <a:ea typeface="Times New Roman" charset="0"/>
                <a:cs typeface="Times New Roman" charset="0"/>
              </a:rPr>
              <a:t>the third bridging ring making the amide </a:t>
            </a:r>
            <a:r>
              <a:rPr lang="en-US" sz="4000" dirty="0" smtClean="0">
                <a:latin typeface="Times New Roman" charset="0"/>
                <a:ea typeface="Times New Roman" charset="0"/>
                <a:cs typeface="Times New Roman" charset="0"/>
              </a:rPr>
              <a:t>linkage</a:t>
            </a:r>
            <a:r>
              <a:rPr lang="en-US" sz="4000" baseline="30000" dirty="0" smtClean="0">
                <a:latin typeface="Times New Roman" charset="0"/>
                <a:ea typeface="Times New Roman" charset="0"/>
                <a:cs typeface="Times New Roman" charset="0"/>
              </a:rPr>
              <a:t> </a:t>
            </a:r>
            <a:r>
              <a:rPr lang="en-US" sz="4000" dirty="0" smtClean="0">
                <a:latin typeface="Times New Roman" charset="0"/>
                <a:ea typeface="Times New Roman" charset="0"/>
                <a:cs typeface="Times New Roman" charset="0"/>
              </a:rPr>
              <a:t>(scheme 2).</a:t>
            </a:r>
            <a:r>
              <a:rPr lang="en-US" sz="4000" baseline="30000" dirty="0" smtClean="0">
                <a:latin typeface="Times New Roman" charset="0"/>
                <a:ea typeface="Times New Roman" charset="0"/>
                <a:cs typeface="Times New Roman" charset="0"/>
              </a:rPr>
              <a:t>1</a:t>
            </a:r>
            <a:endParaRPr lang="en-US" sz="4000" dirty="0">
              <a:latin typeface="Times New Roman" charset="0"/>
              <a:ea typeface="Times New Roman" charset="0"/>
              <a:cs typeface="Times New Roman" charset="0"/>
            </a:endParaRPr>
          </a:p>
          <a:p>
            <a:endParaRPr lang="en-US" sz="3200" b="1" dirty="0"/>
          </a:p>
          <a:p>
            <a:endParaRPr lang="en-US" sz="3800" b="1" dirty="0" smtClean="0"/>
          </a:p>
          <a:p>
            <a:endParaRPr lang="en-US" sz="3800" b="1" dirty="0"/>
          </a:p>
          <a:p>
            <a:endParaRPr lang="en-US" sz="3800" b="1" dirty="0" smtClean="0"/>
          </a:p>
          <a:p>
            <a:endParaRPr lang="en-US" sz="3800" b="1" dirty="0" smtClean="0"/>
          </a:p>
          <a:p>
            <a:endParaRPr lang="en-US" sz="2800" b="1" dirty="0" smtClean="0">
              <a:latin typeface="Times New Roman" charset="0"/>
              <a:ea typeface="Times New Roman" charset="0"/>
              <a:cs typeface="Times New Roman" charset="0"/>
            </a:endParaRPr>
          </a:p>
          <a:p>
            <a:r>
              <a:rPr lang="en-US" sz="3800" b="1" dirty="0" smtClean="0">
                <a:latin typeface="Times New Roman" charset="0"/>
                <a:ea typeface="Times New Roman" charset="0"/>
                <a:cs typeface="Times New Roman" charset="0"/>
              </a:rPr>
              <a:t>Figure 1</a:t>
            </a:r>
            <a:r>
              <a:rPr lang="en-US" sz="3800" b="1" dirty="0">
                <a:latin typeface="Times New Roman" charset="0"/>
                <a:ea typeface="Times New Roman" charset="0"/>
                <a:cs typeface="Times New Roman" charset="0"/>
              </a:rPr>
              <a:t>. </a:t>
            </a:r>
            <a:r>
              <a:rPr lang="en-US" sz="3800" dirty="0" smtClean="0">
                <a:latin typeface="Times New Roman" charset="0"/>
                <a:ea typeface="Times New Roman" charset="0"/>
                <a:cs typeface="Times New Roman" charset="0"/>
              </a:rPr>
              <a:t>Dative bond between nitrogen and silicon in a </a:t>
            </a:r>
            <a:r>
              <a:rPr lang="en-US" sz="3800" dirty="0" err="1" smtClean="0">
                <a:latin typeface="Times New Roman" charset="0"/>
                <a:ea typeface="Times New Roman" charset="0"/>
                <a:cs typeface="Times New Roman" charset="0"/>
              </a:rPr>
              <a:t>silatrane</a:t>
            </a:r>
            <a:r>
              <a:rPr lang="en-US" sz="3800" dirty="0" smtClean="0">
                <a:latin typeface="Times New Roman" charset="0"/>
                <a:ea typeface="Times New Roman" charset="0"/>
                <a:cs typeface="Times New Roman" charset="0"/>
              </a:rPr>
              <a:t> and in the proposed </a:t>
            </a:r>
            <a:r>
              <a:rPr lang="en-US" sz="3800" dirty="0" err="1" smtClean="0">
                <a:latin typeface="Times New Roman" charset="0"/>
                <a:ea typeface="Times New Roman" charset="0"/>
                <a:cs typeface="Times New Roman" charset="0"/>
              </a:rPr>
              <a:t>silatranone</a:t>
            </a:r>
            <a:endParaRPr lang="en-US" sz="3800" b="1" dirty="0" smtClean="0"/>
          </a:p>
          <a:p>
            <a:r>
              <a:rPr lang="en-US" sz="3800" b="1" dirty="0" smtClean="0"/>
              <a:t> </a:t>
            </a:r>
            <a:endParaRPr lang="en-US" sz="3800" dirty="0" smtClean="0"/>
          </a:p>
          <a:p>
            <a:endParaRPr lang="en-US" sz="4000" dirty="0" smtClean="0">
              <a:latin typeface="Times New Roman" charset="0"/>
              <a:ea typeface="Times New Roman" charset="0"/>
              <a:cs typeface="Times New Roman" charset="0"/>
            </a:endParaRPr>
          </a:p>
          <a:p>
            <a:endParaRPr lang="en-US" sz="4000" dirty="0" smtClean="0">
              <a:latin typeface="Times New Roman" charset="0"/>
              <a:ea typeface="Times New Roman" charset="0"/>
              <a:cs typeface="Times New Roman" charset="0"/>
            </a:endParaRPr>
          </a:p>
          <a:p>
            <a:r>
              <a:rPr lang="en-US" sz="4000" dirty="0" smtClean="0">
                <a:latin typeface="Times New Roman" charset="0"/>
                <a:ea typeface="Times New Roman" charset="0"/>
                <a:cs typeface="Times New Roman" charset="0"/>
              </a:rPr>
              <a:t>The </a:t>
            </a:r>
            <a:r>
              <a:rPr lang="en-US" sz="4000" dirty="0">
                <a:latin typeface="Times New Roman" charset="0"/>
                <a:ea typeface="Times New Roman" charset="0"/>
                <a:cs typeface="Times New Roman" charset="0"/>
              </a:rPr>
              <a:t>first part of this project focused on the synthesis of the </a:t>
            </a:r>
            <a:r>
              <a:rPr lang="en-US" sz="4000" dirty="0" smtClean="0">
                <a:latin typeface="Times New Roman" charset="0"/>
                <a:ea typeface="Times New Roman" charset="0"/>
                <a:cs typeface="Times New Roman" charset="0"/>
              </a:rPr>
              <a:t>pseudosilatrane, </a:t>
            </a:r>
            <a:r>
              <a:rPr lang="en-US" sz="4000" b="1" dirty="0" smtClean="0">
                <a:latin typeface="Times New Roman" charset="0"/>
                <a:ea typeface="Times New Roman" charset="0"/>
                <a:cs typeface="Times New Roman" charset="0"/>
              </a:rPr>
              <a:t>2</a:t>
            </a:r>
            <a:r>
              <a:rPr lang="en-US" sz="4000" dirty="0" smtClean="0">
                <a:latin typeface="Times New Roman" charset="0"/>
                <a:ea typeface="Times New Roman" charset="0"/>
                <a:cs typeface="Times New Roman" charset="0"/>
              </a:rPr>
              <a:t>, </a:t>
            </a:r>
            <a:r>
              <a:rPr lang="en-US" sz="4000" dirty="0">
                <a:latin typeface="Times New Roman" charset="0"/>
                <a:ea typeface="Times New Roman" charset="0"/>
                <a:cs typeface="Times New Roman" charset="0"/>
              </a:rPr>
              <a:t>using </a:t>
            </a:r>
            <a:r>
              <a:rPr lang="en-US" sz="4000" dirty="0" err="1">
                <a:latin typeface="Times New Roman" charset="0"/>
                <a:ea typeface="Times New Roman" charset="0"/>
                <a:cs typeface="Times New Roman" charset="0"/>
              </a:rPr>
              <a:t>triethanolamine</a:t>
            </a:r>
            <a:r>
              <a:rPr lang="en-US" sz="4000" dirty="0">
                <a:latin typeface="Times New Roman" charset="0"/>
                <a:ea typeface="Times New Roman" charset="0"/>
                <a:cs typeface="Times New Roman" charset="0"/>
              </a:rPr>
              <a:t> and </a:t>
            </a:r>
            <a:r>
              <a:rPr lang="en-US" sz="4000" dirty="0" err="1" smtClean="0">
                <a:latin typeface="Times New Roman" charset="0"/>
                <a:ea typeface="Times New Roman" charset="0"/>
                <a:cs typeface="Times New Roman" charset="0"/>
              </a:rPr>
              <a:t>methyltriethoxysilane</a:t>
            </a:r>
            <a:r>
              <a:rPr lang="en-US" sz="4000" dirty="0" smtClean="0">
                <a:latin typeface="Times New Roman" charset="0"/>
                <a:ea typeface="Times New Roman" charset="0"/>
                <a:cs typeface="Times New Roman" charset="0"/>
              </a:rPr>
              <a:t> </a:t>
            </a:r>
            <a:r>
              <a:rPr lang="en-US" sz="4000" dirty="0">
                <a:latin typeface="Times New Roman" charset="0"/>
                <a:ea typeface="Times New Roman" charset="0"/>
                <a:cs typeface="Times New Roman" charset="0"/>
              </a:rPr>
              <a:t>(Scheme 1</a:t>
            </a:r>
            <a:r>
              <a:rPr lang="en-US" sz="4000" dirty="0" smtClean="0">
                <a:latin typeface="Times New Roman" charset="0"/>
                <a:ea typeface="Times New Roman" charset="0"/>
                <a:cs typeface="Times New Roman" charset="0"/>
              </a:rPr>
              <a:t>).</a:t>
            </a:r>
            <a:r>
              <a:rPr lang="en-US" sz="4000" baseline="30000" dirty="0" smtClean="0">
                <a:latin typeface="Times New Roman" charset="0"/>
                <a:ea typeface="Times New Roman" charset="0"/>
                <a:cs typeface="Times New Roman" charset="0"/>
              </a:rPr>
              <a:t>2</a:t>
            </a:r>
            <a:r>
              <a:rPr lang="en-US" sz="4000" dirty="0" smtClean="0">
                <a:latin typeface="Times New Roman" charset="0"/>
                <a:ea typeface="Times New Roman" charset="0"/>
                <a:cs typeface="Times New Roman" charset="0"/>
              </a:rPr>
              <a:t>  </a:t>
            </a:r>
            <a:r>
              <a:rPr lang="en-US" sz="4000" dirty="0">
                <a:latin typeface="Times New Roman" charset="0"/>
                <a:ea typeface="Times New Roman" charset="0"/>
                <a:cs typeface="Times New Roman" charset="0"/>
              </a:rPr>
              <a:t>Reaction conditions were modified </a:t>
            </a:r>
            <a:r>
              <a:rPr lang="en-US" sz="4000" dirty="0" smtClean="0">
                <a:latin typeface="Times New Roman" charset="0"/>
                <a:ea typeface="Times New Roman" charset="0"/>
                <a:cs typeface="Times New Roman" charset="0"/>
              </a:rPr>
              <a:t>for each of the five weeks </a:t>
            </a:r>
            <a:r>
              <a:rPr lang="en-US" sz="4000" dirty="0">
                <a:latin typeface="Times New Roman" charset="0"/>
                <a:ea typeface="Times New Roman" charset="0"/>
                <a:cs typeface="Times New Roman" charset="0"/>
              </a:rPr>
              <a:t>to try to drive the reaction to produce product A (Table 1). Each product was analyzed by </a:t>
            </a:r>
            <a:r>
              <a:rPr lang="en-US" sz="4000" baseline="30000" dirty="0">
                <a:latin typeface="Times New Roman" charset="0"/>
                <a:ea typeface="Times New Roman" charset="0"/>
                <a:cs typeface="Times New Roman" charset="0"/>
              </a:rPr>
              <a:t>1</a:t>
            </a:r>
            <a:r>
              <a:rPr lang="en-US" sz="4000" dirty="0">
                <a:latin typeface="Times New Roman" charset="0"/>
                <a:ea typeface="Times New Roman" charset="0"/>
                <a:cs typeface="Times New Roman" charset="0"/>
              </a:rPr>
              <a:t>H NMR to determine the abundance and purity of the product.</a:t>
            </a:r>
          </a:p>
          <a:p>
            <a:endParaRPr lang="en-US" sz="3800" baseline="30000" dirty="0" smtClean="0"/>
          </a:p>
          <a:p>
            <a:endParaRPr lang="en-US" sz="4000" dirty="0" smtClean="0"/>
          </a:p>
          <a:p>
            <a:endParaRPr lang="en-US" sz="3800" b="1" dirty="0" smtClean="0"/>
          </a:p>
        </p:txBody>
      </p:sp>
      <p:sp>
        <p:nvSpPr>
          <p:cNvPr id="12" name="TextBox 11"/>
          <p:cNvSpPr txBox="1"/>
          <p:nvPr/>
        </p:nvSpPr>
        <p:spPr>
          <a:xfrm>
            <a:off x="29439766" y="5261748"/>
            <a:ext cx="13411201" cy="28100000"/>
          </a:xfrm>
          <a:prstGeom prst="rect">
            <a:avLst/>
          </a:prstGeom>
          <a:noFill/>
        </p:spPr>
        <p:txBody>
          <a:bodyPr wrap="square" rtlCol="0">
            <a:spAutoFit/>
          </a:bodyPr>
          <a:lstStyle/>
          <a:p>
            <a:endParaRPr lang="en-US" sz="3800" b="1" dirty="0">
              <a:effectLst>
                <a:outerShdw blurRad="50800" dist="38100" dir="2700000" algn="tl" rotWithShape="0">
                  <a:prstClr val="black">
                    <a:alpha val="40000"/>
                  </a:prstClr>
                </a:outerShdw>
              </a:effectLst>
              <a:cs typeface="Times New Roman" panose="02020603050405020304" pitchFamily="18" charset="0"/>
            </a:endParaRPr>
          </a:p>
          <a:p>
            <a:endParaRPr lang="en-US" sz="3800" dirty="0" smtClean="0">
              <a:cs typeface="Times New Roman" panose="02020603050405020304" pitchFamily="18" charset="0"/>
            </a:endParaRPr>
          </a:p>
          <a:p>
            <a:endParaRPr lang="en-US" sz="3600" dirty="0" smtClean="0">
              <a:cs typeface="Times New Roman" panose="02020603050405020304" pitchFamily="18" charset="0"/>
            </a:endParaRPr>
          </a:p>
          <a:p>
            <a:endParaRPr lang="en-US" sz="3600" dirty="0">
              <a:cs typeface="Times New Roman" panose="02020603050405020304" pitchFamily="18" charset="0"/>
            </a:endParaRPr>
          </a:p>
          <a:p>
            <a:r>
              <a:rPr lang="en-US" sz="4000" dirty="0">
                <a:latin typeface="Times New Roman" charset="0"/>
                <a:ea typeface="Times New Roman" charset="0"/>
                <a:cs typeface="Times New Roman" charset="0"/>
              </a:rPr>
              <a:t>The original </a:t>
            </a:r>
            <a:r>
              <a:rPr lang="en-US" sz="4000" dirty="0" smtClean="0">
                <a:latin typeface="Times New Roman" charset="0"/>
                <a:ea typeface="Times New Roman" charset="0"/>
                <a:cs typeface="Times New Roman" charset="0"/>
              </a:rPr>
              <a:t>goal for this </a:t>
            </a:r>
            <a:r>
              <a:rPr lang="en-US" sz="4000" dirty="0">
                <a:latin typeface="Times New Roman" charset="0"/>
                <a:ea typeface="Times New Roman" charset="0"/>
                <a:cs typeface="Times New Roman" charset="0"/>
              </a:rPr>
              <a:t>project was to produce </a:t>
            </a:r>
            <a:r>
              <a:rPr lang="en-US" sz="4000" dirty="0" smtClean="0">
                <a:latin typeface="Times New Roman" charset="0"/>
                <a:ea typeface="Times New Roman" charset="0"/>
                <a:cs typeface="Times New Roman" charset="0"/>
              </a:rPr>
              <a:t>the pseudosilatrane, </a:t>
            </a:r>
            <a:r>
              <a:rPr lang="en-US" sz="4000" b="1" dirty="0" smtClean="0">
                <a:latin typeface="Times New Roman" charset="0"/>
                <a:ea typeface="Times New Roman" charset="0"/>
                <a:cs typeface="Times New Roman" charset="0"/>
              </a:rPr>
              <a:t>3</a:t>
            </a:r>
            <a:r>
              <a:rPr lang="en-US" sz="4000" dirty="0" smtClean="0">
                <a:latin typeface="Times New Roman" charset="0"/>
                <a:ea typeface="Times New Roman" charset="0"/>
                <a:cs typeface="Times New Roman" charset="0"/>
              </a:rPr>
              <a:t>, </a:t>
            </a:r>
            <a:r>
              <a:rPr lang="en-US" sz="4000" dirty="0">
                <a:latin typeface="Times New Roman" charset="0"/>
                <a:ea typeface="Times New Roman" charset="0"/>
                <a:cs typeface="Times New Roman" charset="0"/>
              </a:rPr>
              <a:t>which could then be closed into </a:t>
            </a:r>
            <a:r>
              <a:rPr lang="en-US" sz="4000" dirty="0" smtClean="0">
                <a:latin typeface="Times New Roman" charset="0"/>
                <a:ea typeface="Times New Roman" charset="0"/>
                <a:cs typeface="Times New Roman" charset="0"/>
              </a:rPr>
              <a:t>the final product</a:t>
            </a:r>
            <a:r>
              <a:rPr lang="en-US" sz="4000" dirty="0">
                <a:latin typeface="Times New Roman" charset="0"/>
                <a:ea typeface="Times New Roman" charset="0"/>
                <a:cs typeface="Times New Roman" charset="0"/>
              </a:rPr>
              <a:t>, 1-methyl-4-silatanone, </a:t>
            </a:r>
            <a:r>
              <a:rPr lang="en-US" sz="4000" b="1" dirty="0" smtClean="0">
                <a:latin typeface="Times New Roman" charset="0"/>
                <a:ea typeface="Times New Roman" charset="0"/>
                <a:cs typeface="Times New Roman" charset="0"/>
              </a:rPr>
              <a:t>2</a:t>
            </a:r>
            <a:r>
              <a:rPr lang="en-US" sz="4000" dirty="0" smtClean="0">
                <a:latin typeface="Times New Roman" charset="0"/>
                <a:ea typeface="Times New Roman" charset="0"/>
                <a:cs typeface="Times New Roman" charset="0"/>
              </a:rPr>
              <a:t>, </a:t>
            </a:r>
            <a:r>
              <a:rPr lang="en-US" sz="4000" dirty="0">
                <a:latin typeface="Times New Roman" charset="0"/>
                <a:ea typeface="Times New Roman" charset="0"/>
                <a:cs typeface="Times New Roman" charset="0"/>
              </a:rPr>
              <a:t>that contained a carbonyl group adjacent to the nitrogen (scheme 2). </a:t>
            </a:r>
            <a:r>
              <a:rPr lang="en-US" sz="4000" dirty="0" smtClean="0">
                <a:latin typeface="Times New Roman" charset="0"/>
                <a:ea typeface="Times New Roman" charset="0"/>
                <a:cs typeface="Times New Roman" charset="0"/>
              </a:rPr>
              <a:t>Future work for this project would include continuing to modify reaction conditions to produce </a:t>
            </a:r>
            <a:r>
              <a:rPr lang="en-US" sz="4000" b="1" dirty="0" smtClean="0">
                <a:latin typeface="Times New Roman" charset="0"/>
                <a:ea typeface="Times New Roman" charset="0"/>
                <a:cs typeface="Times New Roman" charset="0"/>
              </a:rPr>
              <a:t>3</a:t>
            </a:r>
            <a:r>
              <a:rPr lang="en-US" sz="4000" dirty="0" smtClean="0">
                <a:latin typeface="Times New Roman" charset="0"/>
                <a:ea typeface="Times New Roman" charset="0"/>
                <a:cs typeface="Times New Roman" charset="0"/>
              </a:rPr>
              <a:t>, then add the correct substituents to produce the product, 1-methyl-4-silatanone.</a:t>
            </a:r>
            <a:endParaRPr lang="en-US" sz="4000" dirty="0">
              <a:latin typeface="Times New Roman" charset="0"/>
              <a:ea typeface="Times New Roman" charset="0"/>
              <a:cs typeface="Times New Roman" charset="0"/>
            </a:endParaRPr>
          </a:p>
          <a:p>
            <a:endParaRPr lang="en-US" sz="4000" b="1" dirty="0" smtClean="0">
              <a:cs typeface="Times New Roman" panose="02020603050405020304" pitchFamily="18" charset="0"/>
            </a:endParaRPr>
          </a:p>
          <a:p>
            <a:endParaRPr lang="en-US" sz="4000" b="1" dirty="0" smtClean="0">
              <a:cs typeface="Times New Roman" panose="02020603050405020304" pitchFamily="18" charset="0"/>
            </a:endParaRPr>
          </a:p>
          <a:p>
            <a:endParaRPr lang="en-US" sz="4000" b="1" dirty="0">
              <a:cs typeface="Times New Roman" panose="02020603050405020304" pitchFamily="18" charset="0"/>
            </a:endParaRPr>
          </a:p>
          <a:p>
            <a:endParaRPr lang="en-US" sz="4000" b="1" dirty="0" smtClean="0">
              <a:cs typeface="Times New Roman" panose="02020603050405020304" pitchFamily="18" charset="0"/>
            </a:endParaRPr>
          </a:p>
          <a:p>
            <a:endParaRPr lang="en-US" sz="4000" b="1" dirty="0" smtClean="0">
              <a:cs typeface="Times New Roman" panose="02020603050405020304" pitchFamily="18" charset="0"/>
            </a:endParaRPr>
          </a:p>
          <a:p>
            <a:endParaRPr lang="en-US" sz="4000" b="1" dirty="0" smtClean="0">
              <a:latin typeface="Times New Roman" charset="0"/>
              <a:ea typeface="Times New Roman" charset="0"/>
              <a:cs typeface="Times New Roman" charset="0"/>
            </a:endParaRPr>
          </a:p>
          <a:p>
            <a:r>
              <a:rPr lang="en-US" sz="4000" b="1" dirty="0" smtClean="0">
                <a:latin typeface="Times New Roman" charset="0"/>
                <a:ea typeface="Times New Roman" charset="0"/>
                <a:cs typeface="Times New Roman" charset="0"/>
              </a:rPr>
              <a:t>Scheme </a:t>
            </a:r>
            <a:r>
              <a:rPr lang="en-US" sz="4000" b="1" dirty="0">
                <a:latin typeface="Times New Roman" charset="0"/>
                <a:ea typeface="Times New Roman" charset="0"/>
                <a:cs typeface="Times New Roman" charset="0"/>
              </a:rPr>
              <a:t>2. </a:t>
            </a:r>
            <a:r>
              <a:rPr lang="en-US" sz="4000" dirty="0">
                <a:latin typeface="Times New Roman" charset="0"/>
                <a:ea typeface="Times New Roman" charset="0"/>
                <a:cs typeface="Times New Roman" charset="0"/>
              </a:rPr>
              <a:t>Proposed route for the synthesis of 1-methyl-4-silatranone.</a:t>
            </a:r>
            <a:endParaRPr lang="en-US" sz="4000" b="1" dirty="0">
              <a:latin typeface="Times New Roman" charset="0"/>
              <a:ea typeface="Times New Roman" charset="0"/>
              <a:cs typeface="Times New Roman" charset="0"/>
            </a:endParaRPr>
          </a:p>
          <a:p>
            <a:r>
              <a:rPr lang="en-US" sz="4000" b="1" dirty="0" smtClean="0">
                <a:latin typeface="Times New Roman" charset="0"/>
                <a:ea typeface="Times New Roman" charset="0"/>
                <a:cs typeface="Times New Roman" charset="0"/>
              </a:rPr>
              <a:t>      </a:t>
            </a:r>
            <a:endParaRPr lang="en-US" sz="4000" b="1" dirty="0">
              <a:latin typeface="Times New Roman" charset="0"/>
              <a:ea typeface="Times New Roman" charset="0"/>
              <a:cs typeface="Times New Roman" charset="0"/>
            </a:endParaRPr>
          </a:p>
          <a:p>
            <a:pPr defTabSz="914400">
              <a:tabLst>
                <a:tab pos="914400" algn="l"/>
              </a:tabLst>
            </a:pPr>
            <a:endParaRPr lang="en-US" sz="4000" dirty="0" smtClean="0">
              <a:latin typeface="Times New Roman" charset="0"/>
              <a:ea typeface="Times New Roman" charset="0"/>
              <a:cs typeface="Times New Roman" charset="0"/>
            </a:endParaRPr>
          </a:p>
          <a:p>
            <a:pPr defTabSz="914400">
              <a:tabLst>
                <a:tab pos="914400" algn="l"/>
              </a:tabLst>
            </a:pPr>
            <a:endParaRPr lang="en-US" sz="1600" dirty="0">
              <a:latin typeface="Times New Roman" charset="0"/>
              <a:ea typeface="Times New Roman" charset="0"/>
              <a:cs typeface="Times New Roman" charset="0"/>
            </a:endParaRPr>
          </a:p>
          <a:p>
            <a:pPr defTabSz="914400">
              <a:tabLst>
                <a:tab pos="914400" algn="l"/>
              </a:tabLst>
            </a:pPr>
            <a:r>
              <a:rPr lang="en-US" sz="4000" dirty="0" smtClean="0">
                <a:latin typeface="Times New Roman" charset="0"/>
                <a:ea typeface="Times New Roman" charset="0"/>
                <a:cs typeface="Times New Roman" charset="0"/>
              </a:rPr>
              <a:t>The pseudosilatrane, </a:t>
            </a:r>
            <a:r>
              <a:rPr lang="en-US" sz="4000" b="1" dirty="0" smtClean="0">
                <a:latin typeface="Times New Roman" charset="0"/>
                <a:ea typeface="Times New Roman" charset="0"/>
                <a:cs typeface="Times New Roman" charset="0"/>
              </a:rPr>
              <a:t>3</a:t>
            </a:r>
            <a:r>
              <a:rPr lang="en-US" sz="4000" dirty="0" smtClean="0">
                <a:latin typeface="Times New Roman" charset="0"/>
                <a:ea typeface="Times New Roman" charset="0"/>
                <a:cs typeface="Times New Roman" charset="0"/>
              </a:rPr>
              <a:t>, was never successfully produced through five sets of reaction conditions.  Heat and dilute reaction conditions were not enough to drive the production of the pseudosilatrane. Basic conditions may aid in deprotonation and push the reaction forward.</a:t>
            </a:r>
          </a:p>
          <a:p>
            <a:pPr defTabSz="914400"/>
            <a:r>
              <a:rPr lang="en-US" sz="4000" dirty="0" smtClean="0">
                <a:solidFill>
                  <a:prstClr val="black"/>
                </a:solidFill>
                <a:latin typeface="Times New Roman" charset="0"/>
                <a:ea typeface="Times New Roman" charset="0"/>
                <a:cs typeface="Times New Roman" charset="0"/>
              </a:rPr>
              <a:t>	</a:t>
            </a:r>
          </a:p>
          <a:p>
            <a:pPr defTabSz="914400"/>
            <a:endParaRPr lang="en-US" sz="4000" dirty="0" smtClean="0">
              <a:solidFill>
                <a:prstClr val="black"/>
              </a:solidFill>
              <a:latin typeface="Times New Roman" charset="0"/>
              <a:ea typeface="Times New Roman" charset="0"/>
              <a:cs typeface="Times New Roman" charset="0"/>
            </a:endParaRPr>
          </a:p>
          <a:p>
            <a:pPr defTabSz="914400"/>
            <a:endParaRPr lang="en-US" sz="3600" dirty="0" smtClean="0">
              <a:solidFill>
                <a:prstClr val="black"/>
              </a:solidFill>
              <a:latin typeface="Times New Roman" charset="0"/>
              <a:ea typeface="Times New Roman" charset="0"/>
              <a:cs typeface="Times New Roman" charset="0"/>
            </a:endParaRPr>
          </a:p>
          <a:p>
            <a:pPr defTabSz="914400"/>
            <a:r>
              <a:rPr lang="en-US" sz="4000" dirty="0" smtClean="0">
                <a:solidFill>
                  <a:prstClr val="black"/>
                </a:solidFill>
                <a:latin typeface="Times New Roman" charset="0"/>
                <a:ea typeface="Times New Roman" charset="0"/>
                <a:cs typeface="Times New Roman" charset="0"/>
              </a:rPr>
              <a:t>Thank you to the The Greenberg research group and the UNH Department of Chemistry for their efforts and support during this research project.</a:t>
            </a:r>
            <a:endParaRPr lang="en-US" sz="4000" b="1" dirty="0" smtClean="0">
              <a:solidFill>
                <a:prstClr val="black"/>
              </a:solidFill>
              <a:latin typeface="Times New Roman" charset="0"/>
              <a:ea typeface="Times New Roman" charset="0"/>
              <a:cs typeface="Times New Roman" charset="0"/>
            </a:endParaRPr>
          </a:p>
          <a:p>
            <a:pPr lvl="0"/>
            <a:endParaRPr lang="en-US" sz="4000" b="1" dirty="0">
              <a:solidFill>
                <a:prstClr val="black"/>
              </a:solidFill>
              <a:latin typeface="Times New Roman" charset="0"/>
              <a:ea typeface="Times New Roman" charset="0"/>
              <a:cs typeface="Times New Roman" charset="0"/>
            </a:endParaRPr>
          </a:p>
          <a:p>
            <a:pPr lvl="0"/>
            <a:endParaRPr lang="en-US" sz="4000" b="1" dirty="0" smtClean="0">
              <a:solidFill>
                <a:prstClr val="black"/>
              </a:solidFill>
              <a:latin typeface="Times New Roman" charset="0"/>
              <a:ea typeface="Times New Roman" charset="0"/>
              <a:cs typeface="Times New Roman" charset="0"/>
            </a:endParaRPr>
          </a:p>
          <a:p>
            <a:pPr lvl="0"/>
            <a:endParaRPr lang="en-US" sz="2000" b="1" dirty="0" smtClean="0">
              <a:solidFill>
                <a:prstClr val="black"/>
              </a:solidFill>
              <a:latin typeface="Times New Roman" charset="0"/>
              <a:ea typeface="Times New Roman" charset="0"/>
              <a:cs typeface="Times New Roman" charset="0"/>
            </a:endParaRPr>
          </a:p>
          <a:p>
            <a:pPr marL="228600" indent="-228600">
              <a:buFont typeface="+mj-lt"/>
              <a:buAutoNum type="arabicPeriod"/>
            </a:pPr>
            <a:r>
              <a:rPr lang="en-US" sz="3600" dirty="0" smtClean="0">
                <a:latin typeface="Times New Roman" charset="0"/>
                <a:ea typeface="Times New Roman" charset="0"/>
                <a:cs typeface="Times New Roman" charset="0"/>
              </a:rPr>
              <a:t> </a:t>
            </a:r>
            <a:r>
              <a:rPr lang="en-US" sz="3600" dirty="0">
                <a:latin typeface="Times New Roman" charset="0"/>
                <a:ea typeface="Times New Roman" charset="0"/>
                <a:cs typeface="Times New Roman" charset="0"/>
              </a:rPr>
              <a:t>Morgan, J., Guevara, H., </a:t>
            </a:r>
            <a:r>
              <a:rPr lang="en-US" sz="3600" dirty="0" err="1">
                <a:latin typeface="Times New Roman" charset="0"/>
                <a:ea typeface="Times New Roman" charset="0"/>
                <a:cs typeface="Times New Roman" charset="0"/>
              </a:rPr>
              <a:t>Ritzgerald</a:t>
            </a:r>
            <a:r>
              <a:rPr lang="en-US" sz="3600" dirty="0">
                <a:latin typeface="Times New Roman" charset="0"/>
                <a:ea typeface="Times New Roman" charset="0"/>
                <a:cs typeface="Times New Roman" charset="0"/>
              </a:rPr>
              <a:t>, R., Dunlap-Smith, A., Greenberg, A. </a:t>
            </a:r>
            <a:r>
              <a:rPr lang="en-US" sz="3600" dirty="0" smtClean="0">
                <a:latin typeface="Times New Roman" charset="0"/>
                <a:ea typeface="Times New Roman" charset="0"/>
                <a:cs typeface="Times New Roman" charset="0"/>
              </a:rPr>
              <a:t>Ab initio computational study of 1-methyl-4-silatranone and attempts at its conventional synthesis </a:t>
            </a:r>
            <a:r>
              <a:rPr lang="en-US" sz="3600" i="1" dirty="0" smtClean="0">
                <a:latin typeface="Times New Roman" charset="0"/>
                <a:ea typeface="Times New Roman" charset="0"/>
                <a:cs typeface="Times New Roman" charset="0"/>
              </a:rPr>
              <a:t>Structural </a:t>
            </a:r>
            <a:r>
              <a:rPr lang="en-US" sz="3600" i="1" dirty="0">
                <a:latin typeface="Times New Roman" charset="0"/>
                <a:ea typeface="Times New Roman" charset="0"/>
                <a:cs typeface="Times New Roman" charset="0"/>
              </a:rPr>
              <a:t>Chemistry</a:t>
            </a:r>
            <a:r>
              <a:rPr lang="en-US" sz="3600" i="1" dirty="0" smtClean="0">
                <a:latin typeface="Times New Roman" charset="0"/>
                <a:ea typeface="Times New Roman" charset="0"/>
                <a:cs typeface="Times New Roman" charset="0"/>
              </a:rPr>
              <a:t>. </a:t>
            </a:r>
            <a:r>
              <a:rPr lang="en-US" sz="3600" b="1" dirty="0" smtClean="0">
                <a:latin typeface="Times New Roman" charset="0"/>
                <a:ea typeface="Times New Roman" charset="0"/>
                <a:cs typeface="Times New Roman" charset="0"/>
              </a:rPr>
              <a:t>2016.</a:t>
            </a:r>
            <a:endParaRPr lang="en-US" sz="3600" i="1" dirty="0">
              <a:latin typeface="Times New Roman" charset="0"/>
              <a:ea typeface="Times New Roman" charset="0"/>
              <a:cs typeface="Times New Roman" charset="0"/>
            </a:endParaRPr>
          </a:p>
          <a:p>
            <a:pPr marL="228600" indent="-228600">
              <a:buFont typeface="+mj-lt"/>
              <a:buAutoNum type="arabicPeriod"/>
            </a:pPr>
            <a:r>
              <a:rPr lang="en-US" sz="3600" dirty="0" smtClean="0">
                <a:latin typeface="Times New Roman" charset="0"/>
                <a:ea typeface="Times New Roman" charset="0"/>
                <a:cs typeface="Times New Roman" charset="0"/>
              </a:rPr>
              <a:t> </a:t>
            </a:r>
            <a:r>
              <a:rPr lang="en-US" sz="3600" dirty="0" err="1" smtClean="0">
                <a:latin typeface="Times New Roman" charset="0"/>
                <a:ea typeface="Times New Roman" charset="0"/>
                <a:cs typeface="Times New Roman" charset="0"/>
              </a:rPr>
              <a:t>Piekos</a:t>
            </a:r>
            <a:r>
              <a:rPr lang="en-US" sz="3600" dirty="0">
                <a:latin typeface="Times New Roman" charset="0"/>
                <a:ea typeface="Times New Roman" charset="0"/>
                <a:cs typeface="Times New Roman" charset="0"/>
              </a:rPr>
              <a:t>, R., </a:t>
            </a:r>
            <a:r>
              <a:rPr lang="en-US" sz="3600" dirty="0" err="1">
                <a:latin typeface="Times New Roman" charset="0"/>
                <a:ea typeface="Times New Roman" charset="0"/>
                <a:cs typeface="Times New Roman" charset="0"/>
              </a:rPr>
              <a:t>Sujecki</a:t>
            </a:r>
            <a:r>
              <a:rPr lang="en-US" sz="3600" dirty="0">
                <a:latin typeface="Times New Roman" charset="0"/>
                <a:ea typeface="Times New Roman" charset="0"/>
                <a:cs typeface="Times New Roman" charset="0"/>
              </a:rPr>
              <a:t>, R., </a:t>
            </a:r>
            <a:r>
              <a:rPr lang="en-US" sz="3600" dirty="0" err="1">
                <a:latin typeface="Times New Roman" charset="0"/>
                <a:ea typeface="Times New Roman" charset="0"/>
                <a:cs typeface="Times New Roman" charset="0"/>
              </a:rPr>
              <a:t>Sankowski</a:t>
            </a:r>
            <a:r>
              <a:rPr lang="en-US" sz="3600" dirty="0">
                <a:latin typeface="Times New Roman" charset="0"/>
                <a:ea typeface="Times New Roman" charset="0"/>
                <a:cs typeface="Times New Roman" charset="0"/>
              </a:rPr>
              <a:t>, M. </a:t>
            </a:r>
            <a:r>
              <a:rPr lang="en-US" sz="3600" i="1" dirty="0">
                <a:latin typeface="Times New Roman" charset="0"/>
                <a:ea typeface="Times New Roman" charset="0"/>
                <a:cs typeface="Times New Roman" charset="0"/>
              </a:rPr>
              <a:t>Z. </a:t>
            </a:r>
            <a:r>
              <a:rPr lang="en-US" sz="3600" i="1" dirty="0" err="1">
                <a:latin typeface="Times New Roman" charset="0"/>
                <a:ea typeface="Times New Roman" charset="0"/>
                <a:cs typeface="Times New Roman" charset="0"/>
              </a:rPr>
              <a:t>anog</a:t>
            </a:r>
            <a:r>
              <a:rPr lang="en-US" sz="3600" i="1" dirty="0">
                <a:latin typeface="Times New Roman" charset="0"/>
                <a:ea typeface="Times New Roman" charset="0"/>
                <a:cs typeface="Times New Roman" charset="0"/>
              </a:rPr>
              <a:t>. </a:t>
            </a:r>
            <a:r>
              <a:rPr lang="en-US" sz="3600" i="1" dirty="0" err="1">
                <a:latin typeface="Times New Roman" charset="0"/>
                <a:ea typeface="Times New Roman" charset="0"/>
                <a:cs typeface="Times New Roman" charset="0"/>
              </a:rPr>
              <a:t>Allg</a:t>
            </a:r>
            <a:r>
              <a:rPr lang="en-US" sz="3600" i="1" dirty="0">
                <a:latin typeface="Times New Roman" charset="0"/>
                <a:ea typeface="Times New Roman" charset="0"/>
                <a:cs typeface="Times New Roman" charset="0"/>
              </a:rPr>
              <a:t>. Chem. </a:t>
            </a:r>
            <a:r>
              <a:rPr lang="en-US" sz="3600" b="1" dirty="0">
                <a:latin typeface="Times New Roman" charset="0"/>
                <a:ea typeface="Times New Roman" charset="0"/>
                <a:cs typeface="Times New Roman" charset="0"/>
              </a:rPr>
              <a:t>1979.</a:t>
            </a:r>
            <a:r>
              <a:rPr lang="en-US" sz="3600" dirty="0">
                <a:latin typeface="Times New Roman" charset="0"/>
                <a:ea typeface="Times New Roman" charset="0"/>
                <a:cs typeface="Times New Roman" charset="0"/>
              </a:rPr>
              <a:t> 454, 187-191</a:t>
            </a:r>
            <a:r>
              <a:rPr lang="en-US" sz="3600" dirty="0" smtClean="0">
                <a:latin typeface="Times New Roman" charset="0"/>
                <a:ea typeface="Times New Roman" charset="0"/>
                <a:cs typeface="Times New Roman" charset="0"/>
              </a:rPr>
              <a:t>.</a:t>
            </a:r>
          </a:p>
          <a:p>
            <a:pPr marL="228600" indent="-228600">
              <a:buFont typeface="+mj-lt"/>
              <a:buAutoNum type="arabicPeriod"/>
            </a:pPr>
            <a:r>
              <a:rPr lang="en-US" sz="3600" dirty="0">
                <a:latin typeface="Times New Roman" charset="0"/>
                <a:ea typeface="Times New Roman" charset="0"/>
                <a:cs typeface="Times New Roman" charset="0"/>
              </a:rPr>
              <a:t> </a:t>
            </a:r>
            <a:r>
              <a:rPr lang="en-US" sz="3600" dirty="0" err="1" smtClean="0">
                <a:latin typeface="Times New Roman" charset="0"/>
                <a:ea typeface="Times New Roman" charset="0"/>
                <a:cs typeface="Times New Roman" charset="0"/>
              </a:rPr>
              <a:t>Puri</a:t>
            </a:r>
            <a:r>
              <a:rPr lang="en-US" sz="3600" dirty="0" smtClean="0">
                <a:latin typeface="Times New Roman" charset="0"/>
                <a:ea typeface="Times New Roman" charset="0"/>
                <a:cs typeface="Times New Roman" charset="0"/>
              </a:rPr>
              <a:t>, J., </a:t>
            </a:r>
            <a:r>
              <a:rPr lang="en-US" sz="3600" dirty="0" err="1" smtClean="0">
                <a:latin typeface="Times New Roman" charset="0"/>
                <a:ea typeface="Times New Roman" charset="0"/>
                <a:cs typeface="Times New Roman" charset="0"/>
              </a:rPr>
              <a:t>Raghubir</a:t>
            </a:r>
            <a:r>
              <a:rPr lang="en-US" sz="3600" dirty="0" smtClean="0">
                <a:latin typeface="Times New Roman" charset="0"/>
                <a:ea typeface="Times New Roman" charset="0"/>
                <a:cs typeface="Times New Roman" charset="0"/>
              </a:rPr>
              <a:t>, S., </a:t>
            </a:r>
            <a:r>
              <a:rPr lang="en-US" sz="3600" dirty="0" err="1" smtClean="0">
                <a:latin typeface="Times New Roman" charset="0"/>
                <a:ea typeface="Times New Roman" charset="0"/>
                <a:cs typeface="Times New Roman" charset="0"/>
              </a:rPr>
              <a:t>Cahal</a:t>
            </a:r>
            <a:r>
              <a:rPr lang="en-US" sz="3600" dirty="0" smtClean="0">
                <a:latin typeface="Times New Roman" charset="0"/>
                <a:ea typeface="Times New Roman" charset="0"/>
                <a:cs typeface="Times New Roman" charset="0"/>
              </a:rPr>
              <a:t>, V. </a:t>
            </a:r>
            <a:r>
              <a:rPr lang="en-US" sz="3600" dirty="0" err="1" smtClean="0">
                <a:latin typeface="Times New Roman" charset="0"/>
                <a:ea typeface="Times New Roman" charset="0"/>
                <a:cs typeface="Times New Roman" charset="0"/>
              </a:rPr>
              <a:t>Silatranes</a:t>
            </a:r>
            <a:r>
              <a:rPr lang="en-US" sz="3600" dirty="0" smtClean="0">
                <a:latin typeface="Times New Roman" charset="0"/>
                <a:ea typeface="Times New Roman" charset="0"/>
                <a:cs typeface="Times New Roman" charset="0"/>
              </a:rPr>
              <a:t>: a review of synthesis, structure, reactivity, and applications. </a:t>
            </a:r>
            <a:r>
              <a:rPr lang="en-US" sz="3600" i="1" dirty="0" smtClean="0">
                <a:latin typeface="Times New Roman" charset="0"/>
                <a:ea typeface="Times New Roman" charset="0"/>
                <a:cs typeface="Times New Roman" charset="0"/>
              </a:rPr>
              <a:t>Chem. Soc. Rev</a:t>
            </a:r>
            <a:r>
              <a:rPr lang="en-US" sz="3600" dirty="0" smtClean="0">
                <a:latin typeface="Times New Roman" charset="0"/>
                <a:ea typeface="Times New Roman" charset="0"/>
                <a:cs typeface="Times New Roman" charset="0"/>
              </a:rPr>
              <a:t>., </a:t>
            </a:r>
            <a:r>
              <a:rPr lang="en-US" sz="3600" b="1" dirty="0" smtClean="0">
                <a:latin typeface="Times New Roman" charset="0"/>
                <a:ea typeface="Times New Roman" charset="0"/>
                <a:cs typeface="Times New Roman" charset="0"/>
              </a:rPr>
              <a:t>2011.</a:t>
            </a:r>
            <a:r>
              <a:rPr lang="en-US" sz="3600" dirty="0" smtClean="0">
                <a:latin typeface="Times New Roman" charset="0"/>
                <a:ea typeface="Times New Roman" charset="0"/>
                <a:cs typeface="Times New Roman" charset="0"/>
              </a:rPr>
              <a:t> 40, 1791-1840.</a:t>
            </a:r>
          </a:p>
          <a:p>
            <a:pPr marL="228600" indent="-228600">
              <a:buFont typeface="+mj-lt"/>
              <a:buAutoNum type="arabicPeriod"/>
            </a:pPr>
            <a:r>
              <a:rPr lang="en-US" sz="3600" dirty="0">
                <a:latin typeface="Times New Roman" charset="0"/>
                <a:ea typeface="Times New Roman" charset="0"/>
                <a:cs typeface="Times New Roman" charset="0"/>
              </a:rPr>
              <a:t> </a:t>
            </a:r>
            <a:r>
              <a:rPr lang="en-US" sz="3600" dirty="0" err="1" smtClean="0">
                <a:latin typeface="Times New Roman" charset="0"/>
                <a:ea typeface="Times New Roman" charset="0"/>
                <a:cs typeface="Times New Roman" charset="0"/>
              </a:rPr>
              <a:t>Sliter</a:t>
            </a:r>
            <a:r>
              <a:rPr lang="en-US" sz="3600" dirty="0" smtClean="0">
                <a:latin typeface="Times New Roman" charset="0"/>
                <a:ea typeface="Times New Roman" charset="0"/>
                <a:cs typeface="Times New Roman" charset="0"/>
              </a:rPr>
              <a:t>, B., Morgan, J., </a:t>
            </a:r>
            <a:r>
              <a:rPr lang="en-US" sz="3600" dirty="0" err="1" smtClean="0">
                <a:latin typeface="Times New Roman" charset="0"/>
                <a:ea typeface="Times New Roman" charset="0"/>
                <a:cs typeface="Times New Roman" charset="0"/>
              </a:rPr>
              <a:t>Greeberg</a:t>
            </a:r>
            <a:r>
              <a:rPr lang="en-US" sz="3600" dirty="0" smtClean="0">
                <a:latin typeface="Times New Roman" charset="0"/>
                <a:ea typeface="Times New Roman" charset="0"/>
                <a:cs typeface="Times New Roman" charset="0"/>
              </a:rPr>
              <a:t>, A. 1-Azabicyclo[3.3.1]nonan-2-one: nitrogen versus oxygen protonation. </a:t>
            </a:r>
            <a:r>
              <a:rPr lang="en-US" sz="3600" i="1" dirty="0" smtClean="0">
                <a:latin typeface="Times New Roman" charset="0"/>
                <a:ea typeface="Times New Roman" charset="0"/>
                <a:cs typeface="Times New Roman" charset="0"/>
              </a:rPr>
              <a:t>Journal of Organic Chemistry. </a:t>
            </a:r>
            <a:r>
              <a:rPr lang="en-US" sz="3600" b="1" dirty="0" smtClean="0">
                <a:latin typeface="Times New Roman" charset="0"/>
                <a:ea typeface="Times New Roman" charset="0"/>
                <a:cs typeface="Times New Roman" charset="0"/>
              </a:rPr>
              <a:t>2011.</a:t>
            </a:r>
            <a:r>
              <a:rPr lang="en-US" sz="3600" dirty="0" smtClean="0">
                <a:latin typeface="Times New Roman" charset="0"/>
                <a:ea typeface="Times New Roman" charset="0"/>
                <a:cs typeface="Times New Roman" charset="0"/>
              </a:rPr>
              <a:t> 76, 2270-2781.  </a:t>
            </a:r>
            <a:endParaRPr lang="en-US" sz="3600" dirty="0">
              <a:latin typeface="Times New Roman" charset="0"/>
              <a:ea typeface="Times New Roman" charset="0"/>
              <a:cs typeface="Times New Roman" charset="0"/>
            </a:endParaRPr>
          </a:p>
        </p:txBody>
      </p:sp>
      <p:sp>
        <p:nvSpPr>
          <p:cNvPr id="8" name="TextBox 7"/>
          <p:cNvSpPr txBox="1"/>
          <p:nvPr/>
        </p:nvSpPr>
        <p:spPr>
          <a:xfrm>
            <a:off x="13364124" y="5216188"/>
            <a:ext cx="15056956" cy="21205805"/>
          </a:xfrm>
          <a:prstGeom prst="rect">
            <a:avLst/>
          </a:prstGeom>
          <a:noFill/>
        </p:spPr>
        <p:txBody>
          <a:bodyPr wrap="square" rtlCol="0">
            <a:spAutoFit/>
          </a:bodyPr>
          <a:lstStyle/>
          <a:p>
            <a:pPr defTabSz="914400"/>
            <a:r>
              <a:rPr lang="en-US" sz="3600" dirty="0"/>
              <a:t>	</a:t>
            </a:r>
            <a:endParaRPr lang="en-US" sz="3600" dirty="0" smtClean="0"/>
          </a:p>
          <a:p>
            <a:endParaRPr lang="en-US" sz="3600" b="1" dirty="0"/>
          </a:p>
          <a:p>
            <a:pPr defTabSz="914400"/>
            <a:endParaRPr lang="en-US" sz="3800" dirty="0" smtClean="0"/>
          </a:p>
          <a:p>
            <a:endParaRPr lang="en-US" sz="4000" dirty="0" smtClean="0">
              <a:latin typeface="Times New Roman" charset="0"/>
              <a:ea typeface="Times New Roman" charset="0"/>
              <a:cs typeface="Times New Roman" charset="0"/>
            </a:endParaRPr>
          </a:p>
          <a:p>
            <a:endParaRPr lang="en-US" sz="4000" dirty="0">
              <a:latin typeface="Times New Roman" charset="0"/>
              <a:ea typeface="Times New Roman" charset="0"/>
              <a:cs typeface="Times New Roman" charset="0"/>
            </a:endParaRPr>
          </a:p>
          <a:p>
            <a:endParaRPr lang="en-US" sz="4000" dirty="0" smtClean="0">
              <a:latin typeface="Times New Roman" charset="0"/>
              <a:ea typeface="Times New Roman" charset="0"/>
              <a:cs typeface="Times New Roman" charset="0"/>
            </a:endParaRPr>
          </a:p>
          <a:p>
            <a:endParaRPr lang="en-US" sz="4000" dirty="0">
              <a:latin typeface="Times New Roman" charset="0"/>
              <a:ea typeface="Times New Roman" charset="0"/>
              <a:cs typeface="Times New Roman" charset="0"/>
            </a:endParaRPr>
          </a:p>
          <a:p>
            <a:endParaRPr lang="en-US" sz="4000" dirty="0" smtClean="0">
              <a:latin typeface="Times New Roman" charset="0"/>
              <a:ea typeface="Times New Roman" charset="0"/>
              <a:cs typeface="Times New Roman" charset="0"/>
            </a:endParaRPr>
          </a:p>
          <a:p>
            <a:endParaRPr lang="en-US" sz="4000" dirty="0">
              <a:latin typeface="Times New Roman" charset="0"/>
              <a:ea typeface="Times New Roman" charset="0"/>
              <a:cs typeface="Times New Roman" charset="0"/>
            </a:endParaRPr>
          </a:p>
          <a:p>
            <a:endParaRPr lang="en-US" sz="4000" dirty="0" smtClean="0">
              <a:latin typeface="Times New Roman" charset="0"/>
              <a:ea typeface="Times New Roman" charset="0"/>
              <a:cs typeface="Times New Roman" charset="0"/>
            </a:endParaRPr>
          </a:p>
          <a:p>
            <a:endParaRPr lang="en-US" sz="4000" dirty="0">
              <a:latin typeface="Times New Roman" charset="0"/>
              <a:ea typeface="Times New Roman" charset="0"/>
              <a:cs typeface="Times New Roman" charset="0"/>
            </a:endParaRPr>
          </a:p>
          <a:p>
            <a:endParaRPr lang="en-US" sz="4000" dirty="0">
              <a:latin typeface="Times New Roman" charset="0"/>
              <a:ea typeface="Times New Roman" charset="0"/>
              <a:cs typeface="Times New Roman" charset="0"/>
            </a:endParaRPr>
          </a:p>
          <a:p>
            <a:endParaRPr lang="en-US" sz="4000" dirty="0" smtClean="0">
              <a:latin typeface="Times New Roman" charset="0"/>
              <a:ea typeface="Times New Roman" charset="0"/>
              <a:cs typeface="Times New Roman" charset="0"/>
            </a:endParaRPr>
          </a:p>
          <a:p>
            <a:endParaRPr lang="en-US" sz="4000" dirty="0">
              <a:latin typeface="Times New Roman" charset="0"/>
              <a:ea typeface="Times New Roman" charset="0"/>
              <a:cs typeface="Times New Roman" charset="0"/>
            </a:endParaRPr>
          </a:p>
          <a:p>
            <a:endParaRPr lang="en-US" sz="4000" dirty="0">
              <a:latin typeface="Times New Roman" charset="0"/>
              <a:ea typeface="Times New Roman" charset="0"/>
              <a:cs typeface="Times New Roman" charset="0"/>
            </a:endParaRPr>
          </a:p>
          <a:p>
            <a:r>
              <a:rPr lang="en-US" sz="4000" dirty="0" smtClean="0">
                <a:latin typeface="Times New Roman" charset="0"/>
                <a:ea typeface="Times New Roman" charset="0"/>
                <a:cs typeface="Times New Roman" charset="0"/>
              </a:rPr>
              <a:t>Through many trials and reaction conditions the pseudosilatrane, </a:t>
            </a:r>
            <a:r>
              <a:rPr lang="en-US" sz="4000" b="1" dirty="0" smtClean="0">
                <a:latin typeface="Times New Roman" charset="0"/>
                <a:ea typeface="Times New Roman" charset="0"/>
                <a:cs typeface="Times New Roman" charset="0"/>
              </a:rPr>
              <a:t>3</a:t>
            </a:r>
            <a:r>
              <a:rPr lang="en-US" sz="4000" dirty="0" smtClean="0">
                <a:latin typeface="Times New Roman" charset="0"/>
                <a:ea typeface="Times New Roman" charset="0"/>
                <a:cs typeface="Times New Roman" charset="0"/>
              </a:rPr>
              <a:t>,  was never successfully produced and isolated.  All </a:t>
            </a:r>
            <a:r>
              <a:rPr lang="en-US" sz="4000" baseline="30000" dirty="0">
                <a:latin typeface="Times New Roman" charset="0"/>
                <a:ea typeface="Times New Roman" charset="0"/>
                <a:cs typeface="Times New Roman" charset="0"/>
              </a:rPr>
              <a:t>1</a:t>
            </a:r>
            <a:r>
              <a:rPr lang="en-US" sz="4000" dirty="0">
                <a:latin typeface="Times New Roman" charset="0"/>
                <a:ea typeface="Times New Roman" charset="0"/>
                <a:cs typeface="Times New Roman" charset="0"/>
              </a:rPr>
              <a:t>H NMR data acquired were overwhelmingly populated with solvent and </a:t>
            </a:r>
            <a:r>
              <a:rPr lang="en-US" sz="4000" dirty="0" smtClean="0">
                <a:latin typeface="Times New Roman" charset="0"/>
                <a:ea typeface="Times New Roman" charset="0"/>
                <a:cs typeface="Times New Roman" charset="0"/>
              </a:rPr>
              <a:t>reactant peaks</a:t>
            </a:r>
            <a:r>
              <a:rPr lang="en-US" sz="4000" dirty="0">
                <a:latin typeface="Times New Roman" charset="0"/>
                <a:ea typeface="Times New Roman" charset="0"/>
                <a:cs typeface="Times New Roman" charset="0"/>
              </a:rPr>
              <a:t>.  </a:t>
            </a:r>
            <a:r>
              <a:rPr lang="en-US" sz="4000" dirty="0" smtClean="0">
                <a:latin typeface="Times New Roman" charset="0"/>
                <a:ea typeface="Times New Roman" charset="0"/>
                <a:cs typeface="Times New Roman" charset="0"/>
              </a:rPr>
              <a:t>The unknown peaks in the NMR spectra are likely byproduct that polymerized during the reaction.  </a:t>
            </a:r>
            <a:endParaRPr lang="en-US" sz="4000" dirty="0">
              <a:latin typeface="Times New Roman" charset="0"/>
              <a:ea typeface="Times New Roman" charset="0"/>
              <a:cs typeface="Times New Roman" charset="0"/>
            </a:endParaRPr>
          </a:p>
          <a:p>
            <a:endParaRPr lang="en-US" sz="3800" dirty="0" smtClean="0"/>
          </a:p>
          <a:p>
            <a:endParaRPr lang="en-US" sz="3800" dirty="0" smtClean="0"/>
          </a:p>
          <a:p>
            <a:endParaRPr lang="en-US" sz="3800" dirty="0" smtClean="0"/>
          </a:p>
          <a:p>
            <a:endParaRPr lang="en-US" sz="3600" b="1" dirty="0" smtClean="0"/>
          </a:p>
          <a:p>
            <a:endParaRPr lang="en-US" sz="3600" dirty="0"/>
          </a:p>
          <a:p>
            <a:endParaRPr lang="en-US" sz="3600" b="1" dirty="0" smtClean="0"/>
          </a:p>
          <a:p>
            <a:endParaRPr lang="en-US" sz="3600" b="1" dirty="0" smtClean="0"/>
          </a:p>
          <a:p>
            <a:endParaRPr lang="en-US" sz="3600" b="1" dirty="0" smtClean="0"/>
          </a:p>
          <a:p>
            <a:endParaRPr lang="en-US" sz="3600" b="1" dirty="0"/>
          </a:p>
          <a:p>
            <a:endParaRPr lang="en-US" sz="3600" b="1" dirty="0" smtClean="0"/>
          </a:p>
          <a:p>
            <a:endParaRPr lang="en-US" sz="3600" b="1" dirty="0" smtClean="0"/>
          </a:p>
          <a:p>
            <a:endParaRPr lang="en-US" sz="3600" b="1" dirty="0"/>
          </a:p>
          <a:p>
            <a:endParaRPr lang="en-US" sz="3600" dirty="0" smtClean="0"/>
          </a:p>
          <a:p>
            <a:endParaRPr lang="en-US" sz="3600" dirty="0"/>
          </a:p>
          <a:p>
            <a:endParaRPr lang="en-US" sz="3600" dirty="0">
              <a:solidFill>
                <a:schemeClr val="bg2">
                  <a:lumMod val="75000"/>
                </a:schemeClr>
              </a:solidFill>
            </a:endParaRPr>
          </a:p>
          <a:p>
            <a:endParaRPr lang="en-US" sz="3600" dirty="0"/>
          </a:p>
        </p:txBody>
      </p:sp>
      <p:sp>
        <p:nvSpPr>
          <p:cNvPr id="11" name="Rectangle 10"/>
          <p:cNvSpPr/>
          <p:nvPr/>
        </p:nvSpPr>
        <p:spPr>
          <a:xfrm>
            <a:off x="29495783" y="6059505"/>
            <a:ext cx="3675493" cy="923330"/>
          </a:xfrm>
          <a:prstGeom prst="rect">
            <a:avLst/>
          </a:prstGeom>
          <a:noFill/>
        </p:spPr>
        <p:txBody>
          <a:bodyPr wrap="none" lIns="91440" tIns="45720" rIns="91440" bIns="45720">
            <a:spAutoFit/>
          </a:bodyPr>
          <a:lstStyle/>
          <a:p>
            <a:r>
              <a:rPr lang="en-US" sz="5400" u="sng" dirty="0">
                <a:latin typeface="Times New Roman" charset="0"/>
                <a:ea typeface="Times New Roman" charset="0"/>
                <a:cs typeface="Times New Roman" charset="0"/>
              </a:rPr>
              <a:t>Future Work</a:t>
            </a:r>
            <a:endParaRPr lang="en-US" sz="5400" dirty="0"/>
          </a:p>
        </p:txBody>
      </p:sp>
      <p:sp>
        <p:nvSpPr>
          <p:cNvPr id="13" name="Rectangle 12"/>
          <p:cNvSpPr/>
          <p:nvPr/>
        </p:nvSpPr>
        <p:spPr>
          <a:xfrm>
            <a:off x="29429720" y="16856582"/>
            <a:ext cx="3608680" cy="923330"/>
          </a:xfrm>
          <a:prstGeom prst="rect">
            <a:avLst/>
          </a:prstGeom>
          <a:noFill/>
        </p:spPr>
        <p:txBody>
          <a:bodyPr wrap="none" lIns="91440" tIns="45720" rIns="91440" bIns="45720">
            <a:spAutoFit/>
          </a:bodyPr>
          <a:lstStyle/>
          <a:p>
            <a:r>
              <a:rPr lang="en-US" sz="5400" u="sng" dirty="0" smtClean="0">
                <a:latin typeface="Times New Roman" charset="0"/>
                <a:ea typeface="Times New Roman" charset="0"/>
                <a:cs typeface="Times New Roman" charset="0"/>
              </a:rPr>
              <a:t>Conclusions</a:t>
            </a:r>
            <a:endParaRPr lang="en-US" sz="5400" u="sng" dirty="0">
              <a:latin typeface="Times New Roman" charset="0"/>
              <a:ea typeface="Times New Roman" charset="0"/>
              <a:cs typeface="Times New Roman" charset="0"/>
            </a:endParaRPr>
          </a:p>
        </p:txBody>
      </p:sp>
      <p:sp>
        <p:nvSpPr>
          <p:cNvPr id="15" name="Rectangle 14"/>
          <p:cNvSpPr/>
          <p:nvPr/>
        </p:nvSpPr>
        <p:spPr>
          <a:xfrm>
            <a:off x="29495783" y="21642247"/>
            <a:ext cx="5686172" cy="923330"/>
          </a:xfrm>
          <a:prstGeom prst="rect">
            <a:avLst/>
          </a:prstGeom>
          <a:noFill/>
        </p:spPr>
        <p:txBody>
          <a:bodyPr wrap="none" lIns="91440" tIns="45720" rIns="91440" bIns="45720">
            <a:spAutoFit/>
          </a:bodyPr>
          <a:lstStyle/>
          <a:p>
            <a:r>
              <a:rPr lang="en-US" sz="5400" u="sng" dirty="0" smtClean="0">
                <a:latin typeface="Times New Roman" charset="0"/>
                <a:ea typeface="Times New Roman" charset="0"/>
                <a:cs typeface="Times New Roman" charset="0"/>
              </a:rPr>
              <a:t>Acknowledgements</a:t>
            </a:r>
            <a:endParaRPr lang="en-US" sz="5400" u="sng" dirty="0">
              <a:latin typeface="Times New Roman" charset="0"/>
              <a:ea typeface="Times New Roman" charset="0"/>
              <a:cs typeface="Times New Roman" charset="0"/>
            </a:endParaRPr>
          </a:p>
        </p:txBody>
      </p:sp>
      <p:sp>
        <p:nvSpPr>
          <p:cNvPr id="16" name="Rectangle 15"/>
          <p:cNvSpPr/>
          <p:nvPr/>
        </p:nvSpPr>
        <p:spPr>
          <a:xfrm>
            <a:off x="29495783" y="25299913"/>
            <a:ext cx="3262432" cy="923330"/>
          </a:xfrm>
          <a:prstGeom prst="rect">
            <a:avLst/>
          </a:prstGeom>
          <a:noFill/>
        </p:spPr>
        <p:txBody>
          <a:bodyPr wrap="none" lIns="91440" tIns="45720" rIns="91440" bIns="45720">
            <a:spAutoFit/>
          </a:bodyPr>
          <a:lstStyle/>
          <a:p>
            <a:pPr algn="ctr"/>
            <a:r>
              <a:rPr lang="en-US" sz="5400" u="sng" dirty="0">
                <a:latin typeface="Times New Roman" charset="0"/>
                <a:ea typeface="Times New Roman" charset="0"/>
                <a:cs typeface="Times New Roman" charset="0"/>
              </a:rPr>
              <a:t>References</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17" name="Rectangle 16"/>
          <p:cNvSpPr/>
          <p:nvPr/>
        </p:nvSpPr>
        <p:spPr>
          <a:xfrm>
            <a:off x="13406544" y="12787367"/>
            <a:ext cx="6609502" cy="923330"/>
          </a:xfrm>
          <a:prstGeom prst="rect">
            <a:avLst/>
          </a:prstGeom>
          <a:noFill/>
        </p:spPr>
        <p:txBody>
          <a:bodyPr wrap="none" lIns="91440" tIns="45720" rIns="91440" bIns="45720">
            <a:spAutoFit/>
          </a:bodyPr>
          <a:lstStyle/>
          <a:p>
            <a:r>
              <a:rPr lang="en-US" sz="5400" u="sng" dirty="0">
                <a:latin typeface="Times New Roman" charset="0"/>
                <a:ea typeface="Times New Roman" charset="0"/>
                <a:cs typeface="Times New Roman" charset="0"/>
              </a:rPr>
              <a:t>Results and </a:t>
            </a:r>
            <a:r>
              <a:rPr lang="en-US" sz="5400" u="sng" dirty="0" smtClean="0">
                <a:latin typeface="Times New Roman" charset="0"/>
                <a:ea typeface="Times New Roman" charset="0"/>
                <a:cs typeface="Times New Roman" charset="0"/>
              </a:rPr>
              <a:t>Discussion</a:t>
            </a:r>
            <a:endParaRPr lang="en-US" sz="5400" u="sng" dirty="0">
              <a:latin typeface="Times New Roman" charset="0"/>
              <a:ea typeface="Times New Roman" charset="0"/>
              <a:cs typeface="Times New Roman" charset="0"/>
            </a:endParaRPr>
          </a:p>
        </p:txBody>
      </p:sp>
      <p:sp>
        <p:nvSpPr>
          <p:cNvPr id="20" name="Rectangle 19"/>
          <p:cNvSpPr/>
          <p:nvPr/>
        </p:nvSpPr>
        <p:spPr>
          <a:xfrm>
            <a:off x="1473236" y="6116359"/>
            <a:ext cx="3608681"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u="sng" dirty="0">
                <a:latin typeface="Times New Roman" charset="0"/>
                <a:ea typeface="Times New Roman" charset="0"/>
                <a:cs typeface="Times New Roman" charset="0"/>
              </a:rPr>
              <a:t>Introduction</a:t>
            </a:r>
            <a:endParaRPr lang="en-US" sz="5400" b="1" cap="all" dirty="0">
              <a:ln w="0">
                <a:solidFill>
                  <a:schemeClr val="accent1"/>
                </a:solidFill>
              </a:ln>
              <a:solidFill>
                <a:srgbClr val="000000"/>
              </a:solidFill>
              <a:effectLst>
                <a:reflection blurRad="12700" stA="50000" endPos="50000" dist="5000" dir="5400000" sy="-100000" rotWithShape="0"/>
              </a:effectLst>
            </a:endParaRPr>
          </a:p>
        </p:txBody>
      </p:sp>
      <p:sp>
        <p:nvSpPr>
          <p:cNvPr id="21" name="Rectangle 20"/>
          <p:cNvSpPr/>
          <p:nvPr/>
        </p:nvSpPr>
        <p:spPr>
          <a:xfrm>
            <a:off x="1222994" y="19256238"/>
            <a:ext cx="6051657" cy="1754326"/>
          </a:xfrm>
          <a:prstGeom prst="rect">
            <a:avLst/>
          </a:prstGeom>
          <a:noFill/>
        </p:spPr>
        <p:txBody>
          <a:bodyPr wrap="none" lIns="91440" tIns="45720" rIns="91440" bIns="45720">
            <a:spAutoFit/>
          </a:bodyPr>
          <a:lstStyle/>
          <a:p>
            <a:pPr algn="ctr"/>
            <a:endParaRPr lang="en-US" sz="5400" b="1" cap="none" spc="0" dirty="0" smtClean="0">
              <a:ln w="22225">
                <a:solidFill>
                  <a:schemeClr val="accent2"/>
                </a:solidFill>
                <a:prstDash val="solid"/>
              </a:ln>
              <a:effectLst/>
            </a:endParaRPr>
          </a:p>
          <a:p>
            <a:r>
              <a:rPr lang="en-US" sz="5400" u="sng" dirty="0">
                <a:latin typeface="Times New Roman" charset="0"/>
                <a:ea typeface="Times New Roman" charset="0"/>
                <a:cs typeface="Times New Roman" charset="0"/>
              </a:rPr>
              <a:t>Experimental Design</a:t>
            </a:r>
          </a:p>
        </p:txBody>
      </p:sp>
      <p:sp>
        <p:nvSpPr>
          <p:cNvPr id="54" name="TextBox 53"/>
          <p:cNvSpPr txBox="1"/>
          <p:nvPr/>
        </p:nvSpPr>
        <p:spPr>
          <a:xfrm>
            <a:off x="20040600" y="24917400"/>
            <a:ext cx="184666" cy="369332"/>
          </a:xfrm>
          <a:prstGeom prst="rect">
            <a:avLst/>
          </a:prstGeom>
          <a:noFill/>
        </p:spPr>
        <p:txBody>
          <a:bodyPr wrap="none" rtlCol="0">
            <a:spAutoFit/>
          </a:bodyPr>
          <a:lstStyle/>
          <a:p>
            <a:endParaRPr lang="en-US" sz="1800" b="1" dirty="0"/>
          </a:p>
        </p:txBody>
      </p:sp>
      <p:sp>
        <p:nvSpPr>
          <p:cNvPr id="72" name="TextBox 71"/>
          <p:cNvSpPr txBox="1"/>
          <p:nvPr/>
        </p:nvSpPr>
        <p:spPr>
          <a:xfrm>
            <a:off x="17830800" y="23088600"/>
            <a:ext cx="184666" cy="276999"/>
          </a:xfrm>
          <a:prstGeom prst="rect">
            <a:avLst/>
          </a:prstGeom>
          <a:noFill/>
        </p:spPr>
        <p:txBody>
          <a:bodyPr wrap="none" rtlCol="0">
            <a:spAutoFit/>
          </a:bodyPr>
          <a:lstStyle/>
          <a:p>
            <a:endParaRPr lang="en-US" sz="1200" b="1" dirty="0"/>
          </a:p>
        </p:txBody>
      </p:sp>
      <p:pic>
        <p:nvPicPr>
          <p:cNvPr id="59" name="Picture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1411" y="267563"/>
            <a:ext cx="4114800" cy="4647175"/>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1312102291"/>
              </p:ext>
            </p:extLst>
          </p:nvPr>
        </p:nvGraphicFramePr>
        <p:xfrm>
          <a:off x="14231676" y="6415974"/>
          <a:ext cx="13926948" cy="5072661"/>
        </p:xfrm>
        <a:graphic>
          <a:graphicData uri="http://schemas.openxmlformats.org/drawingml/2006/table">
            <a:tbl>
              <a:tblPr bandRow="1">
                <a:tableStyleId>{00A15C55-8517-42AA-B614-E9B94910E393}</a:tableStyleId>
              </a:tblPr>
              <a:tblGrid>
                <a:gridCol w="817183"/>
                <a:gridCol w="3039110"/>
                <a:gridCol w="2939050"/>
                <a:gridCol w="7131605"/>
              </a:tblGrid>
              <a:tr h="728944">
                <a:tc>
                  <a:txBody>
                    <a:bodyPr/>
                    <a:lstStyle/>
                    <a:p>
                      <a:pPr marL="0" marR="0" algn="ctr">
                        <a:spcBef>
                          <a:spcPts val="0"/>
                        </a:spcBef>
                        <a:spcAft>
                          <a:spcPts val="0"/>
                        </a:spcAft>
                      </a:pPr>
                      <a:r>
                        <a:rPr lang="en-US" sz="2400" b="1" dirty="0">
                          <a:effectLst/>
                          <a:latin typeface="Times New Roman" charset="0"/>
                          <a:ea typeface="Times New Roman" charset="0"/>
                          <a:cs typeface="Times New Roman" charset="0"/>
                        </a:rPr>
                        <a:t>Trial</a:t>
                      </a:r>
                      <a:endParaRPr lang="en-US" sz="2400" b="1"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1" dirty="0">
                          <a:effectLst/>
                          <a:latin typeface="Times New Roman" charset="0"/>
                          <a:ea typeface="Times New Roman" charset="0"/>
                          <a:cs typeface="Times New Roman" charset="0"/>
                        </a:rPr>
                        <a:t>Moles </a:t>
                      </a:r>
                      <a:endParaRPr lang="en-US" sz="2400" b="1" dirty="0" smtClean="0">
                        <a:effectLst/>
                        <a:latin typeface="Times New Roman" charset="0"/>
                        <a:ea typeface="Times New Roman" charset="0"/>
                        <a:cs typeface="Times New Roman" charset="0"/>
                      </a:endParaRPr>
                    </a:p>
                    <a:p>
                      <a:pPr marL="0" marR="0" algn="ctr">
                        <a:spcBef>
                          <a:spcPts val="0"/>
                        </a:spcBef>
                        <a:spcAft>
                          <a:spcPts val="0"/>
                        </a:spcAft>
                      </a:pPr>
                      <a:r>
                        <a:rPr lang="en-US" sz="2400" b="1" dirty="0" err="1" smtClean="0">
                          <a:effectLst/>
                          <a:latin typeface="Times New Roman" charset="0"/>
                          <a:ea typeface="Times New Roman" charset="0"/>
                          <a:cs typeface="Times New Roman" charset="0"/>
                        </a:rPr>
                        <a:t>methyltriethoxysilane</a:t>
                      </a:r>
                      <a:endParaRPr lang="en-US" sz="2400" b="1"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1" dirty="0">
                          <a:effectLst/>
                          <a:latin typeface="Times New Roman" charset="0"/>
                          <a:ea typeface="Times New Roman" charset="0"/>
                          <a:cs typeface="Times New Roman" charset="0"/>
                        </a:rPr>
                        <a:t>Moles </a:t>
                      </a:r>
                      <a:endParaRPr lang="en-US" sz="2400" b="1" dirty="0" smtClean="0">
                        <a:effectLst/>
                        <a:latin typeface="Times New Roman" charset="0"/>
                        <a:ea typeface="Times New Roman" charset="0"/>
                        <a:cs typeface="Times New Roman" charset="0"/>
                      </a:endParaRPr>
                    </a:p>
                    <a:p>
                      <a:pPr marL="0" marR="0" algn="ctr">
                        <a:spcBef>
                          <a:spcPts val="0"/>
                        </a:spcBef>
                        <a:spcAft>
                          <a:spcPts val="0"/>
                        </a:spcAft>
                      </a:pPr>
                      <a:r>
                        <a:rPr lang="en-US" sz="2400" b="1" dirty="0" err="1" smtClean="0">
                          <a:effectLst/>
                          <a:latin typeface="Times New Roman" charset="0"/>
                          <a:ea typeface="Times New Roman" charset="0"/>
                          <a:cs typeface="Times New Roman" charset="0"/>
                        </a:rPr>
                        <a:t>diethanolamine</a:t>
                      </a:r>
                      <a:endParaRPr lang="en-US" sz="2400" b="1"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1" i="0" dirty="0" smtClean="0">
                          <a:effectLst/>
                          <a:latin typeface="Times New Roman" charset="0"/>
                          <a:ea typeface="Times New Roman" charset="0"/>
                          <a:cs typeface="Times New Roman" charset="0"/>
                        </a:rPr>
                        <a:t>Conditions</a:t>
                      </a:r>
                      <a:endParaRPr lang="en-US" sz="2400" b="1"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10723">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1</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5.6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5.7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Neat, 50-60</a:t>
                      </a:r>
                      <a:r>
                        <a:rPr lang="en-US" sz="2400" b="0" i="0" baseline="30000" dirty="0" smtClean="0">
                          <a:effectLst/>
                          <a:latin typeface="Times New Roman" charset="0"/>
                          <a:ea typeface="Times New Roman" charset="0"/>
                          <a:cs typeface="Times New Roman" charset="0"/>
                        </a:rPr>
                        <a:t>0</a:t>
                      </a:r>
                      <a:r>
                        <a:rPr lang="en-US" sz="2400" b="0" i="0" baseline="0" dirty="0" smtClean="0">
                          <a:effectLst/>
                          <a:latin typeface="Times New Roman" charset="0"/>
                          <a:ea typeface="Times New Roman" charset="0"/>
                          <a:cs typeface="Times New Roman" charset="0"/>
                        </a:rPr>
                        <a:t>C</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10723">
                <a:tc>
                  <a:txBody>
                    <a:bodyPr/>
                    <a:lstStyle/>
                    <a:p>
                      <a:pPr marL="0" marR="0" algn="ctr">
                        <a:spcBef>
                          <a:spcPts val="0"/>
                        </a:spcBef>
                        <a:spcAft>
                          <a:spcPts val="0"/>
                        </a:spcAft>
                      </a:pPr>
                      <a:r>
                        <a:rPr lang="en-US" sz="2400">
                          <a:effectLst/>
                          <a:latin typeface="Times New Roman" charset="0"/>
                          <a:ea typeface="Times New Roman" charset="0"/>
                          <a:cs typeface="Times New Roman" charset="0"/>
                        </a:rPr>
                        <a:t>2</a:t>
                      </a:r>
                      <a:endParaRPr lang="en-US" sz="2400" b="0" i="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28.07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28.07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Neat, 50-60</a:t>
                      </a:r>
                      <a:r>
                        <a:rPr lang="en-US" sz="2400" b="0" i="0" baseline="30000" dirty="0" smtClean="0">
                          <a:effectLst/>
                          <a:latin typeface="Times New Roman" charset="0"/>
                          <a:ea typeface="Times New Roman" charset="0"/>
                          <a:cs typeface="Times New Roman" charset="0"/>
                        </a:rPr>
                        <a:t>0</a:t>
                      </a:r>
                      <a:r>
                        <a:rPr lang="en-US" sz="2400" b="0" i="0" baseline="0" dirty="0" smtClean="0">
                          <a:effectLst/>
                          <a:latin typeface="Times New Roman" charset="0"/>
                          <a:ea typeface="Times New Roman" charset="0"/>
                          <a:cs typeface="Times New Roman" charset="0"/>
                        </a:rPr>
                        <a:t>C</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66083">
                <a:tc>
                  <a:txBody>
                    <a:bodyPr/>
                    <a:lstStyle/>
                    <a:p>
                      <a:pPr marL="0" marR="0" algn="ctr">
                        <a:spcBef>
                          <a:spcPts val="0"/>
                        </a:spcBef>
                        <a:spcAft>
                          <a:spcPts val="0"/>
                        </a:spcAft>
                      </a:pPr>
                      <a:r>
                        <a:rPr lang="en-US" sz="2400">
                          <a:effectLst/>
                          <a:latin typeface="Times New Roman" charset="0"/>
                          <a:ea typeface="Times New Roman" charset="0"/>
                          <a:cs typeface="Times New Roman" charset="0"/>
                        </a:rPr>
                        <a:t>3</a:t>
                      </a:r>
                      <a:endParaRPr lang="en-US" sz="2400" b="0" i="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11.23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11.20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Neat, 50-60</a:t>
                      </a:r>
                      <a:r>
                        <a:rPr lang="en-US" sz="2400" b="0" i="0" baseline="30000" dirty="0" smtClean="0">
                          <a:effectLst/>
                          <a:latin typeface="Times New Roman" charset="0"/>
                          <a:ea typeface="Times New Roman" charset="0"/>
                          <a:cs typeface="Times New Roman" charset="0"/>
                        </a:rPr>
                        <a:t>0</a:t>
                      </a:r>
                      <a:r>
                        <a:rPr lang="en-US" sz="2400" b="0" i="0" baseline="0" dirty="0" smtClean="0">
                          <a:effectLst/>
                          <a:latin typeface="Times New Roman" charset="0"/>
                          <a:ea typeface="Times New Roman" charset="0"/>
                          <a:cs typeface="Times New Roman" charset="0"/>
                        </a:rPr>
                        <a:t>C</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76806">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4</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2.87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Times New Roman" charset="0"/>
                          <a:ea typeface="Times New Roman" charset="0"/>
                          <a:cs typeface="Times New Roman" charset="0"/>
                        </a:rPr>
                        <a:t>2.87 </a:t>
                      </a:r>
                      <a:r>
                        <a:rPr lang="en-US" sz="2400" dirty="0" err="1">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Dilute in DCM, 40-50</a:t>
                      </a:r>
                      <a:r>
                        <a:rPr lang="en-US" sz="2400" b="0" i="0" baseline="30000" dirty="0" smtClean="0">
                          <a:effectLst/>
                          <a:latin typeface="Times New Roman" charset="0"/>
                          <a:ea typeface="Times New Roman" charset="0"/>
                          <a:cs typeface="Times New Roman" charset="0"/>
                        </a:rPr>
                        <a:t>0</a:t>
                      </a:r>
                      <a:r>
                        <a:rPr lang="en-US" sz="2400" b="0" i="0" baseline="0" dirty="0" smtClean="0">
                          <a:effectLst/>
                          <a:latin typeface="Times New Roman" charset="0"/>
                          <a:ea typeface="Times New Roman" charset="0"/>
                          <a:cs typeface="Times New Roman" charset="0"/>
                        </a:rPr>
                        <a:t>C</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76806">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5</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3.05 </a:t>
                      </a:r>
                      <a:r>
                        <a:rPr lang="en-US" sz="2400" b="0" i="0" dirty="0" err="1" smtClean="0">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3.05 </a:t>
                      </a:r>
                      <a:r>
                        <a:rPr lang="en-US" sz="2400" b="0" i="0" dirty="0" err="1" smtClean="0">
                          <a:effectLst/>
                          <a:latin typeface="Times New Roman" charset="0"/>
                          <a:ea typeface="Times New Roman" charset="0"/>
                          <a:cs typeface="Times New Roman" charset="0"/>
                        </a:rPr>
                        <a:t>mmol</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2400" b="0" i="0" dirty="0" smtClean="0">
                          <a:effectLst/>
                          <a:latin typeface="Times New Roman" charset="0"/>
                          <a:ea typeface="Times New Roman" charset="0"/>
                          <a:cs typeface="Times New Roman" charset="0"/>
                        </a:rPr>
                        <a:t>Basic</a:t>
                      </a:r>
                      <a:r>
                        <a:rPr lang="en-US" sz="2400" b="0" i="0" baseline="0" dirty="0" smtClean="0">
                          <a:effectLst/>
                          <a:latin typeface="Times New Roman" charset="0"/>
                          <a:ea typeface="Times New Roman" charset="0"/>
                          <a:cs typeface="Times New Roman" charset="0"/>
                        </a:rPr>
                        <a:t> conditions, dilute in toluene, </a:t>
                      </a:r>
                      <a:r>
                        <a:rPr lang="en-US" sz="2400" b="0" i="0" dirty="0" smtClean="0">
                          <a:effectLst/>
                          <a:latin typeface="Times New Roman" charset="0"/>
                          <a:ea typeface="Times New Roman" charset="0"/>
                          <a:cs typeface="Times New Roman" charset="0"/>
                        </a:rPr>
                        <a:t>50-60</a:t>
                      </a:r>
                      <a:r>
                        <a:rPr lang="en-US" sz="2400" b="0" i="0" baseline="30000" dirty="0" smtClean="0">
                          <a:effectLst/>
                          <a:latin typeface="Times New Roman" charset="0"/>
                          <a:ea typeface="Times New Roman" charset="0"/>
                          <a:cs typeface="Times New Roman" charset="0"/>
                        </a:rPr>
                        <a:t>0</a:t>
                      </a:r>
                      <a:r>
                        <a:rPr lang="en-US" sz="2400" b="0" i="0" baseline="0" dirty="0" smtClean="0">
                          <a:effectLst/>
                          <a:latin typeface="Times New Roman" charset="0"/>
                          <a:ea typeface="Times New Roman" charset="0"/>
                          <a:cs typeface="Times New Roman" charset="0"/>
                        </a:rPr>
                        <a:t>C</a:t>
                      </a:r>
                      <a:endParaRPr lang="en-US" sz="2400" b="0" i="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pic>
        <p:nvPicPr>
          <p:cNvPr id="9" name="Picture 8"/>
          <p:cNvPicPr>
            <a:picLocks noChangeAspect="1"/>
          </p:cNvPicPr>
          <p:nvPr/>
        </p:nvPicPr>
        <p:blipFill>
          <a:blip r:embed="rId4"/>
          <a:stretch>
            <a:fillRect/>
          </a:stretch>
        </p:blipFill>
        <p:spPr>
          <a:xfrm>
            <a:off x="28877356" y="11843148"/>
            <a:ext cx="14521856" cy="3168906"/>
          </a:xfrm>
          <a:prstGeom prst="rect">
            <a:avLst/>
          </a:prstGeom>
        </p:spPr>
      </p:pic>
      <p:pic>
        <p:nvPicPr>
          <p:cNvPr id="66" name="Picture 65"/>
          <p:cNvPicPr>
            <a:picLocks noChangeAspect="1"/>
          </p:cNvPicPr>
          <p:nvPr/>
        </p:nvPicPr>
        <p:blipFill>
          <a:blip r:embed="rId5"/>
          <a:stretch>
            <a:fillRect/>
          </a:stretch>
        </p:blipFill>
        <p:spPr>
          <a:xfrm>
            <a:off x="2929581" y="15139031"/>
            <a:ext cx="3750605" cy="3376887"/>
          </a:xfrm>
          <a:prstGeom prst="rect">
            <a:avLst/>
          </a:prstGeom>
        </p:spPr>
      </p:pic>
      <p:pic>
        <p:nvPicPr>
          <p:cNvPr id="22" name="Picture 21"/>
          <p:cNvPicPr>
            <a:picLocks noChangeAspect="1"/>
          </p:cNvPicPr>
          <p:nvPr/>
        </p:nvPicPr>
        <p:blipFill>
          <a:blip r:embed="rId6"/>
          <a:stretch>
            <a:fillRect/>
          </a:stretch>
        </p:blipFill>
        <p:spPr>
          <a:xfrm>
            <a:off x="7395407" y="15158283"/>
            <a:ext cx="3701510" cy="3338381"/>
          </a:xfrm>
          <a:prstGeom prst="rect">
            <a:avLst/>
          </a:prstGeom>
        </p:spPr>
      </p:pic>
      <p:sp>
        <p:nvSpPr>
          <p:cNvPr id="23" name="TextBox 22"/>
          <p:cNvSpPr txBox="1"/>
          <p:nvPr/>
        </p:nvSpPr>
        <p:spPr>
          <a:xfrm>
            <a:off x="13862820" y="11641483"/>
            <a:ext cx="13197780" cy="1969770"/>
          </a:xfrm>
          <a:prstGeom prst="rect">
            <a:avLst/>
          </a:prstGeom>
          <a:noFill/>
        </p:spPr>
        <p:txBody>
          <a:bodyPr wrap="none" rtlCol="0">
            <a:spAutoFit/>
          </a:bodyPr>
          <a:lstStyle/>
          <a:p>
            <a:r>
              <a:rPr lang="en-US" sz="3600" b="1" dirty="0">
                <a:latin typeface="Times New Roman" charset="0"/>
                <a:ea typeface="Times New Roman" charset="0"/>
                <a:cs typeface="Times New Roman" charset="0"/>
              </a:rPr>
              <a:t>Table 1. </a:t>
            </a:r>
            <a:r>
              <a:rPr lang="en-US" sz="3600" dirty="0">
                <a:latin typeface="Times New Roman" charset="0"/>
                <a:ea typeface="Times New Roman" charset="0"/>
                <a:cs typeface="Times New Roman" charset="0"/>
              </a:rPr>
              <a:t>Modified reaction conditions for the production of product A</a:t>
            </a:r>
            <a:r>
              <a:rPr lang="en-US" sz="2800" dirty="0">
                <a:latin typeface="Times New Roman" charset="0"/>
                <a:ea typeface="Times New Roman" charset="0"/>
                <a:cs typeface="Times New Roman" charset="0"/>
              </a:rPr>
              <a:t>.</a:t>
            </a:r>
            <a:endParaRPr lang="en-US" sz="2800" b="1" dirty="0">
              <a:latin typeface="Times New Roman" charset="0"/>
              <a:ea typeface="Times New Roman" charset="0"/>
              <a:cs typeface="Times New Roman" charset="0"/>
            </a:endParaRPr>
          </a:p>
          <a:p>
            <a:endParaRPr lang="en-US" dirty="0"/>
          </a:p>
        </p:txBody>
      </p:sp>
      <p:pic>
        <p:nvPicPr>
          <p:cNvPr id="25" name="Picture 24"/>
          <p:cNvPicPr>
            <a:picLocks noChangeAspect="1"/>
          </p:cNvPicPr>
          <p:nvPr/>
        </p:nvPicPr>
        <p:blipFill>
          <a:blip r:embed="rId7"/>
          <a:stretch>
            <a:fillRect/>
          </a:stretch>
        </p:blipFill>
        <p:spPr>
          <a:xfrm>
            <a:off x="1281772" y="25577140"/>
            <a:ext cx="11175832" cy="4084413"/>
          </a:xfrm>
          <a:prstGeom prst="rect">
            <a:avLst/>
          </a:prstGeom>
        </p:spPr>
      </p:pic>
      <p:sp>
        <p:nvSpPr>
          <p:cNvPr id="26" name="Rectangle 25"/>
          <p:cNvSpPr/>
          <p:nvPr/>
        </p:nvSpPr>
        <p:spPr>
          <a:xfrm>
            <a:off x="24370524" y="19914622"/>
            <a:ext cx="681554" cy="646331"/>
          </a:xfrm>
          <a:prstGeom prst="rect">
            <a:avLst/>
          </a:prstGeom>
        </p:spPr>
        <p:txBody>
          <a:bodyPr wrap="square">
            <a:spAutoFit/>
          </a:bodyPr>
          <a:lstStyle/>
          <a:p>
            <a:r>
              <a:rPr lang="en-US" sz="3600">
                <a:solidFill>
                  <a:schemeClr val="bg2">
                    <a:lumMod val="75000"/>
                  </a:schemeClr>
                </a:solidFill>
              </a:rPr>
              <a:t>B</a:t>
            </a:r>
            <a:endParaRPr lang="en-US" sz="3600" dirty="0">
              <a:solidFill>
                <a:schemeClr val="bg2">
                  <a:lumMod val="75000"/>
                </a:schemeClr>
              </a:solidFill>
            </a:endParaRPr>
          </a:p>
        </p:txBody>
      </p:sp>
      <p:sp>
        <p:nvSpPr>
          <p:cNvPr id="27" name="TextBox 26"/>
          <p:cNvSpPr txBox="1"/>
          <p:nvPr/>
        </p:nvSpPr>
        <p:spPr>
          <a:xfrm>
            <a:off x="4597457" y="17713821"/>
            <a:ext cx="551172" cy="646331"/>
          </a:xfrm>
          <a:prstGeom prst="rect">
            <a:avLst/>
          </a:prstGeom>
          <a:noFill/>
        </p:spPr>
        <p:txBody>
          <a:bodyPr wrap="square" rtlCol="0">
            <a:spAutoFit/>
          </a:bodyPr>
          <a:lstStyle/>
          <a:p>
            <a:r>
              <a:rPr lang="en-US" sz="3600" b="1" dirty="0"/>
              <a:t>1</a:t>
            </a:r>
          </a:p>
        </p:txBody>
      </p:sp>
      <p:sp>
        <p:nvSpPr>
          <p:cNvPr id="74" name="TextBox 73"/>
          <p:cNvSpPr txBox="1"/>
          <p:nvPr/>
        </p:nvSpPr>
        <p:spPr>
          <a:xfrm>
            <a:off x="8792279" y="17713821"/>
            <a:ext cx="551172" cy="646331"/>
          </a:xfrm>
          <a:prstGeom prst="rect">
            <a:avLst/>
          </a:prstGeom>
          <a:noFill/>
        </p:spPr>
        <p:txBody>
          <a:bodyPr wrap="square" rtlCol="0">
            <a:spAutoFit/>
          </a:bodyPr>
          <a:lstStyle/>
          <a:p>
            <a:r>
              <a:rPr lang="en-US" sz="3600" b="1" dirty="0"/>
              <a:t>2</a:t>
            </a:r>
          </a:p>
        </p:txBody>
      </p:sp>
      <p:sp>
        <p:nvSpPr>
          <p:cNvPr id="29" name="TextBox 28"/>
          <p:cNvSpPr txBox="1"/>
          <p:nvPr/>
        </p:nvSpPr>
        <p:spPr>
          <a:xfrm>
            <a:off x="11229675" y="29191980"/>
            <a:ext cx="301398" cy="1969770"/>
          </a:xfrm>
          <a:prstGeom prst="rect">
            <a:avLst/>
          </a:prstGeom>
          <a:noFill/>
        </p:spPr>
        <p:txBody>
          <a:bodyPr wrap="square" rtlCol="0">
            <a:spAutoFit/>
          </a:bodyPr>
          <a:lstStyle/>
          <a:p>
            <a:r>
              <a:rPr lang="en-US" sz="3600" b="1" smtClean="0"/>
              <a:t>3</a:t>
            </a:r>
            <a:endParaRPr lang="en-US" sz="3600" b="1" dirty="0"/>
          </a:p>
          <a:p>
            <a:endParaRPr lang="en-US" dirty="0"/>
          </a:p>
        </p:txBody>
      </p:sp>
      <p:pic>
        <p:nvPicPr>
          <p:cNvPr id="3" name="Picture 2"/>
          <p:cNvPicPr>
            <a:picLocks noChangeAspect="1"/>
          </p:cNvPicPr>
          <p:nvPr/>
        </p:nvPicPr>
        <p:blipFill>
          <a:blip r:embed="rId8"/>
          <a:stretch>
            <a:fillRect/>
          </a:stretch>
        </p:blipFill>
        <p:spPr>
          <a:xfrm>
            <a:off x="21545701" y="25499075"/>
            <a:ext cx="7795722" cy="5445541"/>
          </a:xfrm>
          <a:prstGeom prst="rect">
            <a:avLst/>
          </a:prstGeom>
          <a:ln>
            <a:solidFill>
              <a:schemeClr val="tx1">
                <a:lumMod val="65000"/>
                <a:lumOff val="35000"/>
              </a:schemeClr>
            </a:solidFill>
          </a:ln>
        </p:spPr>
      </p:pic>
      <p:pic>
        <p:nvPicPr>
          <p:cNvPr id="30" name="Picture 29"/>
          <p:cNvPicPr>
            <a:picLocks noChangeAspect="1"/>
          </p:cNvPicPr>
          <p:nvPr/>
        </p:nvPicPr>
        <p:blipFill>
          <a:blip r:embed="rId9"/>
          <a:stretch>
            <a:fillRect/>
          </a:stretch>
        </p:blipFill>
        <p:spPr>
          <a:xfrm>
            <a:off x="21417831" y="17733877"/>
            <a:ext cx="7785089" cy="5496444"/>
          </a:xfrm>
          <a:prstGeom prst="rect">
            <a:avLst/>
          </a:prstGeom>
          <a:ln>
            <a:solidFill>
              <a:schemeClr val="tx1">
                <a:lumMod val="65000"/>
                <a:lumOff val="35000"/>
              </a:schemeClr>
            </a:solidFill>
          </a:ln>
        </p:spPr>
      </p:pic>
      <p:pic>
        <p:nvPicPr>
          <p:cNvPr id="14" name="Picture 13"/>
          <p:cNvPicPr>
            <a:picLocks noChangeAspect="1"/>
          </p:cNvPicPr>
          <p:nvPr/>
        </p:nvPicPr>
        <p:blipFill>
          <a:blip r:embed="rId10"/>
          <a:stretch>
            <a:fillRect/>
          </a:stretch>
        </p:blipFill>
        <p:spPr>
          <a:xfrm>
            <a:off x="13452646" y="17739365"/>
            <a:ext cx="7738030" cy="5496444"/>
          </a:xfrm>
          <a:prstGeom prst="rect">
            <a:avLst/>
          </a:prstGeom>
          <a:ln>
            <a:solidFill>
              <a:schemeClr val="tx1">
                <a:lumMod val="65000"/>
                <a:lumOff val="35000"/>
              </a:schemeClr>
            </a:solidFill>
          </a:ln>
        </p:spPr>
      </p:pic>
      <p:sp>
        <p:nvSpPr>
          <p:cNvPr id="19" name="TextBox 18"/>
          <p:cNvSpPr txBox="1"/>
          <p:nvPr/>
        </p:nvSpPr>
        <p:spPr>
          <a:xfrm>
            <a:off x="13380699" y="23285111"/>
            <a:ext cx="6661192" cy="523220"/>
          </a:xfrm>
          <a:prstGeom prst="rect">
            <a:avLst/>
          </a:prstGeom>
          <a:noFill/>
        </p:spPr>
        <p:txBody>
          <a:bodyPr wrap="square" rtlCol="0">
            <a:spAutoFit/>
          </a:bodyPr>
          <a:lstStyle/>
          <a:p>
            <a:r>
              <a:rPr lang="en-US" sz="2800" b="1" dirty="0">
                <a:latin typeface="Times New Roman" charset="0"/>
                <a:ea typeface="Times New Roman" charset="0"/>
                <a:cs typeface="Times New Roman" charset="0"/>
              </a:rPr>
              <a:t>Figure </a:t>
            </a:r>
            <a:r>
              <a:rPr lang="en-US" sz="2800" b="1" dirty="0" smtClean="0">
                <a:latin typeface="Times New Roman" charset="0"/>
                <a:ea typeface="Times New Roman" charset="0"/>
                <a:cs typeface="Times New Roman" charset="0"/>
              </a:rPr>
              <a:t>2.</a:t>
            </a:r>
            <a:r>
              <a:rPr lang="en-US" sz="2800" baseline="30000" dirty="0" smtClean="0">
                <a:solidFill>
                  <a:prstClr val="black"/>
                </a:solidFill>
                <a:latin typeface="Times New Roman" charset="0"/>
                <a:ea typeface="Times New Roman" charset="0"/>
                <a:cs typeface="Times New Roman" charset="0"/>
              </a:rPr>
              <a:t>1</a:t>
            </a:r>
            <a:r>
              <a:rPr lang="en-US" sz="2800" dirty="0" smtClean="0">
                <a:solidFill>
                  <a:prstClr val="black"/>
                </a:solidFill>
                <a:latin typeface="Times New Roman" charset="0"/>
                <a:ea typeface="Times New Roman" charset="0"/>
                <a:cs typeface="Times New Roman" charset="0"/>
              </a:rPr>
              <a:t>H</a:t>
            </a:r>
            <a:r>
              <a:rPr lang="en-US" sz="2800" b="1" dirty="0" smtClean="0">
                <a:solidFill>
                  <a:prstClr val="black"/>
                </a:solidFill>
                <a:latin typeface="Times New Roman" charset="0"/>
                <a:ea typeface="Times New Roman" charset="0"/>
                <a:cs typeface="Times New Roman" charset="0"/>
              </a:rPr>
              <a:t> </a:t>
            </a:r>
            <a:r>
              <a:rPr lang="en-US" sz="2800" dirty="0">
                <a:solidFill>
                  <a:prstClr val="black"/>
                </a:solidFill>
                <a:latin typeface="Times New Roman" charset="0"/>
                <a:ea typeface="Times New Roman" charset="0"/>
                <a:cs typeface="Times New Roman" charset="0"/>
              </a:rPr>
              <a:t>NMR Spectra </a:t>
            </a:r>
            <a:r>
              <a:rPr lang="en-US" sz="2800" dirty="0" smtClean="0">
                <a:solidFill>
                  <a:prstClr val="black"/>
                </a:solidFill>
                <a:latin typeface="Times New Roman" charset="0"/>
                <a:ea typeface="Times New Roman" charset="0"/>
                <a:cs typeface="Times New Roman" charset="0"/>
              </a:rPr>
              <a:t>from week one</a:t>
            </a:r>
            <a:r>
              <a:rPr lang="en-US" sz="2800" b="1" dirty="0" smtClean="0">
                <a:solidFill>
                  <a:prstClr val="black"/>
                </a:solidFill>
                <a:latin typeface="Times New Roman" charset="0"/>
                <a:ea typeface="Times New Roman" charset="0"/>
                <a:cs typeface="Times New Roman" charset="0"/>
              </a:rPr>
              <a:t>.</a:t>
            </a:r>
            <a:r>
              <a:rPr lang="en-US" sz="2800" dirty="0" smtClean="0">
                <a:solidFill>
                  <a:prstClr val="black"/>
                </a:solidFill>
                <a:latin typeface="Times New Roman" charset="0"/>
                <a:ea typeface="Times New Roman" charset="0"/>
                <a:cs typeface="Times New Roman" charset="0"/>
              </a:rPr>
              <a:t>  </a:t>
            </a:r>
            <a:r>
              <a:rPr lang="en-US" sz="2800" dirty="0" smtClean="0">
                <a:latin typeface="Times New Roman" charset="0"/>
                <a:ea typeface="Times New Roman" charset="0"/>
                <a:cs typeface="Times New Roman" charset="0"/>
              </a:rPr>
              <a:t> </a:t>
            </a:r>
            <a:endParaRPr lang="en-US" sz="2800" dirty="0">
              <a:latin typeface="Times New Roman" charset="0"/>
              <a:ea typeface="Times New Roman" charset="0"/>
              <a:cs typeface="Times New Roman" charset="0"/>
            </a:endParaRPr>
          </a:p>
        </p:txBody>
      </p:sp>
      <p:sp>
        <p:nvSpPr>
          <p:cNvPr id="24" name="TextBox 23"/>
          <p:cNvSpPr txBox="1"/>
          <p:nvPr/>
        </p:nvSpPr>
        <p:spPr>
          <a:xfrm>
            <a:off x="21364525" y="23285111"/>
            <a:ext cx="6806607" cy="1846659"/>
          </a:xfrm>
          <a:prstGeom prst="rect">
            <a:avLst/>
          </a:prstGeom>
          <a:noFill/>
        </p:spPr>
        <p:txBody>
          <a:bodyPr wrap="none" rtlCol="0">
            <a:spAutoFit/>
          </a:bodyPr>
          <a:lstStyle/>
          <a:p>
            <a:r>
              <a:rPr lang="en-US" sz="2800" b="1" dirty="0">
                <a:latin typeface="Times New Roman" charset="0"/>
                <a:ea typeface="Times New Roman" charset="0"/>
                <a:cs typeface="Times New Roman" charset="0"/>
              </a:rPr>
              <a:t>Figure </a:t>
            </a:r>
            <a:r>
              <a:rPr lang="en-US" sz="2800" b="1" dirty="0" smtClean="0">
                <a:latin typeface="Times New Roman" charset="0"/>
                <a:ea typeface="Times New Roman" charset="0"/>
                <a:cs typeface="Times New Roman" charset="0"/>
              </a:rPr>
              <a:t>3.</a:t>
            </a:r>
            <a:r>
              <a:rPr lang="en-US" sz="2800" baseline="30000" dirty="0" smtClean="0">
                <a:solidFill>
                  <a:prstClr val="black"/>
                </a:solidFill>
                <a:latin typeface="Times New Roman" charset="0"/>
                <a:ea typeface="Times New Roman" charset="0"/>
                <a:cs typeface="Times New Roman" charset="0"/>
              </a:rPr>
              <a:t>1</a:t>
            </a:r>
            <a:r>
              <a:rPr lang="en-US" sz="2800" dirty="0" smtClean="0">
                <a:solidFill>
                  <a:prstClr val="black"/>
                </a:solidFill>
                <a:latin typeface="Times New Roman" charset="0"/>
                <a:ea typeface="Times New Roman" charset="0"/>
                <a:cs typeface="Times New Roman" charset="0"/>
              </a:rPr>
              <a:t>H</a:t>
            </a:r>
            <a:r>
              <a:rPr lang="en-US" sz="2800" b="1" dirty="0" smtClean="0">
                <a:solidFill>
                  <a:prstClr val="black"/>
                </a:solidFill>
                <a:latin typeface="Times New Roman" charset="0"/>
                <a:ea typeface="Times New Roman" charset="0"/>
                <a:cs typeface="Times New Roman" charset="0"/>
              </a:rPr>
              <a:t> </a:t>
            </a:r>
            <a:r>
              <a:rPr lang="en-US" sz="2800" dirty="0">
                <a:solidFill>
                  <a:prstClr val="black"/>
                </a:solidFill>
                <a:latin typeface="Times New Roman" charset="0"/>
                <a:ea typeface="Times New Roman" charset="0"/>
                <a:cs typeface="Times New Roman" charset="0"/>
              </a:rPr>
              <a:t>NMR Spectra from week </a:t>
            </a:r>
            <a:r>
              <a:rPr lang="en-US" sz="2800" dirty="0" smtClean="0">
                <a:solidFill>
                  <a:prstClr val="black"/>
                </a:solidFill>
                <a:latin typeface="Times New Roman" charset="0"/>
                <a:ea typeface="Times New Roman" charset="0"/>
                <a:cs typeface="Times New Roman" charset="0"/>
              </a:rPr>
              <a:t>three</a:t>
            </a:r>
            <a:r>
              <a:rPr lang="en-US" sz="2800" b="1" dirty="0" smtClean="0">
                <a:solidFill>
                  <a:prstClr val="black"/>
                </a:solidFill>
                <a:latin typeface="Times New Roman" charset="0"/>
                <a:ea typeface="Times New Roman" charset="0"/>
                <a:cs typeface="Times New Roman" charset="0"/>
              </a:rPr>
              <a:t>.</a:t>
            </a:r>
            <a:r>
              <a:rPr lang="en-US" sz="2800" dirty="0" smtClean="0">
                <a:solidFill>
                  <a:prstClr val="black"/>
                </a:solidFill>
                <a:latin typeface="Times New Roman" charset="0"/>
                <a:ea typeface="Times New Roman" charset="0"/>
                <a:cs typeface="Times New Roman" charset="0"/>
              </a:rPr>
              <a:t>  </a:t>
            </a:r>
            <a:r>
              <a:rPr lang="en-US" sz="2800" dirty="0" smtClean="0">
                <a:latin typeface="Times New Roman" charset="0"/>
                <a:ea typeface="Times New Roman" charset="0"/>
                <a:cs typeface="Times New Roman" charset="0"/>
              </a:rPr>
              <a:t> </a:t>
            </a:r>
            <a:endParaRPr lang="en-US" sz="2800" dirty="0">
              <a:latin typeface="Times New Roman" charset="0"/>
              <a:ea typeface="Times New Roman" charset="0"/>
              <a:cs typeface="Times New Roman" charset="0"/>
            </a:endParaRPr>
          </a:p>
          <a:p>
            <a:endParaRPr lang="en-US" dirty="0"/>
          </a:p>
        </p:txBody>
      </p:sp>
      <p:sp>
        <p:nvSpPr>
          <p:cNvPr id="31" name="TextBox 30"/>
          <p:cNvSpPr txBox="1"/>
          <p:nvPr/>
        </p:nvSpPr>
        <p:spPr>
          <a:xfrm>
            <a:off x="13226243" y="31161750"/>
            <a:ext cx="6689588" cy="1846659"/>
          </a:xfrm>
          <a:prstGeom prst="rect">
            <a:avLst/>
          </a:prstGeom>
          <a:noFill/>
        </p:spPr>
        <p:txBody>
          <a:bodyPr wrap="none" rtlCol="0">
            <a:spAutoFit/>
          </a:bodyPr>
          <a:lstStyle/>
          <a:p>
            <a:r>
              <a:rPr lang="en-US" sz="2800" b="1" dirty="0">
                <a:latin typeface="Times New Roman" charset="0"/>
                <a:ea typeface="Times New Roman" charset="0"/>
                <a:cs typeface="Times New Roman" charset="0"/>
              </a:rPr>
              <a:t>Figure 4</a:t>
            </a:r>
            <a:r>
              <a:rPr lang="en-US" sz="2800" b="1" dirty="0" smtClean="0">
                <a:latin typeface="Times New Roman" charset="0"/>
                <a:ea typeface="Times New Roman" charset="0"/>
                <a:cs typeface="Times New Roman" charset="0"/>
              </a:rPr>
              <a:t>.</a:t>
            </a:r>
            <a:r>
              <a:rPr lang="en-US" sz="2800" baseline="30000" dirty="0" smtClean="0">
                <a:solidFill>
                  <a:prstClr val="black"/>
                </a:solidFill>
                <a:latin typeface="Times New Roman" charset="0"/>
                <a:ea typeface="Times New Roman" charset="0"/>
                <a:cs typeface="Times New Roman" charset="0"/>
              </a:rPr>
              <a:t>1</a:t>
            </a:r>
            <a:r>
              <a:rPr lang="en-US" sz="2800" dirty="0" smtClean="0">
                <a:solidFill>
                  <a:prstClr val="black"/>
                </a:solidFill>
                <a:latin typeface="Times New Roman" charset="0"/>
                <a:ea typeface="Times New Roman" charset="0"/>
                <a:cs typeface="Times New Roman" charset="0"/>
              </a:rPr>
              <a:t>H</a:t>
            </a:r>
            <a:r>
              <a:rPr lang="en-US" sz="2800" b="1" dirty="0" smtClean="0">
                <a:solidFill>
                  <a:prstClr val="black"/>
                </a:solidFill>
                <a:latin typeface="Times New Roman" charset="0"/>
                <a:ea typeface="Times New Roman" charset="0"/>
                <a:cs typeface="Times New Roman" charset="0"/>
              </a:rPr>
              <a:t> </a:t>
            </a:r>
            <a:r>
              <a:rPr lang="en-US" sz="2800" dirty="0">
                <a:solidFill>
                  <a:prstClr val="black"/>
                </a:solidFill>
                <a:latin typeface="Times New Roman" charset="0"/>
                <a:ea typeface="Times New Roman" charset="0"/>
                <a:cs typeface="Times New Roman" charset="0"/>
              </a:rPr>
              <a:t>NMR Spectra from week </a:t>
            </a:r>
            <a:r>
              <a:rPr lang="en-US" sz="2800" dirty="0" smtClean="0">
                <a:solidFill>
                  <a:prstClr val="black"/>
                </a:solidFill>
                <a:latin typeface="Times New Roman" charset="0"/>
                <a:ea typeface="Times New Roman" charset="0"/>
                <a:cs typeface="Times New Roman" charset="0"/>
              </a:rPr>
              <a:t>four</a:t>
            </a:r>
            <a:r>
              <a:rPr lang="en-US" sz="2800" b="1" dirty="0" smtClean="0">
                <a:solidFill>
                  <a:prstClr val="black"/>
                </a:solidFill>
                <a:latin typeface="Times New Roman" charset="0"/>
                <a:ea typeface="Times New Roman" charset="0"/>
                <a:cs typeface="Times New Roman" charset="0"/>
              </a:rPr>
              <a:t>.</a:t>
            </a:r>
            <a:r>
              <a:rPr lang="en-US" sz="2800" dirty="0" smtClean="0">
                <a:solidFill>
                  <a:prstClr val="black"/>
                </a:solidFill>
                <a:latin typeface="Times New Roman" charset="0"/>
                <a:ea typeface="Times New Roman" charset="0"/>
                <a:cs typeface="Times New Roman" charset="0"/>
              </a:rPr>
              <a:t>  </a:t>
            </a:r>
            <a:r>
              <a:rPr lang="en-US" sz="2800" dirty="0" smtClean="0">
                <a:latin typeface="Times New Roman" charset="0"/>
                <a:ea typeface="Times New Roman" charset="0"/>
                <a:cs typeface="Times New Roman" charset="0"/>
              </a:rPr>
              <a:t> </a:t>
            </a:r>
            <a:endParaRPr lang="en-US" sz="2800" dirty="0">
              <a:latin typeface="Times New Roman" charset="0"/>
              <a:ea typeface="Times New Roman" charset="0"/>
              <a:cs typeface="Times New Roman" charset="0"/>
            </a:endParaRPr>
          </a:p>
          <a:p>
            <a:endParaRPr lang="en-US" dirty="0"/>
          </a:p>
        </p:txBody>
      </p:sp>
      <p:sp>
        <p:nvSpPr>
          <p:cNvPr id="32" name="TextBox 31"/>
          <p:cNvSpPr txBox="1"/>
          <p:nvPr/>
        </p:nvSpPr>
        <p:spPr>
          <a:xfrm>
            <a:off x="21364525" y="31268607"/>
            <a:ext cx="6647910" cy="1846659"/>
          </a:xfrm>
          <a:prstGeom prst="rect">
            <a:avLst/>
          </a:prstGeom>
          <a:noFill/>
        </p:spPr>
        <p:txBody>
          <a:bodyPr wrap="none" rtlCol="0">
            <a:spAutoFit/>
          </a:bodyPr>
          <a:lstStyle/>
          <a:p>
            <a:r>
              <a:rPr lang="en-US" sz="2800" b="1" dirty="0">
                <a:latin typeface="Times New Roman" charset="0"/>
                <a:ea typeface="Times New Roman" charset="0"/>
                <a:cs typeface="Times New Roman" charset="0"/>
              </a:rPr>
              <a:t>Figure 5</a:t>
            </a:r>
            <a:r>
              <a:rPr lang="en-US" sz="2800" b="1" dirty="0" smtClean="0">
                <a:latin typeface="Times New Roman" charset="0"/>
                <a:ea typeface="Times New Roman" charset="0"/>
                <a:cs typeface="Times New Roman" charset="0"/>
              </a:rPr>
              <a:t>.</a:t>
            </a:r>
            <a:r>
              <a:rPr lang="en-US" sz="2800" baseline="30000" dirty="0" smtClean="0">
                <a:solidFill>
                  <a:prstClr val="black"/>
                </a:solidFill>
                <a:latin typeface="Times New Roman" charset="0"/>
                <a:ea typeface="Times New Roman" charset="0"/>
                <a:cs typeface="Times New Roman" charset="0"/>
              </a:rPr>
              <a:t>1</a:t>
            </a:r>
            <a:r>
              <a:rPr lang="en-US" sz="2800" dirty="0" smtClean="0">
                <a:solidFill>
                  <a:prstClr val="black"/>
                </a:solidFill>
                <a:latin typeface="Times New Roman" charset="0"/>
                <a:ea typeface="Times New Roman" charset="0"/>
                <a:cs typeface="Times New Roman" charset="0"/>
              </a:rPr>
              <a:t>H</a:t>
            </a:r>
            <a:r>
              <a:rPr lang="en-US" sz="2800" b="1" dirty="0" smtClean="0">
                <a:solidFill>
                  <a:prstClr val="black"/>
                </a:solidFill>
                <a:latin typeface="Times New Roman" charset="0"/>
                <a:ea typeface="Times New Roman" charset="0"/>
                <a:cs typeface="Times New Roman" charset="0"/>
              </a:rPr>
              <a:t> </a:t>
            </a:r>
            <a:r>
              <a:rPr lang="en-US" sz="2800" dirty="0">
                <a:solidFill>
                  <a:prstClr val="black"/>
                </a:solidFill>
                <a:latin typeface="Times New Roman" charset="0"/>
                <a:ea typeface="Times New Roman" charset="0"/>
                <a:cs typeface="Times New Roman" charset="0"/>
              </a:rPr>
              <a:t>NMR Spectra from week </a:t>
            </a:r>
            <a:r>
              <a:rPr lang="en-US" sz="2800" dirty="0" smtClean="0">
                <a:solidFill>
                  <a:prstClr val="black"/>
                </a:solidFill>
                <a:latin typeface="Times New Roman" charset="0"/>
                <a:ea typeface="Times New Roman" charset="0"/>
                <a:cs typeface="Times New Roman" charset="0"/>
              </a:rPr>
              <a:t>five</a:t>
            </a:r>
            <a:r>
              <a:rPr lang="en-US" sz="2800" b="1" dirty="0" smtClean="0">
                <a:solidFill>
                  <a:prstClr val="black"/>
                </a:solidFill>
                <a:latin typeface="Times New Roman" charset="0"/>
                <a:ea typeface="Times New Roman" charset="0"/>
                <a:cs typeface="Times New Roman" charset="0"/>
              </a:rPr>
              <a:t>.</a:t>
            </a:r>
            <a:r>
              <a:rPr lang="en-US" sz="2800" dirty="0" smtClean="0">
                <a:solidFill>
                  <a:prstClr val="black"/>
                </a:solidFill>
                <a:latin typeface="Times New Roman" charset="0"/>
                <a:ea typeface="Times New Roman" charset="0"/>
                <a:cs typeface="Times New Roman" charset="0"/>
              </a:rPr>
              <a:t>  </a:t>
            </a:r>
            <a:r>
              <a:rPr lang="en-US" sz="2800" dirty="0" smtClean="0">
                <a:latin typeface="Times New Roman" charset="0"/>
                <a:ea typeface="Times New Roman" charset="0"/>
                <a:cs typeface="Times New Roman" charset="0"/>
              </a:rPr>
              <a:t> </a:t>
            </a:r>
            <a:endParaRPr lang="en-US" sz="2800" dirty="0">
              <a:latin typeface="Times New Roman" charset="0"/>
              <a:ea typeface="Times New Roman" charset="0"/>
              <a:cs typeface="Times New Roman" charset="0"/>
            </a:endParaRPr>
          </a:p>
          <a:p>
            <a:endParaRPr lang="en-US" dirty="0"/>
          </a:p>
        </p:txBody>
      </p:sp>
      <p:pic>
        <p:nvPicPr>
          <p:cNvPr id="37" name="Picture 36"/>
          <p:cNvPicPr>
            <a:picLocks noChangeAspect="1"/>
          </p:cNvPicPr>
          <p:nvPr/>
        </p:nvPicPr>
        <p:blipFill>
          <a:blip r:embed="rId11"/>
          <a:stretch>
            <a:fillRect/>
          </a:stretch>
        </p:blipFill>
        <p:spPr>
          <a:xfrm>
            <a:off x="14538480" y="27257565"/>
            <a:ext cx="1270000" cy="477261"/>
          </a:xfrm>
          <a:prstGeom prst="rect">
            <a:avLst/>
          </a:prstGeom>
        </p:spPr>
      </p:pic>
      <p:pic>
        <p:nvPicPr>
          <p:cNvPr id="38" name="Picture 37"/>
          <p:cNvPicPr>
            <a:picLocks noChangeAspect="1"/>
          </p:cNvPicPr>
          <p:nvPr/>
        </p:nvPicPr>
        <p:blipFill>
          <a:blip r:embed="rId11"/>
          <a:stretch>
            <a:fillRect/>
          </a:stretch>
        </p:blipFill>
        <p:spPr>
          <a:xfrm>
            <a:off x="23237393" y="27322919"/>
            <a:ext cx="1270000" cy="338636"/>
          </a:xfrm>
          <a:prstGeom prst="rect">
            <a:avLst/>
          </a:prstGeom>
        </p:spPr>
      </p:pic>
      <p:pic>
        <p:nvPicPr>
          <p:cNvPr id="39" name="Picture 38"/>
          <p:cNvPicPr>
            <a:picLocks noChangeAspect="1"/>
          </p:cNvPicPr>
          <p:nvPr/>
        </p:nvPicPr>
        <p:blipFill>
          <a:blip r:embed="rId11"/>
          <a:stretch>
            <a:fillRect/>
          </a:stretch>
        </p:blipFill>
        <p:spPr>
          <a:xfrm>
            <a:off x="23219847" y="18859607"/>
            <a:ext cx="1270000" cy="515300"/>
          </a:xfrm>
          <a:prstGeom prst="rect">
            <a:avLst/>
          </a:prstGeom>
        </p:spPr>
      </p:pic>
      <p:pic>
        <p:nvPicPr>
          <p:cNvPr id="40" name="Picture 39"/>
          <p:cNvPicPr>
            <a:picLocks noChangeAspect="1"/>
          </p:cNvPicPr>
          <p:nvPr/>
        </p:nvPicPr>
        <p:blipFill>
          <a:blip r:embed="rId11"/>
          <a:stretch>
            <a:fillRect/>
          </a:stretch>
        </p:blipFill>
        <p:spPr>
          <a:xfrm>
            <a:off x="15048872" y="19208294"/>
            <a:ext cx="1270000" cy="517469"/>
          </a:xfrm>
          <a:prstGeom prst="rect">
            <a:avLst/>
          </a:prstGeom>
        </p:spPr>
      </p:pic>
      <p:pic>
        <p:nvPicPr>
          <p:cNvPr id="41" name="Picture 40"/>
          <p:cNvPicPr>
            <a:picLocks noChangeAspect="1"/>
          </p:cNvPicPr>
          <p:nvPr/>
        </p:nvPicPr>
        <p:blipFill>
          <a:blip r:embed="rId12"/>
          <a:stretch>
            <a:fillRect/>
          </a:stretch>
        </p:blipFill>
        <p:spPr>
          <a:xfrm>
            <a:off x="15114400" y="20246754"/>
            <a:ext cx="995621" cy="679759"/>
          </a:xfrm>
          <a:prstGeom prst="rect">
            <a:avLst/>
          </a:prstGeom>
        </p:spPr>
      </p:pic>
      <p:pic>
        <p:nvPicPr>
          <p:cNvPr id="42" name="Picture 41"/>
          <p:cNvPicPr>
            <a:picLocks noChangeAspect="1"/>
          </p:cNvPicPr>
          <p:nvPr/>
        </p:nvPicPr>
        <p:blipFill>
          <a:blip r:embed="rId12"/>
          <a:stretch>
            <a:fillRect/>
          </a:stretch>
        </p:blipFill>
        <p:spPr>
          <a:xfrm>
            <a:off x="14636851" y="28067981"/>
            <a:ext cx="894348" cy="609735"/>
          </a:xfrm>
          <a:prstGeom prst="rect">
            <a:avLst/>
          </a:prstGeom>
        </p:spPr>
      </p:pic>
      <p:pic>
        <p:nvPicPr>
          <p:cNvPr id="43" name="Picture 42"/>
          <p:cNvPicPr>
            <a:picLocks noChangeAspect="1"/>
          </p:cNvPicPr>
          <p:nvPr/>
        </p:nvPicPr>
        <p:blipFill>
          <a:blip r:embed="rId12"/>
          <a:stretch>
            <a:fillRect/>
          </a:stretch>
        </p:blipFill>
        <p:spPr>
          <a:xfrm>
            <a:off x="23465992" y="28054969"/>
            <a:ext cx="736601" cy="610348"/>
          </a:xfrm>
          <a:prstGeom prst="rect">
            <a:avLst/>
          </a:prstGeom>
        </p:spPr>
      </p:pic>
      <p:pic>
        <p:nvPicPr>
          <p:cNvPr id="44" name="Picture 43"/>
          <p:cNvPicPr>
            <a:picLocks noChangeAspect="1"/>
          </p:cNvPicPr>
          <p:nvPr/>
        </p:nvPicPr>
        <p:blipFill>
          <a:blip r:embed="rId12"/>
          <a:stretch>
            <a:fillRect/>
          </a:stretch>
        </p:blipFill>
        <p:spPr>
          <a:xfrm>
            <a:off x="23476364" y="19698898"/>
            <a:ext cx="861604" cy="712039"/>
          </a:xfrm>
          <a:prstGeom prst="rect">
            <a:avLst/>
          </a:prstGeom>
        </p:spPr>
      </p:pic>
      <p:sp>
        <p:nvSpPr>
          <p:cNvPr id="45" name="TextBox 44"/>
          <p:cNvSpPr txBox="1"/>
          <p:nvPr/>
        </p:nvSpPr>
        <p:spPr>
          <a:xfrm>
            <a:off x="24473541" y="18962542"/>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51" name="TextBox 50"/>
          <p:cNvSpPr txBox="1"/>
          <p:nvPr/>
        </p:nvSpPr>
        <p:spPr>
          <a:xfrm>
            <a:off x="16371938" y="19298481"/>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52" name="TextBox 51"/>
          <p:cNvSpPr txBox="1"/>
          <p:nvPr/>
        </p:nvSpPr>
        <p:spPr>
          <a:xfrm>
            <a:off x="24507393" y="27356048"/>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53" name="TextBox 52"/>
          <p:cNvSpPr txBox="1"/>
          <p:nvPr/>
        </p:nvSpPr>
        <p:spPr>
          <a:xfrm>
            <a:off x="15989656" y="27406371"/>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55" name="TextBox 54"/>
          <p:cNvSpPr txBox="1"/>
          <p:nvPr/>
        </p:nvSpPr>
        <p:spPr>
          <a:xfrm>
            <a:off x="17169122" y="20940454"/>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56" name="TextBox 55"/>
          <p:cNvSpPr txBox="1"/>
          <p:nvPr/>
        </p:nvSpPr>
        <p:spPr>
          <a:xfrm>
            <a:off x="17923133" y="19782799"/>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57" name="TextBox 56"/>
          <p:cNvSpPr txBox="1"/>
          <p:nvPr/>
        </p:nvSpPr>
        <p:spPr>
          <a:xfrm>
            <a:off x="25269557" y="21497909"/>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58" name="TextBox 57"/>
          <p:cNvSpPr txBox="1"/>
          <p:nvPr/>
        </p:nvSpPr>
        <p:spPr>
          <a:xfrm>
            <a:off x="18200025" y="27306956"/>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60" name="TextBox 59"/>
          <p:cNvSpPr txBox="1"/>
          <p:nvPr/>
        </p:nvSpPr>
        <p:spPr>
          <a:xfrm>
            <a:off x="17568434" y="27315438"/>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61" name="TextBox 60"/>
          <p:cNvSpPr txBox="1"/>
          <p:nvPr/>
        </p:nvSpPr>
        <p:spPr>
          <a:xfrm>
            <a:off x="26400340" y="19082520"/>
            <a:ext cx="678712" cy="584775"/>
          </a:xfrm>
          <a:prstGeom prst="rect">
            <a:avLst/>
          </a:prstGeom>
          <a:noFill/>
        </p:spPr>
        <p:txBody>
          <a:bodyPr wrap="square" rtlCol="0">
            <a:spAutoFit/>
          </a:bodyPr>
          <a:lstStyle/>
          <a:p>
            <a:r>
              <a:rPr lang="en-US" sz="3200" dirty="0" smtClean="0">
                <a:solidFill>
                  <a:srgbClr val="C00000"/>
                </a:solidFill>
              </a:rPr>
              <a:t>A</a:t>
            </a:r>
            <a:endParaRPr lang="en-US" sz="3200" dirty="0">
              <a:solidFill>
                <a:srgbClr val="C00000"/>
              </a:solidFill>
            </a:endParaRPr>
          </a:p>
        </p:txBody>
      </p:sp>
      <p:sp>
        <p:nvSpPr>
          <p:cNvPr id="62" name="TextBox 61"/>
          <p:cNvSpPr txBox="1"/>
          <p:nvPr/>
        </p:nvSpPr>
        <p:spPr>
          <a:xfrm>
            <a:off x="15989656" y="28132524"/>
            <a:ext cx="678712" cy="584775"/>
          </a:xfrm>
          <a:prstGeom prst="rect">
            <a:avLst/>
          </a:prstGeom>
          <a:noFill/>
        </p:spPr>
        <p:txBody>
          <a:bodyPr wrap="square" rtlCol="0">
            <a:spAutoFit/>
          </a:bodyPr>
          <a:lstStyle/>
          <a:p>
            <a:r>
              <a:rPr lang="en-US" sz="3200" dirty="0">
                <a:solidFill>
                  <a:schemeClr val="bg2">
                    <a:lumMod val="75000"/>
                  </a:schemeClr>
                </a:solidFill>
              </a:rPr>
              <a:t>B</a:t>
            </a:r>
          </a:p>
        </p:txBody>
      </p:sp>
      <p:sp>
        <p:nvSpPr>
          <p:cNvPr id="63" name="TextBox 62"/>
          <p:cNvSpPr txBox="1"/>
          <p:nvPr/>
        </p:nvSpPr>
        <p:spPr>
          <a:xfrm>
            <a:off x="17456801" y="21523563"/>
            <a:ext cx="678712" cy="584775"/>
          </a:xfrm>
          <a:prstGeom prst="rect">
            <a:avLst/>
          </a:prstGeom>
          <a:noFill/>
        </p:spPr>
        <p:txBody>
          <a:bodyPr wrap="square" rtlCol="0">
            <a:spAutoFit/>
          </a:bodyPr>
          <a:lstStyle/>
          <a:p>
            <a:r>
              <a:rPr lang="en-US" sz="3200" dirty="0">
                <a:solidFill>
                  <a:schemeClr val="bg2">
                    <a:lumMod val="75000"/>
                  </a:schemeClr>
                </a:solidFill>
              </a:rPr>
              <a:t>B</a:t>
            </a:r>
          </a:p>
        </p:txBody>
      </p:sp>
      <p:sp>
        <p:nvSpPr>
          <p:cNvPr id="64" name="TextBox 63"/>
          <p:cNvSpPr txBox="1"/>
          <p:nvPr/>
        </p:nvSpPr>
        <p:spPr>
          <a:xfrm>
            <a:off x="16371938" y="20157183"/>
            <a:ext cx="678712" cy="584775"/>
          </a:xfrm>
          <a:prstGeom prst="rect">
            <a:avLst/>
          </a:prstGeom>
          <a:noFill/>
        </p:spPr>
        <p:txBody>
          <a:bodyPr wrap="square" rtlCol="0">
            <a:spAutoFit/>
          </a:bodyPr>
          <a:lstStyle/>
          <a:p>
            <a:r>
              <a:rPr lang="en-US" sz="3200" dirty="0" smtClean="0">
                <a:solidFill>
                  <a:schemeClr val="bg2">
                    <a:lumMod val="75000"/>
                  </a:schemeClr>
                </a:solidFill>
              </a:rPr>
              <a:t>B</a:t>
            </a:r>
            <a:endParaRPr lang="en-US" sz="3200" dirty="0">
              <a:solidFill>
                <a:schemeClr val="bg2">
                  <a:lumMod val="75000"/>
                </a:schemeClr>
              </a:solidFill>
            </a:endParaRPr>
          </a:p>
        </p:txBody>
      </p:sp>
      <p:sp>
        <p:nvSpPr>
          <p:cNvPr id="65" name="TextBox 64"/>
          <p:cNvSpPr txBox="1"/>
          <p:nvPr/>
        </p:nvSpPr>
        <p:spPr>
          <a:xfrm>
            <a:off x="25649377" y="28665317"/>
            <a:ext cx="678712" cy="584775"/>
          </a:xfrm>
          <a:prstGeom prst="rect">
            <a:avLst/>
          </a:prstGeom>
          <a:noFill/>
        </p:spPr>
        <p:txBody>
          <a:bodyPr wrap="square" rtlCol="0">
            <a:spAutoFit/>
          </a:bodyPr>
          <a:lstStyle/>
          <a:p>
            <a:r>
              <a:rPr lang="en-US" sz="3200" dirty="0">
                <a:solidFill>
                  <a:schemeClr val="bg2">
                    <a:lumMod val="75000"/>
                  </a:schemeClr>
                </a:solidFill>
              </a:rPr>
              <a:t>B</a:t>
            </a:r>
          </a:p>
        </p:txBody>
      </p:sp>
      <p:sp>
        <p:nvSpPr>
          <p:cNvPr id="67" name="TextBox 66"/>
          <p:cNvSpPr txBox="1"/>
          <p:nvPr/>
        </p:nvSpPr>
        <p:spPr>
          <a:xfrm>
            <a:off x="24507393" y="28145052"/>
            <a:ext cx="678712" cy="584775"/>
          </a:xfrm>
          <a:prstGeom prst="rect">
            <a:avLst/>
          </a:prstGeom>
          <a:noFill/>
        </p:spPr>
        <p:txBody>
          <a:bodyPr wrap="square" rtlCol="0">
            <a:spAutoFit/>
          </a:bodyPr>
          <a:lstStyle/>
          <a:p>
            <a:r>
              <a:rPr lang="en-US" sz="3200" dirty="0">
                <a:solidFill>
                  <a:schemeClr val="bg2">
                    <a:lumMod val="75000"/>
                  </a:schemeClr>
                </a:solidFill>
              </a:rPr>
              <a:t>B</a:t>
            </a:r>
          </a:p>
        </p:txBody>
      </p:sp>
      <p:sp>
        <p:nvSpPr>
          <p:cNvPr id="68" name="TextBox 67"/>
          <p:cNvSpPr txBox="1"/>
          <p:nvPr/>
        </p:nvSpPr>
        <p:spPr>
          <a:xfrm>
            <a:off x="17587963" y="28871349"/>
            <a:ext cx="678712" cy="584775"/>
          </a:xfrm>
          <a:prstGeom prst="rect">
            <a:avLst/>
          </a:prstGeom>
          <a:noFill/>
        </p:spPr>
        <p:txBody>
          <a:bodyPr wrap="square" rtlCol="0">
            <a:spAutoFit/>
          </a:bodyPr>
          <a:lstStyle/>
          <a:p>
            <a:r>
              <a:rPr lang="en-US" sz="3200" dirty="0">
                <a:solidFill>
                  <a:schemeClr val="bg2">
                    <a:lumMod val="75000"/>
                  </a:schemeClr>
                </a:solidFill>
              </a:rPr>
              <a:t>B</a:t>
            </a:r>
          </a:p>
        </p:txBody>
      </p:sp>
      <p:sp>
        <p:nvSpPr>
          <p:cNvPr id="69" name="TextBox 68"/>
          <p:cNvSpPr txBox="1"/>
          <p:nvPr/>
        </p:nvSpPr>
        <p:spPr>
          <a:xfrm>
            <a:off x="27673079" y="27598708"/>
            <a:ext cx="678712" cy="584775"/>
          </a:xfrm>
          <a:prstGeom prst="rect">
            <a:avLst/>
          </a:prstGeom>
          <a:noFill/>
        </p:spPr>
        <p:txBody>
          <a:bodyPr wrap="square" rtlCol="0">
            <a:spAutoFit/>
          </a:bodyPr>
          <a:lstStyle/>
          <a:p>
            <a:r>
              <a:rPr lang="en-US" sz="3200" dirty="0">
                <a:solidFill>
                  <a:schemeClr val="bg2">
                    <a:lumMod val="75000"/>
                  </a:schemeClr>
                </a:solidFill>
              </a:rPr>
              <a:t>B</a:t>
            </a:r>
          </a:p>
        </p:txBody>
      </p:sp>
      <p:sp>
        <p:nvSpPr>
          <p:cNvPr id="48" name="Rectangle 47"/>
          <p:cNvSpPr/>
          <p:nvPr/>
        </p:nvSpPr>
        <p:spPr>
          <a:xfrm>
            <a:off x="19272502" y="29369166"/>
            <a:ext cx="407484" cy="584775"/>
          </a:xfrm>
          <a:prstGeom prst="rect">
            <a:avLst/>
          </a:prstGeom>
        </p:spPr>
        <p:txBody>
          <a:bodyPr wrap="none">
            <a:spAutoFit/>
          </a:bodyPr>
          <a:lstStyle/>
          <a:p>
            <a:r>
              <a:rPr lang="en-US" sz="3200" dirty="0">
                <a:solidFill>
                  <a:schemeClr val="bg2">
                    <a:lumMod val="75000"/>
                  </a:schemeClr>
                </a:solidFill>
              </a:rPr>
              <a:t>B</a:t>
            </a:r>
          </a:p>
        </p:txBody>
      </p:sp>
      <p:sp>
        <p:nvSpPr>
          <p:cNvPr id="49" name="Rectangle 48"/>
          <p:cNvSpPr/>
          <p:nvPr/>
        </p:nvSpPr>
        <p:spPr>
          <a:xfrm>
            <a:off x="19296106" y="21519137"/>
            <a:ext cx="407484" cy="584775"/>
          </a:xfrm>
          <a:prstGeom prst="rect">
            <a:avLst/>
          </a:prstGeom>
        </p:spPr>
        <p:txBody>
          <a:bodyPr wrap="none">
            <a:spAutoFit/>
          </a:bodyPr>
          <a:lstStyle/>
          <a:p>
            <a:r>
              <a:rPr lang="en-US" sz="3200" dirty="0">
                <a:solidFill>
                  <a:schemeClr val="bg2">
                    <a:lumMod val="75000"/>
                  </a:schemeClr>
                </a:solidFill>
              </a:rPr>
              <a:t>B</a:t>
            </a:r>
          </a:p>
        </p:txBody>
      </p:sp>
      <p:sp>
        <p:nvSpPr>
          <p:cNvPr id="50" name="Rectangle 49"/>
          <p:cNvSpPr/>
          <p:nvPr/>
        </p:nvSpPr>
        <p:spPr>
          <a:xfrm>
            <a:off x="27439757" y="18233167"/>
            <a:ext cx="407484" cy="1938992"/>
          </a:xfrm>
          <a:prstGeom prst="rect">
            <a:avLst/>
          </a:prstGeom>
        </p:spPr>
        <p:txBody>
          <a:bodyPr wrap="none">
            <a:spAutoFit/>
          </a:bodyPr>
          <a:lstStyle/>
          <a:p>
            <a:r>
              <a:rPr lang="en-US" sz="3200" dirty="0" smtClean="0">
                <a:solidFill>
                  <a:schemeClr val="bg2">
                    <a:lumMod val="75000"/>
                  </a:schemeClr>
                </a:solidFill>
              </a:rPr>
              <a:t>B</a:t>
            </a:r>
            <a:endParaRPr lang="en-US" sz="3200" dirty="0">
              <a:solidFill>
                <a:schemeClr val="bg2">
                  <a:lumMod val="75000"/>
                </a:schemeClr>
              </a:solidFill>
            </a:endParaRPr>
          </a:p>
          <a:p>
            <a:endParaRPr lang="en-US" sz="8800" dirty="0">
              <a:solidFill>
                <a:schemeClr val="bg2">
                  <a:lumMod val="75000"/>
                </a:schemeClr>
              </a:solidFill>
            </a:endParaRPr>
          </a:p>
        </p:txBody>
      </p:sp>
      <p:sp>
        <p:nvSpPr>
          <p:cNvPr id="70" name="Rectangle 69"/>
          <p:cNvSpPr/>
          <p:nvPr/>
        </p:nvSpPr>
        <p:spPr>
          <a:xfrm>
            <a:off x="25733240" y="19074603"/>
            <a:ext cx="407484" cy="584775"/>
          </a:xfrm>
          <a:prstGeom prst="rect">
            <a:avLst/>
          </a:prstGeom>
        </p:spPr>
        <p:txBody>
          <a:bodyPr wrap="none">
            <a:spAutoFit/>
          </a:bodyPr>
          <a:lstStyle/>
          <a:p>
            <a:r>
              <a:rPr lang="en-US" sz="3200" dirty="0">
                <a:solidFill>
                  <a:schemeClr val="bg2">
                    <a:lumMod val="75000"/>
                  </a:schemeClr>
                </a:solidFill>
              </a:rPr>
              <a:t>B</a:t>
            </a:r>
          </a:p>
        </p:txBody>
      </p:sp>
      <p:sp>
        <p:nvSpPr>
          <p:cNvPr id="71" name="Rectangle 70"/>
          <p:cNvSpPr/>
          <p:nvPr/>
        </p:nvSpPr>
        <p:spPr>
          <a:xfrm>
            <a:off x="1135525" y="30221451"/>
            <a:ext cx="11322079" cy="1261884"/>
          </a:xfrm>
          <a:prstGeom prst="rect">
            <a:avLst/>
          </a:prstGeom>
        </p:spPr>
        <p:txBody>
          <a:bodyPr wrap="square">
            <a:spAutoFit/>
          </a:bodyPr>
          <a:lstStyle/>
          <a:p>
            <a:r>
              <a:rPr lang="en-US" sz="3800" b="1" dirty="0">
                <a:latin typeface="Times New Roman" charset="0"/>
                <a:ea typeface="Times New Roman" charset="0"/>
                <a:cs typeface="Times New Roman" charset="0"/>
              </a:rPr>
              <a:t>Scheme </a:t>
            </a:r>
            <a:r>
              <a:rPr lang="en-US" sz="3800" b="1" dirty="0" smtClean="0">
                <a:latin typeface="Times New Roman" charset="0"/>
                <a:ea typeface="Times New Roman" charset="0"/>
                <a:cs typeface="Times New Roman" charset="0"/>
              </a:rPr>
              <a:t>1. </a:t>
            </a:r>
            <a:r>
              <a:rPr lang="en-US" sz="3800" dirty="0">
                <a:latin typeface="Times New Roman" charset="0"/>
                <a:ea typeface="Times New Roman" charset="0"/>
                <a:cs typeface="Times New Roman" charset="0"/>
              </a:rPr>
              <a:t>Proposed route for the synthesis of 1-methyl-4-silatranone.</a:t>
            </a:r>
            <a:endParaRPr lang="en-US" sz="3800" b="1" dirty="0">
              <a:latin typeface="Times New Roman" charset="0"/>
              <a:ea typeface="Times New Roman" charset="0"/>
              <a:cs typeface="Times New Roman" charset="0"/>
            </a:endParaRPr>
          </a:p>
        </p:txBody>
      </p:sp>
      <p:sp>
        <p:nvSpPr>
          <p:cNvPr id="75" name="TextBox 74"/>
          <p:cNvSpPr txBox="1"/>
          <p:nvPr/>
        </p:nvSpPr>
        <p:spPr>
          <a:xfrm>
            <a:off x="33278396" y="14636899"/>
            <a:ext cx="301398" cy="1969770"/>
          </a:xfrm>
          <a:prstGeom prst="rect">
            <a:avLst/>
          </a:prstGeom>
          <a:noFill/>
        </p:spPr>
        <p:txBody>
          <a:bodyPr wrap="square" rtlCol="0">
            <a:spAutoFit/>
          </a:bodyPr>
          <a:lstStyle/>
          <a:p>
            <a:r>
              <a:rPr lang="en-US" sz="3600" b="1" dirty="0" smtClean="0"/>
              <a:t>3</a:t>
            </a:r>
            <a:endParaRPr lang="en-US" sz="3600" b="1" dirty="0"/>
          </a:p>
          <a:p>
            <a:endParaRPr lang="en-US" dirty="0"/>
          </a:p>
        </p:txBody>
      </p:sp>
      <p:sp>
        <p:nvSpPr>
          <p:cNvPr id="76" name="TextBox 75"/>
          <p:cNvSpPr txBox="1"/>
          <p:nvPr/>
        </p:nvSpPr>
        <p:spPr>
          <a:xfrm>
            <a:off x="36104074" y="14592762"/>
            <a:ext cx="301398" cy="1969770"/>
          </a:xfrm>
          <a:prstGeom prst="rect">
            <a:avLst/>
          </a:prstGeom>
          <a:noFill/>
        </p:spPr>
        <p:txBody>
          <a:bodyPr wrap="square" rtlCol="0">
            <a:spAutoFit/>
          </a:bodyPr>
          <a:lstStyle/>
          <a:p>
            <a:r>
              <a:rPr lang="en-US" sz="3600" b="1" dirty="0" smtClean="0"/>
              <a:t>4</a:t>
            </a:r>
            <a:endParaRPr lang="en-US" sz="3600" b="1" dirty="0"/>
          </a:p>
          <a:p>
            <a:endParaRPr lang="en-US" dirty="0"/>
          </a:p>
        </p:txBody>
      </p:sp>
      <p:sp>
        <p:nvSpPr>
          <p:cNvPr id="77" name="TextBox 76"/>
          <p:cNvSpPr txBox="1"/>
          <p:nvPr/>
        </p:nvSpPr>
        <p:spPr>
          <a:xfrm>
            <a:off x="39063132" y="14510784"/>
            <a:ext cx="301398" cy="1969770"/>
          </a:xfrm>
          <a:prstGeom prst="rect">
            <a:avLst/>
          </a:prstGeom>
          <a:noFill/>
        </p:spPr>
        <p:txBody>
          <a:bodyPr wrap="square" rtlCol="0">
            <a:spAutoFit/>
          </a:bodyPr>
          <a:lstStyle/>
          <a:p>
            <a:r>
              <a:rPr lang="en-US" sz="3600" b="1"/>
              <a:t>5</a:t>
            </a:r>
            <a:endParaRPr lang="en-US" sz="3600" b="1" dirty="0"/>
          </a:p>
          <a:p>
            <a:endParaRPr lang="en-US" dirty="0"/>
          </a:p>
        </p:txBody>
      </p:sp>
      <p:sp>
        <p:nvSpPr>
          <p:cNvPr id="78" name="TextBox 77"/>
          <p:cNvSpPr txBox="1"/>
          <p:nvPr/>
        </p:nvSpPr>
        <p:spPr>
          <a:xfrm>
            <a:off x="41871491" y="14338104"/>
            <a:ext cx="301398" cy="1969770"/>
          </a:xfrm>
          <a:prstGeom prst="rect">
            <a:avLst/>
          </a:prstGeom>
          <a:noFill/>
        </p:spPr>
        <p:txBody>
          <a:bodyPr wrap="square" rtlCol="0">
            <a:spAutoFit/>
          </a:bodyPr>
          <a:lstStyle/>
          <a:p>
            <a:r>
              <a:rPr lang="en-US" sz="3600" b="1" dirty="0"/>
              <a:t>2</a:t>
            </a:r>
          </a:p>
          <a:p>
            <a:endParaRPr lang="en-US" dirty="0"/>
          </a:p>
        </p:txBody>
      </p:sp>
      <p:sp>
        <p:nvSpPr>
          <p:cNvPr id="73" name="TextBox 72"/>
          <p:cNvSpPr txBox="1"/>
          <p:nvPr/>
        </p:nvSpPr>
        <p:spPr>
          <a:xfrm flipH="1">
            <a:off x="13828415" y="18217456"/>
            <a:ext cx="1759423" cy="338554"/>
          </a:xfrm>
          <a:prstGeom prst="rect">
            <a:avLst/>
          </a:prstGeom>
          <a:noFill/>
        </p:spPr>
        <p:txBody>
          <a:bodyPr wrap="square" rtlCol="0">
            <a:spAutoFit/>
          </a:bodyPr>
          <a:lstStyle/>
          <a:p>
            <a:r>
              <a:rPr lang="en-US" sz="1600" dirty="0" smtClean="0"/>
              <a:t>Chloroform</a:t>
            </a:r>
            <a:endParaRPr lang="en-US" sz="2000" dirty="0"/>
          </a:p>
        </p:txBody>
      </p:sp>
      <p:sp>
        <p:nvSpPr>
          <p:cNvPr id="79" name="Rectangle 78"/>
          <p:cNvSpPr/>
          <p:nvPr/>
        </p:nvSpPr>
        <p:spPr>
          <a:xfrm>
            <a:off x="22664150" y="20420764"/>
            <a:ext cx="1137491" cy="338554"/>
          </a:xfrm>
          <a:prstGeom prst="rect">
            <a:avLst/>
          </a:prstGeom>
        </p:spPr>
        <p:txBody>
          <a:bodyPr wrap="none">
            <a:spAutoFit/>
          </a:bodyPr>
          <a:lstStyle/>
          <a:p>
            <a:r>
              <a:rPr lang="en-US" sz="1600" dirty="0"/>
              <a:t>Chloroform</a:t>
            </a:r>
            <a:endParaRPr lang="en-US" sz="2000" dirty="0"/>
          </a:p>
        </p:txBody>
      </p:sp>
      <p:sp>
        <p:nvSpPr>
          <p:cNvPr id="80" name="Rectangle 79"/>
          <p:cNvSpPr/>
          <p:nvPr/>
        </p:nvSpPr>
        <p:spPr>
          <a:xfrm>
            <a:off x="14393708" y="29176280"/>
            <a:ext cx="1137491" cy="338554"/>
          </a:xfrm>
          <a:prstGeom prst="rect">
            <a:avLst/>
          </a:prstGeom>
        </p:spPr>
        <p:txBody>
          <a:bodyPr wrap="none">
            <a:spAutoFit/>
          </a:bodyPr>
          <a:lstStyle/>
          <a:p>
            <a:r>
              <a:rPr lang="en-US" sz="1600" dirty="0"/>
              <a:t>Chloroform</a:t>
            </a:r>
            <a:endParaRPr lang="en-US" sz="1800" dirty="0"/>
          </a:p>
        </p:txBody>
      </p:sp>
      <p:sp>
        <p:nvSpPr>
          <p:cNvPr id="81" name="Rectangle 80"/>
          <p:cNvSpPr/>
          <p:nvPr/>
        </p:nvSpPr>
        <p:spPr>
          <a:xfrm>
            <a:off x="25879320" y="21921325"/>
            <a:ext cx="987130" cy="338554"/>
          </a:xfrm>
          <a:prstGeom prst="rect">
            <a:avLst/>
          </a:prstGeom>
        </p:spPr>
        <p:txBody>
          <a:bodyPr wrap="none">
            <a:spAutoFit/>
          </a:bodyPr>
          <a:lstStyle/>
          <a:p>
            <a:r>
              <a:rPr lang="en-US" sz="1600" dirty="0" smtClean="0"/>
              <a:t>Unknown</a:t>
            </a:r>
            <a:endParaRPr lang="en-US" sz="1600" dirty="0"/>
          </a:p>
        </p:txBody>
      </p:sp>
      <p:sp>
        <p:nvSpPr>
          <p:cNvPr id="82" name="Rectangle 81"/>
          <p:cNvSpPr/>
          <p:nvPr/>
        </p:nvSpPr>
        <p:spPr>
          <a:xfrm>
            <a:off x="18131395" y="21078838"/>
            <a:ext cx="987130" cy="338554"/>
          </a:xfrm>
          <a:prstGeom prst="rect">
            <a:avLst/>
          </a:prstGeom>
        </p:spPr>
        <p:txBody>
          <a:bodyPr wrap="none">
            <a:spAutoFit/>
          </a:bodyPr>
          <a:lstStyle/>
          <a:p>
            <a:r>
              <a:rPr lang="en-US" sz="1600" dirty="0"/>
              <a:t>Unknown</a:t>
            </a:r>
          </a:p>
        </p:txBody>
      </p:sp>
      <p:sp>
        <p:nvSpPr>
          <p:cNvPr id="83" name="Rectangle 82"/>
          <p:cNvSpPr/>
          <p:nvPr/>
        </p:nvSpPr>
        <p:spPr>
          <a:xfrm>
            <a:off x="27717511" y="21155494"/>
            <a:ext cx="987130" cy="338554"/>
          </a:xfrm>
          <a:prstGeom prst="rect">
            <a:avLst/>
          </a:prstGeom>
        </p:spPr>
        <p:txBody>
          <a:bodyPr wrap="none">
            <a:spAutoFit/>
          </a:bodyPr>
          <a:lstStyle/>
          <a:p>
            <a:r>
              <a:rPr lang="en-US" sz="1600" dirty="0"/>
              <a:t>Unknown</a:t>
            </a:r>
          </a:p>
        </p:txBody>
      </p:sp>
      <p:sp>
        <p:nvSpPr>
          <p:cNvPr id="84" name="Rectangle 83"/>
          <p:cNvSpPr/>
          <p:nvPr/>
        </p:nvSpPr>
        <p:spPr>
          <a:xfrm>
            <a:off x="16711294" y="29727551"/>
            <a:ext cx="987130" cy="338554"/>
          </a:xfrm>
          <a:prstGeom prst="rect">
            <a:avLst/>
          </a:prstGeom>
        </p:spPr>
        <p:txBody>
          <a:bodyPr wrap="none">
            <a:spAutoFit/>
          </a:bodyPr>
          <a:lstStyle/>
          <a:p>
            <a:r>
              <a:rPr lang="en-US" sz="1600" dirty="0"/>
              <a:t>Unknown</a:t>
            </a:r>
          </a:p>
        </p:txBody>
      </p:sp>
      <p:sp>
        <p:nvSpPr>
          <p:cNvPr id="85" name="Rectangle 84"/>
          <p:cNvSpPr/>
          <p:nvPr/>
        </p:nvSpPr>
        <p:spPr>
          <a:xfrm>
            <a:off x="22417100" y="28496040"/>
            <a:ext cx="987130" cy="338554"/>
          </a:xfrm>
          <a:prstGeom prst="rect">
            <a:avLst/>
          </a:prstGeom>
        </p:spPr>
        <p:txBody>
          <a:bodyPr wrap="none">
            <a:spAutoFit/>
          </a:bodyPr>
          <a:lstStyle/>
          <a:p>
            <a:r>
              <a:rPr lang="en-US" sz="1600" dirty="0"/>
              <a:t>Unknown</a:t>
            </a:r>
          </a:p>
        </p:txBody>
      </p:sp>
      <p:sp>
        <p:nvSpPr>
          <p:cNvPr id="86" name="Rectangle 85"/>
          <p:cNvSpPr/>
          <p:nvPr/>
        </p:nvSpPr>
        <p:spPr>
          <a:xfrm>
            <a:off x="26402371" y="25884689"/>
            <a:ext cx="841449" cy="338554"/>
          </a:xfrm>
          <a:prstGeom prst="rect">
            <a:avLst/>
          </a:prstGeom>
        </p:spPr>
        <p:txBody>
          <a:bodyPr wrap="none">
            <a:spAutoFit/>
          </a:bodyPr>
          <a:lstStyle/>
          <a:p>
            <a:r>
              <a:rPr lang="en-US" sz="1600" dirty="0" smtClean="0"/>
              <a:t>Toluene</a:t>
            </a:r>
            <a:endParaRPr lang="en-US" sz="1600" dirty="0"/>
          </a:p>
        </p:txBody>
      </p:sp>
      <p:pic>
        <p:nvPicPr>
          <p:cNvPr id="87" name="Picture 86"/>
          <p:cNvPicPr>
            <a:picLocks noChangeAspect="1"/>
          </p:cNvPicPr>
          <p:nvPr/>
        </p:nvPicPr>
        <p:blipFill>
          <a:blip r:embed="rId13"/>
          <a:stretch>
            <a:fillRect/>
          </a:stretch>
        </p:blipFill>
        <p:spPr>
          <a:xfrm>
            <a:off x="23396600" y="25894596"/>
            <a:ext cx="698500" cy="1187676"/>
          </a:xfrm>
          <a:prstGeom prst="rect">
            <a:avLst/>
          </a:prstGeom>
        </p:spPr>
      </p:pic>
      <p:pic>
        <p:nvPicPr>
          <p:cNvPr id="88" name="Picture 87"/>
          <p:cNvPicPr>
            <a:picLocks noChangeAspect="1"/>
          </p:cNvPicPr>
          <p:nvPr/>
        </p:nvPicPr>
        <p:blipFill>
          <a:blip r:embed="rId13"/>
          <a:stretch>
            <a:fillRect/>
          </a:stretch>
        </p:blipFill>
        <p:spPr>
          <a:xfrm>
            <a:off x="14765143" y="25922021"/>
            <a:ext cx="698500" cy="1201736"/>
          </a:xfrm>
          <a:prstGeom prst="rect">
            <a:avLst/>
          </a:prstGeom>
        </p:spPr>
      </p:pic>
      <p:pic>
        <p:nvPicPr>
          <p:cNvPr id="89" name="Picture 88"/>
          <p:cNvPicPr>
            <a:picLocks noChangeAspect="1"/>
          </p:cNvPicPr>
          <p:nvPr/>
        </p:nvPicPr>
        <p:blipFill>
          <a:blip r:embed="rId13"/>
          <a:stretch>
            <a:fillRect/>
          </a:stretch>
        </p:blipFill>
        <p:spPr>
          <a:xfrm>
            <a:off x="23485042" y="17802229"/>
            <a:ext cx="698500" cy="1070020"/>
          </a:xfrm>
          <a:prstGeom prst="rect">
            <a:avLst/>
          </a:prstGeom>
        </p:spPr>
      </p:pic>
      <p:pic>
        <p:nvPicPr>
          <p:cNvPr id="90" name="Picture 89"/>
          <p:cNvPicPr>
            <a:picLocks noChangeAspect="1"/>
          </p:cNvPicPr>
          <p:nvPr/>
        </p:nvPicPr>
        <p:blipFill>
          <a:blip r:embed="rId13"/>
          <a:stretch>
            <a:fillRect/>
          </a:stretch>
        </p:blipFill>
        <p:spPr>
          <a:xfrm>
            <a:off x="15220541" y="18019102"/>
            <a:ext cx="698500" cy="110955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9501</TotalTime>
  <Words>517</Words>
  <Application>Microsoft Macintosh PowerPoint</Application>
  <PresentationFormat>Custom</PresentationFormat>
  <Paragraphs>156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University of New Hampshire</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Kassie Picard</cp:lastModifiedBy>
  <cp:revision>257</cp:revision>
  <dcterms:created xsi:type="dcterms:W3CDTF">2012-04-23T20:12:21Z</dcterms:created>
  <dcterms:modified xsi:type="dcterms:W3CDTF">2016-12-06T21:58:23Z</dcterms:modified>
</cp:coreProperties>
</file>