
<file path=[Content_Types].xml><?xml version="1.0" encoding="utf-8"?>
<Types xmlns="http://schemas.openxmlformats.org/package/2006/content-types">
  <Default Extension="tmp"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38404800" cy="31089600"/>
  <p:notesSz cx="9601200" cy="7315200"/>
  <p:defaultTextStyle>
    <a:defPPr>
      <a:defRPr lang="en-US"/>
    </a:defPPr>
    <a:lvl1pPr algn="l" defTabSz="1984112" rtl="0" fontAlgn="base">
      <a:spcBef>
        <a:spcPct val="0"/>
      </a:spcBef>
      <a:spcAft>
        <a:spcPct val="0"/>
      </a:spcAft>
      <a:defRPr sz="7800" kern="1200">
        <a:solidFill>
          <a:schemeClr val="tx1"/>
        </a:solidFill>
        <a:latin typeface="Arial" charset="0"/>
        <a:ea typeface="ＭＳ Ｐゴシック" charset="-128"/>
        <a:cs typeface="ＭＳ Ｐゴシック" charset="-128"/>
      </a:defRPr>
    </a:lvl1pPr>
    <a:lvl2pPr marL="1984112" indent="-1570634" algn="l" defTabSz="1984112" rtl="0" fontAlgn="base">
      <a:spcBef>
        <a:spcPct val="0"/>
      </a:spcBef>
      <a:spcAft>
        <a:spcPct val="0"/>
      </a:spcAft>
      <a:defRPr sz="7800" kern="1200">
        <a:solidFill>
          <a:schemeClr val="tx1"/>
        </a:solidFill>
        <a:latin typeface="Arial" charset="0"/>
        <a:ea typeface="ＭＳ Ｐゴシック" charset="-128"/>
        <a:cs typeface="ＭＳ Ｐゴシック" charset="-128"/>
      </a:defRPr>
    </a:lvl2pPr>
    <a:lvl3pPr marL="3968220" indent="-3141269" algn="l" defTabSz="1984112" rtl="0" fontAlgn="base">
      <a:spcBef>
        <a:spcPct val="0"/>
      </a:spcBef>
      <a:spcAft>
        <a:spcPct val="0"/>
      </a:spcAft>
      <a:defRPr sz="7800" kern="1200">
        <a:solidFill>
          <a:schemeClr val="tx1"/>
        </a:solidFill>
        <a:latin typeface="Arial" charset="0"/>
        <a:ea typeface="ＭＳ Ｐゴシック" charset="-128"/>
        <a:cs typeface="ＭＳ Ｐゴシック" charset="-128"/>
      </a:defRPr>
    </a:lvl3pPr>
    <a:lvl4pPr marL="5953766" indent="-4713341" algn="l" defTabSz="1984112" rtl="0" fontAlgn="base">
      <a:spcBef>
        <a:spcPct val="0"/>
      </a:spcBef>
      <a:spcAft>
        <a:spcPct val="0"/>
      </a:spcAft>
      <a:defRPr sz="7800" kern="1200">
        <a:solidFill>
          <a:schemeClr val="tx1"/>
        </a:solidFill>
        <a:latin typeface="Arial" charset="0"/>
        <a:ea typeface="ＭＳ Ｐゴシック" charset="-128"/>
        <a:cs typeface="ＭＳ Ｐゴシック" charset="-128"/>
      </a:defRPr>
    </a:lvl4pPr>
    <a:lvl5pPr marL="7937874" indent="-6283971" algn="l" defTabSz="1984112" rtl="0" fontAlgn="base">
      <a:spcBef>
        <a:spcPct val="0"/>
      </a:spcBef>
      <a:spcAft>
        <a:spcPct val="0"/>
      </a:spcAft>
      <a:defRPr sz="7800" kern="1200">
        <a:solidFill>
          <a:schemeClr val="tx1"/>
        </a:solidFill>
        <a:latin typeface="Arial" charset="0"/>
        <a:ea typeface="ＭＳ Ｐゴシック" charset="-128"/>
        <a:cs typeface="ＭＳ Ｐゴシック" charset="-128"/>
      </a:defRPr>
    </a:lvl5pPr>
    <a:lvl6pPr marL="2067377" algn="l" defTabSz="413474" rtl="0" eaLnBrk="1" latinLnBrk="0" hangingPunct="1">
      <a:defRPr sz="7800" kern="1200">
        <a:solidFill>
          <a:schemeClr val="tx1"/>
        </a:solidFill>
        <a:latin typeface="Arial" charset="0"/>
        <a:ea typeface="ＭＳ Ｐゴシック" charset="-128"/>
        <a:cs typeface="ＭＳ Ｐゴシック" charset="-128"/>
      </a:defRPr>
    </a:lvl6pPr>
    <a:lvl7pPr marL="2480855" algn="l" defTabSz="413474" rtl="0" eaLnBrk="1" latinLnBrk="0" hangingPunct="1">
      <a:defRPr sz="7800" kern="1200">
        <a:solidFill>
          <a:schemeClr val="tx1"/>
        </a:solidFill>
        <a:latin typeface="Arial" charset="0"/>
        <a:ea typeface="ＭＳ Ｐゴシック" charset="-128"/>
        <a:cs typeface="ＭＳ Ｐゴシック" charset="-128"/>
      </a:defRPr>
    </a:lvl7pPr>
    <a:lvl8pPr marL="2894333" algn="l" defTabSz="413474" rtl="0" eaLnBrk="1" latinLnBrk="0" hangingPunct="1">
      <a:defRPr sz="7800" kern="1200">
        <a:solidFill>
          <a:schemeClr val="tx1"/>
        </a:solidFill>
        <a:latin typeface="Arial" charset="0"/>
        <a:ea typeface="ＭＳ Ｐゴシック" charset="-128"/>
        <a:cs typeface="ＭＳ Ｐゴシック" charset="-128"/>
      </a:defRPr>
    </a:lvl8pPr>
    <a:lvl9pPr marL="3307807" algn="l" defTabSz="413474" rtl="0" eaLnBrk="1" latinLnBrk="0" hangingPunct="1">
      <a:defRPr sz="7800" kern="1200">
        <a:solidFill>
          <a:schemeClr val="tx1"/>
        </a:solidFill>
        <a:latin typeface="Arial" charset="0"/>
        <a:ea typeface="ＭＳ Ｐゴシック" charset="-128"/>
        <a:cs typeface="ＭＳ Ｐゴシック" charset="-128"/>
      </a:defRPr>
    </a:lvl9pPr>
  </p:defaultTextStyle>
  <p:extLst>
    <p:ext uri="{EFAFB233-063F-42B5-8137-9DF3F51BA10A}">
      <p15:sldGuideLst xmlns:p15="http://schemas.microsoft.com/office/powerpoint/2012/main">
        <p15:guide id="1" orient="horz" pos="9792">
          <p15:clr>
            <a:srgbClr val="A4A3A4"/>
          </p15:clr>
        </p15:guide>
        <p15:guide id="2" pos="12096">
          <p15:clr>
            <a:srgbClr val="A4A3A4"/>
          </p15:clr>
        </p15:guide>
      </p15:sldGuideLst>
    </p:ext>
    <p:ext uri="{2D200454-40CA-4A62-9FC3-DE9A4176ACB9}">
      <p15:notesGuideLst xmlns:p15="http://schemas.microsoft.com/office/powerpoint/2012/main">
        <p15:guide id="1" orient="horz" pos="2304">
          <p15:clr>
            <a:srgbClr val="A4A3A4"/>
          </p15:clr>
        </p15:guide>
        <p15:guide id="2" pos="3024">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584FF"/>
    <a:srgbClr val="FFFB00"/>
    <a:srgbClr val="33FB00"/>
    <a:srgbClr val="FFD60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1175" autoAdjust="0"/>
    <p:restoredTop sz="50000" autoAdjust="0"/>
  </p:normalViewPr>
  <p:slideViewPr>
    <p:cSldViewPr snapToObjects="1">
      <p:cViewPr>
        <p:scale>
          <a:sx n="31" d="100"/>
          <a:sy n="31" d="100"/>
        </p:scale>
        <p:origin x="24" y="36"/>
      </p:cViewPr>
      <p:guideLst>
        <p:guide orient="horz" pos="9792"/>
        <p:guide pos="12096"/>
      </p:guideLst>
    </p:cSldViewPr>
  </p:slideViewPr>
  <p:outlineViewPr>
    <p:cViewPr>
      <p:scale>
        <a:sx n="33" d="100"/>
        <a:sy n="33" d="100"/>
      </p:scale>
      <p:origin x="0" y="0"/>
    </p:cViewPr>
  </p:outlineViewPr>
  <p:notesTextViewPr>
    <p:cViewPr>
      <p:scale>
        <a:sx n="100" d="100"/>
        <a:sy n="100" d="100"/>
      </p:scale>
      <p:origin x="0" y="0"/>
    </p:cViewPr>
  </p:notesTextViewPr>
  <p:notesViewPr>
    <p:cSldViewPr snapToGrid="0" snapToObjects="1">
      <p:cViewPr varScale="1">
        <p:scale>
          <a:sx n="130" d="100"/>
          <a:sy n="130" d="100"/>
        </p:scale>
        <p:origin x="-1768" y="-104"/>
      </p:cViewPr>
      <p:guideLst>
        <p:guide orient="horz" pos="2304"/>
        <p:guide pos="3024"/>
      </p:guideLst>
    </p:cSldViewPr>
  </p:notes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 y="2"/>
            <a:ext cx="4160520" cy="365760"/>
          </a:xfrm>
          <a:prstGeom prst="rect">
            <a:avLst/>
          </a:prstGeom>
        </p:spPr>
        <p:txBody>
          <a:bodyPr vert="horz" lIns="96621" tIns="48311" rIns="96621" bIns="48311" rtlCol="0"/>
          <a:lstStyle>
            <a:lvl1pPr algn="l" defTabSz="2318926" fontAlgn="auto">
              <a:spcBef>
                <a:spcPts val="0"/>
              </a:spcBef>
              <a:spcAft>
                <a:spcPts val="0"/>
              </a:spcAft>
              <a:defRPr sz="1400" smtClean="0">
                <a:latin typeface="+mn-lt"/>
                <a:ea typeface="+mn-ea"/>
                <a:cs typeface="+mn-cs"/>
              </a:defRPr>
            </a:lvl1pPr>
          </a:lstStyle>
          <a:p>
            <a:pPr>
              <a:defRPr/>
            </a:pPr>
            <a:endParaRPr lang="en-US"/>
          </a:p>
        </p:txBody>
      </p:sp>
      <p:sp>
        <p:nvSpPr>
          <p:cNvPr id="3" name="Date Placeholder 2"/>
          <p:cNvSpPr>
            <a:spLocks noGrp="1"/>
          </p:cNvSpPr>
          <p:nvPr>
            <p:ph type="dt" idx="1"/>
          </p:nvPr>
        </p:nvSpPr>
        <p:spPr>
          <a:xfrm>
            <a:off x="5438461" y="2"/>
            <a:ext cx="4160520" cy="365760"/>
          </a:xfrm>
          <a:prstGeom prst="rect">
            <a:avLst/>
          </a:prstGeom>
        </p:spPr>
        <p:txBody>
          <a:bodyPr vert="horz" lIns="96621" tIns="48311" rIns="96621" bIns="48311" rtlCol="0"/>
          <a:lstStyle>
            <a:lvl1pPr algn="r" defTabSz="2318926" fontAlgn="auto">
              <a:spcBef>
                <a:spcPts val="0"/>
              </a:spcBef>
              <a:spcAft>
                <a:spcPts val="0"/>
              </a:spcAft>
              <a:defRPr sz="1400" smtClean="0">
                <a:latin typeface="+mn-lt"/>
                <a:ea typeface="+mn-ea"/>
                <a:cs typeface="+mn-cs"/>
              </a:defRPr>
            </a:lvl1pPr>
          </a:lstStyle>
          <a:p>
            <a:pPr>
              <a:defRPr/>
            </a:pPr>
            <a:fld id="{1055E99C-6FD9-2640-9293-B4203B5D2BE6}" type="datetime1">
              <a:rPr lang="en-US"/>
              <a:pPr>
                <a:defRPr/>
              </a:pPr>
              <a:t>12/4/2016</a:t>
            </a:fld>
            <a:endParaRPr lang="en-US"/>
          </a:p>
        </p:txBody>
      </p:sp>
      <p:sp>
        <p:nvSpPr>
          <p:cNvPr id="4" name="Slide Image Placeholder 3"/>
          <p:cNvSpPr>
            <a:spLocks noGrp="1" noRot="1" noChangeAspect="1"/>
          </p:cNvSpPr>
          <p:nvPr>
            <p:ph type="sldImg" idx="2"/>
          </p:nvPr>
        </p:nvSpPr>
        <p:spPr>
          <a:xfrm>
            <a:off x="3106738" y="549275"/>
            <a:ext cx="3387725" cy="2743200"/>
          </a:xfrm>
          <a:prstGeom prst="rect">
            <a:avLst/>
          </a:prstGeom>
          <a:noFill/>
          <a:ln w="12700">
            <a:solidFill>
              <a:prstClr val="black"/>
            </a:solidFill>
          </a:ln>
        </p:spPr>
        <p:txBody>
          <a:bodyPr vert="horz" lIns="96621" tIns="48311" rIns="96621" bIns="48311" rtlCol="0" anchor="ctr"/>
          <a:lstStyle/>
          <a:p>
            <a:pPr lvl="0"/>
            <a:endParaRPr lang="en-US" noProof="0" smtClean="0"/>
          </a:p>
        </p:txBody>
      </p:sp>
      <p:sp>
        <p:nvSpPr>
          <p:cNvPr id="5" name="Notes Placeholder 4"/>
          <p:cNvSpPr>
            <a:spLocks noGrp="1"/>
          </p:cNvSpPr>
          <p:nvPr>
            <p:ph type="body" sz="quarter" idx="3"/>
          </p:nvPr>
        </p:nvSpPr>
        <p:spPr>
          <a:xfrm>
            <a:off x="960120" y="3474721"/>
            <a:ext cx="7680960" cy="3291840"/>
          </a:xfrm>
          <a:prstGeom prst="rect">
            <a:avLst/>
          </a:prstGeom>
        </p:spPr>
        <p:txBody>
          <a:bodyPr vert="horz" lIns="96621" tIns="48311" rIns="96621" bIns="48311"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3" y="6948171"/>
            <a:ext cx="4160520" cy="365760"/>
          </a:xfrm>
          <a:prstGeom prst="rect">
            <a:avLst/>
          </a:prstGeom>
        </p:spPr>
        <p:txBody>
          <a:bodyPr vert="horz" lIns="96621" tIns="48311" rIns="96621" bIns="48311" rtlCol="0" anchor="b"/>
          <a:lstStyle>
            <a:lvl1pPr algn="l" defTabSz="2318926" fontAlgn="auto">
              <a:spcBef>
                <a:spcPts val="0"/>
              </a:spcBef>
              <a:spcAft>
                <a:spcPts val="0"/>
              </a:spcAft>
              <a:defRPr sz="1400" smtClean="0">
                <a:latin typeface="+mn-lt"/>
                <a:ea typeface="+mn-ea"/>
                <a:cs typeface="+mn-cs"/>
              </a:defRPr>
            </a:lvl1pPr>
          </a:lstStyle>
          <a:p>
            <a:pPr>
              <a:defRPr/>
            </a:pPr>
            <a:endParaRPr lang="en-US"/>
          </a:p>
        </p:txBody>
      </p:sp>
      <p:sp>
        <p:nvSpPr>
          <p:cNvPr id="7" name="Slide Number Placeholder 6"/>
          <p:cNvSpPr>
            <a:spLocks noGrp="1"/>
          </p:cNvSpPr>
          <p:nvPr>
            <p:ph type="sldNum" sz="quarter" idx="5"/>
          </p:nvPr>
        </p:nvSpPr>
        <p:spPr>
          <a:xfrm>
            <a:off x="5438461" y="6948171"/>
            <a:ext cx="4160520" cy="365760"/>
          </a:xfrm>
          <a:prstGeom prst="rect">
            <a:avLst/>
          </a:prstGeom>
        </p:spPr>
        <p:txBody>
          <a:bodyPr vert="horz" lIns="96621" tIns="48311" rIns="96621" bIns="48311" rtlCol="0" anchor="b"/>
          <a:lstStyle>
            <a:lvl1pPr algn="r" defTabSz="2318926" fontAlgn="auto">
              <a:spcBef>
                <a:spcPts val="0"/>
              </a:spcBef>
              <a:spcAft>
                <a:spcPts val="0"/>
              </a:spcAft>
              <a:defRPr sz="1400" smtClean="0">
                <a:latin typeface="+mn-lt"/>
                <a:ea typeface="+mn-ea"/>
                <a:cs typeface="+mn-cs"/>
              </a:defRPr>
            </a:lvl1pPr>
          </a:lstStyle>
          <a:p>
            <a:pPr>
              <a:defRPr/>
            </a:pPr>
            <a:fld id="{EB019361-41C5-444F-A51E-629F429A4903}" type="slidenum">
              <a:rPr lang="en-US"/>
              <a:pPr>
                <a:defRPr/>
              </a:pPr>
              <a:t>‹#›</a:t>
            </a:fld>
            <a:endParaRPr lang="en-US"/>
          </a:p>
        </p:txBody>
      </p:sp>
    </p:spTree>
    <p:extLst>
      <p:ext uri="{BB962C8B-B14F-4D97-AF65-F5344CB8AC3E}">
        <p14:creationId xmlns:p14="http://schemas.microsoft.com/office/powerpoint/2010/main" val="3071415785"/>
      </p:ext>
    </p:extLst>
  </p:cSld>
  <p:clrMap bg1="lt1" tx1="dk1" bg2="lt2" tx2="dk2" accent1="accent1" accent2="accent2" accent3="accent3" accent4="accent4" accent5="accent5" accent6="accent6" hlink="hlink" folHlink="folHlink"/>
  <p:notesStyle>
    <a:lvl1pPr algn="l" defTabSz="1984112" rtl="0" fontAlgn="base">
      <a:spcBef>
        <a:spcPct val="30000"/>
      </a:spcBef>
      <a:spcAft>
        <a:spcPct val="0"/>
      </a:spcAft>
      <a:defRPr sz="5200" kern="1200">
        <a:solidFill>
          <a:schemeClr val="tx1"/>
        </a:solidFill>
        <a:latin typeface="+mn-lt"/>
        <a:ea typeface="ＭＳ Ｐゴシック" charset="-128"/>
        <a:cs typeface="ＭＳ Ｐゴシック" charset="-128"/>
      </a:defRPr>
    </a:lvl1pPr>
    <a:lvl2pPr marL="1984112" algn="l" defTabSz="1984112" rtl="0" fontAlgn="base">
      <a:spcBef>
        <a:spcPct val="30000"/>
      </a:spcBef>
      <a:spcAft>
        <a:spcPct val="0"/>
      </a:spcAft>
      <a:defRPr sz="5200" kern="1200">
        <a:solidFill>
          <a:schemeClr val="tx1"/>
        </a:solidFill>
        <a:latin typeface="+mn-lt"/>
        <a:ea typeface="ＭＳ Ｐゴシック" charset="-128"/>
        <a:cs typeface="+mn-cs"/>
      </a:defRPr>
    </a:lvl2pPr>
    <a:lvl3pPr marL="3968220" algn="l" defTabSz="1984112" rtl="0" fontAlgn="base">
      <a:spcBef>
        <a:spcPct val="30000"/>
      </a:spcBef>
      <a:spcAft>
        <a:spcPct val="0"/>
      </a:spcAft>
      <a:defRPr sz="5200" kern="1200">
        <a:solidFill>
          <a:schemeClr val="tx1"/>
        </a:solidFill>
        <a:latin typeface="+mn-lt"/>
        <a:ea typeface="ＭＳ Ｐゴシック" charset="-128"/>
        <a:cs typeface="+mn-cs"/>
      </a:defRPr>
    </a:lvl3pPr>
    <a:lvl4pPr marL="5953766" algn="l" defTabSz="1984112" rtl="0" fontAlgn="base">
      <a:spcBef>
        <a:spcPct val="30000"/>
      </a:spcBef>
      <a:spcAft>
        <a:spcPct val="0"/>
      </a:spcAft>
      <a:defRPr sz="5200" kern="1200">
        <a:solidFill>
          <a:schemeClr val="tx1"/>
        </a:solidFill>
        <a:latin typeface="+mn-lt"/>
        <a:ea typeface="ＭＳ Ｐゴシック" charset="-128"/>
        <a:cs typeface="+mn-cs"/>
      </a:defRPr>
    </a:lvl4pPr>
    <a:lvl5pPr marL="7937874" algn="l" defTabSz="1984112" rtl="0" fontAlgn="base">
      <a:spcBef>
        <a:spcPct val="30000"/>
      </a:spcBef>
      <a:spcAft>
        <a:spcPct val="0"/>
      </a:spcAft>
      <a:defRPr sz="5200" kern="1200">
        <a:solidFill>
          <a:schemeClr val="tx1"/>
        </a:solidFill>
        <a:latin typeface="+mn-lt"/>
        <a:ea typeface="ＭＳ Ｐゴシック" charset="-128"/>
        <a:cs typeface="+mn-cs"/>
      </a:defRPr>
    </a:lvl5pPr>
    <a:lvl6pPr marL="9923420" algn="l" defTabSz="1984686" rtl="0" eaLnBrk="1" latinLnBrk="0" hangingPunct="1">
      <a:defRPr sz="5200" kern="1200">
        <a:solidFill>
          <a:schemeClr val="tx1"/>
        </a:solidFill>
        <a:latin typeface="+mn-lt"/>
        <a:ea typeface="+mn-ea"/>
        <a:cs typeface="+mn-cs"/>
      </a:defRPr>
    </a:lvl6pPr>
    <a:lvl7pPr marL="11908105" algn="l" defTabSz="1984686" rtl="0" eaLnBrk="1" latinLnBrk="0" hangingPunct="1">
      <a:defRPr sz="5200" kern="1200">
        <a:solidFill>
          <a:schemeClr val="tx1"/>
        </a:solidFill>
        <a:latin typeface="+mn-lt"/>
        <a:ea typeface="+mn-ea"/>
        <a:cs typeface="+mn-cs"/>
      </a:defRPr>
    </a:lvl7pPr>
    <a:lvl8pPr marL="13892791" algn="l" defTabSz="1984686" rtl="0" eaLnBrk="1" latinLnBrk="0" hangingPunct="1">
      <a:defRPr sz="5200" kern="1200">
        <a:solidFill>
          <a:schemeClr val="tx1"/>
        </a:solidFill>
        <a:latin typeface="+mn-lt"/>
        <a:ea typeface="+mn-ea"/>
        <a:cs typeface="+mn-cs"/>
      </a:defRPr>
    </a:lvl8pPr>
    <a:lvl9pPr marL="15877472" algn="l" defTabSz="1984686" rtl="0" eaLnBrk="1" latinLnBrk="0" hangingPunct="1">
      <a:defRPr sz="5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106738" y="549275"/>
            <a:ext cx="3387725" cy="2743200"/>
          </a:xfrm>
        </p:spPr>
      </p:sp>
      <p:sp>
        <p:nvSpPr>
          <p:cNvPr id="3" name="Notes Placeholder 2"/>
          <p:cNvSpPr>
            <a:spLocks noGrp="1"/>
          </p:cNvSpPr>
          <p:nvPr>
            <p:ph type="body" idx="1"/>
          </p:nvPr>
        </p:nvSpPr>
        <p:spPr/>
        <p:txBody>
          <a:bodyPr/>
          <a:lstStyle/>
          <a:p>
            <a:pPr marL="0" indent="0">
              <a:buNone/>
            </a:pPr>
            <a:endParaRPr lang="en-US" baseline="0" dirty="0" smtClean="0"/>
          </a:p>
        </p:txBody>
      </p:sp>
      <p:sp>
        <p:nvSpPr>
          <p:cNvPr id="4" name="Slide Number Placeholder 3"/>
          <p:cNvSpPr>
            <a:spLocks noGrp="1"/>
          </p:cNvSpPr>
          <p:nvPr>
            <p:ph type="sldNum" sz="quarter" idx="10"/>
          </p:nvPr>
        </p:nvSpPr>
        <p:spPr/>
        <p:txBody>
          <a:bodyPr/>
          <a:lstStyle/>
          <a:p>
            <a:pPr>
              <a:defRPr/>
            </a:pPr>
            <a:fld id="{EB019361-41C5-444F-A51E-629F429A4903}" type="slidenum">
              <a:rPr lang="en-US" smtClean="0"/>
              <a:pPr>
                <a:defRPr/>
              </a:pPr>
              <a:t>1</a:t>
            </a:fld>
            <a:endParaRPr lang="en-US"/>
          </a:p>
        </p:txBody>
      </p:sp>
    </p:spTree>
    <p:extLst>
      <p:ext uri="{BB962C8B-B14F-4D97-AF65-F5344CB8AC3E}">
        <p14:creationId xmlns:p14="http://schemas.microsoft.com/office/powerpoint/2010/main" val="32445262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9657934"/>
            <a:ext cx="32644080" cy="6664113"/>
          </a:xfrm>
        </p:spPr>
        <p:txBody>
          <a:bodyPr/>
          <a:lstStyle/>
          <a:p>
            <a:r>
              <a:rPr lang="en-US" smtClean="0"/>
              <a:t>Click to edit Master title style</a:t>
            </a:r>
            <a:endParaRPr lang="en-US"/>
          </a:p>
        </p:txBody>
      </p:sp>
      <p:sp>
        <p:nvSpPr>
          <p:cNvPr id="3" name="Subtitle 2"/>
          <p:cNvSpPr>
            <a:spLocks noGrp="1"/>
          </p:cNvSpPr>
          <p:nvPr>
            <p:ph type="subTitle" idx="1"/>
          </p:nvPr>
        </p:nvSpPr>
        <p:spPr>
          <a:xfrm>
            <a:off x="5760720" y="17617440"/>
            <a:ext cx="26883360" cy="7945120"/>
          </a:xfrm>
        </p:spPr>
        <p:txBody>
          <a:bodyPr/>
          <a:lstStyle>
            <a:lvl1pPr marL="0" indent="0" algn="ctr">
              <a:buNone/>
              <a:defRPr>
                <a:solidFill>
                  <a:schemeClr val="tx1">
                    <a:tint val="75000"/>
                  </a:schemeClr>
                </a:solidFill>
              </a:defRPr>
            </a:lvl1pPr>
            <a:lvl2pPr marL="1984686" indent="0" algn="ctr">
              <a:buNone/>
              <a:defRPr>
                <a:solidFill>
                  <a:schemeClr val="tx1">
                    <a:tint val="75000"/>
                  </a:schemeClr>
                </a:solidFill>
              </a:defRPr>
            </a:lvl2pPr>
            <a:lvl3pPr marL="3969367" indent="0" algn="ctr">
              <a:buNone/>
              <a:defRPr>
                <a:solidFill>
                  <a:schemeClr val="tx1">
                    <a:tint val="75000"/>
                  </a:schemeClr>
                </a:solidFill>
              </a:defRPr>
            </a:lvl3pPr>
            <a:lvl4pPr marL="5954053" indent="0" algn="ctr">
              <a:buNone/>
              <a:defRPr>
                <a:solidFill>
                  <a:schemeClr val="tx1">
                    <a:tint val="75000"/>
                  </a:schemeClr>
                </a:solidFill>
              </a:defRPr>
            </a:lvl4pPr>
            <a:lvl5pPr marL="7938738" indent="0" algn="ctr">
              <a:buNone/>
              <a:defRPr>
                <a:solidFill>
                  <a:schemeClr val="tx1">
                    <a:tint val="75000"/>
                  </a:schemeClr>
                </a:solidFill>
              </a:defRPr>
            </a:lvl5pPr>
            <a:lvl6pPr marL="9923420" indent="0" algn="ctr">
              <a:buNone/>
              <a:defRPr>
                <a:solidFill>
                  <a:schemeClr val="tx1">
                    <a:tint val="75000"/>
                  </a:schemeClr>
                </a:solidFill>
              </a:defRPr>
            </a:lvl6pPr>
            <a:lvl7pPr marL="11908105" indent="0" algn="ctr">
              <a:buNone/>
              <a:defRPr>
                <a:solidFill>
                  <a:schemeClr val="tx1">
                    <a:tint val="75000"/>
                  </a:schemeClr>
                </a:solidFill>
              </a:defRPr>
            </a:lvl7pPr>
            <a:lvl8pPr marL="13892791" indent="0" algn="ctr">
              <a:buNone/>
              <a:defRPr>
                <a:solidFill>
                  <a:schemeClr val="tx1">
                    <a:tint val="75000"/>
                  </a:schemeClr>
                </a:solidFill>
              </a:defRPr>
            </a:lvl8pPr>
            <a:lvl9pPr marL="1587747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F2168374-A040-0C4E-9E0C-5048BC470C4B}" type="datetime1">
              <a:rPr lang="en-US"/>
              <a:pPr>
                <a:defRPr/>
              </a:pPr>
              <a:t>12/4/2016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AFD41A2-E6E3-B145-B878-864797D5CC34}"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387F311B-35E2-D940-8029-56672A0FB54D}" type="datetime1">
              <a:rPr lang="en-US"/>
              <a:pPr>
                <a:defRPr/>
              </a:pPr>
              <a:t>12/4/2016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1330917-DE1C-9548-BB35-55143C624369}"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3715" y="19977953"/>
            <a:ext cx="32644080" cy="6174740"/>
          </a:xfrm>
        </p:spPr>
        <p:txBody>
          <a:bodyPr anchor="t"/>
          <a:lstStyle>
            <a:lvl1pPr algn="l">
              <a:defRPr sz="17400" b="1" cap="all"/>
            </a:lvl1pPr>
          </a:lstStyle>
          <a:p>
            <a:r>
              <a:rPr lang="en-US" smtClean="0"/>
              <a:t>Click to edit Master title style</a:t>
            </a:r>
            <a:endParaRPr lang="en-US"/>
          </a:p>
        </p:txBody>
      </p:sp>
      <p:sp>
        <p:nvSpPr>
          <p:cNvPr id="3" name="Text Placeholder 2"/>
          <p:cNvSpPr>
            <a:spLocks noGrp="1"/>
          </p:cNvSpPr>
          <p:nvPr>
            <p:ph type="body" idx="1"/>
          </p:nvPr>
        </p:nvSpPr>
        <p:spPr>
          <a:xfrm>
            <a:off x="3033715" y="13177101"/>
            <a:ext cx="32644080" cy="6800848"/>
          </a:xfrm>
        </p:spPr>
        <p:txBody>
          <a:bodyPr anchor="b"/>
          <a:lstStyle>
            <a:lvl1pPr marL="0" indent="0">
              <a:buNone/>
              <a:defRPr sz="8700">
                <a:solidFill>
                  <a:schemeClr val="tx1">
                    <a:tint val="75000"/>
                  </a:schemeClr>
                </a:solidFill>
              </a:defRPr>
            </a:lvl1pPr>
            <a:lvl2pPr marL="1984686" indent="0">
              <a:buNone/>
              <a:defRPr sz="7800">
                <a:solidFill>
                  <a:schemeClr val="tx1">
                    <a:tint val="75000"/>
                  </a:schemeClr>
                </a:solidFill>
              </a:defRPr>
            </a:lvl2pPr>
            <a:lvl3pPr marL="3969367" indent="0">
              <a:buNone/>
              <a:defRPr sz="6900">
                <a:solidFill>
                  <a:schemeClr val="tx1">
                    <a:tint val="75000"/>
                  </a:schemeClr>
                </a:solidFill>
              </a:defRPr>
            </a:lvl3pPr>
            <a:lvl4pPr marL="5954053" indent="0">
              <a:buNone/>
              <a:defRPr sz="6100">
                <a:solidFill>
                  <a:schemeClr val="tx1">
                    <a:tint val="75000"/>
                  </a:schemeClr>
                </a:solidFill>
              </a:defRPr>
            </a:lvl4pPr>
            <a:lvl5pPr marL="7938738" indent="0">
              <a:buNone/>
              <a:defRPr sz="6100">
                <a:solidFill>
                  <a:schemeClr val="tx1">
                    <a:tint val="75000"/>
                  </a:schemeClr>
                </a:solidFill>
              </a:defRPr>
            </a:lvl5pPr>
            <a:lvl6pPr marL="9923420" indent="0">
              <a:buNone/>
              <a:defRPr sz="6100">
                <a:solidFill>
                  <a:schemeClr val="tx1">
                    <a:tint val="75000"/>
                  </a:schemeClr>
                </a:solidFill>
              </a:defRPr>
            </a:lvl6pPr>
            <a:lvl7pPr marL="11908105" indent="0">
              <a:buNone/>
              <a:defRPr sz="6100">
                <a:solidFill>
                  <a:schemeClr val="tx1">
                    <a:tint val="75000"/>
                  </a:schemeClr>
                </a:solidFill>
              </a:defRPr>
            </a:lvl7pPr>
            <a:lvl8pPr marL="13892791" indent="0">
              <a:buNone/>
              <a:defRPr sz="6100">
                <a:solidFill>
                  <a:schemeClr val="tx1">
                    <a:tint val="75000"/>
                  </a:schemeClr>
                </a:solidFill>
              </a:defRPr>
            </a:lvl8pPr>
            <a:lvl9pPr marL="15877472" indent="0">
              <a:buNone/>
              <a:defRPr sz="61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73805BDA-E397-224C-AD12-B8ACD9297065}" type="datetime1">
              <a:rPr lang="en-US"/>
              <a:pPr>
                <a:defRPr/>
              </a:pPr>
              <a:t>12/4/2016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ED2234B-D84F-324B-867B-3875B247D0C6}"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914204" y="46425699"/>
            <a:ext cx="61894400" cy="131317574"/>
          </a:xfrm>
        </p:spPr>
        <p:txBody>
          <a:bodyPr/>
          <a:lstStyle>
            <a:lvl1pPr>
              <a:defRPr sz="12200"/>
            </a:lvl1pPr>
            <a:lvl2pPr>
              <a:defRPr sz="10400"/>
            </a:lvl2pPr>
            <a:lvl3pPr>
              <a:defRPr sz="8700"/>
            </a:lvl3pPr>
            <a:lvl4pPr>
              <a:defRPr sz="7800"/>
            </a:lvl4pPr>
            <a:lvl5pPr>
              <a:defRPr sz="7800"/>
            </a:lvl5pPr>
            <a:lvl6pPr>
              <a:defRPr sz="7800"/>
            </a:lvl6pPr>
            <a:lvl7pPr>
              <a:defRPr sz="7800"/>
            </a:lvl7pPr>
            <a:lvl8pPr>
              <a:defRPr sz="7800"/>
            </a:lvl8pPr>
            <a:lvl9pPr>
              <a:defRPr sz="7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9448686" y="46425699"/>
            <a:ext cx="61894405" cy="131317574"/>
          </a:xfrm>
        </p:spPr>
        <p:txBody>
          <a:bodyPr/>
          <a:lstStyle>
            <a:lvl1pPr>
              <a:defRPr sz="12200"/>
            </a:lvl1pPr>
            <a:lvl2pPr>
              <a:defRPr sz="10400"/>
            </a:lvl2pPr>
            <a:lvl3pPr>
              <a:defRPr sz="8700"/>
            </a:lvl3pPr>
            <a:lvl4pPr>
              <a:defRPr sz="7800"/>
            </a:lvl4pPr>
            <a:lvl5pPr>
              <a:defRPr sz="7800"/>
            </a:lvl5pPr>
            <a:lvl6pPr>
              <a:defRPr sz="7800"/>
            </a:lvl6pPr>
            <a:lvl7pPr>
              <a:defRPr sz="7800"/>
            </a:lvl7pPr>
            <a:lvl8pPr>
              <a:defRPr sz="7800"/>
            </a:lvl8pPr>
            <a:lvl9pPr>
              <a:defRPr sz="7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EDCF91E7-8F23-784B-9608-D5B07A59489F}" type="datetime1">
              <a:rPr lang="en-US"/>
              <a:pPr>
                <a:defRPr/>
              </a:pPr>
              <a:t>12/4/2016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5796211-2888-1145-BB96-DF094E47227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20240" y="1245026"/>
            <a:ext cx="34564320" cy="51816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920244" y="6959179"/>
            <a:ext cx="16968790" cy="2900254"/>
          </a:xfrm>
        </p:spPr>
        <p:txBody>
          <a:bodyPr anchor="b"/>
          <a:lstStyle>
            <a:lvl1pPr marL="0" indent="0">
              <a:buNone/>
              <a:defRPr sz="10400" b="1"/>
            </a:lvl1pPr>
            <a:lvl2pPr marL="1984686" indent="0">
              <a:buNone/>
              <a:defRPr sz="8700" b="1"/>
            </a:lvl2pPr>
            <a:lvl3pPr marL="3969367" indent="0">
              <a:buNone/>
              <a:defRPr sz="7800" b="1"/>
            </a:lvl3pPr>
            <a:lvl4pPr marL="5954053" indent="0">
              <a:buNone/>
              <a:defRPr sz="6900" b="1"/>
            </a:lvl4pPr>
            <a:lvl5pPr marL="7938738" indent="0">
              <a:buNone/>
              <a:defRPr sz="6900" b="1"/>
            </a:lvl5pPr>
            <a:lvl6pPr marL="9923420" indent="0">
              <a:buNone/>
              <a:defRPr sz="6900" b="1"/>
            </a:lvl6pPr>
            <a:lvl7pPr marL="11908105" indent="0">
              <a:buNone/>
              <a:defRPr sz="6900" b="1"/>
            </a:lvl7pPr>
            <a:lvl8pPr marL="13892791" indent="0">
              <a:buNone/>
              <a:defRPr sz="6900" b="1"/>
            </a:lvl8pPr>
            <a:lvl9pPr marL="15877472" indent="0">
              <a:buNone/>
              <a:defRPr sz="6900" b="1"/>
            </a:lvl9pPr>
          </a:lstStyle>
          <a:p>
            <a:pPr lvl="0"/>
            <a:r>
              <a:rPr lang="en-US" smtClean="0"/>
              <a:t>Click to edit Master text styles</a:t>
            </a:r>
          </a:p>
        </p:txBody>
      </p:sp>
      <p:sp>
        <p:nvSpPr>
          <p:cNvPr id="4" name="Content Placeholder 3"/>
          <p:cNvSpPr>
            <a:spLocks noGrp="1"/>
          </p:cNvSpPr>
          <p:nvPr>
            <p:ph sz="half" idx="2"/>
          </p:nvPr>
        </p:nvSpPr>
        <p:spPr>
          <a:xfrm>
            <a:off x="1920244" y="9859433"/>
            <a:ext cx="16968790" cy="17912506"/>
          </a:xfrm>
        </p:spPr>
        <p:txBody>
          <a:bodyPr/>
          <a:lstStyle>
            <a:lvl1pPr>
              <a:defRPr sz="10400"/>
            </a:lvl1pPr>
            <a:lvl2pPr>
              <a:defRPr sz="8700"/>
            </a:lvl2pPr>
            <a:lvl3pPr>
              <a:defRPr sz="7800"/>
            </a:lvl3pPr>
            <a:lvl4pPr>
              <a:defRPr sz="6900"/>
            </a:lvl4pPr>
            <a:lvl5pPr>
              <a:defRPr sz="6900"/>
            </a:lvl5pPr>
            <a:lvl6pPr>
              <a:defRPr sz="6900"/>
            </a:lvl6pPr>
            <a:lvl7pPr>
              <a:defRPr sz="6900"/>
            </a:lvl7pPr>
            <a:lvl8pPr>
              <a:defRPr sz="6900"/>
            </a:lvl8pPr>
            <a:lvl9pPr>
              <a:defRPr sz="6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9509111" y="6959179"/>
            <a:ext cx="16975455" cy="2900254"/>
          </a:xfrm>
        </p:spPr>
        <p:txBody>
          <a:bodyPr anchor="b"/>
          <a:lstStyle>
            <a:lvl1pPr marL="0" indent="0">
              <a:buNone/>
              <a:defRPr sz="10400" b="1"/>
            </a:lvl1pPr>
            <a:lvl2pPr marL="1984686" indent="0">
              <a:buNone/>
              <a:defRPr sz="8700" b="1"/>
            </a:lvl2pPr>
            <a:lvl3pPr marL="3969367" indent="0">
              <a:buNone/>
              <a:defRPr sz="7800" b="1"/>
            </a:lvl3pPr>
            <a:lvl4pPr marL="5954053" indent="0">
              <a:buNone/>
              <a:defRPr sz="6900" b="1"/>
            </a:lvl4pPr>
            <a:lvl5pPr marL="7938738" indent="0">
              <a:buNone/>
              <a:defRPr sz="6900" b="1"/>
            </a:lvl5pPr>
            <a:lvl6pPr marL="9923420" indent="0">
              <a:buNone/>
              <a:defRPr sz="6900" b="1"/>
            </a:lvl6pPr>
            <a:lvl7pPr marL="11908105" indent="0">
              <a:buNone/>
              <a:defRPr sz="6900" b="1"/>
            </a:lvl7pPr>
            <a:lvl8pPr marL="13892791" indent="0">
              <a:buNone/>
              <a:defRPr sz="6900" b="1"/>
            </a:lvl8pPr>
            <a:lvl9pPr marL="15877472" indent="0">
              <a:buNone/>
              <a:defRPr sz="6900" b="1"/>
            </a:lvl9pPr>
          </a:lstStyle>
          <a:p>
            <a:pPr lvl="0"/>
            <a:r>
              <a:rPr lang="en-US" smtClean="0"/>
              <a:t>Click to edit Master text styles</a:t>
            </a:r>
          </a:p>
        </p:txBody>
      </p:sp>
      <p:sp>
        <p:nvSpPr>
          <p:cNvPr id="6" name="Content Placeholder 5"/>
          <p:cNvSpPr>
            <a:spLocks noGrp="1"/>
          </p:cNvSpPr>
          <p:nvPr>
            <p:ph sz="quarter" idx="4"/>
          </p:nvPr>
        </p:nvSpPr>
        <p:spPr>
          <a:xfrm>
            <a:off x="19509111" y="9859433"/>
            <a:ext cx="16975455" cy="17912506"/>
          </a:xfrm>
        </p:spPr>
        <p:txBody>
          <a:bodyPr/>
          <a:lstStyle>
            <a:lvl1pPr>
              <a:defRPr sz="10400"/>
            </a:lvl1pPr>
            <a:lvl2pPr>
              <a:defRPr sz="8700"/>
            </a:lvl2pPr>
            <a:lvl3pPr>
              <a:defRPr sz="7800"/>
            </a:lvl3pPr>
            <a:lvl4pPr>
              <a:defRPr sz="6900"/>
            </a:lvl4pPr>
            <a:lvl5pPr>
              <a:defRPr sz="6900"/>
            </a:lvl5pPr>
            <a:lvl6pPr>
              <a:defRPr sz="6900"/>
            </a:lvl6pPr>
            <a:lvl7pPr>
              <a:defRPr sz="6900"/>
            </a:lvl7pPr>
            <a:lvl8pPr>
              <a:defRPr sz="6900"/>
            </a:lvl8pPr>
            <a:lvl9pPr>
              <a:defRPr sz="6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A407D019-A846-DD47-852F-A6F8B5897D57}" type="datetime1">
              <a:rPr lang="en-US"/>
              <a:pPr>
                <a:defRPr/>
              </a:pPr>
              <a:t>12/4/2016</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FB26ECB8-3A0F-174B-A8DA-466E3CCCEE6E}"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4CF94736-78FA-0942-8D96-145A14CC2794}" type="datetime1">
              <a:rPr lang="en-US"/>
              <a:pPr>
                <a:defRPr/>
              </a:pPr>
              <a:t>12/4/2016</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AACACF7D-A932-9142-A09E-F927489D7439}"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1EA664FD-87A2-934D-9DAF-D2CED7142553}" type="datetime1">
              <a:rPr lang="en-US"/>
              <a:pPr>
                <a:defRPr/>
              </a:pPr>
              <a:t>12/4/2016</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0D638B6B-95AB-7147-A721-A456ADA9656F}"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6" y="1237827"/>
            <a:ext cx="12634915" cy="5267960"/>
          </a:xfrm>
        </p:spPr>
        <p:txBody>
          <a:bodyPr anchor="b"/>
          <a:lstStyle>
            <a:lvl1pPr algn="l">
              <a:defRPr sz="8700" b="1"/>
            </a:lvl1pPr>
          </a:lstStyle>
          <a:p>
            <a:r>
              <a:rPr lang="en-US" smtClean="0"/>
              <a:t>Click to edit Master title style</a:t>
            </a:r>
            <a:endParaRPr lang="en-US"/>
          </a:p>
        </p:txBody>
      </p:sp>
      <p:sp>
        <p:nvSpPr>
          <p:cNvPr id="3" name="Content Placeholder 2"/>
          <p:cNvSpPr>
            <a:spLocks noGrp="1"/>
          </p:cNvSpPr>
          <p:nvPr>
            <p:ph idx="1"/>
          </p:nvPr>
        </p:nvSpPr>
        <p:spPr>
          <a:xfrm>
            <a:off x="15015210" y="1237829"/>
            <a:ext cx="21469350" cy="26534112"/>
          </a:xfrm>
        </p:spPr>
        <p:txBody>
          <a:bodyPr/>
          <a:lstStyle>
            <a:lvl1pPr>
              <a:defRPr sz="13900"/>
            </a:lvl1pPr>
            <a:lvl2pPr>
              <a:defRPr sz="12200"/>
            </a:lvl2pPr>
            <a:lvl3pPr>
              <a:defRPr sz="10400"/>
            </a:lvl3pPr>
            <a:lvl4pPr>
              <a:defRPr sz="8700"/>
            </a:lvl4pPr>
            <a:lvl5pPr>
              <a:defRPr sz="8700"/>
            </a:lvl5pPr>
            <a:lvl6pPr>
              <a:defRPr sz="8700"/>
            </a:lvl6pPr>
            <a:lvl7pPr>
              <a:defRPr sz="8700"/>
            </a:lvl7pPr>
            <a:lvl8pPr>
              <a:defRPr sz="8700"/>
            </a:lvl8pPr>
            <a:lvl9pPr>
              <a:defRPr sz="8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920246" y="6505789"/>
            <a:ext cx="12634915" cy="21266152"/>
          </a:xfrm>
        </p:spPr>
        <p:txBody>
          <a:bodyPr/>
          <a:lstStyle>
            <a:lvl1pPr marL="0" indent="0">
              <a:buNone/>
              <a:defRPr sz="6100"/>
            </a:lvl1pPr>
            <a:lvl2pPr marL="1984686" indent="0">
              <a:buNone/>
              <a:defRPr sz="5200"/>
            </a:lvl2pPr>
            <a:lvl3pPr marL="3969367" indent="0">
              <a:buNone/>
              <a:defRPr sz="4300"/>
            </a:lvl3pPr>
            <a:lvl4pPr marL="5954053" indent="0">
              <a:buNone/>
              <a:defRPr sz="3900"/>
            </a:lvl4pPr>
            <a:lvl5pPr marL="7938738" indent="0">
              <a:buNone/>
              <a:defRPr sz="3900"/>
            </a:lvl5pPr>
            <a:lvl6pPr marL="9923420" indent="0">
              <a:buNone/>
              <a:defRPr sz="3900"/>
            </a:lvl6pPr>
            <a:lvl7pPr marL="11908105" indent="0">
              <a:buNone/>
              <a:defRPr sz="3900"/>
            </a:lvl7pPr>
            <a:lvl8pPr marL="13892791" indent="0">
              <a:buNone/>
              <a:defRPr sz="3900"/>
            </a:lvl8pPr>
            <a:lvl9pPr marL="15877472" indent="0">
              <a:buNone/>
              <a:defRPr sz="3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31EDD80-4EBF-604D-93DD-D1E9962F1AF5}" type="datetime1">
              <a:rPr lang="en-US"/>
              <a:pPr>
                <a:defRPr/>
              </a:pPr>
              <a:t>12/4/2016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E69E147-F1ED-584B-AEC4-68D382F8AB43}"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7610" y="21762720"/>
            <a:ext cx="23042880" cy="2569212"/>
          </a:xfrm>
        </p:spPr>
        <p:txBody>
          <a:bodyPr anchor="b"/>
          <a:lstStyle>
            <a:lvl1pPr algn="l">
              <a:defRPr sz="8700" b="1"/>
            </a:lvl1pPr>
          </a:lstStyle>
          <a:p>
            <a:r>
              <a:rPr lang="en-US" smtClean="0"/>
              <a:t>Click to edit Master title style</a:t>
            </a:r>
            <a:endParaRPr lang="en-US"/>
          </a:p>
        </p:txBody>
      </p:sp>
      <p:sp>
        <p:nvSpPr>
          <p:cNvPr id="3" name="Picture Placeholder 2"/>
          <p:cNvSpPr>
            <a:spLocks noGrp="1"/>
          </p:cNvSpPr>
          <p:nvPr>
            <p:ph type="pic" idx="1"/>
          </p:nvPr>
        </p:nvSpPr>
        <p:spPr>
          <a:xfrm>
            <a:off x="7527610" y="2777913"/>
            <a:ext cx="23042880" cy="18653760"/>
          </a:xfrm>
        </p:spPr>
        <p:txBody>
          <a:bodyPr rtlCol="0">
            <a:normAutofit/>
          </a:bodyPr>
          <a:lstStyle>
            <a:lvl1pPr marL="0" indent="0">
              <a:buNone/>
              <a:defRPr sz="13900"/>
            </a:lvl1pPr>
            <a:lvl2pPr marL="1984686" indent="0">
              <a:buNone/>
              <a:defRPr sz="12200"/>
            </a:lvl2pPr>
            <a:lvl3pPr marL="3969367" indent="0">
              <a:buNone/>
              <a:defRPr sz="10400"/>
            </a:lvl3pPr>
            <a:lvl4pPr marL="5954053" indent="0">
              <a:buNone/>
              <a:defRPr sz="8700"/>
            </a:lvl4pPr>
            <a:lvl5pPr marL="7938738" indent="0">
              <a:buNone/>
              <a:defRPr sz="8700"/>
            </a:lvl5pPr>
            <a:lvl6pPr marL="9923420" indent="0">
              <a:buNone/>
              <a:defRPr sz="8700"/>
            </a:lvl6pPr>
            <a:lvl7pPr marL="11908105" indent="0">
              <a:buNone/>
              <a:defRPr sz="8700"/>
            </a:lvl7pPr>
            <a:lvl8pPr marL="13892791" indent="0">
              <a:buNone/>
              <a:defRPr sz="8700"/>
            </a:lvl8pPr>
            <a:lvl9pPr marL="15877472" indent="0">
              <a:buNone/>
              <a:defRPr sz="8700"/>
            </a:lvl9pPr>
          </a:lstStyle>
          <a:p>
            <a:pPr lvl="0"/>
            <a:endParaRPr lang="en-US" noProof="0" smtClean="0"/>
          </a:p>
        </p:txBody>
      </p:sp>
      <p:sp>
        <p:nvSpPr>
          <p:cNvPr id="4" name="Text Placeholder 3"/>
          <p:cNvSpPr>
            <a:spLocks noGrp="1"/>
          </p:cNvSpPr>
          <p:nvPr>
            <p:ph type="body" sz="half" idx="2"/>
          </p:nvPr>
        </p:nvSpPr>
        <p:spPr>
          <a:xfrm>
            <a:off x="7527610" y="24331932"/>
            <a:ext cx="23042880" cy="3648708"/>
          </a:xfrm>
        </p:spPr>
        <p:txBody>
          <a:bodyPr/>
          <a:lstStyle>
            <a:lvl1pPr marL="0" indent="0">
              <a:buNone/>
              <a:defRPr sz="6100"/>
            </a:lvl1pPr>
            <a:lvl2pPr marL="1984686" indent="0">
              <a:buNone/>
              <a:defRPr sz="5200"/>
            </a:lvl2pPr>
            <a:lvl3pPr marL="3969367" indent="0">
              <a:buNone/>
              <a:defRPr sz="4300"/>
            </a:lvl3pPr>
            <a:lvl4pPr marL="5954053" indent="0">
              <a:buNone/>
              <a:defRPr sz="3900"/>
            </a:lvl4pPr>
            <a:lvl5pPr marL="7938738" indent="0">
              <a:buNone/>
              <a:defRPr sz="3900"/>
            </a:lvl5pPr>
            <a:lvl6pPr marL="9923420" indent="0">
              <a:buNone/>
              <a:defRPr sz="3900"/>
            </a:lvl6pPr>
            <a:lvl7pPr marL="11908105" indent="0">
              <a:buNone/>
              <a:defRPr sz="3900"/>
            </a:lvl7pPr>
            <a:lvl8pPr marL="13892791" indent="0">
              <a:buNone/>
              <a:defRPr sz="3900"/>
            </a:lvl8pPr>
            <a:lvl9pPr marL="15877472" indent="0">
              <a:buNone/>
              <a:defRPr sz="3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D2640C6A-9240-8D4F-B35E-22D6DBC6ABE1}" type="datetime1">
              <a:rPr lang="en-US"/>
              <a:pPr>
                <a:defRPr/>
              </a:pPr>
              <a:t>12/4/2016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47A716F-4D13-984B-AC58-3D9F70F0B32C}"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FF0C64B-009A-D84D-9DD4-26078246F43C}" type="datetime1">
              <a:rPr lang="en-US"/>
              <a:pPr>
                <a:defRPr/>
              </a:pPr>
              <a:t>12/4/2016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BACE2E9-987C-DE46-8CE6-E6AE4EB9793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239199" y="7966712"/>
            <a:ext cx="31103890" cy="169776561"/>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914206" y="7966712"/>
            <a:ext cx="92684915" cy="16977656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00BFDF26-AB4F-C745-8B38-6BFDC7B3F00E}" type="datetime1">
              <a:rPr lang="en-US"/>
              <a:pPr>
                <a:defRPr/>
              </a:pPr>
              <a:t>12/4/2016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1D4077B-C4B5-1347-9823-514F2DB23ED1}"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1919688" y="1244423"/>
            <a:ext cx="34565433" cy="5181600"/>
          </a:xfrm>
          <a:prstGeom prst="rect">
            <a:avLst/>
          </a:prstGeom>
          <a:noFill/>
          <a:ln w="9525">
            <a:noFill/>
            <a:miter lim="800000"/>
            <a:headEnd/>
            <a:tailEnd/>
          </a:ln>
        </p:spPr>
        <p:txBody>
          <a:bodyPr vert="horz" wrap="square" lIns="396936" tIns="198470" rIns="396936" bIns="19847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1919688" y="7253644"/>
            <a:ext cx="34565433" cy="20517998"/>
          </a:xfrm>
          <a:prstGeom prst="rect">
            <a:avLst/>
          </a:prstGeom>
          <a:noFill/>
          <a:ln w="9525">
            <a:noFill/>
            <a:miter lim="800000"/>
            <a:headEnd/>
            <a:tailEnd/>
          </a:ln>
        </p:spPr>
        <p:txBody>
          <a:bodyPr vert="horz" wrap="square" lIns="396936" tIns="198470" rIns="396936" bIns="19847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919688" y="28815157"/>
            <a:ext cx="8962233" cy="1655233"/>
          </a:xfrm>
          <a:prstGeom prst="rect">
            <a:avLst/>
          </a:prstGeom>
        </p:spPr>
        <p:txBody>
          <a:bodyPr vert="horz" lIns="396936" tIns="198470" rIns="396936" bIns="198470" rtlCol="0" anchor="ctr"/>
          <a:lstStyle>
            <a:lvl1pPr algn="l" defTabSz="1984686" fontAlgn="auto">
              <a:spcBef>
                <a:spcPts val="0"/>
              </a:spcBef>
              <a:spcAft>
                <a:spcPts val="0"/>
              </a:spcAft>
              <a:defRPr sz="5200" smtClean="0">
                <a:solidFill>
                  <a:schemeClr val="tx1">
                    <a:tint val="75000"/>
                  </a:schemeClr>
                </a:solidFill>
                <a:latin typeface="+mn-lt"/>
                <a:ea typeface="+mn-ea"/>
                <a:cs typeface="+mn-cs"/>
              </a:defRPr>
            </a:lvl1pPr>
          </a:lstStyle>
          <a:p>
            <a:pPr>
              <a:defRPr/>
            </a:pPr>
            <a:fld id="{882AFA65-AC44-4E45-A604-97A4ED4522D4}" type="datetime1">
              <a:rPr lang="en-US"/>
              <a:pPr>
                <a:defRPr/>
              </a:pPr>
              <a:t>12/4/2016</a:t>
            </a:fld>
            <a:endParaRPr lang="en-US"/>
          </a:p>
        </p:txBody>
      </p:sp>
      <p:sp>
        <p:nvSpPr>
          <p:cNvPr id="5" name="Footer Placeholder 4"/>
          <p:cNvSpPr>
            <a:spLocks noGrp="1"/>
          </p:cNvSpPr>
          <p:nvPr>
            <p:ph type="ftr" sz="quarter" idx="3"/>
          </p:nvPr>
        </p:nvSpPr>
        <p:spPr>
          <a:xfrm>
            <a:off x="13121088" y="28815157"/>
            <a:ext cx="12162633" cy="1655233"/>
          </a:xfrm>
          <a:prstGeom prst="rect">
            <a:avLst/>
          </a:prstGeom>
        </p:spPr>
        <p:txBody>
          <a:bodyPr vert="horz" lIns="396936" tIns="198470" rIns="396936" bIns="198470" rtlCol="0" anchor="ctr"/>
          <a:lstStyle>
            <a:lvl1pPr algn="ctr" defTabSz="1984686" fontAlgn="auto">
              <a:spcBef>
                <a:spcPts val="0"/>
              </a:spcBef>
              <a:spcAft>
                <a:spcPts val="0"/>
              </a:spcAft>
              <a:defRPr sz="5200" smtClean="0">
                <a:solidFill>
                  <a:schemeClr val="tx1">
                    <a:tint val="75000"/>
                  </a:schemeClr>
                </a:solidFill>
                <a:latin typeface="+mn-lt"/>
                <a:ea typeface="+mn-ea"/>
                <a:cs typeface="+mn-cs"/>
              </a:defRPr>
            </a:lvl1pPr>
          </a:lstStyle>
          <a:p>
            <a:pPr>
              <a:defRPr/>
            </a:pPr>
            <a:endParaRPr lang="en-US"/>
          </a:p>
        </p:txBody>
      </p:sp>
      <p:sp>
        <p:nvSpPr>
          <p:cNvPr id="6" name="Slide Number Placeholder 5"/>
          <p:cNvSpPr>
            <a:spLocks noGrp="1"/>
          </p:cNvSpPr>
          <p:nvPr>
            <p:ph type="sldNum" sz="quarter" idx="4"/>
          </p:nvPr>
        </p:nvSpPr>
        <p:spPr>
          <a:xfrm>
            <a:off x="27522888" y="28815157"/>
            <a:ext cx="8962233" cy="1655233"/>
          </a:xfrm>
          <a:prstGeom prst="rect">
            <a:avLst/>
          </a:prstGeom>
        </p:spPr>
        <p:txBody>
          <a:bodyPr vert="horz" lIns="396936" tIns="198470" rIns="396936" bIns="198470" rtlCol="0" anchor="ctr"/>
          <a:lstStyle>
            <a:lvl1pPr algn="r" defTabSz="1984686" fontAlgn="auto">
              <a:spcBef>
                <a:spcPts val="0"/>
              </a:spcBef>
              <a:spcAft>
                <a:spcPts val="0"/>
              </a:spcAft>
              <a:defRPr sz="5200" smtClean="0">
                <a:solidFill>
                  <a:schemeClr val="tx1">
                    <a:tint val="75000"/>
                  </a:schemeClr>
                </a:solidFill>
                <a:latin typeface="+mn-lt"/>
                <a:ea typeface="+mn-ea"/>
                <a:cs typeface="+mn-cs"/>
              </a:defRPr>
            </a:lvl1pPr>
          </a:lstStyle>
          <a:p>
            <a:pPr>
              <a:defRPr/>
            </a:pPr>
            <a:fld id="{6FE509B3-B61B-7A40-A76C-1E8E2FB4D6F8}"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1984112" rtl="0" fontAlgn="base">
        <a:spcBef>
          <a:spcPct val="0"/>
        </a:spcBef>
        <a:spcAft>
          <a:spcPct val="0"/>
        </a:spcAft>
        <a:defRPr sz="19100" kern="1200">
          <a:solidFill>
            <a:schemeClr val="tx1"/>
          </a:solidFill>
          <a:latin typeface="+mj-lt"/>
          <a:ea typeface="ＭＳ Ｐゴシック" charset="-128"/>
          <a:cs typeface="ＭＳ Ｐゴシック" charset="-128"/>
        </a:defRPr>
      </a:lvl1pPr>
      <a:lvl2pPr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2pPr>
      <a:lvl3pPr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3pPr>
      <a:lvl4pPr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4pPr>
      <a:lvl5pPr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5pPr>
      <a:lvl6pPr marL="413474"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6pPr>
      <a:lvl7pPr marL="826952"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7pPr>
      <a:lvl8pPr marL="1240425"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8pPr>
      <a:lvl9pPr marL="1653903" algn="ctr" defTabSz="1984112" rtl="0" fontAlgn="base">
        <a:spcBef>
          <a:spcPct val="0"/>
        </a:spcBef>
        <a:spcAft>
          <a:spcPct val="0"/>
        </a:spcAft>
        <a:defRPr sz="19100">
          <a:solidFill>
            <a:schemeClr val="tx1"/>
          </a:solidFill>
          <a:latin typeface="Calibri" charset="0"/>
          <a:ea typeface="ＭＳ Ｐゴシック" charset="-128"/>
          <a:cs typeface="ＭＳ Ｐゴシック" charset="-128"/>
        </a:defRPr>
      </a:lvl9pPr>
    </p:titleStyle>
    <p:bodyStyle>
      <a:lvl1pPr marL="1487366" indent="-1487366" algn="l" defTabSz="1984112" rtl="0" fontAlgn="base">
        <a:spcBef>
          <a:spcPct val="20000"/>
        </a:spcBef>
        <a:spcAft>
          <a:spcPct val="0"/>
        </a:spcAft>
        <a:buFont typeface="Arial" charset="0"/>
        <a:buChar char="•"/>
        <a:defRPr sz="13900" kern="1200">
          <a:solidFill>
            <a:schemeClr val="tx1"/>
          </a:solidFill>
          <a:latin typeface="+mn-lt"/>
          <a:ea typeface="ＭＳ Ｐゴシック" charset="-128"/>
          <a:cs typeface="ＭＳ Ｐゴシック" charset="-128"/>
        </a:defRPr>
      </a:lvl1pPr>
      <a:lvl2pPr marL="3224538" indent="-1240425" algn="l" defTabSz="1984112" rtl="0" fontAlgn="base">
        <a:spcBef>
          <a:spcPct val="20000"/>
        </a:spcBef>
        <a:spcAft>
          <a:spcPct val="0"/>
        </a:spcAft>
        <a:buFont typeface="Arial" charset="0"/>
        <a:buChar char="–"/>
        <a:defRPr sz="12200" kern="1200">
          <a:solidFill>
            <a:schemeClr val="tx1"/>
          </a:solidFill>
          <a:latin typeface="+mn-lt"/>
          <a:ea typeface="ＭＳ Ｐゴシック" charset="-128"/>
          <a:cs typeface="+mn-cs"/>
        </a:defRPr>
      </a:lvl2pPr>
      <a:lvl3pPr marL="4961710" indent="-992056" algn="l" defTabSz="1984112" rtl="0" fontAlgn="base">
        <a:spcBef>
          <a:spcPct val="20000"/>
        </a:spcBef>
        <a:spcAft>
          <a:spcPct val="0"/>
        </a:spcAft>
        <a:buFont typeface="Arial" charset="0"/>
        <a:buChar char="•"/>
        <a:defRPr sz="10400" kern="1200">
          <a:solidFill>
            <a:schemeClr val="tx1"/>
          </a:solidFill>
          <a:latin typeface="+mn-lt"/>
          <a:ea typeface="ＭＳ Ｐゴシック" charset="-128"/>
          <a:cs typeface="+mn-cs"/>
        </a:defRPr>
      </a:lvl3pPr>
      <a:lvl4pPr marL="6945818" indent="-992056" algn="l" defTabSz="1984112" rtl="0" fontAlgn="base">
        <a:spcBef>
          <a:spcPct val="20000"/>
        </a:spcBef>
        <a:spcAft>
          <a:spcPct val="0"/>
        </a:spcAft>
        <a:buFont typeface="Arial" charset="0"/>
        <a:buChar char="–"/>
        <a:defRPr sz="8700" kern="1200">
          <a:solidFill>
            <a:schemeClr val="tx1"/>
          </a:solidFill>
          <a:latin typeface="+mn-lt"/>
          <a:ea typeface="ＭＳ Ｐゴシック" charset="-128"/>
          <a:cs typeface="+mn-cs"/>
        </a:defRPr>
      </a:lvl4pPr>
      <a:lvl5pPr marL="8929930" indent="-992056" algn="l" defTabSz="1984112" rtl="0" fontAlgn="base">
        <a:spcBef>
          <a:spcPct val="20000"/>
        </a:spcBef>
        <a:spcAft>
          <a:spcPct val="0"/>
        </a:spcAft>
        <a:buFont typeface="Arial" charset="0"/>
        <a:buChar char="»"/>
        <a:defRPr sz="8700" kern="1200">
          <a:solidFill>
            <a:schemeClr val="tx1"/>
          </a:solidFill>
          <a:latin typeface="+mn-lt"/>
          <a:ea typeface="ＭＳ Ｐゴシック" charset="-128"/>
          <a:cs typeface="+mn-cs"/>
        </a:defRPr>
      </a:lvl5pPr>
      <a:lvl6pPr marL="10915762" indent="-992343" algn="l" defTabSz="1984686" rtl="0" eaLnBrk="1" latinLnBrk="0" hangingPunct="1">
        <a:spcBef>
          <a:spcPct val="20000"/>
        </a:spcBef>
        <a:buFont typeface="Arial"/>
        <a:buChar char="•"/>
        <a:defRPr sz="8700" kern="1200">
          <a:solidFill>
            <a:schemeClr val="tx1"/>
          </a:solidFill>
          <a:latin typeface="+mn-lt"/>
          <a:ea typeface="+mn-ea"/>
          <a:cs typeface="+mn-cs"/>
        </a:defRPr>
      </a:lvl6pPr>
      <a:lvl7pPr marL="12900448" indent="-992343" algn="l" defTabSz="1984686" rtl="0" eaLnBrk="1" latinLnBrk="0" hangingPunct="1">
        <a:spcBef>
          <a:spcPct val="20000"/>
        </a:spcBef>
        <a:buFont typeface="Arial"/>
        <a:buChar char="•"/>
        <a:defRPr sz="8700" kern="1200">
          <a:solidFill>
            <a:schemeClr val="tx1"/>
          </a:solidFill>
          <a:latin typeface="+mn-lt"/>
          <a:ea typeface="+mn-ea"/>
          <a:cs typeface="+mn-cs"/>
        </a:defRPr>
      </a:lvl7pPr>
      <a:lvl8pPr marL="14885129" indent="-992343" algn="l" defTabSz="1984686" rtl="0" eaLnBrk="1" latinLnBrk="0" hangingPunct="1">
        <a:spcBef>
          <a:spcPct val="20000"/>
        </a:spcBef>
        <a:buFont typeface="Arial"/>
        <a:buChar char="•"/>
        <a:defRPr sz="8700" kern="1200">
          <a:solidFill>
            <a:schemeClr val="tx1"/>
          </a:solidFill>
          <a:latin typeface="+mn-lt"/>
          <a:ea typeface="+mn-ea"/>
          <a:cs typeface="+mn-cs"/>
        </a:defRPr>
      </a:lvl8pPr>
      <a:lvl9pPr marL="16869815" indent="-992343" algn="l" defTabSz="1984686" rtl="0" eaLnBrk="1" latinLnBrk="0" hangingPunct="1">
        <a:spcBef>
          <a:spcPct val="20000"/>
        </a:spcBef>
        <a:buFont typeface="Arial"/>
        <a:buChar char="•"/>
        <a:defRPr sz="8700" kern="1200">
          <a:solidFill>
            <a:schemeClr val="tx1"/>
          </a:solidFill>
          <a:latin typeface="+mn-lt"/>
          <a:ea typeface="+mn-ea"/>
          <a:cs typeface="+mn-cs"/>
        </a:defRPr>
      </a:lvl9pPr>
    </p:bodyStyle>
    <p:otherStyle>
      <a:defPPr>
        <a:defRPr lang="en-US"/>
      </a:defPPr>
      <a:lvl1pPr marL="0" algn="l" defTabSz="1984686" rtl="0" eaLnBrk="1" latinLnBrk="0" hangingPunct="1">
        <a:defRPr sz="7800" kern="1200">
          <a:solidFill>
            <a:schemeClr val="tx1"/>
          </a:solidFill>
          <a:latin typeface="+mn-lt"/>
          <a:ea typeface="+mn-ea"/>
          <a:cs typeface="+mn-cs"/>
        </a:defRPr>
      </a:lvl1pPr>
      <a:lvl2pPr marL="1984686" algn="l" defTabSz="1984686" rtl="0" eaLnBrk="1" latinLnBrk="0" hangingPunct="1">
        <a:defRPr sz="7800" kern="1200">
          <a:solidFill>
            <a:schemeClr val="tx1"/>
          </a:solidFill>
          <a:latin typeface="+mn-lt"/>
          <a:ea typeface="+mn-ea"/>
          <a:cs typeface="+mn-cs"/>
        </a:defRPr>
      </a:lvl2pPr>
      <a:lvl3pPr marL="3969367" algn="l" defTabSz="1984686" rtl="0" eaLnBrk="1" latinLnBrk="0" hangingPunct="1">
        <a:defRPr sz="7800" kern="1200">
          <a:solidFill>
            <a:schemeClr val="tx1"/>
          </a:solidFill>
          <a:latin typeface="+mn-lt"/>
          <a:ea typeface="+mn-ea"/>
          <a:cs typeface="+mn-cs"/>
        </a:defRPr>
      </a:lvl3pPr>
      <a:lvl4pPr marL="5954053" algn="l" defTabSz="1984686" rtl="0" eaLnBrk="1" latinLnBrk="0" hangingPunct="1">
        <a:defRPr sz="7800" kern="1200">
          <a:solidFill>
            <a:schemeClr val="tx1"/>
          </a:solidFill>
          <a:latin typeface="+mn-lt"/>
          <a:ea typeface="+mn-ea"/>
          <a:cs typeface="+mn-cs"/>
        </a:defRPr>
      </a:lvl4pPr>
      <a:lvl5pPr marL="7938738" algn="l" defTabSz="1984686" rtl="0" eaLnBrk="1" latinLnBrk="0" hangingPunct="1">
        <a:defRPr sz="7800" kern="1200">
          <a:solidFill>
            <a:schemeClr val="tx1"/>
          </a:solidFill>
          <a:latin typeface="+mn-lt"/>
          <a:ea typeface="+mn-ea"/>
          <a:cs typeface="+mn-cs"/>
        </a:defRPr>
      </a:lvl5pPr>
      <a:lvl6pPr marL="9923420" algn="l" defTabSz="1984686" rtl="0" eaLnBrk="1" latinLnBrk="0" hangingPunct="1">
        <a:defRPr sz="7800" kern="1200">
          <a:solidFill>
            <a:schemeClr val="tx1"/>
          </a:solidFill>
          <a:latin typeface="+mn-lt"/>
          <a:ea typeface="+mn-ea"/>
          <a:cs typeface="+mn-cs"/>
        </a:defRPr>
      </a:lvl6pPr>
      <a:lvl7pPr marL="11908105" algn="l" defTabSz="1984686" rtl="0" eaLnBrk="1" latinLnBrk="0" hangingPunct="1">
        <a:defRPr sz="7800" kern="1200">
          <a:solidFill>
            <a:schemeClr val="tx1"/>
          </a:solidFill>
          <a:latin typeface="+mn-lt"/>
          <a:ea typeface="+mn-ea"/>
          <a:cs typeface="+mn-cs"/>
        </a:defRPr>
      </a:lvl7pPr>
      <a:lvl8pPr marL="13892791" algn="l" defTabSz="1984686" rtl="0" eaLnBrk="1" latinLnBrk="0" hangingPunct="1">
        <a:defRPr sz="7800" kern="1200">
          <a:solidFill>
            <a:schemeClr val="tx1"/>
          </a:solidFill>
          <a:latin typeface="+mn-lt"/>
          <a:ea typeface="+mn-ea"/>
          <a:cs typeface="+mn-cs"/>
        </a:defRPr>
      </a:lvl8pPr>
      <a:lvl9pPr marL="15877472" algn="l" defTabSz="1984686" rtl="0" eaLnBrk="1" latinLnBrk="0" hangingPunct="1">
        <a:defRPr sz="7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emf"/><Relationship Id="rId13" Type="http://schemas.openxmlformats.org/officeDocument/2006/relationships/image" Target="../media/image10.emf"/><Relationship Id="rId18" Type="http://schemas.openxmlformats.org/officeDocument/2006/relationships/image" Target="../media/image15.tmp"/><Relationship Id="rId3" Type="http://schemas.openxmlformats.org/officeDocument/2006/relationships/image" Target="../media/image1.jpeg"/><Relationship Id="rId21" Type="http://schemas.openxmlformats.org/officeDocument/2006/relationships/image" Target="../media/image18.emf"/><Relationship Id="rId7" Type="http://schemas.openxmlformats.org/officeDocument/2006/relationships/image" Target="../media/image4.emf"/><Relationship Id="rId12" Type="http://schemas.openxmlformats.org/officeDocument/2006/relationships/image" Target="../media/image9.emf"/><Relationship Id="rId17" Type="http://schemas.openxmlformats.org/officeDocument/2006/relationships/image" Target="../media/image14.emf"/><Relationship Id="rId2" Type="http://schemas.openxmlformats.org/officeDocument/2006/relationships/notesSlide" Target="../notesSlides/notesSlide1.xml"/><Relationship Id="rId16" Type="http://schemas.openxmlformats.org/officeDocument/2006/relationships/image" Target="../media/image13.emf"/><Relationship Id="rId20" Type="http://schemas.openxmlformats.org/officeDocument/2006/relationships/image" Target="../media/image17.emf"/><Relationship Id="rId1" Type="http://schemas.openxmlformats.org/officeDocument/2006/relationships/slideLayout" Target="../slideLayouts/slideLayout1.xml"/><Relationship Id="rId6" Type="http://schemas.openxmlformats.org/officeDocument/2006/relationships/image" Target="../media/image3.emf"/><Relationship Id="rId11" Type="http://schemas.openxmlformats.org/officeDocument/2006/relationships/image" Target="../media/image8.emf"/><Relationship Id="rId5" Type="http://schemas.openxmlformats.org/officeDocument/2006/relationships/image" Target="../media/image2.emf"/><Relationship Id="rId15" Type="http://schemas.openxmlformats.org/officeDocument/2006/relationships/image" Target="../media/image12.emf"/><Relationship Id="rId10" Type="http://schemas.openxmlformats.org/officeDocument/2006/relationships/image" Target="../media/image7.emf"/><Relationship Id="rId19" Type="http://schemas.openxmlformats.org/officeDocument/2006/relationships/image" Target="../media/image16.emf"/><Relationship Id="rId4" Type="http://schemas.openxmlformats.org/officeDocument/2006/relationships/hyperlink" Target="http://www.sigmaaldrich.com/" TargetMode="External"/><Relationship Id="rId9" Type="http://schemas.openxmlformats.org/officeDocument/2006/relationships/image" Target="../media/image6.emf"/><Relationship Id="rId14" Type="http://schemas.openxmlformats.org/officeDocument/2006/relationships/image" Target="../media/image11.emf"/><Relationship Id="rId22" Type="http://schemas.openxmlformats.org/officeDocument/2006/relationships/image" Target="../media/image19.emf"/></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pattFill prst="dotGrid">
          <a:fgClr>
            <a:schemeClr val="bg1"/>
          </a:fgClr>
          <a:bgClr>
            <a:prstClr val="white"/>
          </a:bgClr>
        </a:pattFill>
        <a:effectLst/>
      </p:bgPr>
    </p:bg>
    <p:spTree>
      <p:nvGrpSpPr>
        <p:cNvPr id="1" name=""/>
        <p:cNvGrpSpPr/>
        <p:nvPr/>
      </p:nvGrpSpPr>
      <p:grpSpPr>
        <a:xfrm>
          <a:off x="0" y="0"/>
          <a:ext cx="0" cy="0"/>
          <a:chOff x="0" y="0"/>
          <a:chExt cx="0" cy="0"/>
        </a:xfrm>
      </p:grpSpPr>
      <p:sp>
        <p:nvSpPr>
          <p:cNvPr id="14338" name="Title 1"/>
          <p:cNvSpPr>
            <a:spLocks noGrp="1"/>
          </p:cNvSpPr>
          <p:nvPr>
            <p:ph type="ctrTitle"/>
          </p:nvPr>
        </p:nvSpPr>
        <p:spPr>
          <a:xfrm>
            <a:off x="4881194" y="479779"/>
            <a:ext cx="28646806" cy="1967090"/>
          </a:xfrm>
        </p:spPr>
        <p:txBody>
          <a:bodyPr/>
          <a:lstStyle/>
          <a:p>
            <a:r>
              <a:rPr lang="en-US" sz="7800" dirty="0" smtClean="0">
                <a:cs typeface="Helvetica"/>
              </a:rPr>
              <a:t>The ability of different hydroxyl group protectors on </a:t>
            </a:r>
            <a:r>
              <a:rPr lang="en-US" sz="7800" dirty="0" err="1" smtClean="0">
                <a:cs typeface="Helvetica"/>
              </a:rPr>
              <a:t>nerol</a:t>
            </a:r>
            <a:r>
              <a:rPr lang="en-US" sz="7800" dirty="0" smtClean="0">
                <a:cs typeface="Helvetica"/>
              </a:rPr>
              <a:t> to stay intact following a SeO</a:t>
            </a:r>
            <a:r>
              <a:rPr lang="en-US" sz="7800" baseline="-25000" dirty="0" smtClean="0">
                <a:cs typeface="Helvetica"/>
              </a:rPr>
              <a:t>2</a:t>
            </a:r>
            <a:r>
              <a:rPr lang="en-US" sz="7800" dirty="0" smtClean="0">
                <a:cs typeface="Helvetica"/>
              </a:rPr>
              <a:t> oxidation and subsequent NaBH</a:t>
            </a:r>
            <a:r>
              <a:rPr lang="en-US" sz="7800" baseline="-25000" dirty="0" smtClean="0">
                <a:cs typeface="Helvetica"/>
              </a:rPr>
              <a:t>4</a:t>
            </a:r>
            <a:r>
              <a:rPr lang="en-US" sz="7800" dirty="0" smtClean="0">
                <a:cs typeface="Helvetica"/>
              </a:rPr>
              <a:t> reduction</a:t>
            </a:r>
            <a:endParaRPr lang="en-US" sz="7800" baseline="-25000" dirty="0">
              <a:cs typeface="Helvetica"/>
            </a:endParaRPr>
          </a:p>
        </p:txBody>
      </p:sp>
      <p:sp>
        <p:nvSpPr>
          <p:cNvPr id="14361" name="TextBox 301"/>
          <p:cNvSpPr txBox="1">
            <a:spLocks noChangeArrowheads="1"/>
          </p:cNvSpPr>
          <p:nvPr/>
        </p:nvSpPr>
        <p:spPr bwMode="auto">
          <a:xfrm>
            <a:off x="1219200" y="3046332"/>
            <a:ext cx="35871150" cy="1781404"/>
          </a:xfrm>
          <a:prstGeom prst="rect">
            <a:avLst/>
          </a:prstGeom>
          <a:noFill/>
          <a:ln w="9525">
            <a:noFill/>
            <a:miter lim="800000"/>
            <a:headEnd/>
            <a:tailEnd/>
          </a:ln>
        </p:spPr>
        <p:txBody>
          <a:bodyPr lIns="82696" tIns="41348" rIns="82696" bIns="41348">
            <a:prstTxWarp prst="textNoShape">
              <a:avLst/>
            </a:prstTxWarp>
            <a:spAutoFit/>
          </a:bodyPr>
          <a:lstStyle/>
          <a:p>
            <a:pPr algn="ctr"/>
            <a:r>
              <a:rPr lang="en-US" sz="4300" baseline="-25000" dirty="0" smtClean="0">
                <a:latin typeface="Calibri"/>
                <a:cs typeface="Calibri"/>
              </a:rPr>
              <a:t>Tim Tetrault, Marc A. Boudreau</a:t>
            </a:r>
            <a:endParaRPr lang="en-US" sz="4300" baseline="-25000" dirty="0">
              <a:latin typeface="Calibri"/>
              <a:cs typeface="Calibri"/>
            </a:endParaRPr>
          </a:p>
          <a:p>
            <a:pPr algn="ctr"/>
            <a:r>
              <a:rPr lang="en-US" sz="3500" baseline="-25000" dirty="0">
                <a:latin typeface="Calibri"/>
                <a:cs typeface="Calibri"/>
              </a:rPr>
              <a:t>University of New Hampshire, Department of </a:t>
            </a:r>
            <a:r>
              <a:rPr lang="en-US" sz="3500" baseline="-25000" dirty="0" smtClean="0">
                <a:latin typeface="Calibri"/>
                <a:cs typeface="Calibri"/>
              </a:rPr>
              <a:t>Chemistry, Durham, New Hampshire 03824</a:t>
            </a:r>
            <a:r>
              <a:rPr lang="en-US" sz="3500" dirty="0" smtClean="0">
                <a:latin typeface="Calibri"/>
                <a:cs typeface="Calibri"/>
              </a:rPr>
              <a:t> </a:t>
            </a:r>
            <a:r>
              <a:rPr lang="en-US" sz="3500" baseline="-25000" dirty="0" smtClean="0">
                <a:latin typeface="Calibri"/>
                <a:cs typeface="Calibri"/>
              </a:rPr>
              <a:t>  </a:t>
            </a:r>
            <a:endParaRPr lang="en-US" sz="3500" baseline="-25000" dirty="0">
              <a:latin typeface="Calibri"/>
              <a:cs typeface="Calibri"/>
            </a:endParaRPr>
          </a:p>
          <a:p>
            <a:pPr algn="ctr"/>
            <a:r>
              <a:rPr lang="en-US" sz="3500" baseline="-25000" dirty="0" smtClean="0">
                <a:latin typeface="Calibri"/>
                <a:cs typeface="Calibri"/>
              </a:rPr>
              <a:t>tjt2002@wildcats.unh.edu</a:t>
            </a:r>
            <a:endParaRPr lang="en-US" sz="3500" baseline="-25000" dirty="0">
              <a:latin typeface="Calibri"/>
              <a:cs typeface="Calibri"/>
            </a:endParaRPr>
          </a:p>
          <a:p>
            <a:pPr algn="ctr"/>
            <a:endParaRPr lang="en-US" sz="3500" baseline="-25000" dirty="0">
              <a:latin typeface="Calibri"/>
              <a:cs typeface="Calibri"/>
            </a:endParaRPr>
          </a:p>
        </p:txBody>
      </p:sp>
      <p:pic>
        <p:nvPicPr>
          <p:cNvPr id="71" name="Picture 18" descr="C:\Users\caitlin\Pictures\UNH_Primary_Vert_CMYK.jpg"/>
          <p:cNvPicPr>
            <a:picLocks noChangeAspect="1" noChangeArrowheads="1"/>
          </p:cNvPicPr>
          <p:nvPr/>
        </p:nvPicPr>
        <p:blipFill>
          <a:blip r:embed="rId3" cstate="print"/>
          <a:srcRect l="35292" r="36543" b="31684"/>
          <a:stretch>
            <a:fillRect/>
          </a:stretch>
        </p:blipFill>
        <p:spPr bwMode="auto">
          <a:xfrm>
            <a:off x="34458776" y="540108"/>
            <a:ext cx="3345439" cy="2557757"/>
          </a:xfrm>
          <a:prstGeom prst="rect">
            <a:avLst/>
          </a:prstGeom>
          <a:noFill/>
        </p:spPr>
      </p:pic>
      <p:pic>
        <p:nvPicPr>
          <p:cNvPr id="76" name="Picture 18" descr="C:\Users\caitlin\Pictures\UNH_Primary_Vert_CMYK.jpg"/>
          <p:cNvPicPr>
            <a:picLocks noChangeAspect="1" noChangeArrowheads="1"/>
          </p:cNvPicPr>
          <p:nvPr/>
        </p:nvPicPr>
        <p:blipFill>
          <a:blip r:embed="rId3" cstate="print"/>
          <a:srcRect l="35292" r="36543" b="31684"/>
          <a:stretch>
            <a:fillRect/>
          </a:stretch>
        </p:blipFill>
        <p:spPr bwMode="auto">
          <a:xfrm>
            <a:off x="617087" y="573446"/>
            <a:ext cx="3345439" cy="2557757"/>
          </a:xfrm>
          <a:prstGeom prst="rect">
            <a:avLst/>
          </a:prstGeom>
          <a:noFill/>
        </p:spPr>
      </p:pic>
      <p:sp>
        <p:nvSpPr>
          <p:cNvPr id="3" name="TextBox 2"/>
          <p:cNvSpPr txBox="1"/>
          <p:nvPr/>
        </p:nvSpPr>
        <p:spPr>
          <a:xfrm>
            <a:off x="617087" y="5029200"/>
            <a:ext cx="9645147" cy="846976"/>
          </a:xfrm>
          <a:prstGeom prst="rect">
            <a:avLst/>
          </a:prstGeom>
          <a:solidFill>
            <a:schemeClr val="accent1">
              <a:lumMod val="75000"/>
            </a:schemeClr>
          </a:solidFill>
        </p:spPr>
        <p:txBody>
          <a:bodyPr wrap="square" lIns="75508" tIns="37752" rIns="75508" bIns="37752" rtlCol="0" anchor="ctr">
            <a:spAutoFit/>
          </a:bodyPr>
          <a:lstStyle/>
          <a:p>
            <a:pPr algn="ctr"/>
            <a:r>
              <a:rPr lang="en-US" sz="4800" b="1" dirty="0" smtClean="0">
                <a:solidFill>
                  <a:schemeClr val="bg1"/>
                </a:solidFill>
                <a:latin typeface="+mj-lt"/>
              </a:rPr>
              <a:t>Introduction </a:t>
            </a:r>
            <a:endParaRPr lang="en-US" sz="4800" b="1" dirty="0">
              <a:solidFill>
                <a:schemeClr val="bg1"/>
              </a:solidFill>
              <a:latin typeface="+mj-lt"/>
            </a:endParaRPr>
          </a:p>
        </p:txBody>
      </p:sp>
      <p:sp>
        <p:nvSpPr>
          <p:cNvPr id="164" name="Rectangle 163"/>
          <p:cNvSpPr/>
          <p:nvPr/>
        </p:nvSpPr>
        <p:spPr>
          <a:xfrm>
            <a:off x="617087" y="5000729"/>
            <a:ext cx="9563233" cy="23091916"/>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latin typeface="+mj-lt"/>
            </a:endParaRPr>
          </a:p>
        </p:txBody>
      </p:sp>
      <p:sp>
        <p:nvSpPr>
          <p:cNvPr id="128" name="Rectangle 127"/>
          <p:cNvSpPr/>
          <p:nvPr/>
        </p:nvSpPr>
        <p:spPr>
          <a:xfrm>
            <a:off x="617087" y="28651200"/>
            <a:ext cx="9563233" cy="1882821"/>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91432" tIns="45717" rIns="91432" bIns="45717" anchor="ctr"/>
          <a:lstStyle/>
          <a:p>
            <a:pPr algn="ctr" defTabSz="1984686" fontAlgn="auto">
              <a:spcBef>
                <a:spcPts val="0"/>
              </a:spcBef>
              <a:spcAft>
                <a:spcPts val="0"/>
              </a:spcAft>
              <a:defRPr/>
            </a:pPr>
            <a:r>
              <a:rPr lang="en-US" sz="3200" dirty="0" smtClean="0">
                <a:latin typeface="+mj-lt"/>
              </a:rPr>
              <a:t>Would </a:t>
            </a:r>
            <a:endParaRPr lang="en-US" sz="3200" dirty="0">
              <a:latin typeface="+mj-lt"/>
            </a:endParaRPr>
          </a:p>
        </p:txBody>
      </p:sp>
      <p:sp>
        <p:nvSpPr>
          <p:cNvPr id="129" name="TextBox 128"/>
          <p:cNvSpPr txBox="1"/>
          <p:nvPr/>
        </p:nvSpPr>
        <p:spPr>
          <a:xfrm>
            <a:off x="617087" y="28285436"/>
            <a:ext cx="9607047" cy="822964"/>
          </a:xfrm>
          <a:prstGeom prst="rect">
            <a:avLst/>
          </a:prstGeom>
          <a:solidFill>
            <a:schemeClr val="accent1">
              <a:lumMod val="75000"/>
            </a:schemeClr>
          </a:solidFill>
        </p:spPr>
        <p:txBody>
          <a:bodyPr wrap="square" lIns="83485" tIns="41742" rIns="83485" bIns="41742" rtlCol="0" anchor="ctr">
            <a:spAutoFit/>
          </a:bodyPr>
          <a:lstStyle/>
          <a:p>
            <a:pPr algn="ctr"/>
            <a:r>
              <a:rPr lang="en-US" sz="4800" b="1" dirty="0" smtClean="0">
                <a:solidFill>
                  <a:schemeClr val="bg1"/>
                </a:solidFill>
                <a:latin typeface="+mj-lt"/>
              </a:rPr>
              <a:t>Acknowledgements </a:t>
            </a:r>
            <a:endParaRPr lang="en-US" sz="4800" b="1" dirty="0">
              <a:solidFill>
                <a:schemeClr val="bg1"/>
              </a:solidFill>
              <a:latin typeface="+mj-lt"/>
            </a:endParaRPr>
          </a:p>
        </p:txBody>
      </p:sp>
      <p:sp>
        <p:nvSpPr>
          <p:cNvPr id="4" name="TextBox 3"/>
          <p:cNvSpPr txBox="1"/>
          <p:nvPr/>
        </p:nvSpPr>
        <p:spPr>
          <a:xfrm>
            <a:off x="685800" y="5867400"/>
            <a:ext cx="9494520" cy="23083218"/>
          </a:xfrm>
          <a:prstGeom prst="rect">
            <a:avLst/>
          </a:prstGeom>
          <a:noFill/>
        </p:spPr>
        <p:txBody>
          <a:bodyPr wrap="square" lIns="91412" tIns="45708" rIns="91412" bIns="45708" rtlCol="0">
            <a:spAutoFit/>
          </a:bodyPr>
          <a:lstStyle/>
          <a:p>
            <a:pPr algn="just"/>
            <a:r>
              <a:rPr lang="en-US" sz="3200" dirty="0" smtClean="0">
                <a:latin typeface="Calibri"/>
                <a:cs typeface="Calibri"/>
              </a:rPr>
              <a:t>Hydroxyl </a:t>
            </a:r>
            <a:r>
              <a:rPr lang="en-US" sz="3200" dirty="0">
                <a:latin typeface="Calibri"/>
                <a:cs typeface="Calibri"/>
              </a:rPr>
              <a:t>group protectors have been a crucial piece of synthetic chemistry for decades because of their ability to allow one to run further reactions on a compound, whilst retaining the hydroxyl group in the end. There are numerous hydroxyl group protecting reagents that vary in reactivity and stability, which leads to the necessity of properly choosing a protecting group for one’s specific synthetic </a:t>
            </a:r>
            <a:r>
              <a:rPr lang="en-US" sz="3200" dirty="0" smtClean="0">
                <a:latin typeface="Calibri"/>
                <a:cs typeface="Calibri"/>
              </a:rPr>
              <a:t>scheme.</a:t>
            </a:r>
            <a:r>
              <a:rPr lang="en-US" sz="3200" baseline="30000" dirty="0">
                <a:latin typeface="Calibri"/>
                <a:cs typeface="Calibri"/>
              </a:rPr>
              <a:t>1</a:t>
            </a:r>
            <a:r>
              <a:rPr lang="en-US" sz="3200" dirty="0" smtClean="0">
                <a:latin typeface="Calibri"/>
                <a:cs typeface="Calibri"/>
              </a:rPr>
              <a:t> </a:t>
            </a:r>
            <a:r>
              <a:rPr lang="en-US" sz="3200" dirty="0">
                <a:latin typeface="Calibri"/>
                <a:cs typeface="Calibri"/>
              </a:rPr>
              <a:t>Hydroxyl group protecting groups range from </a:t>
            </a:r>
            <a:r>
              <a:rPr lang="en-US" sz="3200" dirty="0" err="1">
                <a:latin typeface="Calibri"/>
                <a:cs typeface="Calibri"/>
              </a:rPr>
              <a:t>methoxy</a:t>
            </a:r>
            <a:r>
              <a:rPr lang="en-US" sz="3200" dirty="0">
                <a:latin typeface="Calibri"/>
                <a:cs typeface="Calibri"/>
              </a:rPr>
              <a:t>-substituted benzyl ethers, to silyl ethers, carbamates, and even diol </a:t>
            </a:r>
            <a:r>
              <a:rPr lang="en-US" sz="3200" dirty="0" smtClean="0">
                <a:latin typeface="Calibri"/>
                <a:cs typeface="Calibri"/>
              </a:rPr>
              <a:t>protectors.</a:t>
            </a:r>
            <a:r>
              <a:rPr lang="en-US" sz="3200" baseline="30000" dirty="0" smtClean="0">
                <a:latin typeface="Calibri"/>
                <a:cs typeface="Calibri"/>
              </a:rPr>
              <a:t>2</a:t>
            </a:r>
            <a:r>
              <a:rPr lang="en-US" sz="3200" dirty="0" smtClean="0">
                <a:latin typeface="Calibri"/>
                <a:cs typeface="Calibri"/>
              </a:rPr>
              <a:t> </a:t>
            </a:r>
            <a:r>
              <a:rPr lang="en-US" sz="3200" dirty="0">
                <a:latin typeface="Calibri"/>
                <a:cs typeface="Calibri"/>
              </a:rPr>
              <a:t>The focus of this experiment will relate to the </a:t>
            </a:r>
            <a:r>
              <a:rPr lang="en-US" sz="3200" dirty="0" smtClean="0">
                <a:latin typeface="Calibri"/>
                <a:cs typeface="Calibri"/>
              </a:rPr>
              <a:t>protecting groups in </a:t>
            </a:r>
            <a:r>
              <a:rPr lang="en-US" sz="3200" b="1" dirty="0" smtClean="0">
                <a:latin typeface="Calibri"/>
                <a:cs typeface="Calibri"/>
              </a:rPr>
              <a:t>Figure 1</a:t>
            </a:r>
            <a:r>
              <a:rPr lang="en-US" sz="3200" dirty="0" smtClean="0">
                <a:latin typeface="Calibri"/>
                <a:cs typeface="Calibri"/>
              </a:rPr>
              <a:t>.</a:t>
            </a:r>
          </a:p>
          <a:p>
            <a:pPr algn="just"/>
            <a:endParaRPr lang="en-US" sz="3200" dirty="0">
              <a:latin typeface="Calibri"/>
              <a:cs typeface="Calibri"/>
            </a:endParaRPr>
          </a:p>
          <a:p>
            <a:pPr algn="just"/>
            <a:endParaRPr lang="en-US" sz="3200" dirty="0" smtClean="0">
              <a:latin typeface="Calibri"/>
              <a:cs typeface="Calibri"/>
            </a:endParaRPr>
          </a:p>
          <a:p>
            <a:pPr algn="just"/>
            <a:endParaRPr lang="en-US" sz="3500" dirty="0">
              <a:latin typeface="Calibri"/>
              <a:cs typeface="Calibri"/>
            </a:endParaRPr>
          </a:p>
          <a:p>
            <a:pPr algn="just"/>
            <a:endParaRPr lang="en-US" sz="3500" dirty="0">
              <a:latin typeface="Calibri"/>
              <a:cs typeface="Calibri"/>
            </a:endParaRPr>
          </a:p>
          <a:p>
            <a:pPr algn="just">
              <a:spcAft>
                <a:spcPts val="800"/>
              </a:spcAft>
            </a:pPr>
            <a:endParaRPr lang="en-US" sz="3500" b="1" dirty="0" smtClean="0">
              <a:latin typeface="Calibri"/>
              <a:cs typeface="Calibri"/>
            </a:endParaRPr>
          </a:p>
          <a:p>
            <a:pPr algn="just">
              <a:spcAft>
                <a:spcPts val="800"/>
              </a:spcAft>
            </a:pPr>
            <a:r>
              <a:rPr lang="en-US" sz="3500" b="1" dirty="0" smtClean="0">
                <a:latin typeface="Calibri"/>
                <a:cs typeface="Calibri"/>
              </a:rPr>
              <a:t>SeO</a:t>
            </a:r>
            <a:r>
              <a:rPr lang="en-US" sz="3500" b="1" baseline="-25000" dirty="0" smtClean="0">
                <a:latin typeface="Calibri"/>
                <a:cs typeface="Calibri"/>
              </a:rPr>
              <a:t>2</a:t>
            </a:r>
            <a:r>
              <a:rPr lang="en-US" sz="3500" b="1" dirty="0" smtClean="0">
                <a:latin typeface="Calibri"/>
                <a:cs typeface="Calibri"/>
              </a:rPr>
              <a:t> Oxidation and </a:t>
            </a:r>
            <a:r>
              <a:rPr lang="en-US" sz="3500" b="1" dirty="0" smtClean="0">
                <a:latin typeface="Calibri"/>
                <a:cs typeface="Calibri"/>
              </a:rPr>
              <a:t>Subsequent </a:t>
            </a:r>
            <a:r>
              <a:rPr lang="en-US" sz="3500" b="1" dirty="0" smtClean="0">
                <a:latin typeface="Calibri"/>
                <a:cs typeface="Calibri"/>
              </a:rPr>
              <a:t>NaBH</a:t>
            </a:r>
            <a:r>
              <a:rPr lang="en-US" sz="3500" b="1" baseline="-25000" dirty="0" smtClean="0">
                <a:latin typeface="Calibri"/>
                <a:cs typeface="Calibri"/>
              </a:rPr>
              <a:t>4</a:t>
            </a:r>
            <a:r>
              <a:rPr lang="en-US" sz="3500" b="1" dirty="0" smtClean="0">
                <a:latin typeface="Calibri"/>
                <a:cs typeface="Calibri"/>
              </a:rPr>
              <a:t> Reduction</a:t>
            </a:r>
          </a:p>
          <a:p>
            <a:pPr algn="just">
              <a:spcAft>
                <a:spcPts val="800"/>
              </a:spcAft>
            </a:pPr>
            <a:r>
              <a:rPr lang="en-US" sz="3200" dirty="0" smtClean="0">
                <a:latin typeface="Calibri"/>
                <a:cs typeface="Calibri"/>
              </a:rPr>
              <a:t>SeO</a:t>
            </a:r>
            <a:r>
              <a:rPr lang="en-US" sz="3200" baseline="-25000" dirty="0" smtClean="0">
                <a:latin typeface="Calibri"/>
                <a:cs typeface="Calibri"/>
              </a:rPr>
              <a:t>2</a:t>
            </a:r>
            <a:r>
              <a:rPr lang="en-US" sz="3200" dirty="0" smtClean="0">
                <a:latin typeface="Calibri"/>
                <a:cs typeface="Calibri"/>
              </a:rPr>
              <a:t> as a reagent has the ability to oxidize multiple types of organic compounds such as aldehydes, nitrogen compounds, unsaturated aliphatic compounds, and many others.</a:t>
            </a:r>
            <a:r>
              <a:rPr lang="en-US" sz="3200" baseline="30000" dirty="0" smtClean="0">
                <a:latin typeface="Calibri"/>
                <a:cs typeface="Calibri"/>
              </a:rPr>
              <a:t>3</a:t>
            </a:r>
            <a:r>
              <a:rPr lang="en-US" sz="3200" dirty="0" smtClean="0">
                <a:latin typeface="Calibri"/>
                <a:cs typeface="Calibri"/>
              </a:rPr>
              <a:t> </a:t>
            </a:r>
            <a:r>
              <a:rPr lang="en-US" sz="3200" dirty="0" err="1" smtClean="0">
                <a:latin typeface="Calibri"/>
                <a:cs typeface="Calibri"/>
              </a:rPr>
              <a:t>Nerol</a:t>
            </a:r>
            <a:r>
              <a:rPr lang="en-US" sz="3200" dirty="0" smtClean="0">
                <a:latin typeface="Calibri"/>
                <a:cs typeface="Calibri"/>
              </a:rPr>
              <a:t> </a:t>
            </a:r>
            <a:r>
              <a:rPr lang="en-US" sz="3200" b="1" dirty="0" smtClean="0">
                <a:latin typeface="Calibri"/>
                <a:cs typeface="Calibri"/>
              </a:rPr>
              <a:t>(Figure 2)</a:t>
            </a:r>
            <a:r>
              <a:rPr lang="en-US" sz="3200" dirty="0" smtClean="0">
                <a:latin typeface="Calibri"/>
                <a:cs typeface="Calibri"/>
              </a:rPr>
              <a:t>, being an unsaturated aliphatic compound, has the ability to be oxidized by SeO</a:t>
            </a:r>
            <a:r>
              <a:rPr lang="en-US" sz="3200" baseline="-25000" dirty="0" smtClean="0">
                <a:latin typeface="Calibri"/>
                <a:cs typeface="Calibri"/>
              </a:rPr>
              <a:t>2</a:t>
            </a:r>
            <a:r>
              <a:rPr lang="en-US" sz="3200" dirty="0" smtClean="0">
                <a:latin typeface="Calibri"/>
                <a:cs typeface="Calibri"/>
              </a:rPr>
              <a:t> due to its methyl group adjacent to the double bond.  </a:t>
            </a:r>
            <a:endParaRPr lang="en-US" sz="3200" dirty="0">
              <a:latin typeface="Calibri"/>
              <a:cs typeface="Calibri"/>
            </a:endParaRPr>
          </a:p>
          <a:p>
            <a:pPr algn="just">
              <a:spcAft>
                <a:spcPts val="800"/>
              </a:spcAft>
            </a:pPr>
            <a:r>
              <a:rPr lang="en-US" sz="3200" dirty="0" smtClean="0">
                <a:latin typeface="Calibri"/>
                <a:cs typeface="Calibri"/>
              </a:rPr>
              <a:t>The NaBH</a:t>
            </a:r>
            <a:r>
              <a:rPr lang="en-US" sz="3200" baseline="-25000" dirty="0" smtClean="0">
                <a:latin typeface="Calibri"/>
                <a:cs typeface="Calibri"/>
              </a:rPr>
              <a:t>4</a:t>
            </a:r>
            <a:r>
              <a:rPr lang="en-US" sz="3200" dirty="0" smtClean="0">
                <a:latin typeface="Calibri"/>
                <a:cs typeface="Calibri"/>
              </a:rPr>
              <a:t> reduction is a commonly used technique in synthetic chemistry to synthesize a primary alcohol from an aldehyde or a secondary alcohol from a ketone.</a:t>
            </a:r>
          </a:p>
          <a:p>
            <a:pPr algn="just">
              <a:spcAft>
                <a:spcPts val="800"/>
              </a:spcAft>
            </a:pPr>
            <a:endParaRPr lang="en-US" sz="3200" dirty="0">
              <a:latin typeface="Calibri"/>
              <a:cs typeface="Calibri"/>
            </a:endParaRPr>
          </a:p>
          <a:p>
            <a:pPr algn="just">
              <a:spcAft>
                <a:spcPts val="800"/>
              </a:spcAft>
            </a:pPr>
            <a:endParaRPr lang="en-US" sz="3200" dirty="0" smtClean="0">
              <a:latin typeface="Calibri"/>
              <a:cs typeface="Calibri"/>
            </a:endParaRPr>
          </a:p>
          <a:p>
            <a:pPr algn="just">
              <a:spcAft>
                <a:spcPts val="800"/>
              </a:spcAft>
            </a:pPr>
            <a:endParaRPr lang="en-US" sz="3200" dirty="0">
              <a:latin typeface="Calibri"/>
              <a:cs typeface="Calibri"/>
            </a:endParaRPr>
          </a:p>
          <a:p>
            <a:pPr algn="just">
              <a:spcAft>
                <a:spcPts val="800"/>
              </a:spcAft>
            </a:pPr>
            <a:endParaRPr lang="en-US" sz="3200" dirty="0" smtClean="0">
              <a:latin typeface="Calibri"/>
              <a:cs typeface="Calibri"/>
            </a:endParaRPr>
          </a:p>
          <a:p>
            <a:pPr algn="just">
              <a:spcAft>
                <a:spcPts val="800"/>
              </a:spcAft>
            </a:pPr>
            <a:endParaRPr lang="en-US" sz="3200" dirty="0">
              <a:latin typeface="Calibri"/>
              <a:cs typeface="Calibri"/>
            </a:endParaRPr>
          </a:p>
          <a:p>
            <a:pPr algn="just">
              <a:spcAft>
                <a:spcPts val="800"/>
              </a:spcAft>
            </a:pPr>
            <a:endParaRPr lang="en-US" sz="3200" dirty="0" smtClean="0">
              <a:latin typeface="Calibri"/>
              <a:cs typeface="Calibri"/>
            </a:endParaRPr>
          </a:p>
          <a:p>
            <a:pPr algn="just">
              <a:spcAft>
                <a:spcPts val="800"/>
              </a:spcAft>
            </a:pPr>
            <a:endParaRPr lang="en-US" sz="3200" dirty="0">
              <a:latin typeface="Calibri"/>
              <a:cs typeface="Calibri"/>
            </a:endParaRPr>
          </a:p>
          <a:p>
            <a:pPr algn="just">
              <a:spcAft>
                <a:spcPts val="800"/>
              </a:spcAft>
            </a:pPr>
            <a:endParaRPr lang="en-US" sz="3200" dirty="0" smtClean="0">
              <a:latin typeface="Calibri"/>
              <a:cs typeface="Calibri"/>
            </a:endParaRPr>
          </a:p>
          <a:p>
            <a:pPr algn="just">
              <a:spcAft>
                <a:spcPts val="800"/>
              </a:spcAft>
            </a:pPr>
            <a:r>
              <a:rPr lang="en-US" sz="3200" dirty="0" smtClean="0">
                <a:latin typeface="Calibri"/>
                <a:cs typeface="Calibri"/>
              </a:rPr>
              <a:t>Prior to the oxidation and subsequent reduction, the hydroxyl group of </a:t>
            </a:r>
            <a:r>
              <a:rPr lang="en-US" sz="3200" dirty="0" err="1" smtClean="0">
                <a:latin typeface="Calibri"/>
                <a:cs typeface="Calibri"/>
              </a:rPr>
              <a:t>nerol</a:t>
            </a:r>
            <a:r>
              <a:rPr lang="en-US" sz="3200" dirty="0" smtClean="0">
                <a:latin typeface="Calibri"/>
                <a:cs typeface="Calibri"/>
              </a:rPr>
              <a:t> must be protected.</a:t>
            </a:r>
            <a:endParaRPr lang="en-US" sz="3200" dirty="0">
              <a:latin typeface="Calibri"/>
              <a:cs typeface="Calibri"/>
            </a:endParaRPr>
          </a:p>
          <a:p>
            <a:pPr algn="just">
              <a:spcAft>
                <a:spcPts val="800"/>
              </a:spcAft>
            </a:pPr>
            <a:r>
              <a:rPr lang="en-US" sz="3500" b="1" dirty="0" smtClean="0">
                <a:latin typeface="Calibri"/>
                <a:cs typeface="Calibri"/>
              </a:rPr>
              <a:t>Factors to be Tested</a:t>
            </a:r>
          </a:p>
          <a:p>
            <a:pPr algn="just">
              <a:spcAft>
                <a:spcPts val="800"/>
              </a:spcAft>
            </a:pPr>
            <a:r>
              <a:rPr lang="en-US" sz="3200" dirty="0" smtClean="0">
                <a:latin typeface="Calibri"/>
                <a:cs typeface="Calibri"/>
              </a:rPr>
              <a:t>The factors that will be accounted for are the ability to obtain the desired product in its pure form. Also, the yield and the cost will be accounted for.</a:t>
            </a:r>
          </a:p>
          <a:p>
            <a:pPr algn="just">
              <a:spcAft>
                <a:spcPts val="800"/>
              </a:spcAft>
            </a:pPr>
            <a:endParaRPr lang="en-US" sz="3500" b="1" dirty="0" smtClean="0">
              <a:latin typeface="Calibri"/>
              <a:cs typeface="Calibri"/>
            </a:endParaRPr>
          </a:p>
        </p:txBody>
      </p:sp>
      <p:sp>
        <p:nvSpPr>
          <p:cNvPr id="47" name="Rectangle 46"/>
          <p:cNvSpPr/>
          <p:nvPr/>
        </p:nvSpPr>
        <p:spPr>
          <a:xfrm>
            <a:off x="10439400" y="5000729"/>
            <a:ext cx="13624560" cy="20602472"/>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latin typeface="+mj-lt"/>
            </a:endParaRPr>
          </a:p>
        </p:txBody>
      </p:sp>
      <p:sp>
        <p:nvSpPr>
          <p:cNvPr id="48" name="TextBox 47"/>
          <p:cNvSpPr txBox="1"/>
          <p:nvPr/>
        </p:nvSpPr>
        <p:spPr>
          <a:xfrm>
            <a:off x="10439400" y="5000728"/>
            <a:ext cx="13624560" cy="814905"/>
          </a:xfrm>
          <a:prstGeom prst="rect">
            <a:avLst/>
          </a:prstGeom>
          <a:solidFill>
            <a:schemeClr val="accent1">
              <a:lumMod val="75000"/>
            </a:schemeClr>
          </a:solidFill>
        </p:spPr>
        <p:txBody>
          <a:bodyPr wrap="square" lIns="75508" tIns="37752" rIns="75508" bIns="37752" rtlCol="0" anchor="ctr">
            <a:spAutoFit/>
          </a:bodyPr>
          <a:lstStyle/>
          <a:p>
            <a:pPr algn="ctr"/>
            <a:r>
              <a:rPr lang="en-US" sz="4800" b="1" dirty="0" smtClean="0">
                <a:solidFill>
                  <a:schemeClr val="bg1"/>
                </a:solidFill>
                <a:latin typeface="+mj-lt"/>
              </a:rPr>
              <a:t>Experimental Design</a:t>
            </a:r>
            <a:endParaRPr lang="en-US" sz="4800" b="1" dirty="0">
              <a:solidFill>
                <a:schemeClr val="bg1"/>
              </a:solidFill>
              <a:latin typeface="+mj-lt"/>
            </a:endParaRPr>
          </a:p>
        </p:txBody>
      </p:sp>
      <p:sp>
        <p:nvSpPr>
          <p:cNvPr id="28" name="Rectangle 27"/>
          <p:cNvSpPr/>
          <p:nvPr/>
        </p:nvSpPr>
        <p:spPr>
          <a:xfrm>
            <a:off x="617087" y="29184600"/>
            <a:ext cx="9593713" cy="1077218"/>
          </a:xfrm>
          <a:prstGeom prst="rect">
            <a:avLst/>
          </a:prstGeom>
        </p:spPr>
        <p:txBody>
          <a:bodyPr wrap="square">
            <a:spAutoFit/>
          </a:bodyPr>
          <a:lstStyle/>
          <a:p>
            <a:pPr algn="ctr"/>
            <a:r>
              <a:rPr lang="en-US" sz="3200" dirty="0" smtClean="0">
                <a:latin typeface="+mj-lt"/>
              </a:rPr>
              <a:t>I would like to thank the UNH Department of Chemistry, the Boudreau Group, Bill Butler, and my Father.  </a:t>
            </a:r>
            <a:endParaRPr lang="en-US" sz="3200" dirty="0">
              <a:latin typeface="+mj-lt"/>
            </a:endParaRPr>
          </a:p>
        </p:txBody>
      </p:sp>
      <p:sp>
        <p:nvSpPr>
          <p:cNvPr id="35" name="Rectangle 34"/>
          <p:cNvSpPr/>
          <p:nvPr/>
        </p:nvSpPr>
        <p:spPr>
          <a:xfrm>
            <a:off x="24307800" y="5000727"/>
            <a:ext cx="13624560" cy="20371805"/>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latin typeface="+mj-lt"/>
            </a:endParaRPr>
          </a:p>
        </p:txBody>
      </p:sp>
      <p:sp>
        <p:nvSpPr>
          <p:cNvPr id="36" name="TextBox 35"/>
          <p:cNvSpPr txBox="1"/>
          <p:nvPr/>
        </p:nvSpPr>
        <p:spPr>
          <a:xfrm>
            <a:off x="24323040" y="5000727"/>
            <a:ext cx="13624560" cy="814905"/>
          </a:xfrm>
          <a:prstGeom prst="rect">
            <a:avLst/>
          </a:prstGeom>
          <a:solidFill>
            <a:schemeClr val="accent1">
              <a:lumMod val="75000"/>
            </a:schemeClr>
          </a:solidFill>
        </p:spPr>
        <p:txBody>
          <a:bodyPr wrap="square" lIns="75508" tIns="37752" rIns="75508" bIns="37752" rtlCol="0" anchor="ctr">
            <a:spAutoFit/>
          </a:bodyPr>
          <a:lstStyle/>
          <a:p>
            <a:pPr algn="ctr"/>
            <a:r>
              <a:rPr lang="en-US" sz="4800" b="1" dirty="0" smtClean="0">
                <a:solidFill>
                  <a:schemeClr val="bg1"/>
                </a:solidFill>
                <a:latin typeface="+mj-lt"/>
              </a:rPr>
              <a:t>Isolation of the Desired </a:t>
            </a:r>
            <a:r>
              <a:rPr lang="en-US" sz="4800" b="1" dirty="0" smtClean="0">
                <a:solidFill>
                  <a:schemeClr val="bg1"/>
                </a:solidFill>
                <a:latin typeface="+mj-lt"/>
              </a:rPr>
              <a:t>Product </a:t>
            </a:r>
            <a:r>
              <a:rPr lang="en-US" sz="4800" b="1" dirty="0" smtClean="0">
                <a:solidFill>
                  <a:schemeClr val="bg1"/>
                </a:solidFill>
                <a:latin typeface="+mj-lt"/>
              </a:rPr>
              <a:t>(III)</a:t>
            </a:r>
            <a:endParaRPr lang="en-US" sz="4800" b="1" dirty="0">
              <a:solidFill>
                <a:schemeClr val="bg1"/>
              </a:solidFill>
              <a:latin typeface="+mj-lt"/>
            </a:endParaRPr>
          </a:p>
        </p:txBody>
      </p:sp>
      <p:sp>
        <p:nvSpPr>
          <p:cNvPr id="37" name="Rectangle 36"/>
          <p:cNvSpPr/>
          <p:nvPr/>
        </p:nvSpPr>
        <p:spPr>
          <a:xfrm>
            <a:off x="10439400" y="25831800"/>
            <a:ext cx="13624560" cy="4702221"/>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latin typeface="+mj-lt"/>
            </a:endParaRPr>
          </a:p>
        </p:txBody>
      </p:sp>
      <p:sp>
        <p:nvSpPr>
          <p:cNvPr id="38" name="TextBox 37"/>
          <p:cNvSpPr txBox="1"/>
          <p:nvPr/>
        </p:nvSpPr>
        <p:spPr>
          <a:xfrm>
            <a:off x="10471404" y="25831800"/>
            <a:ext cx="13624560" cy="814905"/>
          </a:xfrm>
          <a:prstGeom prst="rect">
            <a:avLst/>
          </a:prstGeom>
          <a:solidFill>
            <a:schemeClr val="accent1">
              <a:lumMod val="75000"/>
            </a:schemeClr>
          </a:solidFill>
        </p:spPr>
        <p:txBody>
          <a:bodyPr wrap="square" lIns="75508" tIns="37752" rIns="75508" bIns="37752" rtlCol="0" anchor="ctr">
            <a:spAutoFit/>
          </a:bodyPr>
          <a:lstStyle/>
          <a:p>
            <a:pPr algn="ctr"/>
            <a:r>
              <a:rPr lang="en-US" sz="4800" b="1" dirty="0" smtClean="0">
                <a:solidFill>
                  <a:schemeClr val="bg1"/>
                </a:solidFill>
                <a:latin typeface="+mj-lt"/>
              </a:rPr>
              <a:t>References</a:t>
            </a:r>
            <a:endParaRPr lang="en-US" sz="4800" b="1" dirty="0">
              <a:solidFill>
                <a:schemeClr val="bg1"/>
              </a:solidFill>
              <a:latin typeface="+mj-lt"/>
            </a:endParaRPr>
          </a:p>
        </p:txBody>
      </p:sp>
      <p:sp>
        <p:nvSpPr>
          <p:cNvPr id="39" name="Rectangle 38"/>
          <p:cNvSpPr/>
          <p:nvPr/>
        </p:nvSpPr>
        <p:spPr>
          <a:xfrm>
            <a:off x="24307800" y="26360428"/>
            <a:ext cx="13624559" cy="4173593"/>
          </a:xfrm>
          <a:prstGeom prst="rect">
            <a:avLst/>
          </a:prstGeom>
          <a:noFill/>
          <a:ln w="12700">
            <a:solidFill>
              <a:schemeClr val="accent1">
                <a:lumMod val="75000"/>
              </a:schemeClr>
            </a:solidFill>
          </a:ln>
        </p:spPr>
        <p:style>
          <a:lnRef idx="1">
            <a:schemeClr val="accent1"/>
          </a:lnRef>
          <a:fillRef idx="3">
            <a:schemeClr val="accent1"/>
          </a:fillRef>
          <a:effectRef idx="2">
            <a:schemeClr val="accent1"/>
          </a:effectRef>
          <a:fontRef idx="minor">
            <a:schemeClr val="lt1"/>
          </a:fontRef>
        </p:style>
        <p:txBody>
          <a:bodyPr lIns="82696" tIns="41348" rIns="82696" bIns="41348" anchor="ctr"/>
          <a:lstStyle/>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endParaRPr lang="en-US" sz="2200" dirty="0">
              <a:solidFill>
                <a:schemeClr val="tx1"/>
              </a:solidFill>
            </a:endParaRPr>
          </a:p>
          <a:p>
            <a:pPr algn="just"/>
            <a:r>
              <a:rPr lang="en-US" sz="2200" dirty="0">
                <a:solidFill>
                  <a:schemeClr val="tx1"/>
                </a:solidFill>
              </a:rPr>
              <a:t> </a:t>
            </a:r>
          </a:p>
          <a:p>
            <a:pPr algn="just"/>
            <a:endParaRPr lang="en-US" sz="2200" dirty="0">
              <a:solidFill>
                <a:schemeClr val="tx1"/>
              </a:solidFill>
            </a:endParaRPr>
          </a:p>
          <a:p>
            <a:pPr algn="just"/>
            <a:endParaRPr lang="en-US" sz="2200" dirty="0">
              <a:solidFill>
                <a:schemeClr val="tx1"/>
              </a:solidFill>
            </a:endParaRPr>
          </a:p>
          <a:p>
            <a:pPr algn="just" defTabSz="1984686" fontAlgn="auto">
              <a:spcBef>
                <a:spcPts val="0"/>
              </a:spcBef>
              <a:spcAft>
                <a:spcPts val="0"/>
              </a:spcAft>
              <a:defRPr/>
            </a:pPr>
            <a:endParaRPr lang="en-US" sz="2200" dirty="0">
              <a:solidFill>
                <a:schemeClr val="tx1"/>
              </a:solidFill>
              <a:latin typeface="+mj-lt"/>
            </a:endParaRPr>
          </a:p>
        </p:txBody>
      </p:sp>
      <p:sp>
        <p:nvSpPr>
          <p:cNvPr id="40" name="TextBox 39"/>
          <p:cNvSpPr txBox="1"/>
          <p:nvPr/>
        </p:nvSpPr>
        <p:spPr>
          <a:xfrm>
            <a:off x="24300376" y="25545523"/>
            <a:ext cx="13631983" cy="814905"/>
          </a:xfrm>
          <a:prstGeom prst="rect">
            <a:avLst/>
          </a:prstGeom>
          <a:solidFill>
            <a:schemeClr val="accent1">
              <a:lumMod val="75000"/>
            </a:schemeClr>
          </a:solidFill>
        </p:spPr>
        <p:txBody>
          <a:bodyPr wrap="square" lIns="75508" tIns="37752" rIns="75508" bIns="37752" rtlCol="0" anchor="ctr">
            <a:spAutoFit/>
          </a:bodyPr>
          <a:lstStyle/>
          <a:p>
            <a:pPr algn="ctr"/>
            <a:r>
              <a:rPr lang="en-US" sz="4800" b="1" dirty="0" smtClean="0">
                <a:solidFill>
                  <a:schemeClr val="bg1"/>
                </a:solidFill>
                <a:latin typeface="+mj-lt"/>
              </a:rPr>
              <a:t>Conclusion</a:t>
            </a:r>
            <a:endParaRPr lang="en-US" sz="4800" b="1" dirty="0">
              <a:solidFill>
                <a:schemeClr val="bg1"/>
              </a:solidFill>
              <a:latin typeface="+mj-lt"/>
            </a:endParaRPr>
          </a:p>
        </p:txBody>
      </p:sp>
      <p:sp>
        <p:nvSpPr>
          <p:cNvPr id="6" name="TextBox 5"/>
          <p:cNvSpPr txBox="1"/>
          <p:nvPr/>
        </p:nvSpPr>
        <p:spPr>
          <a:xfrm>
            <a:off x="10471404" y="26734626"/>
            <a:ext cx="13592556" cy="3785652"/>
          </a:xfrm>
          <a:prstGeom prst="rect">
            <a:avLst/>
          </a:prstGeom>
          <a:noFill/>
        </p:spPr>
        <p:txBody>
          <a:bodyPr wrap="square" rtlCol="0">
            <a:spAutoFit/>
          </a:bodyPr>
          <a:lstStyle/>
          <a:p>
            <a:r>
              <a:rPr lang="en-US" sz="3000" dirty="0" smtClean="0">
                <a:latin typeface="+mn-lt"/>
              </a:rPr>
              <a:t>1. </a:t>
            </a:r>
            <a:r>
              <a:rPr lang="en-US" sz="3000" dirty="0" err="1" smtClean="0">
                <a:latin typeface="+mn-lt"/>
              </a:rPr>
              <a:t>Wuts</a:t>
            </a:r>
            <a:r>
              <a:rPr lang="en-US" sz="3000" dirty="0">
                <a:latin typeface="+mn-lt"/>
              </a:rPr>
              <a:t>, P. G. M.; Greene, T. W. </a:t>
            </a:r>
            <a:r>
              <a:rPr lang="en-US" sz="3000" i="1" dirty="0">
                <a:latin typeface="+mn-lt"/>
              </a:rPr>
              <a:t>Greene’s Protective Groups in Organic Synthesis</a:t>
            </a:r>
            <a:r>
              <a:rPr lang="en-US" sz="3000" dirty="0">
                <a:latin typeface="+mn-lt"/>
              </a:rPr>
              <a:t>, 4th ed.; John Wiley &amp; Sons: Hoboken, New Jersey, </a:t>
            </a:r>
            <a:r>
              <a:rPr lang="en-US" sz="3000" b="1" dirty="0">
                <a:latin typeface="+mn-lt"/>
              </a:rPr>
              <a:t>2007</a:t>
            </a:r>
            <a:r>
              <a:rPr lang="en-US" sz="3000" dirty="0">
                <a:latin typeface="+mn-lt"/>
              </a:rPr>
              <a:t>; pp 183-187</a:t>
            </a:r>
            <a:r>
              <a:rPr lang="en-US" sz="3000" dirty="0" smtClean="0">
                <a:latin typeface="+mn-lt"/>
              </a:rPr>
              <a:t>.</a:t>
            </a:r>
            <a:endParaRPr lang="en-US" sz="3000" dirty="0" smtClean="0">
              <a:latin typeface="+mn-lt"/>
            </a:endParaRPr>
          </a:p>
          <a:p>
            <a:r>
              <a:rPr lang="en-US" sz="3000" dirty="0">
                <a:latin typeface="+mn-lt"/>
              </a:rPr>
              <a:t>2</a:t>
            </a:r>
            <a:r>
              <a:rPr lang="en-US" sz="3000" dirty="0" smtClean="0">
                <a:latin typeface="+mn-lt"/>
              </a:rPr>
              <a:t>. </a:t>
            </a:r>
            <a:r>
              <a:rPr lang="en-US" sz="3000" dirty="0" err="1" smtClean="0">
                <a:latin typeface="+mn-lt"/>
              </a:rPr>
              <a:t>Waitkins</a:t>
            </a:r>
            <a:r>
              <a:rPr lang="en-US" sz="3000" dirty="0" smtClean="0">
                <a:latin typeface="+mn-lt"/>
              </a:rPr>
              <a:t>, G. R.; Clark, C. W. </a:t>
            </a:r>
            <a:r>
              <a:rPr lang="en-US" sz="3000" i="1" dirty="0" smtClean="0">
                <a:latin typeface="+mn-lt"/>
              </a:rPr>
              <a:t> Chem. Rev. </a:t>
            </a:r>
            <a:r>
              <a:rPr lang="en-US" sz="3000" b="1" dirty="0" smtClean="0">
                <a:latin typeface="+mn-lt"/>
              </a:rPr>
              <a:t>1945</a:t>
            </a:r>
            <a:r>
              <a:rPr lang="en-US" sz="3000" dirty="0" smtClean="0">
                <a:latin typeface="+mn-lt"/>
              </a:rPr>
              <a:t>, 36 (3), 235-289.</a:t>
            </a:r>
          </a:p>
          <a:p>
            <a:r>
              <a:rPr lang="en-US" sz="3000" dirty="0">
                <a:latin typeface="+mn-lt"/>
              </a:rPr>
              <a:t>3</a:t>
            </a:r>
            <a:r>
              <a:rPr lang="en-US" sz="3000" dirty="0">
                <a:latin typeface="+mn-lt"/>
              </a:rPr>
              <a:t>. </a:t>
            </a:r>
            <a:r>
              <a:rPr lang="en-US" sz="3000" dirty="0" smtClean="0">
                <a:latin typeface="+mn-lt"/>
              </a:rPr>
              <a:t>Liu</a:t>
            </a:r>
            <a:r>
              <a:rPr lang="en-US" sz="3000" dirty="0">
                <a:latin typeface="+mn-lt"/>
              </a:rPr>
              <a:t>, F.; </a:t>
            </a:r>
            <a:r>
              <a:rPr lang="en-US" sz="3000" dirty="0" err="1">
                <a:latin typeface="+mn-lt"/>
              </a:rPr>
              <a:t>Vijayakrishnan</a:t>
            </a:r>
            <a:r>
              <a:rPr lang="en-US" sz="3000" dirty="0">
                <a:latin typeface="+mn-lt"/>
              </a:rPr>
              <a:t>, B.; </a:t>
            </a:r>
            <a:r>
              <a:rPr lang="en-US" sz="3000" dirty="0" err="1">
                <a:latin typeface="+mn-lt"/>
              </a:rPr>
              <a:t>Faridmoayer</a:t>
            </a:r>
            <a:r>
              <a:rPr lang="en-US" sz="3000" dirty="0">
                <a:latin typeface="+mn-lt"/>
              </a:rPr>
              <a:t>, A.; Taylor, T. A.; Parsons, T. B.; </a:t>
            </a:r>
            <a:r>
              <a:rPr lang="en-US" sz="3000" dirty="0" err="1">
                <a:latin typeface="+mn-lt"/>
              </a:rPr>
              <a:t>Bernardes</a:t>
            </a:r>
            <a:r>
              <a:rPr lang="en-US" sz="3000" dirty="0">
                <a:latin typeface="+mn-lt"/>
              </a:rPr>
              <a:t>, G. </a:t>
            </a:r>
            <a:r>
              <a:rPr lang="en-US" sz="3000" dirty="0" smtClean="0">
                <a:latin typeface="+mn-lt"/>
              </a:rPr>
              <a:t>J</a:t>
            </a:r>
            <a:r>
              <a:rPr lang="en-US" sz="3000" dirty="0">
                <a:latin typeface="+mn-lt"/>
              </a:rPr>
              <a:t>.; </a:t>
            </a:r>
            <a:r>
              <a:rPr lang="en-US" sz="3000" dirty="0" err="1">
                <a:latin typeface="+mn-lt"/>
              </a:rPr>
              <a:t>Kowarik</a:t>
            </a:r>
            <a:r>
              <a:rPr lang="en-US" sz="3000" dirty="0">
                <a:latin typeface="+mn-lt"/>
              </a:rPr>
              <a:t>, M.; Davis, B. G. Rationally designed short </a:t>
            </a:r>
            <a:r>
              <a:rPr lang="en-US" sz="3000" dirty="0" err="1">
                <a:latin typeface="+mn-lt"/>
              </a:rPr>
              <a:t>polyisoprenol</a:t>
            </a:r>
            <a:r>
              <a:rPr lang="en-US" sz="3000" dirty="0">
                <a:latin typeface="+mn-lt"/>
              </a:rPr>
              <a:t>-linked </a:t>
            </a:r>
            <a:r>
              <a:rPr lang="en-US" sz="3000" dirty="0" err="1" smtClean="0">
                <a:latin typeface="+mn-lt"/>
              </a:rPr>
              <a:t>PgIB</a:t>
            </a:r>
            <a:r>
              <a:rPr lang="en-US" sz="3000" dirty="0" smtClean="0">
                <a:latin typeface="+mn-lt"/>
              </a:rPr>
              <a:t> </a:t>
            </a:r>
            <a:r>
              <a:rPr lang="en-US" sz="3000" dirty="0">
                <a:latin typeface="+mn-lt"/>
              </a:rPr>
              <a:t>substrates for engineered polypeptide and protein N-glycosylation. </a:t>
            </a:r>
            <a:r>
              <a:rPr lang="en-US" sz="3000" i="1" dirty="0">
                <a:latin typeface="+mn-lt"/>
              </a:rPr>
              <a:t>J. Am. </a:t>
            </a:r>
            <a:r>
              <a:rPr lang="en-US" sz="3000" i="1" dirty="0" smtClean="0">
                <a:latin typeface="+mn-lt"/>
              </a:rPr>
              <a:t>Chem</a:t>
            </a:r>
            <a:r>
              <a:rPr lang="en-US" sz="3000" i="1" dirty="0">
                <a:latin typeface="+mn-lt"/>
              </a:rPr>
              <a:t>. Soc</a:t>
            </a:r>
            <a:r>
              <a:rPr lang="en-US" sz="3000" dirty="0">
                <a:latin typeface="+mn-lt"/>
              </a:rPr>
              <a:t>. 2014, 136, 566-569</a:t>
            </a:r>
            <a:r>
              <a:rPr lang="en-US" sz="3000" dirty="0" smtClean="0">
                <a:latin typeface="+mn-lt"/>
              </a:rPr>
              <a:t>.</a:t>
            </a:r>
          </a:p>
          <a:p>
            <a:r>
              <a:rPr lang="en-US" sz="3000" dirty="0" smtClean="0">
                <a:latin typeface="+mn-lt"/>
              </a:rPr>
              <a:t>4. Sigma Aldrich. </a:t>
            </a:r>
            <a:r>
              <a:rPr lang="en-US" sz="3000" dirty="0" smtClean="0">
                <a:latin typeface="+mn-lt"/>
                <a:hlinkClick r:id="rId4"/>
              </a:rPr>
              <a:t>Http://www.sigmaaldrich.com/</a:t>
            </a:r>
            <a:r>
              <a:rPr lang="en-US" sz="3000" dirty="0" smtClean="0">
                <a:latin typeface="+mn-lt"/>
              </a:rPr>
              <a:t> (accessed </a:t>
            </a:r>
            <a:r>
              <a:rPr lang="en-US" sz="3000" dirty="0" err="1" smtClean="0">
                <a:latin typeface="+mn-lt"/>
              </a:rPr>
              <a:t>Decemeber</a:t>
            </a:r>
            <a:r>
              <a:rPr lang="en-US" sz="3000" dirty="0" smtClean="0">
                <a:latin typeface="+mn-lt"/>
              </a:rPr>
              <a:t> 1, 2016).</a:t>
            </a:r>
            <a:endParaRPr lang="en-US" sz="3000" dirty="0">
              <a:latin typeface="+mn-lt"/>
            </a:endParaRPr>
          </a:p>
        </p:txBody>
      </p:sp>
      <p:pic>
        <p:nvPicPr>
          <p:cNvPr id="2" name="Picture 1"/>
          <p:cNvPicPr>
            <a:picLocks noChangeAspect="1"/>
          </p:cNvPicPr>
          <p:nvPr/>
        </p:nvPicPr>
        <p:blipFill>
          <a:blip r:embed="rId5"/>
          <a:stretch>
            <a:fillRect/>
          </a:stretch>
        </p:blipFill>
        <p:spPr>
          <a:xfrm>
            <a:off x="3356539" y="11811000"/>
            <a:ext cx="4166239" cy="2398599"/>
          </a:xfrm>
          <a:prstGeom prst="rect">
            <a:avLst/>
          </a:prstGeom>
        </p:spPr>
      </p:pic>
      <p:pic>
        <p:nvPicPr>
          <p:cNvPr id="8" name="Picture 7"/>
          <p:cNvPicPr>
            <a:picLocks noChangeAspect="1"/>
          </p:cNvPicPr>
          <p:nvPr/>
        </p:nvPicPr>
        <p:blipFill>
          <a:blip r:embed="rId6"/>
          <a:stretch>
            <a:fillRect/>
          </a:stretch>
        </p:blipFill>
        <p:spPr>
          <a:xfrm>
            <a:off x="2110665" y="20373144"/>
            <a:ext cx="2518022" cy="1267656"/>
          </a:xfrm>
          <a:prstGeom prst="rect">
            <a:avLst/>
          </a:prstGeom>
        </p:spPr>
      </p:pic>
      <p:pic>
        <p:nvPicPr>
          <p:cNvPr id="9" name="Picture 8"/>
          <p:cNvPicPr>
            <a:picLocks noChangeAspect="1"/>
          </p:cNvPicPr>
          <p:nvPr/>
        </p:nvPicPr>
        <p:blipFill>
          <a:blip r:embed="rId7"/>
          <a:stretch>
            <a:fillRect/>
          </a:stretch>
        </p:blipFill>
        <p:spPr>
          <a:xfrm>
            <a:off x="2107021" y="21869400"/>
            <a:ext cx="6642606" cy="2597338"/>
          </a:xfrm>
          <a:prstGeom prst="rect">
            <a:avLst/>
          </a:prstGeom>
        </p:spPr>
      </p:pic>
      <p:sp>
        <p:nvSpPr>
          <p:cNvPr id="10" name="TextBox 9"/>
          <p:cNvSpPr txBox="1"/>
          <p:nvPr/>
        </p:nvSpPr>
        <p:spPr>
          <a:xfrm>
            <a:off x="10471404" y="5903554"/>
            <a:ext cx="13592556" cy="10972234"/>
          </a:xfrm>
          <a:prstGeom prst="rect">
            <a:avLst/>
          </a:prstGeom>
          <a:noFill/>
        </p:spPr>
        <p:txBody>
          <a:bodyPr wrap="square" rtlCol="0">
            <a:spAutoFit/>
          </a:bodyPr>
          <a:lstStyle/>
          <a:p>
            <a:r>
              <a:rPr lang="en-US" sz="3200" dirty="0" smtClean="0">
                <a:latin typeface="+mn-lt"/>
              </a:rPr>
              <a:t>Previously, the Boudreau group protected the hydroxyl group with O-TBDPS-protection and O-TBDMS-protection prior to undergoing the SeO</a:t>
            </a:r>
            <a:r>
              <a:rPr lang="en-US" sz="3200" baseline="-25000" dirty="0" smtClean="0">
                <a:latin typeface="+mn-lt"/>
              </a:rPr>
              <a:t>2</a:t>
            </a:r>
            <a:r>
              <a:rPr lang="en-US" sz="3200" dirty="0" smtClean="0">
                <a:latin typeface="+mn-lt"/>
              </a:rPr>
              <a:t> oxidation and subsequent NaBH</a:t>
            </a:r>
            <a:r>
              <a:rPr lang="en-US" sz="3200" baseline="-25000" dirty="0" smtClean="0">
                <a:latin typeface="+mn-lt"/>
              </a:rPr>
              <a:t>4</a:t>
            </a:r>
            <a:r>
              <a:rPr lang="en-US" sz="3200" dirty="0" smtClean="0">
                <a:latin typeface="+mn-lt"/>
              </a:rPr>
              <a:t> reduction. </a:t>
            </a:r>
          </a:p>
          <a:p>
            <a:endParaRPr lang="en-US" sz="3200" dirty="0">
              <a:latin typeface="+mn-lt"/>
            </a:endParaRPr>
          </a:p>
          <a:p>
            <a:endParaRPr lang="en-US" sz="3200" dirty="0" smtClean="0">
              <a:latin typeface="+mn-lt"/>
            </a:endParaRPr>
          </a:p>
          <a:p>
            <a:endParaRPr lang="en-US" sz="3200" dirty="0">
              <a:latin typeface="+mn-lt"/>
            </a:endParaRPr>
          </a:p>
          <a:p>
            <a:endParaRPr lang="en-US" sz="3200" dirty="0" smtClean="0">
              <a:latin typeface="+mn-lt"/>
            </a:endParaRPr>
          </a:p>
          <a:p>
            <a:endParaRPr lang="en-US" sz="3200" dirty="0">
              <a:latin typeface="+mn-lt"/>
            </a:endParaRPr>
          </a:p>
          <a:p>
            <a:endParaRPr lang="en-US" sz="3200" dirty="0" smtClean="0">
              <a:latin typeface="+mn-lt"/>
            </a:endParaRPr>
          </a:p>
          <a:p>
            <a:endParaRPr lang="en-US" sz="3200" dirty="0">
              <a:latin typeface="+mn-lt"/>
            </a:endParaRPr>
          </a:p>
          <a:p>
            <a:endParaRPr lang="en-US" sz="3200" dirty="0" smtClean="0">
              <a:latin typeface="+mn-lt"/>
            </a:endParaRPr>
          </a:p>
          <a:p>
            <a:r>
              <a:rPr lang="en-US" sz="3200" dirty="0" smtClean="0">
                <a:latin typeface="+mn-lt"/>
              </a:rPr>
              <a:t>It was found that </a:t>
            </a:r>
            <a:r>
              <a:rPr lang="en-US" sz="3200" b="1" dirty="0" smtClean="0">
                <a:latin typeface="+mn-lt"/>
              </a:rPr>
              <a:t>b </a:t>
            </a:r>
            <a:r>
              <a:rPr lang="en-US" sz="3200" dirty="0" smtClean="0">
                <a:latin typeface="+mn-lt"/>
              </a:rPr>
              <a:t>was efficiently purified and obtained following the oxidation and subsequent reduction with a 22% yield, within reach of the literature yield of 33%.</a:t>
            </a:r>
            <a:r>
              <a:rPr lang="en-US" sz="3200" baseline="30000" dirty="0" smtClean="0">
                <a:latin typeface="+mn-lt"/>
              </a:rPr>
              <a:t>4</a:t>
            </a:r>
            <a:r>
              <a:rPr lang="en-US" sz="3200" dirty="0" smtClean="0">
                <a:latin typeface="+mn-lt"/>
              </a:rPr>
              <a:t> When the same procedure was undergone with O-TBDMS protection, the desired product, </a:t>
            </a:r>
            <a:r>
              <a:rPr lang="en-US" sz="3200" b="1" dirty="0" smtClean="0">
                <a:latin typeface="+mn-lt"/>
              </a:rPr>
              <a:t>d</a:t>
            </a:r>
            <a:r>
              <a:rPr lang="en-US" sz="3200" dirty="0" smtClean="0">
                <a:latin typeface="+mn-lt"/>
              </a:rPr>
              <a:t>, was not obtained efficiently.  The TLC analysis of the crude of </a:t>
            </a:r>
            <a:r>
              <a:rPr lang="en-US" sz="3200" b="1" dirty="0" smtClean="0">
                <a:latin typeface="+mn-lt"/>
              </a:rPr>
              <a:t>b</a:t>
            </a:r>
            <a:r>
              <a:rPr lang="en-US" sz="3200" dirty="0" smtClean="0">
                <a:latin typeface="+mn-lt"/>
              </a:rPr>
              <a:t> showed four bands with good separation that was easily purified via flash column chromatography on silica gel. The TLC analysis of the crude of </a:t>
            </a:r>
            <a:r>
              <a:rPr lang="en-US" sz="3200" b="1" dirty="0" smtClean="0">
                <a:latin typeface="+mn-lt"/>
              </a:rPr>
              <a:t>d</a:t>
            </a:r>
            <a:r>
              <a:rPr lang="en-US" sz="3200" dirty="0" smtClean="0">
                <a:latin typeface="+mn-lt"/>
              </a:rPr>
              <a:t> showed over ten bands with poor separation and the desired product was not able to be efficiently isolated via flash column chromatography on silica gel.</a:t>
            </a:r>
          </a:p>
          <a:p>
            <a:r>
              <a:rPr lang="en-US" sz="3500" b="1" dirty="0" smtClean="0">
                <a:latin typeface="+mn-lt"/>
              </a:rPr>
              <a:t>Testing of the O=TIPS </a:t>
            </a:r>
            <a:r>
              <a:rPr lang="en-US" sz="3500" b="1" dirty="0">
                <a:latin typeface="+mn-lt"/>
              </a:rPr>
              <a:t>P</a:t>
            </a:r>
            <a:r>
              <a:rPr lang="en-US" sz="3500" b="1" dirty="0" smtClean="0">
                <a:latin typeface="+mn-lt"/>
              </a:rPr>
              <a:t>rotecting Group</a:t>
            </a:r>
          </a:p>
          <a:p>
            <a:r>
              <a:rPr lang="en-US" sz="3200" dirty="0" smtClean="0">
                <a:latin typeface="+mn-lt"/>
              </a:rPr>
              <a:t>The experimental procedure was done in the same fashion as the reaction scheme in </a:t>
            </a:r>
            <a:r>
              <a:rPr lang="en-US" sz="3200" b="1" dirty="0" smtClean="0">
                <a:latin typeface="+mn-lt"/>
              </a:rPr>
              <a:t>Scheme 2</a:t>
            </a:r>
            <a:r>
              <a:rPr lang="en-US" sz="3200" dirty="0" smtClean="0">
                <a:latin typeface="+mn-lt"/>
              </a:rPr>
              <a:t>. </a:t>
            </a:r>
          </a:p>
        </p:txBody>
      </p:sp>
      <p:pic>
        <p:nvPicPr>
          <p:cNvPr id="12" name="Picture 11"/>
          <p:cNvPicPr>
            <a:picLocks noChangeAspect="1"/>
          </p:cNvPicPr>
          <p:nvPr/>
        </p:nvPicPr>
        <p:blipFill>
          <a:blip r:embed="rId8"/>
          <a:stretch>
            <a:fillRect/>
          </a:stretch>
        </p:blipFill>
        <p:spPr>
          <a:xfrm>
            <a:off x="10972800" y="8001000"/>
            <a:ext cx="5000100" cy="848250"/>
          </a:xfrm>
          <a:prstGeom prst="rect">
            <a:avLst/>
          </a:prstGeom>
        </p:spPr>
      </p:pic>
      <p:pic>
        <p:nvPicPr>
          <p:cNvPr id="13" name="Picture 12"/>
          <p:cNvPicPr>
            <a:picLocks noChangeAspect="1"/>
          </p:cNvPicPr>
          <p:nvPr/>
        </p:nvPicPr>
        <p:blipFill>
          <a:blip r:embed="rId9"/>
          <a:stretch>
            <a:fillRect/>
          </a:stretch>
        </p:blipFill>
        <p:spPr>
          <a:xfrm>
            <a:off x="16231980" y="7940367"/>
            <a:ext cx="3436551" cy="913500"/>
          </a:xfrm>
          <a:prstGeom prst="rect">
            <a:avLst/>
          </a:prstGeom>
        </p:spPr>
      </p:pic>
      <p:pic>
        <p:nvPicPr>
          <p:cNvPr id="14" name="Picture 13"/>
          <p:cNvPicPr>
            <a:picLocks noChangeAspect="1"/>
          </p:cNvPicPr>
          <p:nvPr/>
        </p:nvPicPr>
        <p:blipFill>
          <a:blip r:embed="rId10"/>
          <a:stretch>
            <a:fillRect/>
          </a:stretch>
        </p:blipFill>
        <p:spPr>
          <a:xfrm>
            <a:off x="10972800" y="9220200"/>
            <a:ext cx="4910522" cy="831938"/>
          </a:xfrm>
          <a:prstGeom prst="rect">
            <a:avLst/>
          </a:prstGeom>
        </p:spPr>
      </p:pic>
      <p:pic>
        <p:nvPicPr>
          <p:cNvPr id="15" name="Picture 14"/>
          <p:cNvPicPr>
            <a:picLocks noChangeAspect="1"/>
          </p:cNvPicPr>
          <p:nvPr/>
        </p:nvPicPr>
        <p:blipFill>
          <a:blip r:embed="rId11"/>
          <a:stretch>
            <a:fillRect/>
          </a:stretch>
        </p:blipFill>
        <p:spPr>
          <a:xfrm>
            <a:off x="16127162" y="9220200"/>
            <a:ext cx="3477269" cy="929813"/>
          </a:xfrm>
          <a:prstGeom prst="rect">
            <a:avLst/>
          </a:prstGeom>
        </p:spPr>
      </p:pic>
      <p:pic>
        <p:nvPicPr>
          <p:cNvPr id="16" name="Picture 15"/>
          <p:cNvPicPr>
            <a:picLocks noChangeAspect="1"/>
          </p:cNvPicPr>
          <p:nvPr/>
        </p:nvPicPr>
        <p:blipFill>
          <a:blip r:embed="rId12"/>
          <a:stretch>
            <a:fillRect/>
          </a:stretch>
        </p:blipFill>
        <p:spPr>
          <a:xfrm>
            <a:off x="20795901" y="8001000"/>
            <a:ext cx="2076589" cy="1753594"/>
          </a:xfrm>
          <a:prstGeom prst="rect">
            <a:avLst/>
          </a:prstGeom>
        </p:spPr>
      </p:pic>
      <p:pic>
        <p:nvPicPr>
          <p:cNvPr id="17" name="Picture 16"/>
          <p:cNvPicPr>
            <a:picLocks noChangeAspect="1"/>
          </p:cNvPicPr>
          <p:nvPr/>
        </p:nvPicPr>
        <p:blipFill>
          <a:blip r:embed="rId13"/>
          <a:stretch>
            <a:fillRect/>
          </a:stretch>
        </p:blipFill>
        <p:spPr>
          <a:xfrm>
            <a:off x="10972800" y="10698281"/>
            <a:ext cx="5252549" cy="350719"/>
          </a:xfrm>
          <a:prstGeom prst="rect">
            <a:avLst/>
          </a:prstGeom>
        </p:spPr>
      </p:pic>
      <p:pic>
        <p:nvPicPr>
          <p:cNvPr id="18" name="Picture 17"/>
          <p:cNvPicPr>
            <a:picLocks noChangeAspect="1"/>
          </p:cNvPicPr>
          <p:nvPr/>
        </p:nvPicPr>
        <p:blipFill>
          <a:blip r:embed="rId14"/>
          <a:stretch>
            <a:fillRect/>
          </a:stretch>
        </p:blipFill>
        <p:spPr>
          <a:xfrm>
            <a:off x="10966750" y="17526000"/>
            <a:ext cx="4886092" cy="848250"/>
          </a:xfrm>
          <a:prstGeom prst="rect">
            <a:avLst/>
          </a:prstGeom>
        </p:spPr>
      </p:pic>
      <p:pic>
        <p:nvPicPr>
          <p:cNvPr id="19" name="Picture 18"/>
          <p:cNvPicPr>
            <a:picLocks noChangeAspect="1"/>
          </p:cNvPicPr>
          <p:nvPr/>
        </p:nvPicPr>
        <p:blipFill>
          <a:blip r:embed="rId15"/>
          <a:stretch>
            <a:fillRect/>
          </a:stretch>
        </p:blipFill>
        <p:spPr>
          <a:xfrm>
            <a:off x="16127162" y="17465692"/>
            <a:ext cx="3314399" cy="913500"/>
          </a:xfrm>
          <a:prstGeom prst="rect">
            <a:avLst/>
          </a:prstGeom>
        </p:spPr>
      </p:pic>
      <p:pic>
        <p:nvPicPr>
          <p:cNvPr id="20" name="Picture 19"/>
          <p:cNvPicPr>
            <a:picLocks noChangeAspect="1"/>
          </p:cNvPicPr>
          <p:nvPr/>
        </p:nvPicPr>
        <p:blipFill>
          <a:blip r:embed="rId16"/>
          <a:stretch>
            <a:fillRect/>
          </a:stretch>
        </p:blipFill>
        <p:spPr>
          <a:xfrm>
            <a:off x="20795901" y="17221200"/>
            <a:ext cx="1636841" cy="1696500"/>
          </a:xfrm>
          <a:prstGeom prst="rect">
            <a:avLst/>
          </a:prstGeom>
        </p:spPr>
      </p:pic>
      <p:pic>
        <p:nvPicPr>
          <p:cNvPr id="21" name="Picture 20"/>
          <p:cNvPicPr>
            <a:picLocks noChangeAspect="1"/>
          </p:cNvPicPr>
          <p:nvPr/>
        </p:nvPicPr>
        <p:blipFill>
          <a:blip r:embed="rId17"/>
          <a:stretch>
            <a:fillRect/>
          </a:stretch>
        </p:blipFill>
        <p:spPr>
          <a:xfrm>
            <a:off x="10972800" y="19025844"/>
            <a:ext cx="5285122" cy="350719"/>
          </a:xfrm>
          <a:prstGeom prst="rect">
            <a:avLst/>
          </a:prstGeom>
        </p:spPr>
      </p:pic>
      <p:sp>
        <p:nvSpPr>
          <p:cNvPr id="22" name="TextBox 21"/>
          <p:cNvSpPr txBox="1"/>
          <p:nvPr/>
        </p:nvSpPr>
        <p:spPr>
          <a:xfrm>
            <a:off x="10966750" y="19659600"/>
            <a:ext cx="277640" cy="584775"/>
          </a:xfrm>
          <a:prstGeom prst="rect">
            <a:avLst/>
          </a:prstGeom>
          <a:noFill/>
        </p:spPr>
        <p:txBody>
          <a:bodyPr wrap="none" rtlCol="0">
            <a:spAutoFit/>
          </a:bodyPr>
          <a:lstStyle/>
          <a:p>
            <a:r>
              <a:rPr lang="en-US" sz="3200" dirty="0" smtClean="0">
                <a:latin typeface="+mn-lt"/>
              </a:rPr>
              <a:t> </a:t>
            </a:r>
            <a:endParaRPr lang="en-US" sz="3200" dirty="0">
              <a:latin typeface="+mn-lt"/>
            </a:endParaRPr>
          </a:p>
        </p:txBody>
      </p:sp>
      <p:sp>
        <p:nvSpPr>
          <p:cNvPr id="23" name="TextBox 22"/>
          <p:cNvSpPr txBox="1"/>
          <p:nvPr/>
        </p:nvSpPr>
        <p:spPr>
          <a:xfrm>
            <a:off x="10471404" y="19645518"/>
            <a:ext cx="13592556" cy="6001643"/>
          </a:xfrm>
          <a:prstGeom prst="rect">
            <a:avLst/>
          </a:prstGeom>
          <a:noFill/>
        </p:spPr>
        <p:txBody>
          <a:bodyPr wrap="square" rtlCol="0">
            <a:spAutoFit/>
          </a:bodyPr>
          <a:lstStyle/>
          <a:p>
            <a:r>
              <a:rPr lang="en-US" sz="3200" dirty="0" smtClean="0">
                <a:latin typeface="+mn-lt"/>
              </a:rPr>
              <a:t>The first reaction, the protection of </a:t>
            </a:r>
            <a:r>
              <a:rPr lang="en-US" sz="3200" dirty="0" err="1" smtClean="0">
                <a:latin typeface="+mn-lt"/>
              </a:rPr>
              <a:t>nerol</a:t>
            </a:r>
            <a:r>
              <a:rPr lang="en-US" sz="3200" dirty="0">
                <a:latin typeface="+mn-lt"/>
              </a:rPr>
              <a:t> </a:t>
            </a:r>
            <a:r>
              <a:rPr lang="en-US" sz="3200" dirty="0" smtClean="0">
                <a:latin typeface="+mn-lt"/>
              </a:rPr>
              <a:t>with </a:t>
            </a:r>
            <a:r>
              <a:rPr lang="en-US" sz="3200" dirty="0" err="1" smtClean="0">
                <a:latin typeface="+mn-lt"/>
              </a:rPr>
              <a:t>TIPSCl</a:t>
            </a:r>
            <a:r>
              <a:rPr lang="en-US" sz="3200" dirty="0" smtClean="0">
                <a:latin typeface="+mn-lt"/>
              </a:rPr>
              <a:t>, was significantly longer than the same reaction done in the previous protection reactions done by the Boudreau Group. This was due to the presence of starting material in the reaction mixture, which was most likely due to the </a:t>
            </a:r>
            <a:r>
              <a:rPr lang="en-US" sz="3200" dirty="0" err="1" smtClean="0">
                <a:latin typeface="+mn-lt"/>
              </a:rPr>
              <a:t>TIPSCl</a:t>
            </a:r>
            <a:r>
              <a:rPr lang="en-US" sz="3200" dirty="0" smtClean="0">
                <a:latin typeface="+mn-lt"/>
              </a:rPr>
              <a:t> reagent being impure. The starting material was removed from </a:t>
            </a:r>
            <a:r>
              <a:rPr lang="en-US" sz="3200" b="1" dirty="0" smtClean="0">
                <a:latin typeface="+mn-lt"/>
              </a:rPr>
              <a:t>(I)</a:t>
            </a:r>
            <a:r>
              <a:rPr lang="en-US" sz="3200" dirty="0" smtClean="0">
                <a:latin typeface="+mn-lt"/>
              </a:rPr>
              <a:t> via flash column chromatography on silica gel and </a:t>
            </a:r>
            <a:r>
              <a:rPr lang="en-US" sz="3200" b="1" dirty="0" smtClean="0">
                <a:latin typeface="+mn-lt"/>
              </a:rPr>
              <a:t>(I)</a:t>
            </a:r>
            <a:r>
              <a:rPr lang="en-US" sz="3200" dirty="0" smtClean="0">
                <a:latin typeface="+mn-lt"/>
              </a:rPr>
              <a:t> was isolated with a 94% yield. The </a:t>
            </a:r>
            <a:r>
              <a:rPr lang="en-US" sz="3200" baseline="30000" dirty="0" smtClean="0">
                <a:latin typeface="+mn-lt"/>
              </a:rPr>
              <a:t>1</a:t>
            </a:r>
            <a:r>
              <a:rPr lang="en-US" sz="3200" dirty="0" smtClean="0">
                <a:latin typeface="+mn-lt"/>
              </a:rPr>
              <a:t>H NMR of </a:t>
            </a:r>
            <a:r>
              <a:rPr lang="en-US" sz="3200" b="1" dirty="0" smtClean="0">
                <a:latin typeface="+mn-lt"/>
              </a:rPr>
              <a:t>(I)</a:t>
            </a:r>
            <a:r>
              <a:rPr lang="en-US" sz="3200" dirty="0" smtClean="0">
                <a:latin typeface="+mn-lt"/>
              </a:rPr>
              <a:t> showed success in the isolation of the desired product. The next two reactions in the scheme were done consistently with the corresponding reactions previously done by the Boudreau Group, without TLC analysis to monitor reaction progress. An </a:t>
            </a:r>
            <a:r>
              <a:rPr lang="en-US" sz="3200" baseline="30000" dirty="0" smtClean="0">
                <a:latin typeface="+mn-lt"/>
              </a:rPr>
              <a:t>1</a:t>
            </a:r>
            <a:r>
              <a:rPr lang="en-US" sz="3200" dirty="0" smtClean="0">
                <a:latin typeface="+mn-lt"/>
              </a:rPr>
              <a:t>H NMR of the intermediate produced after the SeO</a:t>
            </a:r>
            <a:r>
              <a:rPr lang="en-US" sz="3200" baseline="-25000" dirty="0" smtClean="0">
                <a:latin typeface="+mn-lt"/>
              </a:rPr>
              <a:t>2</a:t>
            </a:r>
            <a:r>
              <a:rPr lang="en-US" sz="3200" dirty="0" smtClean="0">
                <a:latin typeface="+mn-lt"/>
              </a:rPr>
              <a:t> oxidation gave reason to move on to the reduction reaction, due to the presence of an </a:t>
            </a:r>
            <a:r>
              <a:rPr lang="en-US" sz="3200" dirty="0" err="1" smtClean="0">
                <a:latin typeface="+mn-lt"/>
              </a:rPr>
              <a:t>aldehydic</a:t>
            </a:r>
            <a:r>
              <a:rPr lang="en-US" sz="3200" dirty="0" smtClean="0">
                <a:latin typeface="+mn-lt"/>
              </a:rPr>
              <a:t> peak, which is consistent with the proposed intermediate.</a:t>
            </a:r>
            <a:endParaRPr lang="en-US" sz="3200" dirty="0">
              <a:latin typeface="+mn-lt"/>
            </a:endParaRPr>
          </a:p>
        </p:txBody>
      </p:sp>
      <p:sp>
        <p:nvSpPr>
          <p:cNvPr id="5" name="TextBox 4"/>
          <p:cNvSpPr txBox="1"/>
          <p:nvPr/>
        </p:nvSpPr>
        <p:spPr>
          <a:xfrm>
            <a:off x="24323040" y="5903554"/>
            <a:ext cx="13624560" cy="11018401"/>
          </a:xfrm>
          <a:prstGeom prst="rect">
            <a:avLst/>
          </a:prstGeom>
          <a:noFill/>
        </p:spPr>
        <p:txBody>
          <a:bodyPr wrap="square" rtlCol="0">
            <a:spAutoFit/>
          </a:bodyPr>
          <a:lstStyle/>
          <a:p>
            <a:r>
              <a:rPr lang="en-US" sz="3500" b="1" dirty="0" smtClean="0">
                <a:latin typeface="+mn-lt"/>
              </a:rPr>
              <a:t>Purification of </a:t>
            </a:r>
            <a:r>
              <a:rPr lang="en-US" sz="3500" b="1" dirty="0" smtClean="0">
                <a:latin typeface="Times New Roman" panose="02020603050405020304" pitchFamily="18" charset="0"/>
                <a:cs typeface="Times New Roman" panose="02020603050405020304" pitchFamily="18" charset="0"/>
              </a:rPr>
              <a:t>III</a:t>
            </a:r>
            <a:endParaRPr lang="en-US" sz="3500" dirty="0" smtClean="0">
              <a:latin typeface="Times New Roman" panose="02020603050405020304" pitchFamily="18" charset="0"/>
              <a:cs typeface="Times New Roman" panose="02020603050405020304" pitchFamily="18" charset="0"/>
            </a:endParaRPr>
          </a:p>
          <a:p>
            <a:r>
              <a:rPr lang="en-US" sz="3200" dirty="0" smtClean="0">
                <a:latin typeface="+mn-lt"/>
              </a:rPr>
              <a:t>The crude product after the NaBH</a:t>
            </a:r>
            <a:r>
              <a:rPr lang="en-US" sz="3200" baseline="-25000" dirty="0" smtClean="0">
                <a:latin typeface="+mn-lt"/>
              </a:rPr>
              <a:t>4</a:t>
            </a:r>
            <a:r>
              <a:rPr lang="en-US" sz="3200" dirty="0" smtClean="0">
                <a:latin typeface="+mn-lt"/>
              </a:rPr>
              <a:t> reduction had at least ten bands present upon TLC analysis (see </a:t>
            </a:r>
            <a:r>
              <a:rPr lang="en-US" sz="3200" b="1" dirty="0" smtClean="0">
                <a:latin typeface="+mn-lt"/>
              </a:rPr>
              <a:t>Figure 3</a:t>
            </a:r>
            <a:r>
              <a:rPr lang="en-US" sz="3200" dirty="0" smtClean="0">
                <a:latin typeface="+mn-lt"/>
              </a:rPr>
              <a:t>). The crude product was purified via flash column chromatography on silica gel (3:1 </a:t>
            </a:r>
            <a:r>
              <a:rPr lang="en-US" sz="3200" dirty="0" err="1" smtClean="0">
                <a:latin typeface="+mn-lt"/>
              </a:rPr>
              <a:t>hexane:ethyl</a:t>
            </a:r>
            <a:r>
              <a:rPr lang="en-US" sz="3200" dirty="0" smtClean="0">
                <a:latin typeface="+mn-lt"/>
              </a:rPr>
              <a:t> acetate) and three bands were isolated for further analysis. The three bands analyzed were </a:t>
            </a:r>
            <a:r>
              <a:rPr lang="en-US" sz="3200" b="1" dirty="0" smtClean="0">
                <a:latin typeface="+mn-lt"/>
              </a:rPr>
              <a:t>band 1</a:t>
            </a:r>
            <a:r>
              <a:rPr lang="en-US" sz="3200" dirty="0" smtClean="0">
                <a:latin typeface="+mn-lt"/>
              </a:rPr>
              <a:t> (</a:t>
            </a:r>
            <a:r>
              <a:rPr lang="en-US" sz="3200" dirty="0" err="1" smtClean="0">
                <a:latin typeface="+mn-lt"/>
              </a:rPr>
              <a:t>R</a:t>
            </a:r>
            <a:r>
              <a:rPr lang="en-US" sz="3200" baseline="-25000" dirty="0" err="1" smtClean="0">
                <a:latin typeface="+mn-lt"/>
              </a:rPr>
              <a:t>f</a:t>
            </a:r>
            <a:r>
              <a:rPr lang="en-US" sz="3200" dirty="0">
                <a:latin typeface="+mn-lt"/>
              </a:rPr>
              <a:t> </a:t>
            </a:r>
            <a:r>
              <a:rPr lang="en-US" sz="3200" dirty="0" smtClean="0">
                <a:latin typeface="+mn-lt"/>
              </a:rPr>
              <a:t>= .55), </a:t>
            </a:r>
            <a:r>
              <a:rPr lang="en-US" sz="3200" b="1" dirty="0" smtClean="0">
                <a:latin typeface="+mn-lt"/>
              </a:rPr>
              <a:t>band 2 </a:t>
            </a:r>
            <a:r>
              <a:rPr lang="en-US" sz="3200" dirty="0" smtClean="0">
                <a:latin typeface="+mn-lt"/>
              </a:rPr>
              <a:t>(</a:t>
            </a:r>
            <a:r>
              <a:rPr lang="en-US" sz="3200" dirty="0" err="1" smtClean="0">
                <a:latin typeface="+mn-lt"/>
              </a:rPr>
              <a:t>R</a:t>
            </a:r>
            <a:r>
              <a:rPr lang="en-US" sz="3200" baseline="-25000" dirty="0" err="1" smtClean="0">
                <a:latin typeface="+mn-lt"/>
              </a:rPr>
              <a:t>f</a:t>
            </a:r>
            <a:r>
              <a:rPr lang="en-US" sz="3200" dirty="0" smtClean="0">
                <a:latin typeface="+mn-lt"/>
              </a:rPr>
              <a:t> = .45), and </a:t>
            </a:r>
            <a:r>
              <a:rPr lang="en-US" sz="3200" b="1" dirty="0" smtClean="0">
                <a:latin typeface="+mn-lt"/>
              </a:rPr>
              <a:t>band 3</a:t>
            </a:r>
            <a:r>
              <a:rPr lang="en-US" sz="3200" dirty="0" smtClean="0">
                <a:latin typeface="+mn-lt"/>
              </a:rPr>
              <a:t> (</a:t>
            </a:r>
            <a:r>
              <a:rPr lang="en-US" sz="3200" dirty="0" err="1" smtClean="0">
                <a:latin typeface="+mn-lt"/>
              </a:rPr>
              <a:t>R</a:t>
            </a:r>
            <a:r>
              <a:rPr lang="en-US" sz="3200" baseline="-25000" dirty="0" err="1" smtClean="0">
                <a:latin typeface="+mn-lt"/>
              </a:rPr>
              <a:t>f</a:t>
            </a:r>
            <a:r>
              <a:rPr lang="en-US" sz="3200" dirty="0" smtClean="0">
                <a:latin typeface="+mn-lt"/>
              </a:rPr>
              <a:t> = .36). Upon the use of </a:t>
            </a:r>
            <a:r>
              <a:rPr lang="en-US" sz="3200" baseline="30000" dirty="0" smtClean="0">
                <a:latin typeface="+mn-lt"/>
              </a:rPr>
              <a:t>1</a:t>
            </a:r>
            <a:r>
              <a:rPr lang="en-US" sz="3200" dirty="0" smtClean="0">
                <a:latin typeface="+mn-lt"/>
              </a:rPr>
              <a:t>H NMR as an identification method, it was determined that </a:t>
            </a:r>
            <a:r>
              <a:rPr lang="en-US" sz="3200" b="1" dirty="0" smtClean="0">
                <a:latin typeface="+mn-lt"/>
              </a:rPr>
              <a:t>band 1 </a:t>
            </a:r>
            <a:r>
              <a:rPr lang="en-US" sz="3200" dirty="0" smtClean="0">
                <a:latin typeface="+mn-lt"/>
              </a:rPr>
              <a:t>may be the desired product. </a:t>
            </a:r>
          </a:p>
          <a:p>
            <a:r>
              <a:rPr lang="en-US" sz="3500" b="1" dirty="0" smtClean="0">
                <a:latin typeface="+mn-lt"/>
              </a:rPr>
              <a:t>NMR of Band 1</a:t>
            </a:r>
          </a:p>
          <a:p>
            <a:r>
              <a:rPr lang="en-US" sz="3200" dirty="0" smtClean="0">
                <a:latin typeface="+mn-lt"/>
              </a:rPr>
              <a:t>The </a:t>
            </a:r>
            <a:r>
              <a:rPr lang="en-US" sz="3200" baseline="30000" dirty="0" smtClean="0">
                <a:latin typeface="+mn-lt"/>
              </a:rPr>
              <a:t>1</a:t>
            </a:r>
            <a:r>
              <a:rPr lang="en-US" sz="3200" dirty="0" smtClean="0">
                <a:latin typeface="+mn-lt"/>
              </a:rPr>
              <a:t>H NMR spectrum of </a:t>
            </a:r>
            <a:r>
              <a:rPr lang="en-US" sz="3200" b="1" dirty="0" smtClean="0">
                <a:latin typeface="+mn-lt"/>
              </a:rPr>
              <a:t>Band 1 (Figure 4) </a:t>
            </a:r>
            <a:r>
              <a:rPr lang="en-US" sz="3200" dirty="0" smtClean="0">
                <a:latin typeface="+mn-lt"/>
              </a:rPr>
              <a:t>gave reason to believe that the band contained the desired product. The chemical shifts of the peaks were consistent with the expected spectrum of </a:t>
            </a:r>
            <a:r>
              <a:rPr lang="en-US" sz="3200" b="1" dirty="0" smtClean="0">
                <a:latin typeface="+mn-lt"/>
              </a:rPr>
              <a:t>III</a:t>
            </a:r>
            <a:r>
              <a:rPr lang="en-US" sz="3200" dirty="0" smtClean="0">
                <a:latin typeface="+mn-lt"/>
              </a:rPr>
              <a:t>, but the </a:t>
            </a:r>
            <a:r>
              <a:rPr lang="en-US" sz="3200" dirty="0" err="1" smtClean="0">
                <a:latin typeface="+mn-lt"/>
              </a:rPr>
              <a:t>multiplet</a:t>
            </a:r>
            <a:r>
              <a:rPr lang="en-US" sz="3200" dirty="0" smtClean="0">
                <a:latin typeface="+mn-lt"/>
              </a:rPr>
              <a:t> analysis showed that the </a:t>
            </a:r>
            <a:r>
              <a:rPr lang="en-US" sz="3200" dirty="0" err="1" smtClean="0">
                <a:latin typeface="+mn-lt"/>
              </a:rPr>
              <a:t>multiplets</a:t>
            </a:r>
            <a:r>
              <a:rPr lang="en-US" sz="3200" dirty="0" smtClean="0">
                <a:latin typeface="+mn-lt"/>
              </a:rPr>
              <a:t> did not appear as expected. A </a:t>
            </a:r>
            <a:r>
              <a:rPr lang="en-US" sz="3200" baseline="30000" dirty="0" smtClean="0">
                <a:latin typeface="+mn-lt"/>
              </a:rPr>
              <a:t>13</a:t>
            </a:r>
            <a:r>
              <a:rPr lang="en-US" sz="3200" dirty="0" smtClean="0">
                <a:latin typeface="+mn-lt"/>
              </a:rPr>
              <a:t>C NMR of </a:t>
            </a:r>
            <a:r>
              <a:rPr lang="en-US" sz="3200" b="1" dirty="0" smtClean="0">
                <a:latin typeface="+mn-lt"/>
              </a:rPr>
              <a:t>Band 1 (Figure 5)</a:t>
            </a:r>
            <a:r>
              <a:rPr lang="en-US" sz="3200" dirty="0">
                <a:latin typeface="+mn-lt"/>
              </a:rPr>
              <a:t> </a:t>
            </a:r>
            <a:r>
              <a:rPr lang="en-US" sz="3200" dirty="0" smtClean="0">
                <a:latin typeface="+mn-lt"/>
              </a:rPr>
              <a:t>was obtained to determine if there is more evidence that the desired product was present. The </a:t>
            </a:r>
            <a:r>
              <a:rPr lang="en-US" sz="3200" baseline="30000" dirty="0" smtClean="0">
                <a:latin typeface="+mn-lt"/>
              </a:rPr>
              <a:t>13</a:t>
            </a:r>
            <a:r>
              <a:rPr lang="en-US" sz="3200" dirty="0" smtClean="0">
                <a:latin typeface="+mn-lt"/>
              </a:rPr>
              <a:t>C NMR spectrum showed that the anticipated peaks of the desired product were present and that there are impurities present. Further TLC analysis was done to determine if the impurity could be removed via flash column chromatography on silica gel. The TLC analysis showed a large spot and a small spot with an insignificantly different </a:t>
            </a:r>
            <a:r>
              <a:rPr lang="en-US" sz="3200" dirty="0" err="1" smtClean="0">
                <a:latin typeface="+mn-lt"/>
              </a:rPr>
              <a:t>R</a:t>
            </a:r>
            <a:r>
              <a:rPr lang="en-US" sz="3200" baseline="-25000" dirty="0" err="1" smtClean="0">
                <a:latin typeface="+mn-lt"/>
              </a:rPr>
              <a:t>f</a:t>
            </a:r>
            <a:r>
              <a:rPr lang="en-US" sz="3200" dirty="0" smtClean="0">
                <a:latin typeface="+mn-lt"/>
              </a:rPr>
              <a:t> value. Multiple solvent systems were tested to attempt to increase the difference in </a:t>
            </a:r>
            <a:r>
              <a:rPr lang="en-US" sz="3200" dirty="0" err="1" smtClean="0">
                <a:latin typeface="+mn-lt"/>
              </a:rPr>
              <a:t>R</a:t>
            </a:r>
            <a:r>
              <a:rPr lang="en-US" sz="3200" baseline="-25000" dirty="0" err="1" smtClean="0">
                <a:latin typeface="+mn-lt"/>
              </a:rPr>
              <a:t>f</a:t>
            </a:r>
            <a:r>
              <a:rPr lang="en-US" sz="3200" dirty="0" smtClean="0">
                <a:latin typeface="+mn-lt"/>
              </a:rPr>
              <a:t> values. </a:t>
            </a:r>
            <a:r>
              <a:rPr lang="en-US" sz="3200" b="1" dirty="0" smtClean="0">
                <a:latin typeface="+mn-lt"/>
              </a:rPr>
              <a:t>Figure 6 </a:t>
            </a:r>
            <a:r>
              <a:rPr lang="en-US" sz="3200" dirty="0" smtClean="0">
                <a:latin typeface="+mn-lt"/>
              </a:rPr>
              <a:t>shows the different solvent systems tested and the inability to separate the two bands significantly to efficiently purify the product without advanced instrumentation.</a:t>
            </a:r>
            <a:endParaRPr lang="en-US" sz="3200" dirty="0">
              <a:latin typeface="+mn-lt"/>
            </a:endParaRPr>
          </a:p>
        </p:txBody>
      </p:sp>
      <p:pic>
        <p:nvPicPr>
          <p:cNvPr id="7" name="Picture 6" descr="Screen Clipping"/>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9197637" y="15540037"/>
            <a:ext cx="9526" cy="9526"/>
          </a:xfrm>
          <a:prstGeom prst="rect">
            <a:avLst/>
          </a:prstGeom>
        </p:spPr>
      </p:pic>
      <p:sp>
        <p:nvSpPr>
          <p:cNvPr id="29" name="TextBox 28"/>
          <p:cNvSpPr txBox="1"/>
          <p:nvPr/>
        </p:nvSpPr>
        <p:spPr>
          <a:xfrm>
            <a:off x="27034199" y="17104539"/>
            <a:ext cx="899603" cy="276999"/>
          </a:xfrm>
          <a:prstGeom prst="rect">
            <a:avLst/>
          </a:prstGeom>
          <a:noFill/>
        </p:spPr>
        <p:txBody>
          <a:bodyPr wrap="square" rtlCol="0">
            <a:spAutoFit/>
          </a:bodyPr>
          <a:lstStyle/>
          <a:p>
            <a:r>
              <a:rPr lang="en-US" sz="1200" b="1" dirty="0" smtClean="0">
                <a:latin typeface="Times New Roman" panose="02020603050405020304" pitchFamily="18" charset="0"/>
                <a:cs typeface="Times New Roman" panose="02020603050405020304" pitchFamily="18" charset="0"/>
              </a:rPr>
              <a:t>Figure 4</a:t>
            </a:r>
            <a:endParaRPr lang="en-US" sz="1200" b="1" dirty="0">
              <a:latin typeface="Times New Roman" panose="02020603050405020304" pitchFamily="18" charset="0"/>
              <a:cs typeface="Times New Roman" panose="02020603050405020304" pitchFamily="18" charset="0"/>
            </a:endParaRPr>
          </a:p>
        </p:txBody>
      </p:sp>
      <p:sp>
        <p:nvSpPr>
          <p:cNvPr id="30" name="TextBox 29"/>
          <p:cNvSpPr txBox="1"/>
          <p:nvPr/>
        </p:nvSpPr>
        <p:spPr>
          <a:xfrm>
            <a:off x="34001361" y="17104539"/>
            <a:ext cx="838200" cy="276999"/>
          </a:xfrm>
          <a:prstGeom prst="rect">
            <a:avLst/>
          </a:prstGeom>
          <a:noFill/>
        </p:spPr>
        <p:txBody>
          <a:bodyPr wrap="square" rtlCol="0">
            <a:spAutoFit/>
          </a:bodyPr>
          <a:lstStyle/>
          <a:p>
            <a:r>
              <a:rPr lang="en-US" sz="1200" b="1" dirty="0" smtClean="0">
                <a:latin typeface="Times New Roman" panose="02020603050405020304" pitchFamily="18" charset="0"/>
                <a:cs typeface="Times New Roman" panose="02020603050405020304" pitchFamily="18" charset="0"/>
              </a:rPr>
              <a:t>Figure 5</a:t>
            </a:r>
            <a:endParaRPr lang="en-US" sz="1200" b="1" dirty="0">
              <a:latin typeface="Times New Roman" panose="02020603050405020304" pitchFamily="18" charset="0"/>
              <a:cs typeface="Times New Roman" panose="02020603050405020304" pitchFamily="18" charset="0"/>
            </a:endParaRPr>
          </a:p>
        </p:txBody>
      </p:sp>
      <p:pic>
        <p:nvPicPr>
          <p:cNvPr id="31" name="Picture 30"/>
          <p:cNvPicPr>
            <a:picLocks noChangeAspect="1"/>
          </p:cNvPicPr>
          <p:nvPr/>
        </p:nvPicPr>
        <p:blipFill>
          <a:blip r:embed="rId19"/>
          <a:stretch>
            <a:fillRect/>
          </a:stretch>
        </p:blipFill>
        <p:spPr>
          <a:xfrm>
            <a:off x="25908000" y="23075936"/>
            <a:ext cx="3207553" cy="1990286"/>
          </a:xfrm>
          <a:prstGeom prst="rect">
            <a:avLst/>
          </a:prstGeom>
        </p:spPr>
      </p:pic>
      <p:pic>
        <p:nvPicPr>
          <p:cNvPr id="14336" name="Picture 14335"/>
          <p:cNvPicPr>
            <a:picLocks noChangeAspect="1"/>
          </p:cNvPicPr>
          <p:nvPr/>
        </p:nvPicPr>
        <p:blipFill>
          <a:blip r:embed="rId20"/>
          <a:stretch>
            <a:fillRect/>
          </a:stretch>
        </p:blipFill>
        <p:spPr>
          <a:xfrm>
            <a:off x="32580927" y="23107211"/>
            <a:ext cx="3755698" cy="1650606"/>
          </a:xfrm>
          <a:prstGeom prst="rect">
            <a:avLst/>
          </a:prstGeom>
        </p:spPr>
      </p:pic>
      <p:pic>
        <p:nvPicPr>
          <p:cNvPr id="14337" name="Picture 14336"/>
          <p:cNvPicPr>
            <a:picLocks noChangeAspect="1"/>
          </p:cNvPicPr>
          <p:nvPr/>
        </p:nvPicPr>
        <p:blipFill>
          <a:blip r:embed="rId21"/>
          <a:stretch>
            <a:fillRect/>
          </a:stretch>
        </p:blipFill>
        <p:spPr>
          <a:xfrm>
            <a:off x="24591310" y="18001691"/>
            <a:ext cx="6438632" cy="4498874"/>
          </a:xfrm>
          <a:prstGeom prst="rect">
            <a:avLst/>
          </a:prstGeom>
        </p:spPr>
      </p:pic>
      <p:pic>
        <p:nvPicPr>
          <p:cNvPr id="14339" name="Picture 14338"/>
          <p:cNvPicPr>
            <a:picLocks noChangeAspect="1"/>
          </p:cNvPicPr>
          <p:nvPr/>
        </p:nvPicPr>
        <p:blipFill>
          <a:blip r:embed="rId22"/>
          <a:stretch>
            <a:fillRect/>
          </a:stretch>
        </p:blipFill>
        <p:spPr>
          <a:xfrm>
            <a:off x="31513059" y="18001691"/>
            <a:ext cx="6419301" cy="4485367"/>
          </a:xfrm>
          <a:prstGeom prst="rect">
            <a:avLst/>
          </a:prstGeom>
        </p:spPr>
      </p:pic>
      <p:sp>
        <p:nvSpPr>
          <p:cNvPr id="14342" name="TextBox 14341"/>
          <p:cNvSpPr txBox="1"/>
          <p:nvPr/>
        </p:nvSpPr>
        <p:spPr>
          <a:xfrm>
            <a:off x="24339804" y="26413195"/>
            <a:ext cx="13592555" cy="4031873"/>
          </a:xfrm>
          <a:prstGeom prst="rect">
            <a:avLst/>
          </a:prstGeom>
          <a:noFill/>
        </p:spPr>
        <p:txBody>
          <a:bodyPr wrap="square" rtlCol="0">
            <a:spAutoFit/>
          </a:bodyPr>
          <a:lstStyle/>
          <a:p>
            <a:r>
              <a:rPr lang="en-US" sz="3200" dirty="0" smtClean="0">
                <a:latin typeface="+mn-lt"/>
              </a:rPr>
              <a:t>The use of the </a:t>
            </a:r>
            <a:r>
              <a:rPr lang="en-US" sz="3200" dirty="0" err="1" smtClean="0">
                <a:latin typeface="+mn-lt"/>
              </a:rPr>
              <a:t>triisopropyl</a:t>
            </a:r>
            <a:r>
              <a:rPr lang="en-US" sz="3200" dirty="0" smtClean="0">
                <a:latin typeface="+mn-lt"/>
              </a:rPr>
              <a:t> silyl hydroxyl group protecting group on </a:t>
            </a:r>
            <a:r>
              <a:rPr lang="en-US" sz="3200" dirty="0" err="1" smtClean="0">
                <a:latin typeface="+mn-lt"/>
              </a:rPr>
              <a:t>nerol</a:t>
            </a:r>
            <a:r>
              <a:rPr lang="en-US" sz="3200" dirty="0" smtClean="0">
                <a:latin typeface="+mn-lt"/>
              </a:rPr>
              <a:t> during a selenium(IV) oxide oxidation and subsequent sodium borohydride reduction proved to be inefficient. While it appears the desired product was formed, it needs more advanced instrumentation to be purified. Also, the band isolated had a low yield (3.3%) and was still not yet pure. Lastly, the cost of the </a:t>
            </a:r>
            <a:r>
              <a:rPr lang="en-US" sz="3200" dirty="0" err="1" smtClean="0">
                <a:latin typeface="+mn-lt"/>
              </a:rPr>
              <a:t>TIPSCl</a:t>
            </a:r>
            <a:r>
              <a:rPr lang="en-US" sz="3200" dirty="0" smtClean="0">
                <a:latin typeface="+mn-lt"/>
              </a:rPr>
              <a:t> reagent is significantly larger than the </a:t>
            </a:r>
            <a:r>
              <a:rPr lang="en-US" sz="3200" dirty="0" err="1" smtClean="0">
                <a:latin typeface="+mn-lt"/>
              </a:rPr>
              <a:t>TBDPSCl</a:t>
            </a:r>
            <a:r>
              <a:rPr lang="en-US" sz="3200" dirty="0" smtClean="0">
                <a:latin typeface="+mn-lt"/>
              </a:rPr>
              <a:t> reagent, according to Sigma Aldrich.</a:t>
            </a:r>
            <a:r>
              <a:rPr lang="en-US" sz="3200" baseline="30000" dirty="0" smtClean="0">
                <a:latin typeface="+mn-lt"/>
              </a:rPr>
              <a:t>4</a:t>
            </a:r>
            <a:r>
              <a:rPr lang="en-US" sz="3200" dirty="0" smtClean="0">
                <a:latin typeface="+mn-lt"/>
              </a:rPr>
              <a:t> Future work could be to test non-silyl protecting groups, such as p-</a:t>
            </a:r>
            <a:r>
              <a:rPr lang="en-US" sz="3200" dirty="0" err="1" smtClean="0">
                <a:latin typeface="+mn-lt"/>
              </a:rPr>
              <a:t>methoxy</a:t>
            </a:r>
            <a:r>
              <a:rPr lang="en-US" sz="3200" dirty="0">
                <a:latin typeface="+mn-lt"/>
              </a:rPr>
              <a:t> </a:t>
            </a:r>
            <a:r>
              <a:rPr lang="en-US" sz="3200" dirty="0" smtClean="0">
                <a:latin typeface="+mn-lt"/>
              </a:rPr>
              <a:t>benzyl ether or the use of the acetate protecting group.</a:t>
            </a:r>
            <a:endParaRPr lang="en-US" sz="3200" dirty="0">
              <a:latin typeface="+mn-l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20966</TotalTime>
  <Words>1207</Words>
  <Application>Microsoft Office PowerPoint</Application>
  <PresentationFormat>Custom</PresentationFormat>
  <Paragraphs>158</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ＭＳ Ｐゴシック</vt:lpstr>
      <vt:lpstr>Arial</vt:lpstr>
      <vt:lpstr>Calibri</vt:lpstr>
      <vt:lpstr>Helvetica</vt:lpstr>
      <vt:lpstr>Times New Roman</vt:lpstr>
      <vt:lpstr>Office Theme</vt:lpstr>
      <vt:lpstr>The ability of different hydroxyl group protectors on nerol to stay intact following a SeO2 oxidation and subsequent NaBH4 reduction</vt:lpstr>
    </vt:vector>
  </TitlesOfParts>
  <Company>University of Delaware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Characterization of Next Generation Antiandrogens as Potential Prostate Cancer Therapeutics</dc:title>
  <dc:creator>Sikes Lab</dc:creator>
  <cp:lastModifiedBy>Timothy Tetrault</cp:lastModifiedBy>
  <cp:revision>504</cp:revision>
  <cp:lastPrinted>2015-06-11T14:43:43Z</cp:lastPrinted>
  <dcterms:created xsi:type="dcterms:W3CDTF">2010-10-29T16:31:11Z</dcterms:created>
  <dcterms:modified xsi:type="dcterms:W3CDTF">2016-12-05T17:51:56Z</dcterms:modified>
</cp:coreProperties>
</file>