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9" autoAdjust="0"/>
    <p:restoredTop sz="94660"/>
  </p:normalViewPr>
  <p:slideViewPr>
    <p:cSldViewPr snapToGrid="0">
      <p:cViewPr varScale="1">
        <p:scale>
          <a:sx n="106" d="100"/>
          <a:sy n="106" d="100"/>
        </p:scale>
        <p:origin x="35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84A0AB-3632-43CB-9974-3F1DF8916DDB}" type="datetimeFigureOut">
              <a:rPr lang="en-US" smtClean="0"/>
              <a:t>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3262238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84A0AB-3632-43CB-9974-3F1DF8916DDB}" type="datetimeFigureOut">
              <a:rPr lang="en-US" smtClean="0"/>
              <a:t>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146968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84A0AB-3632-43CB-9974-3F1DF8916DDB}" type="datetimeFigureOut">
              <a:rPr lang="en-US" smtClean="0"/>
              <a:t>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2603002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84A0AB-3632-43CB-9974-3F1DF8916DDB}" type="datetimeFigureOut">
              <a:rPr lang="en-US" smtClean="0"/>
              <a:t>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3769182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84A0AB-3632-43CB-9974-3F1DF8916DDB}" type="datetimeFigureOut">
              <a:rPr lang="en-US" smtClean="0"/>
              <a:t>12/6/2016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1967232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84A0AB-3632-43CB-9974-3F1DF8916DDB}" type="datetimeFigureOut">
              <a:rPr lang="en-US" smtClean="0"/>
              <a:t>12/6/2016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111863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4A0AB-3632-43CB-9974-3F1DF8916DDB}" type="datetimeFigureOut">
              <a:rPr lang="en-US" smtClean="0"/>
              <a:t>12/6/2016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260409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84A0AB-3632-43CB-9974-3F1DF8916DDB}" type="datetimeFigureOut">
              <a:rPr lang="en-US" smtClean="0"/>
              <a:t>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1414354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84A0AB-3632-43CB-9974-3F1DF8916DDB}" type="datetimeFigureOut">
              <a:rPr lang="en-US" smtClean="0"/>
              <a:t>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1206348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84A0AB-3632-43CB-9974-3F1DF8916DDB}" type="datetimeFigureOut">
              <a:rPr lang="en-US" smtClean="0"/>
              <a:t>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84720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84A0AB-3632-43CB-9974-3F1DF8916DDB}" type="datetimeFigureOut">
              <a:rPr lang="en-US" smtClean="0"/>
              <a:t>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BC5552-F53A-4668-9F04-DFA1CAF041AC}" type="slidenum">
              <a:rPr lang="en-US" smtClean="0"/>
              <a:t>‹#›</a:t>
            </a:fld>
            <a:endParaRPr lang="en-US"/>
          </a:p>
        </p:txBody>
      </p:sp>
    </p:spTree>
    <p:extLst>
      <p:ext uri="{BB962C8B-B14F-4D97-AF65-F5344CB8AC3E}">
        <p14:creationId xmlns:p14="http://schemas.microsoft.com/office/powerpoint/2010/main" val="491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84A0AB-3632-43CB-9974-3F1DF8916DDB}" type="datetimeFigureOut">
              <a:rPr lang="en-US" smtClean="0"/>
              <a:t>12/6/2016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BC5552-F53A-4668-9F04-DFA1CAF041AC}" type="slidenum">
              <a:rPr lang="en-US" smtClean="0"/>
              <a:t>‹#›</a:t>
            </a:fld>
            <a:endParaRPr lang="en-US"/>
          </a:p>
        </p:txBody>
      </p:sp>
    </p:spTree>
    <p:extLst>
      <p:ext uri="{BB962C8B-B14F-4D97-AF65-F5344CB8AC3E}">
        <p14:creationId xmlns:p14="http://schemas.microsoft.com/office/powerpoint/2010/main" val="291931396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emf"/><Relationship Id="rId3" Type="http://schemas.openxmlformats.org/officeDocument/2006/relationships/image" Target="../media/image1.jpg"/><Relationship Id="rId7" Type="http://schemas.openxmlformats.org/officeDocument/2006/relationships/image" Target="../media/image5.png"/><Relationship Id="rId12" Type="http://schemas.openxmlformats.org/officeDocument/2006/relationships/image" Target="../media/image10.emf"/><Relationship Id="rId2" Type="http://schemas.openxmlformats.org/officeDocument/2006/relationships/hyperlink" Target="mailto:jlr1001@wildcats.unh.edu" TargetMode="Externa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emf"/><Relationship Id="rId5" Type="http://schemas.openxmlformats.org/officeDocument/2006/relationships/image" Target="../media/image3.png"/><Relationship Id="rId10" Type="http://schemas.openxmlformats.org/officeDocument/2006/relationships/image" Target="../media/image8.emf"/><Relationship Id="rId4" Type="http://schemas.openxmlformats.org/officeDocument/2006/relationships/image" Target="../media/image2.emf"/><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TextBox 3"/>
          <p:cNvSpPr txBox="1"/>
          <p:nvPr/>
        </p:nvSpPr>
        <p:spPr>
          <a:xfrm>
            <a:off x="233855" y="1227875"/>
            <a:ext cx="2555623" cy="2966325"/>
          </a:xfrm>
          <a:prstGeom prst="rect">
            <a:avLst/>
          </a:prstGeom>
          <a:noFill/>
          <a:ln>
            <a:solidFill>
              <a:schemeClr val="bg1">
                <a:lumMod val="50000"/>
              </a:schemeClr>
            </a:solidFill>
          </a:ln>
        </p:spPr>
        <p:txBody>
          <a:bodyPr wrap="square" rtlCol="0">
            <a:spAutoFit/>
          </a:bodyPr>
          <a:lstStyle/>
          <a:p>
            <a:endParaRPr lang="en-US" sz="788" dirty="0"/>
          </a:p>
          <a:p>
            <a:endParaRPr lang="en-US" sz="788" dirty="0"/>
          </a:p>
          <a:p>
            <a:r>
              <a:rPr lang="en-US" sz="900" dirty="0"/>
              <a:t>Detection of accurate levels of copper in aquatic environments, placed there by poor waste disposal and mining, is a prevalent environmental issue.</a:t>
            </a:r>
            <a:r>
              <a:rPr lang="en-US" sz="900" baseline="30000" dirty="0"/>
              <a:t>1,2</a:t>
            </a:r>
            <a:r>
              <a:rPr lang="en-US" sz="900" dirty="0"/>
              <a:t>  While copper is necessary for many natural biological processes in humans, it can be fatal for species in aquatic environments.</a:t>
            </a:r>
            <a:r>
              <a:rPr lang="en-US" sz="900" baseline="30000" dirty="0"/>
              <a:t>1</a:t>
            </a:r>
            <a:r>
              <a:rPr lang="en-US" sz="900" dirty="0"/>
              <a:t>  Most sensors used currently utilize “turn-off” sensors and can only detect total concentrations of copper, where it has been proven that free or weakly bound copper is the cause of metal toxicity. Ratiometric sensors, however, avoid issues of turn off and turn on sensors by not being effected by environmental conditions of indicator concentration.</a:t>
            </a:r>
            <a:r>
              <a:rPr lang="en-US" sz="900" baseline="30000" dirty="0"/>
              <a:t>1,2,3,4</a:t>
            </a:r>
            <a:r>
              <a:rPr lang="en-US" sz="900" dirty="0"/>
              <a:t>  A ratiometric polymer ligand was therefore synthesized, along with PEPMA-C3-acrylamide (</a:t>
            </a:r>
            <a:r>
              <a:rPr lang="en-US" sz="900" b="1" dirty="0"/>
              <a:t>5</a:t>
            </a:r>
            <a:r>
              <a:rPr lang="en-US" sz="900" dirty="0"/>
              <a:t>) which was created to directly correlate with Cu(II) ability of </a:t>
            </a:r>
            <a:r>
              <a:rPr lang="en-US" sz="900" dirty="0" err="1"/>
              <a:t>Jahn</a:t>
            </a:r>
            <a:r>
              <a:rPr lang="en-US" sz="900" dirty="0"/>
              <a:t>-Teller distortion and to yield a higher formation constant compared to prior Cu(II) turn-on sensors.</a:t>
            </a:r>
          </a:p>
        </p:txBody>
      </p:sp>
      <p:sp>
        <p:nvSpPr>
          <p:cNvPr id="5" name="TextBox 4"/>
          <p:cNvSpPr txBox="1"/>
          <p:nvPr/>
        </p:nvSpPr>
        <p:spPr>
          <a:xfrm>
            <a:off x="246543" y="4545497"/>
            <a:ext cx="2543160" cy="2192908"/>
          </a:xfrm>
          <a:prstGeom prst="rect">
            <a:avLst/>
          </a:prstGeom>
          <a:noFill/>
          <a:ln>
            <a:solidFill>
              <a:schemeClr val="bg1">
                <a:lumMod val="50000"/>
              </a:schemeClr>
            </a:solidFill>
          </a:ln>
        </p:spPr>
        <p:txBody>
          <a:bodyPr wrap="square" rtlCol="0">
            <a:spAutoFit/>
          </a:bodyPr>
          <a:lstStyle/>
          <a:p>
            <a:r>
              <a:rPr lang="en-US" sz="900" dirty="0"/>
              <a:t>A multistep synthesis was performed starting with 2-(2-ethylamino) pyridine (</a:t>
            </a:r>
            <a:r>
              <a:rPr lang="en-US" sz="900" b="1" dirty="0"/>
              <a:t>1</a:t>
            </a:r>
            <a:r>
              <a:rPr lang="en-US" sz="900" dirty="0"/>
              <a:t>) to yield N-(2-pyridinyl ethyl) 2-pyridinemethanamine (PEPMA) (</a:t>
            </a:r>
            <a:r>
              <a:rPr lang="en-US" sz="900" b="1" dirty="0"/>
              <a:t>2</a:t>
            </a:r>
            <a:r>
              <a:rPr lang="en-US" sz="900" dirty="0"/>
              <a:t>) through reductive amination.  The addition of acrylonitrile then proceeds through a Michael Addition to yield 3-((2-(pyridin-2-yl) ethyl)(pyridin-2-ylmethyl) amino) propane (</a:t>
            </a:r>
            <a:r>
              <a:rPr lang="en-US" sz="900" b="1" dirty="0"/>
              <a:t>3</a:t>
            </a:r>
            <a:r>
              <a:rPr lang="en-US" sz="900" dirty="0"/>
              <a:t>).  This synthesis stops upon creation of (</a:t>
            </a:r>
            <a:r>
              <a:rPr lang="en-US" sz="900" b="1" dirty="0"/>
              <a:t>4</a:t>
            </a:r>
            <a:r>
              <a:rPr lang="en-US" sz="900" dirty="0"/>
              <a:t>) by way of Raney-Ni catalyst in methanol, activated by </a:t>
            </a:r>
            <a:r>
              <a:rPr lang="en-US" sz="900" dirty="0" err="1"/>
              <a:t>NaOH</a:t>
            </a:r>
            <a:r>
              <a:rPr lang="en-US" sz="900" dirty="0"/>
              <a:t> and NaBH</a:t>
            </a:r>
            <a:r>
              <a:rPr lang="en-US" sz="900" baseline="-25000" dirty="0"/>
              <a:t>4</a:t>
            </a:r>
            <a:r>
              <a:rPr lang="en-US" sz="900" dirty="0"/>
              <a:t>.</a:t>
            </a:r>
          </a:p>
          <a:p>
            <a:endParaRPr lang="en-US" sz="900" dirty="0"/>
          </a:p>
          <a:p>
            <a:endParaRPr lang="en-US" sz="800" dirty="0"/>
          </a:p>
          <a:p>
            <a:endParaRPr lang="en-US" sz="800" dirty="0"/>
          </a:p>
          <a:p>
            <a:endParaRPr lang="en-US" sz="800" dirty="0"/>
          </a:p>
          <a:p>
            <a:endParaRPr lang="en-US" sz="1350" dirty="0"/>
          </a:p>
        </p:txBody>
      </p:sp>
      <p:sp>
        <p:nvSpPr>
          <p:cNvPr id="8" name="TextBox 7"/>
          <p:cNvSpPr txBox="1"/>
          <p:nvPr/>
        </p:nvSpPr>
        <p:spPr>
          <a:xfrm>
            <a:off x="6414611" y="1512814"/>
            <a:ext cx="2610000" cy="2569934"/>
          </a:xfrm>
          <a:prstGeom prst="rect">
            <a:avLst/>
          </a:prstGeom>
          <a:noFill/>
          <a:ln>
            <a:solidFill>
              <a:schemeClr val="bg1">
                <a:lumMod val="50000"/>
              </a:schemeClr>
            </a:solidFill>
          </a:ln>
        </p:spPr>
        <p:txBody>
          <a:bodyPr wrap="square" rtlCol="0">
            <a:spAutoFit/>
          </a:bodyPr>
          <a:lstStyle/>
          <a:p>
            <a:r>
              <a:rPr lang="en-US" sz="900" dirty="0"/>
              <a:t>Further work would</a:t>
            </a:r>
          </a:p>
          <a:p>
            <a:r>
              <a:rPr lang="en-US" sz="900" dirty="0"/>
              <a:t> include the synthesis of </a:t>
            </a:r>
            <a:r>
              <a:rPr lang="en-US" sz="900" b="1" i="1" dirty="0"/>
              <a:t> </a:t>
            </a:r>
          </a:p>
          <a:p>
            <a:r>
              <a:rPr lang="en-US" sz="900" i="1" dirty="0"/>
              <a:t>N</a:t>
            </a:r>
            <a:r>
              <a:rPr lang="en-US" sz="900" dirty="0"/>
              <a:t>- (3-((2-(pyridin-2-yl) ethyl)(pyridin-2-ylmethyl) amino propyl </a:t>
            </a:r>
            <a:r>
              <a:rPr lang="en-US" sz="900" dirty="0" err="1"/>
              <a:t>isobutyramide</a:t>
            </a:r>
            <a:r>
              <a:rPr lang="en-US" sz="900" i="1" dirty="0"/>
              <a:t> (</a:t>
            </a:r>
            <a:r>
              <a:rPr lang="en-US" sz="900" b="1" i="1" dirty="0"/>
              <a:t>5) </a:t>
            </a:r>
            <a:r>
              <a:rPr lang="en-US" sz="900" dirty="0"/>
              <a:t>through </a:t>
            </a:r>
            <a:r>
              <a:rPr lang="en-US" sz="900" dirty="0" err="1"/>
              <a:t>hydroamination</a:t>
            </a:r>
            <a:r>
              <a:rPr lang="en-US" sz="900" dirty="0"/>
              <a:t> in Et</a:t>
            </a:r>
            <a:r>
              <a:rPr lang="en-US" sz="900" baseline="-25000" dirty="0"/>
              <a:t>3</a:t>
            </a:r>
            <a:r>
              <a:rPr lang="en-US" sz="900" dirty="0"/>
              <a:t>N and PEPMA-C3-model ligand (</a:t>
            </a:r>
            <a:r>
              <a:rPr lang="en-US" sz="900" b="1" dirty="0"/>
              <a:t>6</a:t>
            </a:r>
            <a:r>
              <a:rPr lang="en-US" sz="900" dirty="0"/>
              <a:t>) through amine alkylation (Scheme 3).  A ratiometric polymer ligand can then by synthesized (Scheme 4).</a:t>
            </a:r>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r>
              <a:rPr lang="en-US" sz="900" dirty="0"/>
              <a:t> </a:t>
            </a:r>
          </a:p>
        </p:txBody>
      </p:sp>
      <p:sp>
        <p:nvSpPr>
          <p:cNvPr id="9" name="TextBox 8"/>
          <p:cNvSpPr txBox="1"/>
          <p:nvPr/>
        </p:nvSpPr>
        <p:spPr>
          <a:xfrm>
            <a:off x="6408751" y="4480034"/>
            <a:ext cx="2601388" cy="784830"/>
          </a:xfrm>
          <a:prstGeom prst="rect">
            <a:avLst/>
          </a:prstGeom>
          <a:noFill/>
          <a:ln>
            <a:solidFill>
              <a:schemeClr val="bg1">
                <a:lumMod val="50000"/>
              </a:schemeClr>
            </a:solidFill>
          </a:ln>
        </p:spPr>
        <p:txBody>
          <a:bodyPr wrap="square" rtlCol="0">
            <a:spAutoFit/>
          </a:bodyPr>
          <a:lstStyle/>
          <a:p>
            <a:r>
              <a:rPr lang="en-US" sz="900" dirty="0"/>
              <a:t>The synthesis of 3 was completed, however the final product, 4, provided insufficient evidence towards its formation and requires further studies.  To create more pure products, they should be purified between steps of the synthesis.  </a:t>
            </a:r>
          </a:p>
        </p:txBody>
      </p:sp>
      <p:sp>
        <p:nvSpPr>
          <p:cNvPr id="10" name="TextBox 9"/>
          <p:cNvSpPr txBox="1"/>
          <p:nvPr/>
        </p:nvSpPr>
        <p:spPr>
          <a:xfrm>
            <a:off x="727480" y="89747"/>
            <a:ext cx="7918792" cy="1123384"/>
          </a:xfrm>
          <a:prstGeom prst="rect">
            <a:avLst/>
          </a:prstGeom>
          <a:noFill/>
        </p:spPr>
        <p:txBody>
          <a:bodyPr wrap="square" rtlCol="0">
            <a:spAutoFit/>
          </a:bodyPr>
          <a:lstStyle/>
          <a:p>
            <a:pPr algn="ctr"/>
            <a:r>
              <a:rPr lang="en-US" sz="2000" b="1" dirty="0"/>
              <a:t>Partial synthesis of PEPMA-C3-acrylamide and PEPMA-C3-model ligand for use as high affinity Cu(II) ligands </a:t>
            </a:r>
          </a:p>
          <a:p>
            <a:pPr algn="ctr"/>
            <a:r>
              <a:rPr lang="en-US" sz="900" i="1" u="sng" dirty="0"/>
              <a:t>Jamie Roy, </a:t>
            </a:r>
            <a:r>
              <a:rPr lang="en-US" sz="900" i="1" dirty="0"/>
              <a:t>Roy </a:t>
            </a:r>
            <a:r>
              <a:rPr lang="en-US" sz="900" i="1" dirty="0" err="1"/>
              <a:t>Planalp</a:t>
            </a:r>
            <a:r>
              <a:rPr lang="en-US" sz="900" i="1" dirty="0"/>
              <a:t>, Lea </a:t>
            </a:r>
            <a:r>
              <a:rPr lang="en-US" sz="900" i="1" dirty="0" err="1"/>
              <a:t>Nyiranshuti</a:t>
            </a:r>
            <a:endParaRPr lang="en-US" sz="900" i="1" dirty="0"/>
          </a:p>
          <a:p>
            <a:pPr algn="ctr"/>
            <a:r>
              <a:rPr lang="en-US" sz="900" i="1" dirty="0">
                <a:hlinkClick r:id="rId2"/>
              </a:rPr>
              <a:t>jlr1001@wildcats.unh.edu</a:t>
            </a:r>
            <a:r>
              <a:rPr lang="en-US" sz="900" i="1" dirty="0"/>
              <a:t>, Department of Chemistry, University of New Hampshire, Durham, NH</a:t>
            </a:r>
          </a:p>
          <a:p>
            <a:pPr algn="ctr"/>
            <a:r>
              <a:rPr lang="en-US" sz="900" i="1" dirty="0"/>
              <a:t>11/21/16</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298" y="108044"/>
            <a:ext cx="599182" cy="727197"/>
          </a:xfrm>
          <a:prstGeom prst="rect">
            <a:avLst/>
          </a:prstGeom>
        </p:spPr>
      </p:pic>
      <p:sp>
        <p:nvSpPr>
          <p:cNvPr id="2" name="TextBox 1"/>
          <p:cNvSpPr txBox="1"/>
          <p:nvPr/>
        </p:nvSpPr>
        <p:spPr>
          <a:xfrm>
            <a:off x="5728917" y="5779123"/>
            <a:ext cx="3487395" cy="1315745"/>
          </a:xfrm>
          <a:prstGeom prst="rect">
            <a:avLst/>
          </a:prstGeom>
          <a:noFill/>
        </p:spPr>
        <p:txBody>
          <a:bodyPr wrap="square" rtlCol="0">
            <a:spAutoFit/>
          </a:bodyPr>
          <a:lstStyle/>
          <a:p>
            <a:pPr lvl="0"/>
            <a:r>
              <a:rPr lang="en-US" sz="600" dirty="0"/>
              <a:t>1. </a:t>
            </a:r>
            <a:r>
              <a:rPr lang="en-US" sz="600" dirty="0" err="1"/>
              <a:t>Nyiranshuti</a:t>
            </a:r>
            <a:r>
              <a:rPr lang="en-US" sz="600" dirty="0"/>
              <a:t>, L.; Rheingold, A. L.; Seitz, W. R.; </a:t>
            </a:r>
            <a:r>
              <a:rPr lang="en-US" sz="600" dirty="0" err="1"/>
              <a:t>Planalp</a:t>
            </a:r>
            <a:r>
              <a:rPr lang="en-US" sz="600" dirty="0"/>
              <a:t>, R. P. Ratiometric fluorescent Cu(II) sensor based on Poly(N-</a:t>
            </a:r>
            <a:r>
              <a:rPr lang="en-US" sz="600" dirty="0" err="1"/>
              <a:t>isopropylacrylamide</a:t>
            </a:r>
            <a:r>
              <a:rPr lang="en-US" sz="600" dirty="0"/>
              <a:t>) thermal phase transition and high affinity Cu(II) ligand, PEPMA-C3-acrylamide. University of New Hampshire, Durham NH, University of California San Diego, La Jolla, CA, 2016.</a:t>
            </a:r>
          </a:p>
          <a:p>
            <a:pPr lvl="0"/>
            <a:r>
              <a:rPr lang="en-US" sz="600" dirty="0"/>
              <a:t>2. </a:t>
            </a:r>
            <a:r>
              <a:rPr lang="en-US" sz="600" dirty="0" err="1"/>
              <a:t>Awual</a:t>
            </a:r>
            <a:r>
              <a:rPr lang="en-US" sz="600" dirty="0"/>
              <a:t>, M. R.; Ismael, M.; </a:t>
            </a:r>
            <a:r>
              <a:rPr lang="en-US" sz="600" dirty="0" err="1"/>
              <a:t>Yaita</a:t>
            </a:r>
            <a:r>
              <a:rPr lang="en-US" sz="600" dirty="0"/>
              <a:t>, T.; El-</a:t>
            </a:r>
            <a:r>
              <a:rPr lang="en-US" sz="600" dirty="0" err="1"/>
              <a:t>Safty</a:t>
            </a:r>
            <a:r>
              <a:rPr lang="en-US" sz="600" dirty="0"/>
              <a:t>, S.A.; </a:t>
            </a:r>
            <a:r>
              <a:rPr lang="en-US" sz="600" dirty="0" err="1"/>
              <a:t>Shiwaku</a:t>
            </a:r>
            <a:r>
              <a:rPr lang="en-US" sz="600" dirty="0"/>
              <a:t>, H.; Okamoto, Y.; Suzuki, S. Trace copper(II) ion detection and removal from water using novel ligand modified composite adsorbent. </a:t>
            </a:r>
            <a:r>
              <a:rPr lang="en-US" sz="600" i="1" dirty="0"/>
              <a:t>Chem. Eng. J.</a:t>
            </a:r>
            <a:r>
              <a:rPr lang="en-US" sz="600" dirty="0"/>
              <a:t> 2013, </a:t>
            </a:r>
            <a:r>
              <a:rPr lang="en-US" sz="600" i="1" dirty="0"/>
              <a:t>222</a:t>
            </a:r>
            <a:r>
              <a:rPr lang="en-US" sz="600" dirty="0"/>
              <a:t>, 67-76.</a:t>
            </a:r>
          </a:p>
          <a:p>
            <a:pPr lvl="0"/>
            <a:r>
              <a:rPr lang="en-US" sz="600" dirty="0"/>
              <a:t>3. Nolan, E.M.; Lippard, S.J. A “Turn-On” Fluorescent Sensor for the Selective Detection of Mercuric Ion in Aqueous Media.  </a:t>
            </a:r>
            <a:r>
              <a:rPr lang="en-US" sz="600" i="1" dirty="0"/>
              <a:t>J. Am. Chem. Soc</a:t>
            </a:r>
            <a:r>
              <a:rPr lang="en-US" sz="600" dirty="0"/>
              <a:t>. 2003, </a:t>
            </a:r>
            <a:r>
              <a:rPr lang="en-US" sz="600" i="1" dirty="0"/>
              <a:t>125</a:t>
            </a:r>
            <a:r>
              <a:rPr lang="en-US" sz="600" dirty="0"/>
              <a:t>, 14270-14271.</a:t>
            </a:r>
          </a:p>
          <a:p>
            <a:pPr lvl="0"/>
            <a:r>
              <a:rPr lang="en-US" sz="600" dirty="0"/>
              <a:t>4. </a:t>
            </a:r>
            <a:r>
              <a:rPr lang="en-US" sz="600" dirty="0" err="1"/>
              <a:t>Royzen</a:t>
            </a:r>
            <a:r>
              <a:rPr lang="en-US" sz="600" dirty="0"/>
              <a:t>, M.; Dai, Z.; Canary, J.W. Ratiometric Displacement Approach to Cu(II) sensing by Fluorescence. </a:t>
            </a:r>
            <a:r>
              <a:rPr lang="en-US" sz="600" i="1" dirty="0"/>
              <a:t>J. Am. Chem. Soc.</a:t>
            </a:r>
            <a:r>
              <a:rPr lang="en-US" sz="600" dirty="0"/>
              <a:t> 2005, </a:t>
            </a:r>
            <a:r>
              <a:rPr lang="en-US" sz="600" i="1" dirty="0"/>
              <a:t>127</a:t>
            </a:r>
            <a:r>
              <a:rPr lang="en-US" sz="600" dirty="0"/>
              <a:t>, 1612-1613. </a:t>
            </a:r>
          </a:p>
          <a:p>
            <a:endParaRPr lang="en-US" sz="1350" dirty="0"/>
          </a:p>
        </p:txBody>
      </p:sp>
      <p:pic>
        <p:nvPicPr>
          <p:cNvPr id="3" name="Picture 2"/>
          <p:cNvPicPr>
            <a:picLocks noChangeAspect="1"/>
          </p:cNvPicPr>
          <p:nvPr/>
        </p:nvPicPr>
        <p:blipFill>
          <a:blip r:embed="rId4"/>
          <a:stretch>
            <a:fillRect/>
          </a:stretch>
        </p:blipFill>
        <p:spPr>
          <a:xfrm>
            <a:off x="569611" y="5882251"/>
            <a:ext cx="2180139" cy="856154"/>
          </a:xfrm>
          <a:prstGeom prst="rect">
            <a:avLst/>
          </a:prstGeom>
        </p:spPr>
      </p:pic>
      <p:pic>
        <p:nvPicPr>
          <p:cNvPr id="13" name="Picture 12"/>
          <p:cNvPicPr>
            <a:picLocks noChangeAspect="1"/>
          </p:cNvPicPr>
          <p:nvPr/>
        </p:nvPicPr>
        <p:blipFill>
          <a:blip r:embed="rId5"/>
          <a:stretch>
            <a:fillRect/>
          </a:stretch>
        </p:blipFill>
        <p:spPr>
          <a:xfrm>
            <a:off x="6547330" y="3393537"/>
            <a:ext cx="1747683" cy="520421"/>
          </a:xfrm>
          <a:prstGeom prst="rect">
            <a:avLst/>
          </a:prstGeom>
        </p:spPr>
      </p:pic>
      <p:pic>
        <p:nvPicPr>
          <p:cNvPr id="20" name="Picture 19"/>
          <p:cNvPicPr>
            <a:picLocks noChangeAspect="1"/>
          </p:cNvPicPr>
          <p:nvPr/>
        </p:nvPicPr>
        <p:blipFill>
          <a:blip r:embed="rId6"/>
          <a:stretch>
            <a:fillRect/>
          </a:stretch>
        </p:blipFill>
        <p:spPr>
          <a:xfrm>
            <a:off x="2862469" y="3732850"/>
            <a:ext cx="1728527" cy="1337396"/>
          </a:xfrm>
          <a:prstGeom prst="rect">
            <a:avLst/>
          </a:prstGeom>
        </p:spPr>
      </p:pic>
      <p:pic>
        <p:nvPicPr>
          <p:cNvPr id="21" name="Picture 20"/>
          <p:cNvPicPr>
            <a:picLocks noChangeAspect="1"/>
          </p:cNvPicPr>
          <p:nvPr/>
        </p:nvPicPr>
        <p:blipFill>
          <a:blip r:embed="rId7"/>
          <a:stretch>
            <a:fillRect/>
          </a:stretch>
        </p:blipFill>
        <p:spPr>
          <a:xfrm>
            <a:off x="4659279" y="3736234"/>
            <a:ext cx="1677911" cy="1334012"/>
          </a:xfrm>
          <a:prstGeom prst="rect">
            <a:avLst/>
          </a:prstGeom>
        </p:spPr>
      </p:pic>
      <p:pic>
        <p:nvPicPr>
          <p:cNvPr id="22" name="Picture 21"/>
          <p:cNvPicPr>
            <a:picLocks noChangeAspect="1"/>
          </p:cNvPicPr>
          <p:nvPr/>
        </p:nvPicPr>
        <p:blipFill>
          <a:blip r:embed="rId8"/>
          <a:stretch>
            <a:fillRect/>
          </a:stretch>
        </p:blipFill>
        <p:spPr>
          <a:xfrm>
            <a:off x="3610520" y="5294278"/>
            <a:ext cx="1920534" cy="1392589"/>
          </a:xfrm>
          <a:prstGeom prst="rect">
            <a:avLst/>
          </a:prstGeom>
        </p:spPr>
      </p:pic>
      <p:pic>
        <p:nvPicPr>
          <p:cNvPr id="23" name="Picture 22"/>
          <p:cNvPicPr>
            <a:picLocks noChangeAspect="1"/>
          </p:cNvPicPr>
          <p:nvPr/>
        </p:nvPicPr>
        <p:blipFill>
          <a:blip r:embed="rId9"/>
          <a:stretch>
            <a:fillRect/>
          </a:stretch>
        </p:blipFill>
        <p:spPr>
          <a:xfrm>
            <a:off x="2961658" y="3883183"/>
            <a:ext cx="388297" cy="227134"/>
          </a:xfrm>
          <a:prstGeom prst="rect">
            <a:avLst/>
          </a:prstGeom>
        </p:spPr>
      </p:pic>
      <p:pic>
        <p:nvPicPr>
          <p:cNvPr id="24" name="Picture 23"/>
          <p:cNvPicPr>
            <a:picLocks noChangeAspect="1"/>
          </p:cNvPicPr>
          <p:nvPr/>
        </p:nvPicPr>
        <p:blipFill>
          <a:blip r:embed="rId10"/>
          <a:stretch>
            <a:fillRect/>
          </a:stretch>
        </p:blipFill>
        <p:spPr>
          <a:xfrm>
            <a:off x="4833318" y="3927562"/>
            <a:ext cx="366090" cy="214144"/>
          </a:xfrm>
          <a:prstGeom prst="rect">
            <a:avLst/>
          </a:prstGeom>
        </p:spPr>
      </p:pic>
      <p:pic>
        <p:nvPicPr>
          <p:cNvPr id="25" name="Picture 24"/>
          <p:cNvPicPr>
            <a:picLocks noChangeAspect="1"/>
          </p:cNvPicPr>
          <p:nvPr/>
        </p:nvPicPr>
        <p:blipFill>
          <a:blip r:embed="rId11"/>
          <a:stretch>
            <a:fillRect/>
          </a:stretch>
        </p:blipFill>
        <p:spPr>
          <a:xfrm>
            <a:off x="3850265" y="5526841"/>
            <a:ext cx="274675" cy="176390"/>
          </a:xfrm>
          <a:prstGeom prst="rect">
            <a:avLst/>
          </a:prstGeom>
        </p:spPr>
      </p:pic>
      <p:sp>
        <p:nvSpPr>
          <p:cNvPr id="26" name="TextBox 25"/>
          <p:cNvSpPr txBox="1"/>
          <p:nvPr/>
        </p:nvSpPr>
        <p:spPr>
          <a:xfrm>
            <a:off x="2937798" y="1454366"/>
            <a:ext cx="3319879" cy="2077492"/>
          </a:xfrm>
          <a:prstGeom prst="rect">
            <a:avLst/>
          </a:prstGeom>
          <a:noFill/>
          <a:ln>
            <a:solidFill>
              <a:schemeClr val="bg1">
                <a:lumMod val="50000"/>
              </a:schemeClr>
            </a:solidFill>
          </a:ln>
        </p:spPr>
        <p:txBody>
          <a:bodyPr wrap="square" rtlCol="0">
            <a:spAutoFit/>
          </a:bodyPr>
          <a:lstStyle/>
          <a:p>
            <a:endParaRPr lang="en-US" sz="900" dirty="0"/>
          </a:p>
          <a:p>
            <a:r>
              <a:rPr lang="en-US" sz="900" dirty="0"/>
              <a:t>The synthesis of 3 through reductive amination and Michael Addition worked well with NMR evidence proving formation of the product.  The synthesis of 4, however, proved difficult with insufficient evidence towards it formation, either by impurities in the sample or a paramagnetic product in the NMR, possibly residual Raney-Ni.  There was insufficient product formation outside of the NMR sample to continue the synthesis, and the products were not purified between each step. </a:t>
            </a:r>
            <a:endParaRPr lang="en-US" sz="800" dirty="0"/>
          </a:p>
          <a:p>
            <a:endParaRPr lang="en-US" sz="800" dirty="0"/>
          </a:p>
          <a:p>
            <a:endParaRPr lang="en-US" sz="800" dirty="0"/>
          </a:p>
          <a:p>
            <a:endParaRPr lang="en-US" sz="800" dirty="0"/>
          </a:p>
          <a:p>
            <a:endParaRPr lang="en-US" sz="800" dirty="0"/>
          </a:p>
          <a:p>
            <a:endParaRPr lang="en-US" sz="800" dirty="0"/>
          </a:p>
          <a:p>
            <a:endParaRPr lang="en-US" sz="800" dirty="0"/>
          </a:p>
        </p:txBody>
      </p:sp>
      <p:sp>
        <p:nvSpPr>
          <p:cNvPr id="32" name="TextBox 31"/>
          <p:cNvSpPr txBox="1"/>
          <p:nvPr/>
        </p:nvSpPr>
        <p:spPr>
          <a:xfrm>
            <a:off x="427889" y="6229246"/>
            <a:ext cx="1480369" cy="415498"/>
          </a:xfrm>
          <a:prstGeom prst="rect">
            <a:avLst/>
          </a:prstGeom>
          <a:noFill/>
        </p:spPr>
        <p:txBody>
          <a:bodyPr wrap="square" rtlCol="0">
            <a:spAutoFit/>
          </a:bodyPr>
          <a:lstStyle/>
          <a:p>
            <a:r>
              <a:rPr lang="en-US" sz="700" b="1" dirty="0"/>
              <a:t>Scheme 1. </a:t>
            </a:r>
            <a:r>
              <a:rPr lang="en-US" sz="700" dirty="0"/>
              <a:t>Synthetic route to N- (2-(pyridin-2-yl) ethyl)-N- (pyridin-2-ylmethyl) propane-1, 3-diamine </a:t>
            </a:r>
          </a:p>
        </p:txBody>
      </p:sp>
      <p:pic>
        <p:nvPicPr>
          <p:cNvPr id="33" name="Picture 32"/>
          <p:cNvPicPr>
            <a:picLocks noChangeAspect="1"/>
          </p:cNvPicPr>
          <p:nvPr/>
        </p:nvPicPr>
        <p:blipFill>
          <a:blip r:embed="rId12"/>
          <a:stretch>
            <a:fillRect/>
          </a:stretch>
        </p:blipFill>
        <p:spPr>
          <a:xfrm>
            <a:off x="3048032" y="2686534"/>
            <a:ext cx="2996273" cy="554643"/>
          </a:xfrm>
          <a:prstGeom prst="rect">
            <a:avLst/>
          </a:prstGeom>
        </p:spPr>
      </p:pic>
      <p:sp>
        <p:nvSpPr>
          <p:cNvPr id="34" name="TextBox 33"/>
          <p:cNvSpPr txBox="1"/>
          <p:nvPr/>
        </p:nvSpPr>
        <p:spPr>
          <a:xfrm>
            <a:off x="2932245" y="3210188"/>
            <a:ext cx="2403080" cy="200055"/>
          </a:xfrm>
          <a:prstGeom prst="rect">
            <a:avLst/>
          </a:prstGeom>
          <a:noFill/>
        </p:spPr>
        <p:txBody>
          <a:bodyPr wrap="square" rtlCol="0">
            <a:spAutoFit/>
          </a:bodyPr>
          <a:lstStyle/>
          <a:p>
            <a:r>
              <a:rPr lang="en-US" sz="700" b="1" dirty="0"/>
              <a:t>Scheme 2</a:t>
            </a:r>
            <a:r>
              <a:rPr lang="en-US" sz="700" dirty="0"/>
              <a:t>: Completed Experimental Work Toward Synthesis</a:t>
            </a:r>
          </a:p>
        </p:txBody>
      </p:sp>
      <p:sp>
        <p:nvSpPr>
          <p:cNvPr id="35" name="TextBox 34"/>
          <p:cNvSpPr txBox="1"/>
          <p:nvPr/>
        </p:nvSpPr>
        <p:spPr>
          <a:xfrm>
            <a:off x="2807225" y="5043374"/>
            <a:ext cx="1224708" cy="200055"/>
          </a:xfrm>
          <a:prstGeom prst="rect">
            <a:avLst/>
          </a:prstGeom>
          <a:noFill/>
        </p:spPr>
        <p:txBody>
          <a:bodyPr wrap="square" rtlCol="0">
            <a:spAutoFit/>
          </a:bodyPr>
          <a:lstStyle/>
          <a:p>
            <a:r>
              <a:rPr lang="en-US" sz="700" b="1" dirty="0"/>
              <a:t>Figure 3</a:t>
            </a:r>
            <a:r>
              <a:rPr lang="en-US" sz="700" dirty="0"/>
              <a:t>: H NMR of Crude 2</a:t>
            </a:r>
          </a:p>
        </p:txBody>
      </p:sp>
      <p:sp>
        <p:nvSpPr>
          <p:cNvPr id="36" name="TextBox 35"/>
          <p:cNvSpPr txBox="1"/>
          <p:nvPr/>
        </p:nvSpPr>
        <p:spPr>
          <a:xfrm>
            <a:off x="4570787" y="5043374"/>
            <a:ext cx="1197187" cy="200055"/>
          </a:xfrm>
          <a:prstGeom prst="rect">
            <a:avLst/>
          </a:prstGeom>
          <a:noFill/>
        </p:spPr>
        <p:txBody>
          <a:bodyPr wrap="square" rtlCol="0">
            <a:spAutoFit/>
          </a:bodyPr>
          <a:lstStyle/>
          <a:p>
            <a:r>
              <a:rPr lang="en-US" sz="700" b="1" dirty="0"/>
              <a:t>Figure 4</a:t>
            </a:r>
            <a:r>
              <a:rPr lang="en-US" sz="700" dirty="0"/>
              <a:t>: H NMR of Crude 3</a:t>
            </a:r>
          </a:p>
        </p:txBody>
      </p:sp>
      <p:sp>
        <p:nvSpPr>
          <p:cNvPr id="37" name="TextBox 36"/>
          <p:cNvSpPr txBox="1"/>
          <p:nvPr/>
        </p:nvSpPr>
        <p:spPr>
          <a:xfrm>
            <a:off x="3625457" y="6657945"/>
            <a:ext cx="1245179" cy="200055"/>
          </a:xfrm>
          <a:prstGeom prst="rect">
            <a:avLst/>
          </a:prstGeom>
          <a:noFill/>
        </p:spPr>
        <p:txBody>
          <a:bodyPr wrap="square" rtlCol="0">
            <a:spAutoFit/>
          </a:bodyPr>
          <a:lstStyle/>
          <a:p>
            <a:r>
              <a:rPr lang="en-US" sz="700" b="1" dirty="0"/>
              <a:t>Figure 5</a:t>
            </a:r>
            <a:r>
              <a:rPr lang="en-US" sz="700" dirty="0"/>
              <a:t>: H NMR of Crude 4</a:t>
            </a:r>
          </a:p>
        </p:txBody>
      </p:sp>
      <p:sp>
        <p:nvSpPr>
          <p:cNvPr id="38" name="TextBox 37"/>
          <p:cNvSpPr txBox="1"/>
          <p:nvPr/>
        </p:nvSpPr>
        <p:spPr>
          <a:xfrm>
            <a:off x="7716046" y="2977253"/>
            <a:ext cx="1354780" cy="276999"/>
          </a:xfrm>
          <a:prstGeom prst="rect">
            <a:avLst/>
          </a:prstGeom>
          <a:noFill/>
        </p:spPr>
        <p:txBody>
          <a:bodyPr wrap="square" rtlCol="0">
            <a:spAutoFit/>
          </a:bodyPr>
          <a:lstStyle/>
          <a:p>
            <a:r>
              <a:rPr lang="en-US" sz="600" b="1" dirty="0"/>
              <a:t>Scheme 3: </a:t>
            </a:r>
            <a:r>
              <a:rPr lang="en-US" sz="600" dirty="0"/>
              <a:t>Continued synthesis towards (5) and (6).</a:t>
            </a:r>
            <a:endParaRPr lang="en-US" sz="600" b="1" dirty="0"/>
          </a:p>
        </p:txBody>
      </p:sp>
      <p:sp>
        <p:nvSpPr>
          <p:cNvPr id="39" name="TextBox 38"/>
          <p:cNvSpPr txBox="1"/>
          <p:nvPr/>
        </p:nvSpPr>
        <p:spPr>
          <a:xfrm>
            <a:off x="6426194" y="3906020"/>
            <a:ext cx="1747683" cy="184666"/>
          </a:xfrm>
          <a:prstGeom prst="rect">
            <a:avLst/>
          </a:prstGeom>
          <a:noFill/>
        </p:spPr>
        <p:txBody>
          <a:bodyPr wrap="square" rtlCol="0">
            <a:spAutoFit/>
          </a:bodyPr>
          <a:lstStyle/>
          <a:p>
            <a:r>
              <a:rPr lang="en-US" sz="600" b="1" dirty="0"/>
              <a:t>Scheme 4</a:t>
            </a:r>
            <a:r>
              <a:rPr lang="en-US" sz="600" dirty="0"/>
              <a:t>: Synthesis of ratiometric polymer ligand</a:t>
            </a:r>
          </a:p>
        </p:txBody>
      </p:sp>
      <p:sp>
        <p:nvSpPr>
          <p:cNvPr id="7" name="TextBox 6"/>
          <p:cNvSpPr txBox="1"/>
          <p:nvPr/>
        </p:nvSpPr>
        <p:spPr>
          <a:xfrm>
            <a:off x="217168" y="1161756"/>
            <a:ext cx="2555621" cy="338554"/>
          </a:xfrm>
          <a:prstGeom prst="rect">
            <a:avLst/>
          </a:prstGeom>
          <a:solidFill>
            <a:schemeClr val="tx2">
              <a:lumMod val="60000"/>
              <a:lumOff val="40000"/>
            </a:schemeClr>
          </a:solidFill>
        </p:spPr>
        <p:style>
          <a:lnRef idx="2">
            <a:schemeClr val="accent3"/>
          </a:lnRef>
          <a:fillRef idx="1">
            <a:schemeClr val="lt1"/>
          </a:fillRef>
          <a:effectRef idx="0">
            <a:schemeClr val="accent3"/>
          </a:effectRef>
          <a:fontRef idx="minor">
            <a:schemeClr val="dk1"/>
          </a:fontRef>
        </p:style>
        <p:txBody>
          <a:bodyPr wrap="square" rtlCol="0" anchor="ctr">
            <a:spAutoFit/>
          </a:bodyPr>
          <a:lstStyle/>
          <a:p>
            <a:r>
              <a:rPr lang="en-US" sz="1600" dirty="0">
                <a:solidFill>
                  <a:schemeClr val="bg1"/>
                </a:solidFill>
              </a:rPr>
              <a:t>Introduction:</a:t>
            </a:r>
          </a:p>
        </p:txBody>
      </p:sp>
      <p:sp>
        <p:nvSpPr>
          <p:cNvPr id="12" name="TextBox 11"/>
          <p:cNvSpPr txBox="1"/>
          <p:nvPr/>
        </p:nvSpPr>
        <p:spPr>
          <a:xfrm>
            <a:off x="242216" y="4241425"/>
            <a:ext cx="2551815" cy="338328"/>
          </a:xfrm>
          <a:prstGeom prst="rect">
            <a:avLst/>
          </a:prstGeom>
          <a:solidFill>
            <a:schemeClr val="tx2">
              <a:lumMod val="60000"/>
              <a:lumOff val="4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sz="1600" dirty="0">
                <a:solidFill>
                  <a:schemeClr val="bg1"/>
                </a:solidFill>
              </a:rPr>
              <a:t>Experimental Design:</a:t>
            </a:r>
          </a:p>
        </p:txBody>
      </p:sp>
      <p:sp>
        <p:nvSpPr>
          <p:cNvPr id="6" name="TextBox 5"/>
          <p:cNvSpPr txBox="1"/>
          <p:nvPr/>
        </p:nvSpPr>
        <p:spPr>
          <a:xfrm>
            <a:off x="2937798" y="1198181"/>
            <a:ext cx="3319877" cy="338554"/>
          </a:xfrm>
          <a:prstGeom prst="rect">
            <a:avLst/>
          </a:prstGeom>
          <a:solidFill>
            <a:schemeClr val="tx2">
              <a:lumMod val="60000"/>
              <a:lumOff val="4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sz="1600" dirty="0">
                <a:solidFill>
                  <a:schemeClr val="bg1"/>
                </a:solidFill>
              </a:rPr>
              <a:t>Results and Discussion</a:t>
            </a:r>
          </a:p>
        </p:txBody>
      </p:sp>
      <p:sp>
        <p:nvSpPr>
          <p:cNvPr id="14" name="TextBox 13"/>
          <p:cNvSpPr txBox="1"/>
          <p:nvPr/>
        </p:nvSpPr>
        <p:spPr>
          <a:xfrm>
            <a:off x="6408995" y="1193873"/>
            <a:ext cx="2623687" cy="338554"/>
          </a:xfrm>
          <a:prstGeom prst="rect">
            <a:avLst/>
          </a:prstGeom>
          <a:solidFill>
            <a:schemeClr val="tx2">
              <a:lumMod val="60000"/>
              <a:lumOff val="40000"/>
            </a:schemeClr>
          </a:solidFill>
        </p:spPr>
        <p:txBody>
          <a:bodyPr wrap="square" rtlCol="0">
            <a:spAutoFit/>
          </a:bodyPr>
          <a:lstStyle/>
          <a:p>
            <a:r>
              <a:rPr lang="en-US" sz="1600" dirty="0">
                <a:solidFill>
                  <a:schemeClr val="bg1"/>
                </a:solidFill>
              </a:rPr>
              <a:t>Future Work:</a:t>
            </a:r>
          </a:p>
        </p:txBody>
      </p:sp>
      <p:pic>
        <p:nvPicPr>
          <p:cNvPr id="15" name="Picture 14"/>
          <p:cNvPicPr>
            <a:picLocks noChangeAspect="1"/>
          </p:cNvPicPr>
          <p:nvPr/>
        </p:nvPicPr>
        <p:blipFill>
          <a:blip r:embed="rId13"/>
          <a:stretch>
            <a:fillRect/>
          </a:stretch>
        </p:blipFill>
        <p:spPr>
          <a:xfrm>
            <a:off x="7209415" y="2559202"/>
            <a:ext cx="1051141" cy="836364"/>
          </a:xfrm>
          <a:prstGeom prst="rect">
            <a:avLst/>
          </a:prstGeom>
        </p:spPr>
      </p:pic>
      <p:sp>
        <p:nvSpPr>
          <p:cNvPr id="16" name="TextBox 15"/>
          <p:cNvSpPr txBox="1"/>
          <p:nvPr/>
        </p:nvSpPr>
        <p:spPr>
          <a:xfrm>
            <a:off x="6405473" y="4141706"/>
            <a:ext cx="2613816" cy="338328"/>
          </a:xfrm>
          <a:prstGeom prst="rect">
            <a:avLst/>
          </a:prstGeom>
          <a:solidFill>
            <a:schemeClr val="tx2">
              <a:lumMod val="60000"/>
              <a:lumOff val="40000"/>
            </a:schemeClr>
          </a:solidFill>
        </p:spPr>
        <p:txBody>
          <a:bodyPr wrap="square" rtlCol="0">
            <a:spAutoFit/>
          </a:bodyPr>
          <a:lstStyle/>
          <a:p>
            <a:r>
              <a:rPr lang="en-US" dirty="0">
                <a:solidFill>
                  <a:schemeClr val="bg1"/>
                </a:solidFill>
              </a:rPr>
              <a:t>Conclusion:</a:t>
            </a:r>
          </a:p>
        </p:txBody>
      </p:sp>
      <p:sp>
        <p:nvSpPr>
          <p:cNvPr id="17" name="TextBox 16"/>
          <p:cNvSpPr txBox="1"/>
          <p:nvPr/>
        </p:nvSpPr>
        <p:spPr>
          <a:xfrm>
            <a:off x="5836257" y="5342175"/>
            <a:ext cx="3173882" cy="369332"/>
          </a:xfrm>
          <a:prstGeom prst="rect">
            <a:avLst/>
          </a:prstGeom>
          <a:solidFill>
            <a:schemeClr val="tx2">
              <a:lumMod val="60000"/>
              <a:lumOff val="40000"/>
            </a:schemeClr>
          </a:solidFill>
        </p:spPr>
        <p:txBody>
          <a:bodyPr wrap="square" rtlCol="0">
            <a:spAutoFit/>
          </a:bodyPr>
          <a:lstStyle/>
          <a:p>
            <a:r>
              <a:rPr lang="en-US" dirty="0">
                <a:solidFill>
                  <a:schemeClr val="bg1"/>
                </a:solidFill>
              </a:rPr>
              <a:t>References:</a:t>
            </a:r>
          </a:p>
        </p:txBody>
      </p:sp>
    </p:spTree>
    <p:extLst>
      <p:ext uri="{BB962C8B-B14F-4D97-AF65-F5344CB8AC3E}">
        <p14:creationId xmlns:p14="http://schemas.microsoft.com/office/powerpoint/2010/main" val="26122604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3300</TotalTime>
  <Words>740</Words>
  <Application>Microsoft Office PowerPoint</Application>
  <PresentationFormat>On-screen Show (4:3)</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Roy</dc:creator>
  <cp:lastModifiedBy>Jamie Roy</cp:lastModifiedBy>
  <cp:revision>41</cp:revision>
  <dcterms:created xsi:type="dcterms:W3CDTF">2016-11-21T16:19:05Z</dcterms:created>
  <dcterms:modified xsi:type="dcterms:W3CDTF">2016-12-06T18:16:43Z</dcterms:modified>
</cp:coreProperties>
</file>