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7010400" cy="9236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126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603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71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1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511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897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884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297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45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759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71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87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C33FF-5498-4FF0-B3F6-3452AE3BC691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12DAD-1DB7-4A15-A345-B97FB6FCF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243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e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378" y="748327"/>
            <a:ext cx="1668236" cy="16682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34868" y="1911363"/>
            <a:ext cx="515257" cy="1545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9526" r="24739" b="9253"/>
          <a:stretch/>
        </p:blipFill>
        <p:spPr>
          <a:xfrm rot="5400000">
            <a:off x="6333193" y="2027709"/>
            <a:ext cx="419190" cy="13571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519" y="824527"/>
            <a:ext cx="1660588" cy="166058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851" y="5679576"/>
            <a:ext cx="1353196" cy="113456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7"/>
          <a:stretch>
            <a:fillRect/>
          </a:stretch>
        </p:blipFill>
        <p:spPr>
          <a:xfrm>
            <a:off x="1629978" y="5679575"/>
            <a:ext cx="1358671" cy="1185693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17" y="5679576"/>
            <a:ext cx="1444254" cy="1157118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77" t="42260" r="25856" b="19488"/>
          <a:stretch/>
        </p:blipFill>
        <p:spPr bwMode="auto">
          <a:xfrm>
            <a:off x="4075605" y="1195568"/>
            <a:ext cx="1509475" cy="14567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4" t="92904" r="19984"/>
          <a:stretch/>
        </p:blipFill>
        <p:spPr bwMode="auto">
          <a:xfrm>
            <a:off x="4027433" y="919192"/>
            <a:ext cx="1694184" cy="2569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372363" y="4184971"/>
            <a:ext cx="47716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kern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Conclusions</a:t>
            </a:r>
          </a:p>
          <a:p>
            <a:pPr marL="257175" indent="-257175">
              <a:buFont typeface="Symbol" panose="05050102010706020507" pitchFamily="18" charset="2"/>
              <a:buChar char=""/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Carbon isotopes in a lawn fungus integrated C</a:t>
            </a:r>
            <a:r>
              <a:rPr lang="en-US" sz="1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and C</a:t>
            </a:r>
            <a:r>
              <a:rPr lang="en-US" sz="1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productivity in lawns between 1982 and 2009. </a:t>
            </a:r>
          </a:p>
          <a:p>
            <a:pPr marL="257175" indent="-257175">
              <a:buFont typeface="Symbol" panose="05050102010706020507" pitchFamily="18" charset="2"/>
              <a:buChar char=""/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Higher temperatures favored C</a:t>
            </a:r>
            <a:r>
              <a:rPr lang="en-US" sz="1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productivity and higher precipitation favored C</a:t>
            </a:r>
            <a:r>
              <a:rPr lang="en-US" sz="1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productivity. </a:t>
            </a:r>
          </a:p>
          <a:p>
            <a:pPr marL="257175" indent="-257175">
              <a:buFont typeface="Symbol" panose="05050102010706020507" pitchFamily="18" charset="2"/>
              <a:buChar char=""/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The relative productivity of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grasses increased 18.5%; this was most likely caused by rising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1200" dirty="0"/>
          </a:p>
        </p:txBody>
      </p:sp>
      <p:sp>
        <p:nvSpPr>
          <p:cNvPr id="12" name="Rectangle 11"/>
          <p:cNvSpPr/>
          <p:nvPr/>
        </p:nvSpPr>
        <p:spPr>
          <a:xfrm>
            <a:off x="-170168" y="-1430"/>
            <a:ext cx="8809343" cy="823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δ</a:t>
            </a:r>
            <a:r>
              <a:rPr lang="en-US" sz="14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C </a:t>
            </a:r>
            <a:r>
              <a:rPr lang="en-US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in the saprotrophic fungus </a:t>
            </a:r>
            <a:r>
              <a:rPr lang="en-US" sz="135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 reveal increased C</a:t>
            </a:r>
            <a:r>
              <a:rPr lang="en-US" sz="135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 productivity of Midwestern lawns since 1982</a:t>
            </a:r>
            <a:endParaRPr lang="en-US" sz="9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de-DE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Erik A. Hobbie</a:t>
            </a:r>
            <a:r>
              <a:rPr lang="de-DE" sz="135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de-DE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, Brian A. Schubert</a:t>
            </a:r>
            <a:r>
              <a:rPr lang="de-DE" sz="135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de-DE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, Joseph M. Craine</a:t>
            </a:r>
            <a:r>
              <a:rPr lang="de-DE" sz="135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de-DE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, Ernst Linder</a:t>
            </a:r>
            <a:r>
              <a:rPr lang="de-DE" sz="135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de-DE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, and Anne Pringle</a:t>
            </a:r>
            <a:r>
              <a:rPr lang="de-DE" sz="135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endParaRPr lang="en-US" sz="9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10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en-US" sz="10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Earth Systems Research Center, UNH. </a:t>
            </a:r>
            <a:r>
              <a:rPr lang="en-US" sz="1000" baseline="30000" dirty="0">
                <a:solidFill>
                  <a:srgbClr val="2121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000" dirty="0">
                <a:solidFill>
                  <a:srgbClr val="2121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School of Geosciences, U Louisiana at Lafayette. </a:t>
            </a:r>
            <a:r>
              <a:rPr lang="en-US" sz="10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Jonah Ventures, Manhattan, KS, 66502.</a:t>
            </a:r>
          </a:p>
          <a:p>
            <a:pPr algn="ctr"/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0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Dept. Mathematics &amp; Statistics, UNH. </a:t>
            </a:r>
            <a:r>
              <a:rPr lang="en-US" sz="10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r>
              <a:rPr lang="en-US" sz="1000" dirty="0">
                <a:solidFill>
                  <a:srgbClr val="2121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Depts. Botany &amp; Bacteriology, U Wisconsin, 430 Lincoln Drive, Madison, WI, 53706.</a:t>
            </a:r>
            <a:endParaRPr lang="en-US" sz="1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401" y="741067"/>
            <a:ext cx="39274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Introduction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: How climate and rising carbon dioxide concentrations (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) have influenced competition between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plants over the last 50 years is a critical uncertainty. </a:t>
            </a:r>
          </a:p>
          <a:p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∙ We used carbon isotope (δ</a:t>
            </a:r>
            <a:r>
              <a:rPr lang="en-US" sz="12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C) values of the saprotrophic lawn fungus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to integrate the signal of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carbon in samples collected between 1982 and 2009 from the Midwest (Fig. 1). </a:t>
            </a:r>
          </a:p>
          <a:p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∙ We calculated </a:t>
            </a:r>
            <a:r>
              <a:rPr lang="en-US" sz="12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 fractionation (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) to assess the balance between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photosynthesis as influenced by mean annual temperature (MAT, Fig. 2), mean annual precipitation over a 30-year period (MAP-30, Fig. 3), and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1872" y="2992241"/>
            <a:ext cx="43204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Results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Sporocarp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correlated negatively with MAT and positively with MAP and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(Table 1 and Figure 4).</a:t>
            </a:r>
          </a:p>
          <a:p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∙ 20% of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-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 correlation stems from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reduced photorespiration with rising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.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∙ 80% stems from increased assimilation of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-derived carbon by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;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grasses increase production with rising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52317" y="4168227"/>
            <a:ext cx="36575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Table 1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Regression model of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in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Adjusted r</a:t>
            </a:r>
            <a:r>
              <a:rPr lang="en-US" sz="12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= 0.970, n = 48, p &lt; 0.0001.  </a:t>
            </a:r>
          </a:p>
          <a:p>
            <a:pPr>
              <a:tabLst>
                <a:tab pos="990600" algn="l"/>
                <a:tab pos="1839516" algn="l"/>
                <a:tab pos="2830116" algn="l"/>
              </a:tabLst>
            </a:pPr>
            <a:r>
              <a:rPr lang="en-US" sz="1200" u="sng" dirty="0">
                <a:latin typeface="Times New Roman" panose="02020603050405020304" pitchFamily="18" charset="0"/>
                <a:ea typeface="Calibri" panose="020F0502020204030204" pitchFamily="34" charset="0"/>
              </a:rPr>
              <a:t>Term	%Variance	Estimate±se	p	</a:t>
            </a:r>
            <a:endParaRPr lang="en-US" sz="1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tabLst>
                <a:tab pos="990600" algn="l"/>
                <a:tab pos="1839516" algn="l"/>
                <a:tab pos="2830116" algn="l"/>
              </a:tabLs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Intercept	--	-1.39±10.33	0.8939</a:t>
            </a:r>
          </a:p>
          <a:p>
            <a:pPr>
              <a:tabLst>
                <a:tab pos="990600" algn="l"/>
                <a:tab pos="1839516" algn="l"/>
                <a:tab pos="2830116" algn="l"/>
              </a:tabLs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MAT (°C)	79.3	-1.74±0.15	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&lt;0.0001</a:t>
            </a:r>
            <a:endParaRPr lang="en-US" sz="1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tabLst>
                <a:tab pos="990600" algn="l"/>
                <a:tab pos="1839516" algn="l"/>
                <a:tab pos="2830116" algn="l"/>
              </a:tabLs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MAP-30 (m)	15.4	9.52±2.28	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0.001</a:t>
            </a:r>
            <a:endParaRPr lang="en-US" sz="1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tabLst>
                <a:tab pos="990600" algn="l"/>
                <a:tab pos="1839516" algn="l"/>
                <a:tab pos="2830116" algn="l"/>
              </a:tabLst>
            </a:pP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	5.2	0.072±0.025	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0.0071</a:t>
            </a:r>
            <a:endParaRPr lang="en-US" sz="1200" dirty="0"/>
          </a:p>
        </p:txBody>
      </p:sp>
      <p:sp>
        <p:nvSpPr>
          <p:cNvPr id="17" name="Rectangle 16"/>
          <p:cNvSpPr/>
          <p:nvPr/>
        </p:nvSpPr>
        <p:spPr>
          <a:xfrm>
            <a:off x="4389047" y="3081430"/>
            <a:ext cx="44081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Discussion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: Correlations with MAT and MAP reflected the relative productivity of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grasses in lawns under differing climates.</a:t>
            </a:r>
          </a:p>
          <a:p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∙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 δ</a:t>
            </a:r>
            <a:r>
              <a:rPr lang="en-US" sz="12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 may integrate the physiological responses of turf grasses to rising 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concentrations.</a:t>
            </a:r>
          </a:p>
          <a:p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∙ The 47 ppm rise in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1982-2009 increased the contribution of C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photosynthesis to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 by 18.5%.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999067" y="2618465"/>
            <a:ext cx="1750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Fig. 1. Lawns are the largest ‘crop’ in the US.</a:t>
            </a:r>
            <a:endParaRPr lang="en-US" sz="1000" dirty="0"/>
          </a:p>
        </p:txBody>
      </p:sp>
      <p:sp>
        <p:nvSpPr>
          <p:cNvPr id="19" name="Rectangle 18"/>
          <p:cNvSpPr/>
          <p:nvPr/>
        </p:nvSpPr>
        <p:spPr>
          <a:xfrm>
            <a:off x="6307788" y="2667081"/>
            <a:ext cx="47000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MAT</a:t>
            </a:r>
            <a:endParaRPr lang="en-US" sz="1000" dirty="0"/>
          </a:p>
        </p:txBody>
      </p:sp>
      <p:sp>
        <p:nvSpPr>
          <p:cNvPr id="20" name="Rectangle 19"/>
          <p:cNvSpPr/>
          <p:nvPr/>
        </p:nvSpPr>
        <p:spPr>
          <a:xfrm>
            <a:off x="7963192" y="2534944"/>
            <a:ext cx="837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MAP (mm)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1027" y="5477899"/>
            <a:ext cx="39733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latin typeface="Times New Roman" panose="02020603050405020304" pitchFamily="18" charset="0"/>
              </a:rPr>
              <a:t>Figure 4. </a:t>
            </a:r>
            <a:r>
              <a:rPr lang="en-US" sz="1200" dirty="0">
                <a:latin typeface="Times New Roman" panose="02020603050405020304" pitchFamily="18" charset="0"/>
              </a:rPr>
              <a:t>Leverage plots of MAT, MAP-30, and </a:t>
            </a:r>
            <a:r>
              <a:rPr lang="en-US" sz="12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1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vs.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.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1200" dirty="0"/>
          </a:p>
        </p:txBody>
      </p:sp>
      <p:sp>
        <p:nvSpPr>
          <p:cNvPr id="22" name="Rectangle 21"/>
          <p:cNvSpPr/>
          <p:nvPr/>
        </p:nvSpPr>
        <p:spPr>
          <a:xfrm>
            <a:off x="5937245" y="2849251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Fig. 2. MAT(°C) at sites.</a:t>
            </a:r>
            <a:endParaRPr lang="en-US" sz="1000" dirty="0"/>
          </a:p>
        </p:txBody>
      </p:sp>
      <p:sp>
        <p:nvSpPr>
          <p:cNvPr id="23" name="Rectangle 22"/>
          <p:cNvSpPr/>
          <p:nvPr/>
        </p:nvSpPr>
        <p:spPr>
          <a:xfrm>
            <a:off x="7584673" y="2836156"/>
            <a:ext cx="15584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</a:rPr>
              <a:t>Fig. 3. MAP (mm) at sites.</a:t>
            </a:r>
            <a:endParaRPr lang="en-US" sz="10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525" y="5616398"/>
            <a:ext cx="1426831" cy="10737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466" y="55953"/>
            <a:ext cx="888274" cy="68971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244914" y="5536033"/>
            <a:ext cx="28188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latin typeface="Times New Roman" panose="02020603050405020304" pitchFamily="18" charset="0"/>
                <a:ea typeface="Calibri" panose="020F0502020204030204" pitchFamily="34" charset="0"/>
              </a:rPr>
              <a:t>Acknowledgements</a:t>
            </a:r>
          </a:p>
          <a:p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We thank Hope Jahren, Fernando </a:t>
            </a:r>
            <a:r>
              <a:rPr lang="en-US" sz="9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Lattanzi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9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Lixin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Wang, and two anonymous reviewers for comments on earlier drafts, thank Michael </a:t>
            </a:r>
            <a:r>
              <a:rPr lang="en-US" sz="9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Routhier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for assistance with graphics, and thank Ben Wolfe for access to original data. This project was supported by grant DEB1146328 from the U.S. National Science Foundation and a grant from the U.S. Department of Agriculture. </a:t>
            </a:r>
            <a:endParaRPr lang="en-US" sz="9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17600" y="6646027"/>
            <a:ext cx="4733925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Photo credit: </a:t>
            </a:r>
            <a:r>
              <a:rPr lang="en-US" sz="900" dirty="0" err="1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Kuo</a:t>
            </a:r>
            <a:r>
              <a:rPr lang="en-US" sz="900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(2016, August). </a:t>
            </a:r>
            <a:r>
              <a:rPr lang="en-US" sz="900" i="1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Amanita thiersii.</a:t>
            </a:r>
            <a:r>
              <a:rPr lang="en-US" sz="900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Retrieved from the </a:t>
            </a:r>
            <a:r>
              <a:rPr lang="en-US" sz="900" i="1" dirty="0" err="1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MushroomExpert.Com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381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5900" y="5102335"/>
            <a:ext cx="657949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latin typeface="Times New Roman" panose="02020603050405020304" pitchFamily="18" charset="0"/>
                <a:ea typeface="Calibri" panose="020F0502020204030204" pitchFamily="34" charset="0"/>
              </a:rPr>
              <a:t>Abstract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: How climate and rising carbon dioxide concentrations (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) have influenced competition between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9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plants over the last 50 years is a critical uncertainty in climate change research. Here, we used carbon isotope (δ</a:t>
            </a:r>
            <a:r>
              <a:rPr lang="en-US" sz="9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C) values of the saprotrophic lawn fungus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to integrate the signal of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carbon in samples collected between 1982 and 2009 from the Midwestern USA. We then calculated </a:t>
            </a:r>
            <a:r>
              <a:rPr lang="en-US" sz="9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 fractionation (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) to assess the balance between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9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photosynthesis as influenced by mean annual temperature (MAT), mean annual precipitation over a 30-year period (MAP-30), and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9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Sporocarp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correlated negatively with MAT (-1.74‰ °C</a:t>
            </a:r>
            <a:r>
              <a:rPr lang="en-US" sz="9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-1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, 79% of variance) and positively with MAP (9.52‰ m</a:t>
            </a:r>
            <a:r>
              <a:rPr lang="en-US" sz="9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-1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, 15% of variance), reflecting the relative productivity of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and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9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grasses in lawns. In addition,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values correlated positively with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(0.072‰ ppm</a:t>
            </a:r>
            <a:r>
              <a:rPr lang="en-US" sz="9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-1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, 5% of variance). Reduced photorespiration with rising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CO2 accounted for 20% of this increased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, but the remaining 80% is consistent with increased assimilation of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-derived carbon by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resulting from increased productivity of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grasses with rising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. The 47 ppm rise in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between 1982 and 2009 increased the relative contribution of C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photosynthesis to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carbon by 18.5%. The δ</a:t>
            </a:r>
            <a:r>
              <a:rPr lang="en-US" sz="9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13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 value of </a:t>
            </a:r>
            <a:r>
              <a:rPr lang="en-US" sz="900" i="1" dirty="0">
                <a:latin typeface="Times New Roman" panose="02020603050405020304" pitchFamily="18" charset="0"/>
                <a:ea typeface="Calibri" panose="020F0502020204030204" pitchFamily="34" charset="0"/>
              </a:rPr>
              <a:t>Amanita thiersii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 may integrate both lawn maintenance practices and the physiological responses of turf grasses to rising CO</a:t>
            </a:r>
            <a:r>
              <a:rPr lang="en-US" sz="9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</a:rPr>
              <a:t>concentrations.</a:t>
            </a:r>
          </a:p>
        </p:txBody>
      </p:sp>
    </p:spTree>
    <p:extLst>
      <p:ext uri="{BB962C8B-B14F-4D97-AF65-F5344CB8AC3E}">
        <p14:creationId xmlns:p14="http://schemas.microsoft.com/office/powerpoint/2010/main" val="3077024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4068</TotalTime>
  <Words>723</Words>
  <Application>Microsoft Office PowerPoint</Application>
  <PresentationFormat>On-screen Show (4:3)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ehobbie</dc:creator>
  <cp:lastModifiedBy>ehobbie</cp:lastModifiedBy>
  <cp:revision>19</cp:revision>
  <cp:lastPrinted>2016-12-05T18:40:24Z</cp:lastPrinted>
  <dcterms:created xsi:type="dcterms:W3CDTF">2016-12-02T22:57:32Z</dcterms:created>
  <dcterms:modified xsi:type="dcterms:W3CDTF">2016-12-05T18:45:41Z</dcterms:modified>
</cp:coreProperties>
</file>