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3"/>
  </p:notesMasterIdLst>
  <p:sldIdLst>
    <p:sldId id="256" r:id="rId2"/>
  </p:sldIdLst>
  <p:sldSz cx="43891200" cy="329184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8600" kern="1200">
        <a:solidFill>
          <a:schemeClr val="tx1"/>
        </a:solidFill>
        <a:latin typeface="Arial" charset="0"/>
        <a:ea typeface="+mn-ea"/>
        <a:cs typeface="+mn-cs"/>
      </a:defRPr>
    </a:lvl1pPr>
    <a:lvl2pPr marL="455613" indent="1588" algn="l" rtl="0" fontAlgn="base">
      <a:spcBef>
        <a:spcPct val="0"/>
      </a:spcBef>
      <a:spcAft>
        <a:spcPct val="0"/>
      </a:spcAft>
      <a:defRPr sz="8600" kern="1200">
        <a:solidFill>
          <a:schemeClr val="tx1"/>
        </a:solidFill>
        <a:latin typeface="Arial" charset="0"/>
        <a:ea typeface="+mn-ea"/>
        <a:cs typeface="+mn-cs"/>
      </a:defRPr>
    </a:lvl2pPr>
    <a:lvl3pPr marL="912813" indent="1588" algn="l" rtl="0" fontAlgn="base">
      <a:spcBef>
        <a:spcPct val="0"/>
      </a:spcBef>
      <a:spcAft>
        <a:spcPct val="0"/>
      </a:spcAft>
      <a:defRPr sz="8600" kern="1200">
        <a:solidFill>
          <a:schemeClr val="tx1"/>
        </a:solidFill>
        <a:latin typeface="Arial" charset="0"/>
        <a:ea typeface="+mn-ea"/>
        <a:cs typeface="+mn-cs"/>
      </a:defRPr>
    </a:lvl3pPr>
    <a:lvl4pPr marL="1370013" indent="1588" algn="l" rtl="0" fontAlgn="base">
      <a:spcBef>
        <a:spcPct val="0"/>
      </a:spcBef>
      <a:spcAft>
        <a:spcPct val="0"/>
      </a:spcAft>
      <a:defRPr sz="8600" kern="1200">
        <a:solidFill>
          <a:schemeClr val="tx1"/>
        </a:solidFill>
        <a:latin typeface="Arial" charset="0"/>
        <a:ea typeface="+mn-ea"/>
        <a:cs typeface="+mn-cs"/>
      </a:defRPr>
    </a:lvl4pPr>
    <a:lvl5pPr marL="1827213" indent="1588" algn="l" rtl="0" fontAlgn="base">
      <a:spcBef>
        <a:spcPct val="0"/>
      </a:spcBef>
      <a:spcAft>
        <a:spcPct val="0"/>
      </a:spcAft>
      <a:defRPr sz="86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86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86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86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86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138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23" d="100"/>
          <a:sy n="23" d="100"/>
        </p:scale>
        <p:origin x="2124" y="192"/>
      </p:cViewPr>
      <p:guideLst>
        <p:guide orient="horz" pos="10368"/>
        <p:guide pos="1382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60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9B922F59-035D-4D09-95D9-B6D96ABC3293}" type="datetimeFigureOut">
              <a:rPr lang="en-US"/>
              <a:pPr>
                <a:defRPr/>
              </a:pPr>
              <a:t>12/6/2016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4180B176-B5F7-4667-ABC7-77B6092080D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33786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/>
          </a:p>
        </p:txBody>
      </p:sp>
      <p:sp>
        <p:nvSpPr>
          <p:cNvPr id="1638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283DBD2-071A-46B4-ADCF-C860685555E7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10226048"/>
            <a:ext cx="37307520" cy="705612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18653760"/>
            <a:ext cx="3072384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942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884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5826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7768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9710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1652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3594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5536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566AE0-7DD4-4C6C-9288-1E05BF2E7FF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2D7BB0-A927-4712-B760-AA04A2FD641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3" y="21153122"/>
            <a:ext cx="37307520" cy="6537960"/>
          </a:xfrm>
        </p:spPr>
        <p:txBody>
          <a:bodyPr anchor="t"/>
          <a:lstStyle>
            <a:lvl1pPr algn="l">
              <a:defRPr sz="192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3" y="13952230"/>
            <a:ext cx="37307520" cy="7200898"/>
          </a:xfrm>
        </p:spPr>
        <p:txBody>
          <a:bodyPr anchor="b"/>
          <a:lstStyle>
            <a:lvl1pPr marL="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1pPr>
            <a:lvl2pPr marL="2194210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88419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582629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76834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71043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165253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359462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553672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FB98B1-5912-4669-A269-6F4A169B468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767" y="32773623"/>
            <a:ext cx="102336600" cy="92689680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482887" y="32773623"/>
            <a:ext cx="102336600" cy="92689680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71E34D-BCB7-4A0B-A34C-9EFE922AEBC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0" y="1318263"/>
            <a:ext cx="39502080" cy="54864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368546"/>
            <a:ext cx="19392903" cy="3070857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210" indent="0">
              <a:buNone/>
              <a:defRPr sz="9600" b="1"/>
            </a:lvl2pPr>
            <a:lvl3pPr marL="4388419" indent="0">
              <a:buNone/>
              <a:defRPr sz="8600" b="1"/>
            </a:lvl3pPr>
            <a:lvl4pPr marL="6582629" indent="0">
              <a:buNone/>
              <a:defRPr sz="7700" b="1"/>
            </a:lvl4pPr>
            <a:lvl5pPr marL="8776834" indent="0">
              <a:buNone/>
              <a:defRPr sz="7700" b="1"/>
            </a:lvl5pPr>
            <a:lvl6pPr marL="10971043" indent="0">
              <a:buNone/>
              <a:defRPr sz="7700" b="1"/>
            </a:lvl6pPr>
            <a:lvl7pPr marL="13165253" indent="0">
              <a:buNone/>
              <a:defRPr sz="7700" b="1"/>
            </a:lvl7pPr>
            <a:lvl8pPr marL="15359462" indent="0">
              <a:buNone/>
              <a:defRPr sz="7700" b="1"/>
            </a:lvl8pPr>
            <a:lvl9pPr marL="17553672" indent="0">
              <a:buNone/>
              <a:defRPr sz="77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0" y="10439403"/>
            <a:ext cx="19392903" cy="18966183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127" y="7368546"/>
            <a:ext cx="19400520" cy="3070857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210" indent="0">
              <a:buNone/>
              <a:defRPr sz="9600" b="1"/>
            </a:lvl2pPr>
            <a:lvl3pPr marL="4388419" indent="0">
              <a:buNone/>
              <a:defRPr sz="8600" b="1"/>
            </a:lvl3pPr>
            <a:lvl4pPr marL="6582629" indent="0">
              <a:buNone/>
              <a:defRPr sz="7700" b="1"/>
            </a:lvl4pPr>
            <a:lvl5pPr marL="8776834" indent="0">
              <a:buNone/>
              <a:defRPr sz="7700" b="1"/>
            </a:lvl5pPr>
            <a:lvl6pPr marL="10971043" indent="0">
              <a:buNone/>
              <a:defRPr sz="7700" b="1"/>
            </a:lvl6pPr>
            <a:lvl7pPr marL="13165253" indent="0">
              <a:buNone/>
              <a:defRPr sz="7700" b="1"/>
            </a:lvl7pPr>
            <a:lvl8pPr marL="15359462" indent="0">
              <a:buNone/>
              <a:defRPr sz="7700" b="1"/>
            </a:lvl8pPr>
            <a:lvl9pPr marL="17553672" indent="0">
              <a:buNone/>
              <a:defRPr sz="77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7" y="10439403"/>
            <a:ext cx="19400520" cy="18966183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72FDD3-6FAA-4A60-AA7B-FF52CC1D876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F31B7F-21BD-4F9D-A872-ED4A3E624DE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637823-80AD-4B06-B1D5-CFE7A181734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2" y="1310640"/>
            <a:ext cx="14439903" cy="5577840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0" y="1310648"/>
            <a:ext cx="24536400" cy="28094942"/>
          </a:xfrm>
        </p:spPr>
        <p:txBody>
          <a:bodyPr/>
          <a:lstStyle>
            <a:lvl1pPr>
              <a:defRPr sz="15400"/>
            </a:lvl1pPr>
            <a:lvl2pPr>
              <a:defRPr sz="13400"/>
            </a:lvl2pPr>
            <a:lvl3pPr>
              <a:defRPr sz="1150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2" y="6888488"/>
            <a:ext cx="14439903" cy="22517102"/>
          </a:xfrm>
        </p:spPr>
        <p:txBody>
          <a:bodyPr/>
          <a:lstStyle>
            <a:lvl1pPr marL="0" indent="0">
              <a:buNone/>
              <a:defRPr sz="6700"/>
            </a:lvl1pPr>
            <a:lvl2pPr marL="2194210" indent="0">
              <a:buNone/>
              <a:defRPr sz="5800"/>
            </a:lvl2pPr>
            <a:lvl3pPr marL="4388419" indent="0">
              <a:buNone/>
              <a:defRPr sz="4800"/>
            </a:lvl3pPr>
            <a:lvl4pPr marL="6582629" indent="0">
              <a:buNone/>
              <a:defRPr sz="4300"/>
            </a:lvl4pPr>
            <a:lvl5pPr marL="8776834" indent="0">
              <a:buNone/>
              <a:defRPr sz="4300"/>
            </a:lvl5pPr>
            <a:lvl6pPr marL="10971043" indent="0">
              <a:buNone/>
              <a:defRPr sz="4300"/>
            </a:lvl6pPr>
            <a:lvl7pPr marL="13165253" indent="0">
              <a:buNone/>
              <a:defRPr sz="4300"/>
            </a:lvl7pPr>
            <a:lvl8pPr marL="15359462" indent="0">
              <a:buNone/>
              <a:defRPr sz="4300"/>
            </a:lvl8pPr>
            <a:lvl9pPr marL="17553672" indent="0">
              <a:buNone/>
              <a:defRPr sz="43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294B1C-0A76-405B-835A-CAF22FCA76D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983" y="23042880"/>
            <a:ext cx="26334720" cy="2720342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983" y="2941320"/>
            <a:ext cx="26334720" cy="19751040"/>
          </a:xfrm>
        </p:spPr>
        <p:txBody>
          <a:bodyPr rtlCol="0">
            <a:normAutofit/>
          </a:bodyPr>
          <a:lstStyle>
            <a:lvl1pPr marL="0" indent="0">
              <a:buNone/>
              <a:defRPr sz="15400"/>
            </a:lvl1pPr>
            <a:lvl2pPr marL="2194210" indent="0">
              <a:buNone/>
              <a:defRPr sz="13400"/>
            </a:lvl2pPr>
            <a:lvl3pPr marL="4388419" indent="0">
              <a:buNone/>
              <a:defRPr sz="11500"/>
            </a:lvl3pPr>
            <a:lvl4pPr marL="6582629" indent="0">
              <a:buNone/>
              <a:defRPr sz="9600"/>
            </a:lvl4pPr>
            <a:lvl5pPr marL="8776834" indent="0">
              <a:buNone/>
              <a:defRPr sz="9600"/>
            </a:lvl5pPr>
            <a:lvl6pPr marL="10971043" indent="0">
              <a:buNone/>
              <a:defRPr sz="9600"/>
            </a:lvl6pPr>
            <a:lvl7pPr marL="13165253" indent="0">
              <a:buNone/>
              <a:defRPr sz="9600"/>
            </a:lvl7pPr>
            <a:lvl8pPr marL="15359462" indent="0">
              <a:buNone/>
              <a:defRPr sz="9600"/>
            </a:lvl8pPr>
            <a:lvl9pPr marL="17553672" indent="0">
              <a:buNone/>
              <a:defRPr sz="96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983" y="25763222"/>
            <a:ext cx="26334720" cy="3863338"/>
          </a:xfrm>
        </p:spPr>
        <p:txBody>
          <a:bodyPr/>
          <a:lstStyle>
            <a:lvl1pPr marL="0" indent="0">
              <a:buNone/>
              <a:defRPr sz="6700"/>
            </a:lvl1pPr>
            <a:lvl2pPr marL="2194210" indent="0">
              <a:buNone/>
              <a:defRPr sz="5800"/>
            </a:lvl2pPr>
            <a:lvl3pPr marL="4388419" indent="0">
              <a:buNone/>
              <a:defRPr sz="4800"/>
            </a:lvl3pPr>
            <a:lvl4pPr marL="6582629" indent="0">
              <a:buNone/>
              <a:defRPr sz="4300"/>
            </a:lvl4pPr>
            <a:lvl5pPr marL="8776834" indent="0">
              <a:buNone/>
              <a:defRPr sz="4300"/>
            </a:lvl5pPr>
            <a:lvl6pPr marL="10971043" indent="0">
              <a:buNone/>
              <a:defRPr sz="4300"/>
            </a:lvl6pPr>
            <a:lvl7pPr marL="13165253" indent="0">
              <a:buNone/>
              <a:defRPr sz="4300"/>
            </a:lvl7pPr>
            <a:lvl8pPr marL="15359462" indent="0">
              <a:buNone/>
              <a:defRPr sz="4300"/>
            </a:lvl8pPr>
            <a:lvl9pPr marL="17553672" indent="0">
              <a:buNone/>
              <a:defRPr sz="43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3A2846-8309-4BA9-92D3-5FEF12A4A69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9B6812-31FD-458D-8B8D-801C6406981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65468303" y="5623568"/>
            <a:ext cx="51351177" cy="11983974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760" y="5623568"/>
            <a:ext cx="153322023" cy="11983974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2EC62C-2E29-411F-A2D2-4F243EE6773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Placeholder 1"/>
          <p:cNvSpPr>
            <a:spLocks noGrp="1"/>
          </p:cNvSpPr>
          <p:nvPr>
            <p:ph type="title"/>
          </p:nvPr>
        </p:nvSpPr>
        <p:spPr bwMode="auto">
          <a:xfrm>
            <a:off x="2195146" y="1317625"/>
            <a:ext cx="39500908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38840" tIns="219422" rIns="438840" bIns="21942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536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195146" y="7681914"/>
            <a:ext cx="39500908" cy="2172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38840" tIns="219422" rIns="438840" bIns="21942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95146" y="30510163"/>
            <a:ext cx="10240108" cy="1752600"/>
          </a:xfrm>
          <a:prstGeom prst="rect">
            <a:avLst/>
          </a:prstGeom>
        </p:spPr>
        <p:txBody>
          <a:bodyPr vert="horz" lIns="438840" tIns="219422" rIns="438840" bIns="219422" rtlCol="0" anchor="ctr"/>
          <a:lstStyle>
            <a:lvl1pPr algn="l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996746" y="30510163"/>
            <a:ext cx="13897708" cy="1752600"/>
          </a:xfrm>
          <a:prstGeom prst="rect">
            <a:avLst/>
          </a:prstGeom>
        </p:spPr>
        <p:txBody>
          <a:bodyPr vert="horz" lIns="438840" tIns="219422" rIns="438840" bIns="219422" rtlCol="0" anchor="ctr"/>
          <a:lstStyle>
            <a:lvl1pPr algn="ct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455946" y="30510163"/>
            <a:ext cx="10240108" cy="1752600"/>
          </a:xfrm>
          <a:prstGeom prst="rect">
            <a:avLst/>
          </a:prstGeom>
        </p:spPr>
        <p:txBody>
          <a:bodyPr vert="horz" lIns="438840" tIns="219422" rIns="438840" bIns="219422" rtlCol="0" anchor="ctr"/>
          <a:lstStyle>
            <a:lvl1pPr algn="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AF0AD5C-455C-440A-91B9-9F400442CD3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4387850" rtl="0" eaLnBrk="0" fontAlgn="base" hangingPunct="0">
        <a:spcBef>
          <a:spcPct val="0"/>
        </a:spcBef>
        <a:spcAft>
          <a:spcPct val="0"/>
        </a:spcAft>
        <a:defRPr sz="211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387850" rtl="0" eaLnBrk="0" fontAlgn="base" hangingPunct="0">
        <a:spcBef>
          <a:spcPct val="0"/>
        </a:spcBef>
        <a:spcAft>
          <a:spcPct val="0"/>
        </a:spcAft>
        <a:defRPr sz="21100">
          <a:solidFill>
            <a:schemeClr val="tx1"/>
          </a:solidFill>
          <a:latin typeface="Calibri" pitchFamily="34" charset="0"/>
        </a:defRPr>
      </a:lvl2pPr>
      <a:lvl3pPr algn="ctr" defTabSz="4387850" rtl="0" eaLnBrk="0" fontAlgn="base" hangingPunct="0">
        <a:spcBef>
          <a:spcPct val="0"/>
        </a:spcBef>
        <a:spcAft>
          <a:spcPct val="0"/>
        </a:spcAft>
        <a:defRPr sz="21100">
          <a:solidFill>
            <a:schemeClr val="tx1"/>
          </a:solidFill>
          <a:latin typeface="Calibri" pitchFamily="34" charset="0"/>
        </a:defRPr>
      </a:lvl3pPr>
      <a:lvl4pPr algn="ctr" defTabSz="4387850" rtl="0" eaLnBrk="0" fontAlgn="base" hangingPunct="0">
        <a:spcBef>
          <a:spcPct val="0"/>
        </a:spcBef>
        <a:spcAft>
          <a:spcPct val="0"/>
        </a:spcAft>
        <a:defRPr sz="21100">
          <a:solidFill>
            <a:schemeClr val="tx1"/>
          </a:solidFill>
          <a:latin typeface="Calibri" pitchFamily="34" charset="0"/>
        </a:defRPr>
      </a:lvl4pPr>
      <a:lvl5pPr algn="ctr" defTabSz="4387850" rtl="0" eaLnBrk="0" fontAlgn="base" hangingPunct="0">
        <a:spcBef>
          <a:spcPct val="0"/>
        </a:spcBef>
        <a:spcAft>
          <a:spcPct val="0"/>
        </a:spcAft>
        <a:defRPr sz="21100">
          <a:solidFill>
            <a:schemeClr val="tx1"/>
          </a:solidFill>
          <a:latin typeface="Calibri" pitchFamily="34" charset="0"/>
        </a:defRPr>
      </a:lvl5pPr>
      <a:lvl6pPr marL="457200" algn="ctr" defTabSz="4387850" rtl="0" fontAlgn="base">
        <a:spcBef>
          <a:spcPct val="0"/>
        </a:spcBef>
        <a:spcAft>
          <a:spcPct val="0"/>
        </a:spcAft>
        <a:defRPr sz="21100">
          <a:solidFill>
            <a:schemeClr val="tx1"/>
          </a:solidFill>
          <a:latin typeface="Calibri" pitchFamily="34" charset="0"/>
        </a:defRPr>
      </a:lvl6pPr>
      <a:lvl7pPr marL="914400" algn="ctr" defTabSz="4387850" rtl="0" fontAlgn="base">
        <a:spcBef>
          <a:spcPct val="0"/>
        </a:spcBef>
        <a:spcAft>
          <a:spcPct val="0"/>
        </a:spcAft>
        <a:defRPr sz="21100">
          <a:solidFill>
            <a:schemeClr val="tx1"/>
          </a:solidFill>
          <a:latin typeface="Calibri" pitchFamily="34" charset="0"/>
        </a:defRPr>
      </a:lvl7pPr>
      <a:lvl8pPr marL="1371600" algn="ctr" defTabSz="4387850" rtl="0" fontAlgn="base">
        <a:spcBef>
          <a:spcPct val="0"/>
        </a:spcBef>
        <a:spcAft>
          <a:spcPct val="0"/>
        </a:spcAft>
        <a:defRPr sz="21100">
          <a:solidFill>
            <a:schemeClr val="tx1"/>
          </a:solidFill>
          <a:latin typeface="Calibri" pitchFamily="34" charset="0"/>
        </a:defRPr>
      </a:lvl8pPr>
      <a:lvl9pPr marL="1828800" algn="ctr" defTabSz="4387850" rtl="0" fontAlgn="base">
        <a:spcBef>
          <a:spcPct val="0"/>
        </a:spcBef>
        <a:spcAft>
          <a:spcPct val="0"/>
        </a:spcAft>
        <a:defRPr sz="21100">
          <a:solidFill>
            <a:schemeClr val="tx1"/>
          </a:solidFill>
          <a:latin typeface="Calibri" pitchFamily="34" charset="0"/>
        </a:defRPr>
      </a:lvl9pPr>
    </p:titleStyle>
    <p:bodyStyle>
      <a:lvl1pPr marL="1644650" indent="-1644650" algn="l" defTabSz="438785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5400" kern="1200">
          <a:solidFill>
            <a:schemeClr val="tx1"/>
          </a:solidFill>
          <a:latin typeface="+mn-lt"/>
          <a:ea typeface="+mn-ea"/>
          <a:cs typeface="+mn-cs"/>
        </a:defRPr>
      </a:lvl1pPr>
      <a:lvl2pPr marL="3565525" indent="-1370013" algn="l" defTabSz="438785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3400" kern="1200">
          <a:solidFill>
            <a:schemeClr val="tx1"/>
          </a:solidFill>
          <a:latin typeface="+mn-lt"/>
          <a:ea typeface="+mn-ea"/>
          <a:cs typeface="+mn-cs"/>
        </a:defRPr>
      </a:lvl2pPr>
      <a:lvl3pPr marL="5484813" indent="-1096963" algn="l" defTabSz="438785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1500" kern="1200">
          <a:solidFill>
            <a:schemeClr val="tx1"/>
          </a:solidFill>
          <a:latin typeface="+mn-lt"/>
          <a:ea typeface="+mn-ea"/>
          <a:cs typeface="+mn-cs"/>
        </a:defRPr>
      </a:lvl3pPr>
      <a:lvl4pPr marL="7678738" indent="-1096963" algn="l" defTabSz="438785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9600" kern="1200">
          <a:solidFill>
            <a:schemeClr val="tx1"/>
          </a:solidFill>
          <a:latin typeface="+mn-lt"/>
          <a:ea typeface="+mn-ea"/>
          <a:cs typeface="+mn-cs"/>
        </a:defRPr>
      </a:lvl4pPr>
      <a:lvl5pPr marL="9872663" indent="-1096963" algn="l" defTabSz="438785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9600" kern="1200">
          <a:solidFill>
            <a:schemeClr val="tx1"/>
          </a:solidFill>
          <a:latin typeface="+mn-lt"/>
          <a:ea typeface="+mn-ea"/>
          <a:cs typeface="+mn-cs"/>
        </a:defRPr>
      </a:lvl5pPr>
      <a:lvl6pPr marL="12068150" indent="-1097102" algn="l" defTabSz="4388419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6pPr>
      <a:lvl7pPr marL="14262360" indent="-1097102" algn="l" defTabSz="4388419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7pPr>
      <a:lvl8pPr marL="16456565" indent="-1097102" algn="l" defTabSz="4388419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8pPr>
      <a:lvl9pPr marL="18650774" indent="-1097102" algn="l" defTabSz="4388419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194210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2pPr>
      <a:lvl3pPr marL="4388419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6582629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776834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1043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3165253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5359462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7553672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image" Target="../media/image1.png"/><Relationship Id="rId7" Type="http://schemas.openxmlformats.org/officeDocument/2006/relationships/image" Target="../media/image5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5" Type="http://schemas.openxmlformats.org/officeDocument/2006/relationships/image" Target="../media/image3.png"/><Relationship Id="rId10" Type="http://schemas.openxmlformats.org/officeDocument/2006/relationships/image" Target="../media/image8.emf"/><Relationship Id="rId4" Type="http://schemas.openxmlformats.org/officeDocument/2006/relationships/image" Target="../media/image2.jpeg"/><Relationship Id="rId9" Type="http://schemas.openxmlformats.org/officeDocument/2006/relationships/image" Target="../media/image7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74" b="7471"/>
          <a:stretch/>
        </p:blipFill>
        <p:spPr>
          <a:xfrm>
            <a:off x="19887954" y="4446583"/>
            <a:ext cx="14267538" cy="685800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-1"/>
            <a:ext cx="43891200" cy="419100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http://smartbuildings.unh.edu/wp-content/uploads/2013/09/view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204" y="469336"/>
            <a:ext cx="3408555" cy="3465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0" name="TextBox 58"/>
          <p:cNvSpPr txBox="1">
            <a:spLocks noChangeArrowheads="1"/>
          </p:cNvSpPr>
          <p:nvPr/>
        </p:nvSpPr>
        <p:spPr bwMode="auto">
          <a:xfrm>
            <a:off x="559707" y="4456093"/>
            <a:ext cx="8991355" cy="6001605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30000"/>
                  <a:lumOff val="7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9525">
            <a:noFill/>
            <a:miter lim="800000"/>
            <a:headEnd/>
            <a:tailEnd/>
          </a:ln>
        </p:spPr>
        <p:txBody>
          <a:bodyPr wrap="square" lIns="91411" tIns="45701" rIns="91411" bIns="45701">
            <a:spAutoFit/>
          </a:bodyPr>
          <a:lstStyle/>
          <a:p>
            <a:pPr>
              <a:defRPr/>
            </a:pPr>
            <a:r>
              <a:rPr lang="en-US" sz="4800" b="1" dirty="0">
                <a:solidFill>
                  <a:schemeClr val="bg1"/>
                </a:solidFill>
              </a:rPr>
              <a:t>Questions: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hazardous is galactic cosmic ray (GCR) radiation to airline passengers?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accurately can we model GCR radiation at airline altitudes using a simple model based on dose lookup tables?</a:t>
            </a:r>
          </a:p>
        </p:txBody>
      </p:sp>
      <p:sp>
        <p:nvSpPr>
          <p:cNvPr id="6" name="Rectangle 115"/>
          <p:cNvSpPr>
            <a:spLocks noChangeArrowheads="1"/>
          </p:cNvSpPr>
          <p:nvPr/>
        </p:nvSpPr>
        <p:spPr bwMode="auto">
          <a:xfrm>
            <a:off x="0" y="-707867"/>
            <a:ext cx="184672" cy="14157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11" tIns="45701" rIns="91411" bIns="45701" anchor="ctr">
            <a:spAutoFit/>
          </a:bodyPr>
          <a:lstStyle/>
          <a:p>
            <a:endParaRPr lang="en-US"/>
          </a:p>
        </p:txBody>
      </p:sp>
      <p:sp>
        <p:nvSpPr>
          <p:cNvPr id="1038" name="Rectangle 117"/>
          <p:cNvSpPr>
            <a:spLocks noChangeArrowheads="1"/>
          </p:cNvSpPr>
          <p:nvPr/>
        </p:nvSpPr>
        <p:spPr bwMode="auto">
          <a:xfrm>
            <a:off x="0" y="-707867"/>
            <a:ext cx="184672" cy="14157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11" tIns="45701" rIns="91411" bIns="45701" anchor="ctr">
            <a:spAutoFit/>
          </a:bodyPr>
          <a:lstStyle/>
          <a:p>
            <a:endParaRPr lang="en-US"/>
          </a:p>
        </p:txBody>
      </p:sp>
      <p:sp>
        <p:nvSpPr>
          <p:cNvPr id="1039" name="Rectangle 119"/>
          <p:cNvSpPr>
            <a:spLocks noChangeArrowheads="1"/>
          </p:cNvSpPr>
          <p:nvPr/>
        </p:nvSpPr>
        <p:spPr bwMode="auto">
          <a:xfrm>
            <a:off x="0" y="-450692"/>
            <a:ext cx="184672" cy="14157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11" tIns="45701" rIns="91411" bIns="45701" anchor="ctr">
            <a:spAutoFit/>
          </a:bodyPr>
          <a:lstStyle/>
          <a:p>
            <a:endParaRPr lang="en-US"/>
          </a:p>
        </p:txBody>
      </p:sp>
      <p:sp>
        <p:nvSpPr>
          <p:cNvPr id="1040" name="Rectangle 120"/>
          <p:cNvSpPr>
            <a:spLocks noChangeArrowheads="1"/>
          </p:cNvSpPr>
          <p:nvPr/>
        </p:nvSpPr>
        <p:spPr bwMode="auto">
          <a:xfrm>
            <a:off x="0" y="879223"/>
            <a:ext cx="184672" cy="384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11" tIns="45701" rIns="91411" bIns="45701" anchor="ctr">
            <a:spAutoFit/>
          </a:bodyPr>
          <a:lstStyle/>
          <a:p>
            <a:pPr defTabSz="912813"/>
            <a:endParaRPr lang="en-US" sz="1900"/>
          </a:p>
        </p:txBody>
      </p:sp>
      <p:sp>
        <p:nvSpPr>
          <p:cNvPr id="1041" name="Rectangle 122"/>
          <p:cNvSpPr>
            <a:spLocks noChangeArrowheads="1"/>
          </p:cNvSpPr>
          <p:nvPr/>
        </p:nvSpPr>
        <p:spPr bwMode="auto">
          <a:xfrm>
            <a:off x="0" y="-450692"/>
            <a:ext cx="184672" cy="14157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11" tIns="45701" rIns="91411" bIns="45701" anchor="ctr">
            <a:spAutoFit/>
          </a:bodyPr>
          <a:lstStyle/>
          <a:p>
            <a:endParaRPr lang="en-US"/>
          </a:p>
        </p:txBody>
      </p:sp>
      <p:sp>
        <p:nvSpPr>
          <p:cNvPr id="1042" name="Rectangle 123"/>
          <p:cNvSpPr>
            <a:spLocks noChangeArrowheads="1"/>
          </p:cNvSpPr>
          <p:nvPr/>
        </p:nvSpPr>
        <p:spPr bwMode="auto">
          <a:xfrm>
            <a:off x="0" y="879223"/>
            <a:ext cx="184672" cy="384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11" tIns="45701" rIns="91411" bIns="45701" anchor="ctr">
            <a:spAutoFit/>
          </a:bodyPr>
          <a:lstStyle/>
          <a:p>
            <a:pPr defTabSz="912813"/>
            <a:endParaRPr lang="en-US" sz="1900"/>
          </a:p>
        </p:txBody>
      </p:sp>
      <p:sp>
        <p:nvSpPr>
          <p:cNvPr id="1043" name="Rectangle 125"/>
          <p:cNvSpPr>
            <a:spLocks noChangeArrowheads="1"/>
          </p:cNvSpPr>
          <p:nvPr/>
        </p:nvSpPr>
        <p:spPr bwMode="auto">
          <a:xfrm>
            <a:off x="0" y="-707867"/>
            <a:ext cx="184672" cy="14157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11" tIns="45701" rIns="91411" bIns="45701" anchor="ctr">
            <a:spAutoFit/>
          </a:bodyPr>
          <a:lstStyle/>
          <a:p>
            <a:endParaRPr lang="en-US"/>
          </a:p>
        </p:txBody>
      </p:sp>
      <p:sp>
        <p:nvSpPr>
          <p:cNvPr id="1044" name="Rectangle 127"/>
          <p:cNvSpPr>
            <a:spLocks noChangeArrowheads="1"/>
          </p:cNvSpPr>
          <p:nvPr/>
        </p:nvSpPr>
        <p:spPr bwMode="auto">
          <a:xfrm>
            <a:off x="0" y="-707867"/>
            <a:ext cx="184672" cy="14157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11" tIns="45701" rIns="91411" bIns="45701" anchor="ctr">
            <a:spAutoFit/>
          </a:bodyPr>
          <a:lstStyle/>
          <a:p>
            <a:endParaRPr lang="en-US"/>
          </a:p>
        </p:txBody>
      </p:sp>
      <p:sp>
        <p:nvSpPr>
          <p:cNvPr id="8" name="AutoShape 5" descr="data:image/jpeg;base64,/9j/4AAQSkZJRgABAQAAAQABAAD/2wCEAAkGBwgHBgkIBwgKCgkLDRYPDQwMDRsUFRAWIB0iIiAdHx8kKDQsJCYxJx8fLT0tMTU3Ojo6Iys/RD84QzQ5OjcBCgoKDQwNGg8PGjclHyU3Nzc3Nzc3Nzc3Nzc3Nzc3Nzc3Nzc3Nzc3Nzc3Nzc3Nzc3Nzc3Nzc3Nzc3Nzc3Nzc3N//AABEIAKAA5AMBIgACEQEDEQH/xAAcAAABBQEBAQAAAAAAAAAAAAACAAEDBQYEBwj/xAA8EAACAQIFAQYCBwcEAwEAAAABAhEAAwQFEiExQQYTIlFhcTKBBxRCkaGx8BUjM1LB0eFigpLxQ1NyJP/EABkBAQEBAQEBAAAAAAAAAAAAAAABAgMEBf/EACERAQEAAgICAgMBAAAAAAAAAAABAhESIQMxIkEEEzJR/9oADAMBAAIRAxEAPwDyRYd1nTp/U0F8FHbiI8IbkVLes4nBFVxuHu4d4IK3rRSfLmortw3mWIEQs8iKiojDFTyANInafegZX1DVPsKMGCfEJmS0bbUu7MSGbp71UK14nFvWULNAZuAfOnKMupnUQpCkA8UzTtKkzt4htThQLxldweg6UAHxyWURp5mJJ4opJZ21+MnxGeT7UiRJLEeEz6elPEtIT4t9hxQNbS4zBhJ8yKSncQx0iCYG8df16UvAT8JAAnmmYICIbSpEiBz6UBCAp3UqGjed/WKQG6g7AiAJ9fwoQDEjbenZiQAEeD4WHM/ragbfgxEiZWYPvRrcgGAx6HQYmgWdJghj5jgU5+HSuqem3NAY8A3IIG/oaJWIlgZB6Hyp7Q4CkHkD1H62rSdi8hXMMQ2KxiFsLYeFSP4j/wBh1oK3KsnzTMBrweHbu/8A2P4Vnnk+/Tyqxv8AZbM1Tiwx6RdBP41t8wv9woU6URBEcADyqHD23uxCkk/DJBB+6oPMcbhr+Fc2sWt1CoPxjoOo86K4trRZZAslZKk7qeCOPPevaMJ2Ss51Y+q460Xt3BEqN7f+pfUc149nGXYjJswxuVYsN9Ywt9kZ121Rw3zBn50HAWVtR0TxBPMVGBOozx/LETsfu32o7rnwgA7gSfP1qJtMiQdJ2np0qh4LGR5keGmIEgbFk2E+/NHBYkDeTG3HtFJiVSXXwMZBjedtqAJcR1k8RRS+juyNIPInj1/KmJbTpMxI9RHO1MSApBPTb/VQAqspjUBHrM0eokl9MERq002kiCpkEb/5ogUAJLMAfX8aBLbd5IBIn7qVCVYE7avM7D86VB6Nh+0mMW33OJVMTaG2m6sz6b0y4PspnDf/AKcubLrxIAfA3O79vCZU/cPeqcGpEQ3dmCsB6RWWtuzFfR1Zuy+TZ1h7w4FrGDu2P+8SJrM5t2bznKFjMMuv21Xi6i60PqGEitBh3xWG3s3bigmDHBFX+W9o7li0tu67tPIBgEex2ptdSvKluaUKhzEkesER/enRZZSYUmRAgfia9ev5d2bz1S2LwKpcbY3cOe6cf0NZ7M/o0Zg9zs/mK343FjEDQ59AeKSpcawEaWGoiZg7zNIKfFqKkE7S0V15tleOym6LeYYW/h7pP/kWBPo3BrhUnxQOm+1aZHJ8ySBAE8UB3G0FR4QI4iKMsHYlvIcedLvHtvqVvGVInrQORG6yPemIJGpQQN/FPBjr60zKG06SvmB5UkBaT8RiTPTrQOp1AkHUSJ8I4ogoA0s2mB4TpM/OgGkL4viXkxTsX5ZmMnckzAoH8RIPO+2kV6V2Gura7PWDbMnvH1R/N615q1u4NLEMouCUYiAwnpWj7IZ3ay7FHC419OFvNu4/8TcSfSg9At4L9oYw3r3edxh7ZY27TBe9dmAVDqnlVu8qRAY7GCNdgsnXG4uzdtYdbFmzh1s27SAzE7FieTG23WTXZ2ayO3ewVq4P4TubwPUgjSp/47/7q2GHw9rDW9NtYjrWRBl2X28HaAUeLr6V82fS5ibV76Qs0NlgER7aXPEIZgok/jHyNez9vvpBwHZnCXLGDu28VmreG3ZXcWyftOegFfNl5r117t287XWdixZiSWJMkn1JkmtBrsFAqIIhtyd+aicOhggCYkQNx6GpJa3pXp5qeD5+1RQbY8ULweOaBAtqDKrCDsRS0htR3B5Mnbcx7nemAJRF1GBJ0zPzp7ZDMLg1SpmZmKB0dkQABeNweB/WlBJ4npvwTSnWAp07HmNz70XhnjwjYAnrQRlQZhhM9Z2PpTzqIWDHBmnuEHVonnVE+lOE28JCqfP8aBA3EEWisc+Lc/lTUVsKEE3mT00TSoNRFOjG2ZU1I4ReRUek1lq2OhL7QIYSelFbxTK5W4qhOeJ3rljaKFgR6iiLa3i4BYFFB3g7aTVzlucqRouOs8bHn2rGEn7Mj2p7d+4rCCQf5jU0vJ6acfh8ZYOHxi271srvav29SsKz2ZdgMlzIscqu3MsxD8W7h12j7dQPaqnDZ1oQW8WhhTswMg/L+lXmXZ0iJrtaNJG6A9fOOlPXprqsBn3ZDPMguE47BE4cTGJtEPbI856fOKoUhl8ZO3l1r6GyzNle1pIV1PSZB9wao89+jrJM614jKIwGLP2U/hOT5r0+VXklx/x4wxBYyq7TsD0plUuQqBmcsAZ45H96uc+7KZtkDsMfhT3XAvWvEn+KoyxBlSCehrXtj0IQAuph5zM7e1deCwF/Mszw+Cwf729iGCIQsT5mPQSflXKdhO/kIMcV6n9EXZ8JZbP71si4VNrDFjMAbMw9+K348OWSW6XfabsRh8V2Vs5TlltRjMuX/wDI3V25cMf9Rn8K8v7KZTbzPtFhMNilZbFrVexqsmnRbt7sD78H3r30llKkbKBAj+Y1hO3+W2cty3Oc4y7DlcRjxbw2KdQCEXlyB01eGfYV6PyPDJrKM43bA3e1+bnO8Zj8uzLE2WxV8uEtudI32hf8VNi+23ajMLTW8VnOKdD4SFbSD929ZyIPiBPhB/EeXHWpEGoSzMxVRyP61420h1MzNqBZjJMksfMmhdQrMsQSo0+lSr3YYo49CJ2Aj0qG8WW1p0A+H4Z+W1UBadluBwyyDw4ktPpTY5jcxLNdc6j4m8MeIzI9ppHSsGVURuBuRQuU0g220tpH2evWrAGks2pdhxMxRNadbWowSPIj50rNu9iLndWpdj61rso7KXmOHfHKChbU6XJgqAZ+H0n51Zjtm5Se2OBg+nXanIcIHZfBGxPpW47V9mMuwmWjG5UFNxWBuKpLDSxjYdY/XFYVjEwJIBB8qzZpZlL3BC2Cdlhgd9/15U/i0hpIaDO23rTRpYk778QD99FoVVOk7zsCeBRTMVkySvovFNQ90bniLrPqDSoNkSG5oNvM0IMU8EjastbMTPFIhgN6FkcU2pto5ohiY9PegLH0o3Ox1LQ8jYCKAFcqINHaxLWHDWyBFRtBB9OlKxYuYnEJYw6k3GPX86g0GXZraa4ustankqetVvaftbi3dMLlmKuWkRpa6phnYdAanzjBWctwSpbUNibgP71+duY6qKbMcntYuxgGwN9sOiYREuWrtkGY6mIBYySTv0rHPGd1vjb6aTsl9IlnMrK5Z2k0LefwLiWXwXPLV5Gi7W/R9lmLDYjLDbwOJMRpk2X9/L3FYrEZPaS1aS5l1u43iDNhrxQxO2x5P3VusD9IOXratYXNLd/CtoCjvlBGniCela3v+T31XnmG7IZse0WGyXFYW5aa84/eLupXqQfaa96weFsYHD2sLhbYS1ZthLajaAOP71X5HfweKxV2/h3QMBotW2YhwDuz6TuA0gD0U+dW5kPuDJEzJ9utfS/Gw1N15/J7RO/dBnccSf8A6gTWG+lPOjl2Rpkdkk4zGCb8bkITLfedvlWzxl+3hx3+JZVwlhDiLznaEQTHluxUe014PnWb3s9zjFZliJU3WlEJ+BOgif0TU/J8mrowlVFtWgBrTGFgAiCOINGQSoPggzCj7MbcV1vOsQYjweHgHb5mo2tQJ0mYiTG/tXhdEAcDTEDyLHmjdibV1CmwAiTPz/KkVZRptBtZ66tj+t6iUEiVTieGnagAqNyFMnp0p0t3XYWlWbhMRG/H/dBKkDw7Gu/Jcdby/NcPicSjvaRgXK7sP9Q9asStL2fyPDrgjiMbaY3HbTbFv4o9K0uVdnsat9WwzJft3FGjvFksp5gDggg/MGtTkDZLmeGt3cFmOEfSARadgk+hU12532iyLJsuvWbmOs4O4dTIwYXX3JLBQp26x7zXoxykeTPHLKs122s4TAdj8ZdxYupdZTYsDTG/9q8TDEqZ3Yb7VrO3fbbE9qblq2ts4fLsMf3Vsct/qPr86yi7tILkkSCRNcc7uvR48eOOki+JdQDBQYnpNMwOo7j0NCGGpthEzB3o41dPD5Rt+dZdDAO3w6SPUUqZiAx1MwneAYpqDWaadTTTTBt4isqdueTQGjO9A1AIG8kmmbbgxTMelCfWgiuGBwSSYAHU9BW5yTJrGX4RBdVfrbibzc6THwz5D8YrLZFbtvnNo3N1sW3xHsVgD8WFWmLzK5aw7kltTggAg8/qa5Z271G8Z0g+qft7OcQq3tFjDRLNwRJ2HlMGup7hMiNj0HHTpXNlAxmAwF0XrPd2sUQ9vWu7CBuD5GKl0u4Y25bTG/ETXm8l3lqO2HUTWE7xHYKGA2Gryo1yo5i9vBm0s3mCiYOn+3PT0qa2vd6e61MAniheT19xT4S8+ExiY3DFbV2zqKv0BKsJjzEzx5V7cMdYx58r8qhzPtScPj8ZgmtWMdhMPfNm099JPggE/wDIGI9KsMn7YYPWts3cVhpaYFzv0X3Vt49iKy93INN50weJXu+iX9iPTUOfuqS2hsIqZllXeYe2DOIsnwCBPiMHpI6bkV1mec+2eq0na3tBlePyh8uxmIvhMY2psXhk8CJbci2rA/zQzkDiVrzpMrxKqWs93iUnY2SCSPbmtJlvd4zLLHcoTfvPddwp8KJqhFHSIA+/erY9gMZb+p27l+5euY5ybJdRZa2QJIMEmAOv4V575t5arpw1Nxg4B1KjHvVWWUmCPl0O9W7ZWidmmzK657+/iEtYdQu8Ay3rwKscfkuPwRS3i71m6rmO4xIDOB/NI6e8ciatcBkN/tZluHwtnGYbA3MGXGGtlwe8k7SJnVAHoRNa/ZinGvO7ts6iV8BG4INc7qEbbY7zHStX2g7Bdosns38RcwIvYaxbZ7t604OgAbkg8dNqzQK6lPhKlTqESD86ssvcZs0g0/u4TcdT5UFsDR4V/wCqN2VFGhmgiJaDv8qFyA5Q8kb+c1tAlU1EETpMAgxSIWZgKPNeaTzMgEieaZQ8br8O5mgUy51Sf15USkC2oAbXq23j8PvpnJKg6jp6ACachACdZ1AcdfP7qBtILMoBI5BFEsqTqg+kTFE50r4kHiYFWHMb+vWow7bnVHt5UEtvuzq1Obe/w6J/GlXMQuw0sTG+kwJpUGtKkAE8GhHNdFyHheI6VzEERFZa0ImOajYmkXkwRvTGiHBXTzv5UJ45oTtvFKaiunLH7vHagbY1WypNziJUx+Aq9wWU3s4z7BYI4N7NjZ8S9rUyMo3Pi43jj1rLrcFtyzCREGt/2Z7WZvkeBs5X9VwzZdaXXbhYLSZEHg1nLU7qzYO1+ItXMyNtEUW7Cd2ugdQeP6fKqZLZS8ragQRvB29q6c5zC3jcddxKW9CupLpAABk8UOW2DjLt9SwRUw7XS+kkbCBPuYHr8q8mPfk7d7dYjLGGZkBQDlR/mny1O/x1uzfLLbXx3SDBC+QP8xOlQehM9K5Lt3uiRv4WAYgxPtV7l9s5T2efO8QipfxWIBwgMEC2FJDEecy0eQWea9edu9Rwxc+Jwpt2WvJiEu210KCHIDORJjy2rlDsF8SuNR6CR/mnxKvYFrBw4FgTcU9brbsZ42XQPv8AOunJb31XFHH3B3mHy9RiIBgu/wAKIPdjP+2tT1tmuCbVm7cuLasi4SC7Ku7EcAnn0r0Xsreu43KRjMZhtN1T9Vw7C7cYlGjW3iJjYdDXli3LpvW2b95eYlmMzJIksfvPzr0LK80XB9nLCWriWcZcti2niliw1SyoedJisbmXysa13pl+2eP+uZtftd8t4WMQVtvp+wd/Mx8IBnkR7Vn2trfAtuiurdHAafelc7/97fu2r2h20Pca2QpYtPxERqJWanwCA3SwAZQs77c8GuGt5u2+OLZ5VczvC9kc3x2SX0NzA3FtnD4o67JsC2GeFPXf02FeMBANK29kI2JO5mvdsmwlzH/RjnFjBsPrGKF9ESQA5+H+leGOl2zdezdtXEuqdLpcGlgfUV65JOo8977N/ENzWASu2w6/KgaWLyFB0TsNo8jRCbd0C2pDMYAUGSekCmKeJVfngg8g/oVpAKO8BULGrgihe3+8MKRB9Npj+1EyiAQefKlKhgwABH8uxPFAMb7EHeJ86EEDYrIHQdaLbwjk8x5ihEaS0nnoOKBJIBfTxP64p21iCBBG8ECnlm25Y7ATTQSoEg7belAn1bRpAjbelTMWMadxFKg1ratJ0jf1qMMNW+0b71PdsXNSkNzwZpu4ZgdS+Oay3UN1kIkCDUWxqa9YdF8QgdDUbW9Kh1Mr1HlRlHEmKZwyGI45qS3a7xwAYmuu5YBsBIOodaCs7vvWVAly4WYLotmGaTEA9K3FvC4nH4jE38Nh7uL+q2e4w9tAY8LaSBtuS0CBB5NY/ur1i4l60WDIZVlG6nzrRZT9IObZZi7V7EYXB4tbTs6W9JsQSIJJEg8eXPWpZsep5H2Jyu5lQGY5bZ+svBZriN4Dtsu4ge0b71n867B5pltvEDJO4xqXyC1oHu7qqpMATsRqIPIjfmQBX4P6ZsWzumNwFm27yLXdS0HoD57xWqzPtPetXFa9hLoDyLouoRsBICHiQfbmn6p/UXnfTH2cmyFbVm1jr+JwmIAUYuxmNu5ZA3lntmN9ton1EUHa/HWMJ9cw76bjhVt2Da8SW7YAIYHc6jsAAeBvMgVs8HmSY7C3LiXbJtEqyuzA2iD59RWbz7AZXiLoe3hFXE29F0nDtAVlg/CZB0kAn0rOvls+tKTC9msbh8Oj50tzCXCvexoHhTpMcn3gjiNq4b1/ErgruCs3rV3DXHW4WFuGcrwZneJ4irrP81zS/qGNxiXtWrRFsoxBgHrB+GNvXzqhS3dvNbw9hP3l0hEBE62J2E+9MZ7tLeojwVprOLDX7UQqgK5PwncH74HyrW5NgMwzXK8tuYd1nCY9u/KMEZUbckGJ4njmrjNrGW4DI7GHvr9at4c2rHiaWCoARJ5ksWJj+aOlUNvtnh8uwBTK8DZW2CzFLTm2WfoSYJIEmsTy4601wt7dmeZhhctGFwcHEnDYYpbS9cDW7smDcubb3BHIIEk+wx2HQDDJLmGE6XbWxHTpH5VDicT+0caXeyqPddndw556j2k/lU63O6BVraOCIBgyo9DU8OHdyXPLrT1DskPqvYbDOiGbzF+m03JP9f8AFZ7t/wBj8N2gw7ZlgbgTHKIW6RAcdFf06BuR1kVZnEjK+wmUL41ebQlgQYIZv6fjXb2bzixmQ+rYgKBBgjaulve4Yzp89tYuYW5et37b2cTaYB7bjcec+n51EAgCaWHiGpnaR7x0/wCq9i7ddlLGY3Ga3pGPtqe5f/2DkKf6V4/esXbN57V1Gt3bRIa24gqRyI866TLbnljpCfi5WJkx6e1MwXWCFJU8b7mmYzrA2JPlvQqRLDSDHn1Ef4qoNT0idjIG+3p6U3hJYsWMDpBjypxcIUmAN5JXmPKhCqWmQF5E70Dg+LUvA2Bnfy/OnNuANZ0CII9aZfgMRzBkdKYqFIU7g80CjYbOP/kilQ93r3lvkKVBtCLpWdHiqRA/2rZmZO9NdxBtniaVu+Lt3TupI6Vl1G1uerEetIWSBqVAQfLijXSrQWMcULBdgrEDmKGkZXxDwkfKp7jpciBBpmVCk7qR1maYQTMb9BQMQANhzXBiraknw+9dzORwKia1cxDpasp3l26wRE/mJ2Aol1pa/RzkSY/OP2jeQfV8CQVJ3D3Tx/xG/wB1eqgllIIEcEHqPL8al7O9mcLk+UYbAyzsizd0jm4d296trWGw1oxbtJq41OdR/Gvd48sMMNacMpbemUfJsJi7uq3buWrznd8MSC3kCBsfmKwmP7RYDA51isGt1rlqw4tm+lnwkrG8L5Gd4r0b6Qe0ByLs5e+rNGLxQNnDKOhI3b2ArwBLLJsyyQeu9cPNnMr1NNSaekLewGc2nvWr9u6ukhSG1aOsekTHSoMPlOKw+N761cAe2rGzdUyiueDz5T6AkHpWBW0LdwXElbm0FSQw9iN6tsFn+bYG4rLiTeUGdN1RP3jf75rhe5pqdNQuPxuK8OMuFWST3h+K2RPiIncD0melceN7KYtraXMDGIvXEDnDkqjeLiNwJ4MetT5Zn/7cuGxiycNbRxfxl4xoW2AdRnoSBHQ77c1oMDm2CbGPjbd+Wabkb8xCgj02+4Vwvi61HSZsdgOz2dPiruGTKrz4hI1KLtuEXktq1aTMgbEmvReznYfKLmF0Z1bxLY0LutyURZ/l8/nVbZt47Esj4Z1vBl13FuafEZbSgJ6yC0eS7jcV0DO8X2cygWM5wdy2zYcWsI8reW/fglmLHZfOCB61ruXjizd3tx/SJeS1jsPlGGe41vDL3jozyAxACj5KD/yqgy3F3MI6vbJDiq+/icdex929mbtcxV0h7hYDxHpxtFddrSxUq0H2q6bxa61mlnM7K2bn7q+P4TH7TeVZjtj2ZTPLRxOETTm1pfEvH1gD7Plq2MHrweldOGeSAdyTG9WuFvA3NLtBnepLqta28OKabrKAVIYgFgQV9DPWgc/xN5M/ef8AuvTPpA7L/XLdzN8vH79QGxVtf/IP5x6+ftXmRECJkzzMzXaOFmj+GSbYISdgT0pmaBsQBqnYRS8RaSfEaIoTDap08g71UMpENI9wBG3nRaQpgEn/AOulPaVSzAsFgagZj5b8+1OokhY1DgSeKCJu9WBbYARvv1pVIJI1AgT0A4pUGzuItzoBT4eyLEM4Uv5zRqhZvDvTsh5adulZdhNLau7ggiT6VG9spswO+9OJGybA+YFMt43BupIGxJXeiC3260zEoRG4pwRAO4b8KdQrGGMDzoImaR5etWvZnM8Nk2bjMMThfrJt2z3Kq4AV/M/KarriqG8JkUxI2YAU2lbq79KN9k02coRD01XpH4VX3fpLzhvCuX4G3HUhjWQMa9gB5kVIEDwD8jWuVTjHVnGc47tBfS9mT22NtSiC2mhVHtVcLQ22FdK2ySVZgsUOkmV8uorNXTluWNXwjjmomQ13tKrtzQFNRBZYB5ihpW3FbQUBIVo1AHYwZE1IGMDSSrD7QME10Yqyi3YtEsumZP2T5VzkQOaJYu8kzTDWLVy1m9/FM/ehrNy3uEEbSB6k7+ta/DZtlOGym0P2xh8SFuPeuJc8bC3EaEB3BJrzPoR0p0tKeR1nmuGXgxuXLbczutVaPirmLxNzEsN7rloIjSOg/L7q7rD+KI5O1VOHhG8QgbadPX/NWuCVnuskbqfurrpJXfYbz396s7UBQszG4bzqocnvSSIB4FdmHuxHkOlTTW1/hm8CxH3V5l9IvZc5Vif2pgbQ+pYhouKo2suf6HofOvQbN0gwOo2Fd2Is4bMMFdwmMtC9hr66LqN1HT2IMEHoQDTeizcfP6nSZIPG00ytLDSOBv6mrntTk97Isy+o3FJtgTavbxfWdm9COCPSqlWBuCOT8p9K67cb0NQpttqCE9CTBFRKQvBYdQetEgGncqCfTf8AXP3UWrVBVYAG51cmiAUPudMSZ5pURJ2BB241HgUqDdWGCDdSfak7alBOxrka6ofYlaFbzF4tpqnnVWXV0Eox1A+hoiTbJ09RUSW2DEal84G0VLbgt+8aY4FQObsKBpG3pUYcM8deYo2ALQpBH5UmhV4X5CgA7GibdRHnTooYgng70ywdgJgUDKsnpHWjttouESCI2oNYmNNLUupdO3nQGSp+IEk0gGB9Kb+G0RFHrWNR5FXYRUdKEgmADEU8/a5nfTTG5O0T6eVQM9tXaQN+tRXcHA1KZroUNG29EAetUVjWWA+GktqdyNMVZaJO/PSufEJtPltRNbQd3c3huBt6Ve5ZfR3QqpDaiNM9Om/3iqm2e8SNOlrfp8VIP9Wv6gykTuF8qGlytzUpVj4kfcHmumw1Vt6/ZusbuHuGNhDflU1i/wBTxxUWVd2b4EDrXfYxAHtVFcdV06H1KQCPTzFTWrxA2qVqV19psnw/aLK2wmyYhDrw91hMN5ex4rxi7ZuYe+9q8hW7bYo6nkHj869rsYkGCODzWR+kjJVZRn+FQkkrbxSRw32X9JiKY1nPH7YVdo1DVPiImn0a9TAQEXhmn7qZYQhG+yp8UEFt/KiVQ/8AEZVjeWMSfL1ro5Iyqne4rOfMEClUgtC8AzadQ2PA/wC6VB//2Q=="/>
          <p:cNvSpPr>
            <a:spLocks noChangeAspect="1" noChangeArrowheads="1"/>
          </p:cNvSpPr>
          <p:nvPr/>
        </p:nvSpPr>
        <p:spPr bwMode="auto">
          <a:xfrm>
            <a:off x="169718" y="-4101811"/>
            <a:ext cx="16246187" cy="8550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4045179" y="151873"/>
            <a:ext cx="35350221" cy="2362727"/>
          </a:xfrm>
          <a:noFill/>
        </p:spPr>
        <p:txBody>
          <a:bodyPr lIns="505512" tIns="252758" rIns="505512" bIns="252758" rtlCol="0">
            <a:normAutofit fontScale="47500" lnSpcReduction="20000"/>
          </a:bodyPr>
          <a:lstStyle/>
          <a:p>
            <a:pPr defTabSz="4385616" eaLnBrk="1" fontAlgn="auto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rgbClr val="FFFF00"/>
                </a:solidFill>
              </a:rPr>
              <a:t>Atmospheric radiation modeling of galactic cosmic rays using LRO/CRaTER and the EMMREM model with comparisons to balloon and airline based measurements</a:t>
            </a:r>
            <a:r>
              <a:rPr lang="en-US" baseline="30000" dirty="0">
                <a:solidFill>
                  <a:srgbClr val="FFFF00"/>
                </a:solidFill>
              </a:rPr>
              <a:t>[1]</a:t>
            </a:r>
            <a:endParaRPr lang="en-US" sz="7200" baseline="3000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5128200" y="3653135"/>
            <a:ext cx="48361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FF00"/>
                </a:solidFill>
              </a:rPr>
              <a:t>Email: cjl46@wildcats.unh.edu</a:t>
            </a:r>
          </a:p>
        </p:txBody>
      </p:sp>
      <p:pic>
        <p:nvPicPr>
          <p:cNvPr id="7" name="Picture 2" descr="http://sun-2-ice.sr.unh.edu/images/logosmallwithtext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01820" y="304800"/>
            <a:ext cx="3803580" cy="3803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63" name="TextBox 28"/>
          <p:cNvSpPr txBox="1"/>
          <p:nvPr/>
        </p:nvSpPr>
        <p:spPr>
          <a:xfrm>
            <a:off x="9864041" y="12076093"/>
            <a:ext cx="9710933" cy="954107"/>
          </a:xfrm>
          <a:prstGeom prst="rect">
            <a:avLst/>
          </a:prstGeom>
          <a:solidFill>
            <a:schemeClr val="tx1"/>
          </a:solidFill>
          <a:ln>
            <a:solidFill>
              <a:schemeClr val="bg1">
                <a:lumMod val="95000"/>
                <a:lumOff val="5000"/>
              </a:schemeClr>
            </a:solidFill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b="1" dirty="0">
                <a:solidFill>
                  <a:srgbClr val="0D0D0D"/>
                </a:solidFill>
              </a:rPr>
              <a:t>Figure 1</a:t>
            </a:r>
            <a:r>
              <a:rPr lang="en-US" sz="2800" dirty="0">
                <a:solidFill>
                  <a:srgbClr val="0D0D0D"/>
                </a:solidFill>
              </a:rPr>
              <a:t>: </a:t>
            </a:r>
            <a:r>
              <a:rPr lang="en-US" sz="2800" dirty="0" err="1">
                <a:solidFill>
                  <a:srgbClr val="0D0D0D"/>
                </a:solidFill>
              </a:rPr>
              <a:t>CRaTER</a:t>
            </a:r>
            <a:r>
              <a:rPr lang="en-US" sz="2800" dirty="0">
                <a:solidFill>
                  <a:srgbClr val="0D0D0D"/>
                </a:solidFill>
              </a:rPr>
              <a:t> GCR dose rate, computed modulation potential, and sunspot number during LRO mission.</a:t>
            </a:r>
          </a:p>
        </p:txBody>
      </p:sp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6934200" y="1890732"/>
            <a:ext cx="28879800" cy="23002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3458" tIns="41731" rIns="83458" bIns="41731">
            <a:spAutoFit/>
          </a:bodyPr>
          <a:lstStyle/>
          <a:p>
            <a:pPr algn="ctr"/>
            <a:r>
              <a:rPr lang="en-US" sz="3600" dirty="0"/>
              <a:t>C. J. Joyce,</a:t>
            </a:r>
            <a:r>
              <a:rPr lang="en-US" sz="3600" baseline="30000" dirty="0"/>
              <a:t>1</a:t>
            </a:r>
            <a:r>
              <a:rPr lang="en-US" sz="3600" dirty="0"/>
              <a:t> N. A. Schwadron,</a:t>
            </a:r>
            <a:r>
              <a:rPr lang="en-US" sz="3600" baseline="30000" dirty="0"/>
              <a:t>1</a:t>
            </a:r>
            <a:r>
              <a:rPr lang="en-US" sz="3600" dirty="0"/>
              <a:t> L. W. Townsend,</a:t>
            </a:r>
            <a:r>
              <a:rPr lang="en-US" sz="3600" baseline="30000" dirty="0"/>
              <a:t>2</a:t>
            </a:r>
            <a:r>
              <a:rPr lang="en-US" sz="3600" dirty="0"/>
              <a:t> W. C. deWet,</a:t>
            </a:r>
            <a:r>
              <a:rPr lang="en-US" sz="3600" baseline="30000" dirty="0"/>
              <a:t>2</a:t>
            </a:r>
            <a:r>
              <a:rPr lang="en-US" sz="3600" dirty="0"/>
              <a:t> J. K. Wilson,</a:t>
            </a:r>
            <a:r>
              <a:rPr lang="en-US" sz="3600" baseline="30000" dirty="0"/>
              <a:t>1 </a:t>
            </a:r>
            <a:r>
              <a:rPr lang="en-US" sz="3600" dirty="0"/>
              <a:t>H. E. Spence,</a:t>
            </a:r>
            <a:r>
              <a:rPr lang="en-US" sz="3600" baseline="30000" dirty="0"/>
              <a:t>1</a:t>
            </a:r>
            <a:r>
              <a:rPr lang="en-US" sz="3600" dirty="0"/>
              <a:t> W. K. Tobiska,</a:t>
            </a:r>
            <a:r>
              <a:rPr lang="en-US" sz="3600" baseline="30000" dirty="0"/>
              <a:t>3</a:t>
            </a:r>
            <a:r>
              <a:rPr lang="en-US" sz="3600" dirty="0"/>
              <a:t> K. Shelton-Mur,</a:t>
            </a:r>
            <a:r>
              <a:rPr lang="en-US" sz="3600" baseline="30000" dirty="0"/>
              <a:t>4</a:t>
            </a:r>
            <a:r>
              <a:rPr lang="en-US" sz="3600" dirty="0"/>
              <a:t> A. Yarborough,</a:t>
            </a:r>
            <a:r>
              <a:rPr lang="en-US" sz="3600" baseline="30000" dirty="0"/>
              <a:t>5</a:t>
            </a:r>
            <a:r>
              <a:rPr lang="en-US" sz="3600" dirty="0"/>
              <a:t> J. Harvey,</a:t>
            </a:r>
            <a:r>
              <a:rPr lang="en-US" sz="3600" baseline="30000" dirty="0"/>
              <a:t>5</a:t>
            </a:r>
            <a:r>
              <a:rPr lang="en-US" sz="3600" dirty="0"/>
              <a:t> A. Herbst,</a:t>
            </a:r>
            <a:r>
              <a:rPr lang="en-US" sz="3600" baseline="30000" dirty="0"/>
              <a:t>5</a:t>
            </a:r>
            <a:r>
              <a:rPr lang="en-US" sz="3600" dirty="0"/>
              <a:t> A. Koske-Phillips,</a:t>
            </a:r>
            <a:r>
              <a:rPr lang="en-US" sz="3600" baseline="30000" dirty="0"/>
              <a:t>5</a:t>
            </a:r>
            <a:r>
              <a:rPr lang="en-US" sz="3600" dirty="0"/>
              <a:t> F. Molina,</a:t>
            </a:r>
            <a:r>
              <a:rPr lang="en-US" sz="3600" baseline="30000" dirty="0"/>
              <a:t>5</a:t>
            </a:r>
            <a:r>
              <a:rPr lang="en-US" sz="3600" dirty="0"/>
              <a:t> S. Omondi,</a:t>
            </a:r>
            <a:r>
              <a:rPr lang="en-US" sz="3600" baseline="30000" dirty="0"/>
              <a:t>5</a:t>
            </a:r>
            <a:r>
              <a:rPr lang="en-US" sz="3600" dirty="0"/>
              <a:t> C. Reid,</a:t>
            </a:r>
            <a:r>
              <a:rPr lang="en-US" sz="3600" baseline="30000" dirty="0"/>
              <a:t>5</a:t>
            </a:r>
            <a:r>
              <a:rPr lang="en-US" sz="3600" dirty="0"/>
              <a:t> D. Reid,</a:t>
            </a:r>
            <a:r>
              <a:rPr lang="en-US" sz="3600" baseline="30000" dirty="0"/>
              <a:t>5</a:t>
            </a:r>
            <a:r>
              <a:rPr lang="en-US" sz="3600" dirty="0"/>
              <a:t> J. Shultz,</a:t>
            </a:r>
            <a:r>
              <a:rPr lang="en-US" sz="3600" baseline="30000" dirty="0"/>
              <a:t>5</a:t>
            </a:r>
            <a:r>
              <a:rPr lang="en-US" sz="3600" dirty="0"/>
              <a:t> B. Stephenson,</a:t>
            </a:r>
            <a:r>
              <a:rPr lang="en-US" sz="3600" baseline="30000" dirty="0"/>
              <a:t>5</a:t>
            </a:r>
            <a:r>
              <a:rPr lang="en-US" sz="3600" dirty="0"/>
              <a:t> M. McDevitt,</a:t>
            </a:r>
            <a:r>
              <a:rPr lang="en-US" sz="3600" baseline="30000" dirty="0"/>
              <a:t>5</a:t>
            </a:r>
            <a:r>
              <a:rPr lang="en-US" sz="3600" dirty="0"/>
              <a:t> and T. Phillips.</a:t>
            </a:r>
            <a:r>
              <a:rPr lang="en-US" sz="3600" baseline="30000" dirty="0"/>
              <a:t>6</a:t>
            </a:r>
            <a:r>
              <a:rPr lang="en-US" sz="3600" dirty="0"/>
              <a:t> </a:t>
            </a:r>
            <a:r>
              <a:rPr lang="en-US" sz="3600" baseline="30000" dirty="0"/>
              <a:t>1</a:t>
            </a:r>
            <a:r>
              <a:rPr lang="en-US" sz="3600" dirty="0"/>
              <a:t>University of New Hampshire, </a:t>
            </a:r>
            <a:r>
              <a:rPr lang="en-US" sz="3600" baseline="30000" dirty="0"/>
              <a:t>2</a:t>
            </a:r>
            <a:r>
              <a:rPr lang="en-US" sz="3600" dirty="0"/>
              <a:t>University of Tennessee, </a:t>
            </a:r>
            <a:r>
              <a:rPr lang="en-US" sz="3600" baseline="30000" dirty="0"/>
              <a:t>3</a:t>
            </a:r>
            <a:r>
              <a:rPr lang="en-US" sz="3600" dirty="0"/>
              <a:t>Space Environment Technologies, </a:t>
            </a:r>
            <a:r>
              <a:rPr lang="en-US" sz="3600" baseline="30000" dirty="0"/>
              <a:t>4</a:t>
            </a:r>
            <a:r>
              <a:rPr lang="en-US" sz="3600" dirty="0"/>
              <a:t>Federal Aviation Administration, </a:t>
            </a:r>
            <a:r>
              <a:rPr lang="en-US" sz="3600" baseline="30000" dirty="0"/>
              <a:t>5</a:t>
            </a:r>
            <a:r>
              <a:rPr lang="en-US" sz="3600" dirty="0"/>
              <a:t>Earth to Sky Calculus, </a:t>
            </a:r>
            <a:r>
              <a:rPr lang="en-US" sz="3600" baseline="30000" dirty="0"/>
              <a:t>6</a:t>
            </a:r>
            <a:r>
              <a:rPr lang="en-US" sz="3600" dirty="0"/>
              <a:t>Spaceweather.com.</a:t>
            </a:r>
            <a:endParaRPr lang="en-US" sz="3600" baseline="30000" dirty="0"/>
          </a:p>
        </p:txBody>
      </p:sp>
      <p:sp>
        <p:nvSpPr>
          <p:cNvPr id="249" name="TextBox 58"/>
          <p:cNvSpPr txBox="1">
            <a:spLocks noChangeArrowheads="1"/>
          </p:cNvSpPr>
          <p:nvPr/>
        </p:nvSpPr>
        <p:spPr bwMode="auto">
          <a:xfrm>
            <a:off x="559708" y="10820022"/>
            <a:ext cx="9009526" cy="1264957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30000"/>
                  <a:lumOff val="7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9525">
            <a:noFill/>
            <a:miter lim="800000"/>
            <a:headEnd/>
            <a:tailEnd/>
          </a:ln>
        </p:spPr>
        <p:txBody>
          <a:bodyPr wrap="square" lIns="91411" tIns="45701" rIns="91411" bIns="45701">
            <a:spAutoFit/>
          </a:bodyPr>
          <a:lstStyle/>
          <a:p>
            <a:pPr>
              <a:defRPr/>
            </a:pPr>
            <a:r>
              <a:rPr lang="en-US" sz="4800" b="1" dirty="0">
                <a:solidFill>
                  <a:schemeClr val="bg1"/>
                </a:solidFill>
              </a:rPr>
              <a:t>The Model: 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GCR dose rates measured by LRO/CRaTER are used as input to compute the modulation potential  (MP, average energy lost by GCRs in transit through heliosphere) as shown in Fig. 1.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MP is used as input to the Badhwar-O’Neil model </a:t>
            </a:r>
            <a:r>
              <a:rPr lang="en-US" sz="4800" baseline="30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[2]</a:t>
            </a:r>
            <a:r>
              <a:rPr lang="en-US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which computes  incident GCR spectra.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spectra are then modified using the </a:t>
            </a:r>
            <a:r>
              <a:rPr lang="en-US" sz="4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Nymmik</a:t>
            </a:r>
            <a:r>
              <a:rPr lang="en-US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geomagnetic cutoff model</a:t>
            </a:r>
            <a:r>
              <a:rPr lang="en-US" sz="4800" baseline="30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[3]</a:t>
            </a:r>
            <a:r>
              <a:rPr lang="en-US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accounting for the effect of the magnetosphere. 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Atmospheric dose rates are then computed using EMMREM-generated lookup tables (Fig. 2).</a:t>
            </a:r>
          </a:p>
        </p:txBody>
      </p:sp>
      <p:sp>
        <p:nvSpPr>
          <p:cNvPr id="347" name="TextBox 58"/>
          <p:cNvSpPr txBox="1">
            <a:spLocks noChangeArrowheads="1"/>
          </p:cNvSpPr>
          <p:nvPr/>
        </p:nvSpPr>
        <p:spPr bwMode="auto">
          <a:xfrm>
            <a:off x="559707" y="23833426"/>
            <a:ext cx="8991355" cy="821759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30000"/>
                  <a:lumOff val="7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9525">
            <a:noFill/>
            <a:miter lim="800000"/>
            <a:headEnd/>
            <a:tailEnd/>
          </a:ln>
        </p:spPr>
        <p:txBody>
          <a:bodyPr wrap="square" lIns="91411" tIns="45701" rIns="91411" bIns="45701">
            <a:spAutoFit/>
          </a:bodyPr>
          <a:lstStyle/>
          <a:p>
            <a:pPr>
              <a:defRPr/>
            </a:pPr>
            <a:r>
              <a:rPr lang="en-US" sz="4800" b="1" dirty="0">
                <a:solidFill>
                  <a:schemeClr val="bg1"/>
                </a:solidFill>
              </a:rPr>
              <a:t>Airline Comparison: 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 compare dose rates computed at 11 km to dosimeter measurements made during 117 aircraft flights as a part of the ARMAS project (Figs. 3,4).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 find the model overestimates the aircraft dose rates by 20%  on average (and 7% on average for flights 41-117), falling within the ICRU error limit of 30%</a:t>
            </a:r>
            <a:r>
              <a:rPr lang="en-US" sz="4800" baseline="30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[4]</a:t>
            </a:r>
            <a:r>
              <a:rPr lang="en-US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49" name="TextBox 28"/>
          <p:cNvSpPr txBox="1"/>
          <p:nvPr/>
        </p:nvSpPr>
        <p:spPr>
          <a:xfrm>
            <a:off x="16906771" y="31516258"/>
            <a:ext cx="12636894" cy="523220"/>
          </a:xfrm>
          <a:prstGeom prst="rect">
            <a:avLst/>
          </a:prstGeom>
          <a:solidFill>
            <a:schemeClr val="tx1"/>
          </a:solidFill>
          <a:ln>
            <a:solidFill>
              <a:schemeClr val="bg1">
                <a:lumMod val="95000"/>
                <a:lumOff val="5000"/>
              </a:schemeClr>
            </a:solidFill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b="1" dirty="0">
                <a:solidFill>
                  <a:srgbClr val="0D0D0D"/>
                </a:solidFill>
              </a:rPr>
              <a:t>Figure 3</a:t>
            </a:r>
            <a:r>
              <a:rPr lang="en-US" sz="2800" dirty="0">
                <a:solidFill>
                  <a:srgbClr val="0D0D0D"/>
                </a:solidFill>
              </a:rPr>
              <a:t>: Model vs. ARMAS dose rates for 117 aircraft flights from 2013-2016.</a:t>
            </a:r>
          </a:p>
        </p:txBody>
      </p:sp>
      <p:sp>
        <p:nvSpPr>
          <p:cNvPr id="350" name="TextBox 58"/>
          <p:cNvSpPr txBox="1">
            <a:spLocks noChangeArrowheads="1"/>
          </p:cNvSpPr>
          <p:nvPr/>
        </p:nvSpPr>
        <p:spPr bwMode="auto">
          <a:xfrm>
            <a:off x="29910170" y="12365300"/>
            <a:ext cx="13447244" cy="895626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30000"/>
                  <a:lumOff val="7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9525">
            <a:noFill/>
            <a:miter lim="800000"/>
            <a:headEnd/>
            <a:tailEnd/>
          </a:ln>
        </p:spPr>
        <p:txBody>
          <a:bodyPr wrap="square" lIns="91411" tIns="45701" rIns="91411" bIns="45701">
            <a:spAutoFit/>
          </a:bodyPr>
          <a:lstStyle/>
          <a:p>
            <a:pPr>
              <a:defRPr/>
            </a:pPr>
            <a:r>
              <a:rPr lang="en-US" sz="4800" b="1" dirty="0">
                <a:solidFill>
                  <a:schemeClr val="bg1"/>
                </a:solidFill>
              </a:rPr>
              <a:t>Balloon Comparison: 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New measurements made on high-altitude balloons as part of the Earth to Sky Calculus program</a:t>
            </a:r>
            <a:r>
              <a:rPr lang="en-US" sz="4800" baseline="30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[7]</a:t>
            </a:r>
            <a:r>
              <a:rPr lang="en-US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offer an additional means of comparison (Fig. 5).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Fig. 6 shows GCR dose rates modelled and measured for two simultaneous launches in 2015 from CA and NH.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Because the balloon instruments measure secondary gamma and X-rays, while model uses primary GCRs and secondary particles , the comparison demonstrates which species dominate the dose as a function of altitude.</a:t>
            </a:r>
          </a:p>
        </p:txBody>
      </p:sp>
      <p:sp>
        <p:nvSpPr>
          <p:cNvPr id="351" name="TextBox 28"/>
          <p:cNvSpPr txBox="1"/>
          <p:nvPr/>
        </p:nvSpPr>
        <p:spPr>
          <a:xfrm>
            <a:off x="20192659" y="20839093"/>
            <a:ext cx="9374618" cy="954107"/>
          </a:xfrm>
          <a:prstGeom prst="rect">
            <a:avLst/>
          </a:prstGeom>
          <a:solidFill>
            <a:schemeClr val="tx1"/>
          </a:solidFill>
          <a:ln>
            <a:solidFill>
              <a:schemeClr val="bg1">
                <a:lumMod val="95000"/>
                <a:lumOff val="5000"/>
              </a:schemeClr>
            </a:solidFill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b="1" dirty="0">
                <a:solidFill>
                  <a:srgbClr val="0D0D0D"/>
                </a:solidFill>
              </a:rPr>
              <a:t>Figure 4</a:t>
            </a:r>
            <a:r>
              <a:rPr lang="en-US" sz="2800" dirty="0">
                <a:solidFill>
                  <a:srgbClr val="0D0D0D"/>
                </a:solidFill>
              </a:rPr>
              <a:t>: Variations in the measured dose rates are mainly due to differences in magnetic cutoff rigidity.</a:t>
            </a:r>
          </a:p>
        </p:txBody>
      </p:sp>
      <p:sp>
        <p:nvSpPr>
          <p:cNvPr id="352" name="TextBox 28"/>
          <p:cNvSpPr txBox="1"/>
          <p:nvPr/>
        </p:nvSpPr>
        <p:spPr>
          <a:xfrm>
            <a:off x="19882709" y="11447174"/>
            <a:ext cx="14272783" cy="523220"/>
          </a:xfrm>
          <a:prstGeom prst="rect">
            <a:avLst/>
          </a:prstGeom>
          <a:solidFill>
            <a:schemeClr val="tx1"/>
          </a:solidFill>
          <a:ln>
            <a:solidFill>
              <a:schemeClr val="bg1">
                <a:lumMod val="95000"/>
                <a:lumOff val="5000"/>
              </a:schemeClr>
            </a:solidFill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b="1" dirty="0">
                <a:solidFill>
                  <a:srgbClr val="0D0D0D"/>
                </a:solidFill>
              </a:rPr>
              <a:t>Figure 5</a:t>
            </a:r>
            <a:r>
              <a:rPr lang="en-US" sz="2800" dirty="0">
                <a:solidFill>
                  <a:srgbClr val="0D0D0D"/>
                </a:solidFill>
              </a:rPr>
              <a:t>: Balloon based radiation  measurements for 25 launches from Bishop, CA.</a:t>
            </a:r>
          </a:p>
        </p:txBody>
      </p:sp>
      <p:sp>
        <p:nvSpPr>
          <p:cNvPr id="353" name="TextBox 28"/>
          <p:cNvSpPr txBox="1"/>
          <p:nvPr/>
        </p:nvSpPr>
        <p:spPr>
          <a:xfrm>
            <a:off x="34450300" y="11277600"/>
            <a:ext cx="8907113" cy="954107"/>
          </a:xfrm>
          <a:prstGeom prst="rect">
            <a:avLst/>
          </a:prstGeom>
          <a:solidFill>
            <a:schemeClr val="tx1"/>
          </a:solidFill>
          <a:ln>
            <a:solidFill>
              <a:schemeClr val="bg1">
                <a:lumMod val="95000"/>
                <a:lumOff val="5000"/>
              </a:schemeClr>
            </a:solidFill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b="1" dirty="0">
                <a:solidFill>
                  <a:srgbClr val="0D0D0D"/>
                </a:solidFill>
              </a:rPr>
              <a:t>Figure 6</a:t>
            </a:r>
            <a:r>
              <a:rPr lang="en-US" sz="2800" dirty="0">
                <a:solidFill>
                  <a:srgbClr val="0D0D0D"/>
                </a:solidFill>
              </a:rPr>
              <a:t>: Model vs. measurements for 2 simultaneous balloon launches in CA and NH. </a:t>
            </a:r>
          </a:p>
        </p:txBody>
      </p:sp>
      <p:sp>
        <p:nvSpPr>
          <p:cNvPr id="355" name="TextBox 28"/>
          <p:cNvSpPr txBox="1"/>
          <p:nvPr/>
        </p:nvSpPr>
        <p:spPr>
          <a:xfrm>
            <a:off x="9861420" y="20762893"/>
            <a:ext cx="10026534" cy="954107"/>
          </a:xfrm>
          <a:prstGeom prst="rect">
            <a:avLst/>
          </a:prstGeom>
          <a:solidFill>
            <a:schemeClr val="tx1"/>
          </a:solidFill>
          <a:ln>
            <a:solidFill>
              <a:schemeClr val="bg1">
                <a:lumMod val="95000"/>
                <a:lumOff val="5000"/>
              </a:schemeClr>
            </a:solidFill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b="1" dirty="0">
                <a:solidFill>
                  <a:srgbClr val="0D0D0D"/>
                </a:solidFill>
              </a:rPr>
              <a:t>Figure 2</a:t>
            </a:r>
            <a:r>
              <a:rPr lang="en-US" sz="2800" dirty="0">
                <a:solidFill>
                  <a:srgbClr val="0D0D0D"/>
                </a:solidFill>
              </a:rPr>
              <a:t>: Modelled GCR dose rates at Bishop, California </a:t>
            </a:r>
          </a:p>
          <a:p>
            <a:pPr>
              <a:defRPr/>
            </a:pPr>
            <a:r>
              <a:rPr lang="en-US" sz="2800" dirty="0">
                <a:solidFill>
                  <a:srgbClr val="0D0D0D"/>
                </a:solidFill>
              </a:rPr>
              <a:t>(</a:t>
            </a:r>
            <a:r>
              <a:rPr lang="en-US" sz="2800" dirty="0" err="1">
                <a:solidFill>
                  <a:srgbClr val="0D0D0D"/>
                </a:solidFill>
              </a:rPr>
              <a:t>lat</a:t>
            </a:r>
            <a:r>
              <a:rPr lang="en-US" sz="2800" dirty="0">
                <a:solidFill>
                  <a:srgbClr val="0D0D0D"/>
                </a:solidFill>
              </a:rPr>
              <a:t>: 37.5</a:t>
            </a:r>
            <a:r>
              <a:rPr lang="en-US" sz="2800" baseline="30000" dirty="0">
                <a:solidFill>
                  <a:srgbClr val="0D0D0D"/>
                </a:solidFill>
              </a:rPr>
              <a:t>o</a:t>
            </a:r>
            <a:r>
              <a:rPr lang="en-US" sz="2800" dirty="0">
                <a:solidFill>
                  <a:srgbClr val="0D0D0D"/>
                </a:solidFill>
              </a:rPr>
              <a:t>, long: -118.9</a:t>
            </a:r>
            <a:r>
              <a:rPr lang="en-US" sz="2800" baseline="30000" dirty="0">
                <a:solidFill>
                  <a:srgbClr val="0D0D0D"/>
                </a:solidFill>
              </a:rPr>
              <a:t>o</a:t>
            </a:r>
            <a:r>
              <a:rPr lang="en-US" sz="2800" dirty="0">
                <a:solidFill>
                  <a:srgbClr val="0D0D0D"/>
                </a:solidFill>
              </a:rPr>
              <a:t>) for altitudes 11-36 km. </a:t>
            </a:r>
          </a:p>
        </p:txBody>
      </p:sp>
      <p:sp>
        <p:nvSpPr>
          <p:cNvPr id="175" name="TextBox 58"/>
          <p:cNvSpPr txBox="1">
            <a:spLocks noChangeArrowheads="1"/>
          </p:cNvSpPr>
          <p:nvPr/>
        </p:nvSpPr>
        <p:spPr bwMode="auto">
          <a:xfrm>
            <a:off x="9861420" y="22356099"/>
            <a:ext cx="6678847" cy="9694923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30000"/>
                  <a:lumOff val="7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9525">
            <a:noFill/>
            <a:miter lim="800000"/>
            <a:headEnd/>
            <a:tailEnd/>
          </a:ln>
        </p:spPr>
        <p:txBody>
          <a:bodyPr wrap="square" lIns="91411" tIns="45701" rIns="91411" bIns="45701">
            <a:spAutoFit/>
          </a:bodyPr>
          <a:lstStyle/>
          <a:p>
            <a:pPr>
              <a:defRPr/>
            </a:pPr>
            <a:r>
              <a:rPr lang="en-US" sz="4800" b="1" dirty="0">
                <a:solidFill>
                  <a:schemeClr val="bg1"/>
                </a:solidFill>
              </a:rPr>
              <a:t>What is the radiation risk for airline travel?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average flight time is 7.3 hours, with an average equivalent dose of 3.99 µ</a:t>
            </a:r>
            <a:r>
              <a:rPr lang="en-US" sz="4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Sv</a:t>
            </a:r>
            <a:r>
              <a:rPr lang="en-US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/flight.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Thus, 25 flights are equivalent to one chest X-ray</a:t>
            </a:r>
            <a:r>
              <a:rPr lang="en-US" sz="4800" baseline="30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[5]</a:t>
            </a:r>
            <a:r>
              <a:rPr lang="en-US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and it takes ~1830 flight hours or ~250 flights to exceed the ICRP yearly public radiation limit</a:t>
            </a:r>
            <a:r>
              <a:rPr lang="en-US" sz="4800" baseline="30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[6]</a:t>
            </a:r>
            <a:r>
              <a:rPr lang="en-US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77" name="TextBox 58"/>
          <p:cNvSpPr txBox="1">
            <a:spLocks noChangeArrowheads="1"/>
          </p:cNvSpPr>
          <p:nvPr/>
        </p:nvSpPr>
        <p:spPr bwMode="auto">
          <a:xfrm>
            <a:off x="29910169" y="21536190"/>
            <a:ext cx="13447244" cy="7478932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30000"/>
                  <a:lumOff val="7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9525">
            <a:noFill/>
            <a:miter lim="800000"/>
            <a:headEnd/>
            <a:tailEnd/>
          </a:ln>
        </p:spPr>
        <p:txBody>
          <a:bodyPr wrap="square" lIns="91411" tIns="45701" rIns="91411" bIns="45701">
            <a:spAutoFit/>
          </a:bodyPr>
          <a:lstStyle/>
          <a:p>
            <a:pPr>
              <a:defRPr/>
            </a:pPr>
            <a:r>
              <a:rPr lang="en-US" sz="4800" b="1" dirty="0">
                <a:solidFill>
                  <a:schemeClr val="bg1"/>
                </a:solidFill>
              </a:rPr>
              <a:t>Conclusion: 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Radiation hazards to airline passengers appear to be minimal, though risk enhancing factors such as transpolar flights, SEP events and NASA’s plans for future supersonic flights require further study.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Despite its simplicity, the model is able to accurately model GCR radiation at airline altitudes.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 plan to make the model available to the community on the PREDICCS website and the Community Coordinated Modeling Center.</a:t>
            </a:r>
          </a:p>
        </p:txBody>
      </p:sp>
      <p:sp>
        <p:nvSpPr>
          <p:cNvPr id="179" name="TextBox 58"/>
          <p:cNvSpPr txBox="1">
            <a:spLocks noChangeArrowheads="1"/>
          </p:cNvSpPr>
          <p:nvPr/>
        </p:nvSpPr>
        <p:spPr bwMode="auto">
          <a:xfrm>
            <a:off x="29910170" y="29300305"/>
            <a:ext cx="13447244" cy="2739173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30000"/>
                  <a:lumOff val="7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9525">
            <a:noFill/>
            <a:miter lim="800000"/>
            <a:headEnd/>
            <a:tailEnd/>
          </a:ln>
        </p:spPr>
        <p:txBody>
          <a:bodyPr wrap="square" lIns="91411" tIns="45701" rIns="91411" bIns="45701">
            <a:spAutoFit/>
          </a:bodyPr>
          <a:lstStyle/>
          <a:p>
            <a:pPr>
              <a:defRPr/>
            </a:pPr>
            <a:r>
              <a:rPr lang="en-US" sz="32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References: </a:t>
            </a:r>
            <a:endParaRPr lang="en-US" sz="3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[1]Joyce, C. J., et al. (2016), </a:t>
            </a:r>
            <a:r>
              <a:rPr lang="en-US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Space Weather Journal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14, 659–667.</a:t>
            </a:r>
          </a:p>
          <a:p>
            <a:pPr>
              <a:defRPr/>
            </a:pP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[2] O’Neil, P. M. (2006), </a:t>
            </a:r>
            <a:r>
              <a:rPr lang="en-US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Advanced Space Researc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h, 37, 1727.</a:t>
            </a:r>
          </a:p>
          <a:p>
            <a:pPr>
              <a:defRPr/>
            </a:pP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[3]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Nymmik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R. A., et al. (2009), </a:t>
            </a:r>
            <a:r>
              <a:rPr lang="en-US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Cosmic Research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,47,3,191-197.</a:t>
            </a:r>
          </a:p>
          <a:p>
            <a:pPr>
              <a:defRPr/>
            </a:pP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[4] ICRU, (2010), </a:t>
            </a:r>
            <a:r>
              <a:rPr lang="en-US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Journal of the ICRU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Vol. 10, #2, Report 84.</a:t>
            </a:r>
          </a:p>
          <a:p>
            <a:pPr>
              <a:defRPr/>
            </a:pP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[5]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Mettler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F. A., et al. (2008), </a:t>
            </a:r>
            <a:r>
              <a:rPr lang="en-US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Radiology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248, 25463.</a:t>
            </a:r>
          </a:p>
          <a:p>
            <a:pPr>
              <a:defRPr/>
            </a:pP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[6] ICRP, (2007), </a:t>
            </a:r>
            <a:r>
              <a:rPr lang="en-US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ICRP Publication 103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Ann. ICRP 37 (2-4).</a:t>
            </a:r>
          </a:p>
          <a:p>
            <a:pPr>
              <a:defRPr/>
            </a:pP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[7] Phillips, T., et al. (2016), </a:t>
            </a:r>
            <a:r>
              <a:rPr lang="en-US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Space Weather Journal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14, 697–703.</a:t>
            </a:r>
            <a:endParaRPr lang="en-US" sz="2000" dirty="0">
              <a:solidFill>
                <a:schemeClr val="bg1"/>
              </a:solidFill>
              <a:cs typeface="Arial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61420" y="4448610"/>
            <a:ext cx="9710931" cy="73671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61420" y="13493060"/>
            <a:ext cx="10026534" cy="700474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906771" y="21982093"/>
            <a:ext cx="12636894" cy="933842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0192658" y="12170213"/>
            <a:ext cx="9351007" cy="847998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4450301" y="4446583"/>
            <a:ext cx="8907112" cy="670382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9977</TotalTime>
  <Words>789</Words>
  <Application>Microsoft Office PowerPoint</Application>
  <PresentationFormat>Custom</PresentationFormat>
  <Paragraphs>41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Times New Roman</vt:lpstr>
      <vt:lpstr>Office Theme</vt:lpstr>
      <vt:lpstr>PowerPoint Presentation</vt:lpstr>
    </vt:vector>
  </TitlesOfParts>
  <Company>Institute for the Study of Earth, Oceans, and Space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Jeff</dc:creator>
  <cp:lastModifiedBy>Colin Joyce</cp:lastModifiedBy>
  <cp:revision>355</cp:revision>
  <dcterms:created xsi:type="dcterms:W3CDTF">2009-04-13T19:18:53Z</dcterms:created>
  <dcterms:modified xsi:type="dcterms:W3CDTF">2016-12-06T21:15:56Z</dcterms:modified>
</cp:coreProperties>
</file>