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jpg" ContentType="image/jpeg"/>
  <Default Extension="emf" ContentType="image/x-emf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DC7"/>
    <a:srgbClr val="EE6A4F"/>
    <a:srgbClr val="FFFD78"/>
    <a:srgbClr val="485E9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7875" autoAdjust="0"/>
    <p:restoredTop sz="94599"/>
  </p:normalViewPr>
  <p:slideViewPr>
    <p:cSldViewPr snapToGrid="0" snapToObjects="1">
      <p:cViewPr>
        <p:scale>
          <a:sx n="66" d="100"/>
          <a:sy n="66" d="100"/>
        </p:scale>
        <p:origin x="-576" y="-542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presProps" Target="presProps.xml"/><Relationship Id="rId5" Type="http://schemas.openxmlformats.org/officeDocument/2006/relationships/viewProps" Target="viewProps.xml"/><Relationship Id="rId6" Type="http://schemas.openxmlformats.org/officeDocument/2006/relationships/theme" Target="theme/theme1.xml"/><Relationship Id="rId7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96A8882-8B5A-1A4A-9C47-A86A13F46057}" type="datetimeFigureOut">
              <a:rPr lang="en-US" smtClean="0"/>
              <a:t>12/6/16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48D8564-86BF-A448-AEC7-63B714ECE4D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2855358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4838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48D8564-86BF-A448-AEC7-63B714ECE4D2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48035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291840" y="5387342"/>
            <a:ext cx="37307520" cy="11460480"/>
          </a:xfrm>
        </p:spPr>
        <p:txBody>
          <a:bodyPr anchor="b"/>
          <a:lstStyle>
            <a:lvl1pPr algn="ctr"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5486400" y="17289782"/>
            <a:ext cx="32918400" cy="7947658"/>
          </a:xfrm>
        </p:spPr>
        <p:txBody>
          <a:bodyPr/>
          <a:lstStyle>
            <a:lvl1pPr marL="0" indent="0" algn="ctr">
              <a:buNone/>
              <a:defRPr sz="11520"/>
            </a:lvl1pPr>
            <a:lvl2pPr marL="2194560" indent="0" algn="ctr">
              <a:buNone/>
              <a:defRPr sz="9600"/>
            </a:lvl2pPr>
            <a:lvl3pPr marL="4389120" indent="0" algn="ctr">
              <a:buNone/>
              <a:defRPr sz="8640"/>
            </a:lvl3pPr>
            <a:lvl4pPr marL="6583680" indent="0" algn="ctr">
              <a:buNone/>
              <a:defRPr sz="7680"/>
            </a:lvl4pPr>
            <a:lvl5pPr marL="8778240" indent="0" algn="ctr">
              <a:buNone/>
              <a:defRPr sz="7680"/>
            </a:lvl5pPr>
            <a:lvl6pPr marL="10972800" indent="0" algn="ctr">
              <a:buNone/>
              <a:defRPr sz="7680"/>
            </a:lvl6pPr>
            <a:lvl7pPr marL="13167360" indent="0" algn="ctr">
              <a:buNone/>
              <a:defRPr sz="7680"/>
            </a:lvl7pPr>
            <a:lvl8pPr marL="15361920" indent="0" algn="ctr">
              <a:buNone/>
              <a:defRPr sz="7680"/>
            </a:lvl8pPr>
            <a:lvl9pPr marL="17556480" indent="0" algn="ctr">
              <a:buNone/>
              <a:defRPr sz="768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8A5A4-1AC1-9F44-9FB0-C92135D518D0}" type="datetimeFigureOut">
              <a:rPr lang="en-US" smtClean="0"/>
              <a:t>12/6/16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EC2D6-2AD8-8948-A85C-915C003907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8A5A4-1AC1-9F44-9FB0-C92135D518D0}" type="datetimeFigureOut">
              <a:rPr lang="en-US" smtClean="0"/>
              <a:t>12/6/16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EC2D6-2AD8-8948-A85C-915C003907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994662" y="8206749"/>
            <a:ext cx="37856160" cy="13693138"/>
          </a:xfrm>
        </p:spPr>
        <p:txBody>
          <a:bodyPr anchor="b"/>
          <a:lstStyle>
            <a:lvl1pPr>
              <a:defRPr sz="288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94662" y="22029429"/>
            <a:ext cx="37856160" cy="7200898"/>
          </a:xfrm>
        </p:spPr>
        <p:txBody>
          <a:bodyPr/>
          <a:lstStyle>
            <a:lvl1pPr marL="0" indent="0">
              <a:buNone/>
              <a:defRPr sz="11520">
                <a:solidFill>
                  <a:schemeClr val="tx1"/>
                </a:solidFill>
              </a:defRPr>
            </a:lvl1pPr>
            <a:lvl2pPr marL="2194560" indent="0">
              <a:buNone/>
              <a:defRPr sz="9600">
                <a:solidFill>
                  <a:schemeClr val="tx1">
                    <a:tint val="75000"/>
                  </a:schemeClr>
                </a:solidFill>
              </a:defRPr>
            </a:lvl2pPr>
            <a:lvl3pPr marL="4389120" indent="0">
              <a:buNone/>
              <a:defRPr sz="8640">
                <a:solidFill>
                  <a:schemeClr val="tx1">
                    <a:tint val="75000"/>
                  </a:schemeClr>
                </a:solidFill>
              </a:defRPr>
            </a:lvl3pPr>
            <a:lvl4pPr marL="65836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4pPr>
            <a:lvl5pPr marL="877824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5pPr>
            <a:lvl6pPr marL="1097280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6pPr>
            <a:lvl7pPr marL="1316736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7pPr>
            <a:lvl8pPr marL="1536192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8pPr>
            <a:lvl9pPr marL="17556480" indent="0">
              <a:buNone/>
              <a:defRPr sz="768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8A5A4-1AC1-9F44-9FB0-C92135D518D0}" type="datetimeFigureOut">
              <a:rPr lang="en-US" smtClean="0"/>
              <a:t>12/6/16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EC2D6-2AD8-8948-A85C-915C003907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0175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219920" y="8763000"/>
            <a:ext cx="18653760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8A5A4-1AC1-9F44-9FB0-C92135D518D0}" type="datetimeFigureOut">
              <a:rPr lang="en-US" smtClean="0"/>
              <a:t>12/6/16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EC2D6-2AD8-8948-A85C-915C003907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23242" y="8069582"/>
            <a:ext cx="18568032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023242" y="12024360"/>
            <a:ext cx="18568032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219922" y="8069582"/>
            <a:ext cx="18659477" cy="3954778"/>
          </a:xfrm>
        </p:spPr>
        <p:txBody>
          <a:bodyPr anchor="b"/>
          <a:lstStyle>
            <a:lvl1pPr marL="0" indent="0">
              <a:buNone/>
              <a:defRPr sz="11520" b="1"/>
            </a:lvl1pPr>
            <a:lvl2pPr marL="2194560" indent="0">
              <a:buNone/>
              <a:defRPr sz="9600" b="1"/>
            </a:lvl2pPr>
            <a:lvl3pPr marL="4389120" indent="0">
              <a:buNone/>
              <a:defRPr sz="8640" b="1"/>
            </a:lvl3pPr>
            <a:lvl4pPr marL="6583680" indent="0">
              <a:buNone/>
              <a:defRPr sz="7680" b="1"/>
            </a:lvl4pPr>
            <a:lvl5pPr marL="8778240" indent="0">
              <a:buNone/>
              <a:defRPr sz="7680" b="1"/>
            </a:lvl5pPr>
            <a:lvl6pPr marL="10972800" indent="0">
              <a:buNone/>
              <a:defRPr sz="7680" b="1"/>
            </a:lvl6pPr>
            <a:lvl7pPr marL="13167360" indent="0">
              <a:buNone/>
              <a:defRPr sz="7680" b="1"/>
            </a:lvl7pPr>
            <a:lvl8pPr marL="15361920" indent="0">
              <a:buNone/>
              <a:defRPr sz="7680" b="1"/>
            </a:lvl8pPr>
            <a:lvl9pPr marL="17556480" indent="0">
              <a:buNone/>
              <a:defRPr sz="768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219922" y="12024360"/>
            <a:ext cx="18659477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8A5A4-1AC1-9F44-9FB0-C92135D518D0}" type="datetimeFigureOut">
              <a:rPr lang="en-US" smtClean="0"/>
              <a:t>12/6/16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EC2D6-2AD8-8948-A85C-915C003907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8A5A4-1AC1-9F44-9FB0-C92135D518D0}" type="datetimeFigureOut">
              <a:rPr lang="en-US" smtClean="0"/>
              <a:t>12/6/16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EC2D6-2AD8-8948-A85C-915C003907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8A5A4-1AC1-9F44-9FB0-C92135D518D0}" type="datetimeFigureOut">
              <a:rPr lang="en-US" smtClean="0"/>
              <a:t>12/6/16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EC2D6-2AD8-8948-A85C-915C003907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>
            <a:lvl1pPr>
              <a:defRPr sz="15360"/>
            </a:lvl1pPr>
            <a:lvl2pPr>
              <a:defRPr sz="13440"/>
            </a:lvl2pPr>
            <a:lvl3pPr>
              <a:defRPr sz="11520"/>
            </a:lvl3pPr>
            <a:lvl4pPr>
              <a:defRPr sz="9600"/>
            </a:lvl4pPr>
            <a:lvl5pPr>
              <a:defRPr sz="9600"/>
            </a:lvl5pPr>
            <a:lvl6pPr>
              <a:defRPr sz="9600"/>
            </a:lvl6pPr>
            <a:lvl7pPr>
              <a:defRPr sz="9600"/>
            </a:lvl7pPr>
            <a:lvl8pPr>
              <a:defRPr sz="9600"/>
            </a:lvl8pPr>
            <a:lvl9pPr>
              <a:defRPr sz="9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8A5A4-1AC1-9F44-9FB0-C92135D518D0}" type="datetimeFigureOut">
              <a:rPr lang="en-US" smtClean="0"/>
              <a:t>12/6/16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EC2D6-2AD8-8948-A85C-915C003907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536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5360"/>
            </a:lvl1pPr>
            <a:lvl2pPr marL="2194560" indent="0">
              <a:buNone/>
              <a:defRPr sz="13440"/>
            </a:lvl2pPr>
            <a:lvl3pPr marL="4389120" indent="0">
              <a:buNone/>
              <a:defRPr sz="11520"/>
            </a:lvl3pPr>
            <a:lvl4pPr marL="6583680" indent="0">
              <a:buNone/>
              <a:defRPr sz="9600"/>
            </a:lvl4pPr>
            <a:lvl5pPr marL="8778240" indent="0">
              <a:buNone/>
              <a:defRPr sz="9600"/>
            </a:lvl5pPr>
            <a:lvl6pPr marL="10972800" indent="0">
              <a:buNone/>
              <a:defRPr sz="9600"/>
            </a:lvl6pPr>
            <a:lvl7pPr marL="13167360" indent="0">
              <a:buNone/>
              <a:defRPr sz="9600"/>
            </a:lvl7pPr>
            <a:lvl8pPr marL="15361920" indent="0">
              <a:buNone/>
              <a:defRPr sz="9600"/>
            </a:lvl8pPr>
            <a:lvl9pPr marL="17556480" indent="0">
              <a:buNone/>
              <a:defRPr sz="96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7" y="9875520"/>
            <a:ext cx="14156054" cy="18295622"/>
          </a:xfrm>
        </p:spPr>
        <p:txBody>
          <a:bodyPr/>
          <a:lstStyle>
            <a:lvl1pPr marL="0" indent="0">
              <a:buNone/>
              <a:defRPr sz="7680"/>
            </a:lvl1pPr>
            <a:lvl2pPr marL="2194560" indent="0">
              <a:buNone/>
              <a:defRPr sz="6720"/>
            </a:lvl2pPr>
            <a:lvl3pPr marL="4389120" indent="0">
              <a:buNone/>
              <a:defRPr sz="5760"/>
            </a:lvl3pPr>
            <a:lvl4pPr marL="6583680" indent="0">
              <a:buNone/>
              <a:defRPr sz="4800"/>
            </a:lvl4pPr>
            <a:lvl5pPr marL="8778240" indent="0">
              <a:buNone/>
              <a:defRPr sz="4800"/>
            </a:lvl5pPr>
            <a:lvl6pPr marL="10972800" indent="0">
              <a:buNone/>
              <a:defRPr sz="4800"/>
            </a:lvl6pPr>
            <a:lvl7pPr marL="13167360" indent="0">
              <a:buNone/>
              <a:defRPr sz="4800"/>
            </a:lvl7pPr>
            <a:lvl8pPr marL="15361920" indent="0">
              <a:buNone/>
              <a:defRPr sz="4800"/>
            </a:lvl8pPr>
            <a:lvl9pPr marL="17556480" indent="0">
              <a:buNone/>
              <a:defRPr sz="48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8A5A4-1AC1-9F44-9FB0-C92135D518D0}" type="datetimeFigureOut">
              <a:rPr lang="en-US" smtClean="0"/>
              <a:t>12/6/16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EC2D6-2AD8-8948-A85C-915C003907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8A5A4-1AC1-9F44-9FB0-C92135D518D0}" type="datetimeFigureOut">
              <a:rPr lang="en-US" smtClean="0"/>
              <a:t>12/6/16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EC2D6-2AD8-8948-A85C-915C003907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48A5A4-1AC1-9F44-9FB0-C92135D518D0}" type="datetimeFigureOut">
              <a:rPr lang="en-US" smtClean="0"/>
              <a:t>12/6/16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FEC2D6-2AD8-8948-A85C-915C003907BA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017520" y="8763000"/>
            <a:ext cx="3785616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48A5A4-1AC1-9F44-9FB0-C92135D518D0}" type="datetimeFigureOut">
              <a:rPr lang="en-US" smtClean="0"/>
              <a:t>12/6/16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576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FEC2D6-2AD8-8948-A85C-915C003907BA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918547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4389120" rtl="0" eaLnBrk="1" latinLnBrk="0" hangingPunct="1">
        <a:lnSpc>
          <a:spcPct val="90000"/>
        </a:lnSpc>
        <a:spcBef>
          <a:spcPct val="0"/>
        </a:spcBef>
        <a:buNone/>
        <a:defRPr sz="2112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097280" indent="-1097280" algn="l" defTabSz="4389120" rtl="0" eaLnBrk="1" latinLnBrk="0" hangingPunct="1">
        <a:lnSpc>
          <a:spcPct val="90000"/>
        </a:lnSpc>
        <a:spcBef>
          <a:spcPts val="4800"/>
        </a:spcBef>
        <a:buFont typeface="Arial" panose="020B0604020202020204" pitchFamily="34" charset="0"/>
        <a:buChar char="•"/>
        <a:defRPr sz="13440" kern="1200">
          <a:solidFill>
            <a:schemeClr val="tx1"/>
          </a:solidFill>
          <a:latin typeface="+mn-lt"/>
          <a:ea typeface="+mn-ea"/>
          <a:cs typeface="+mn-cs"/>
        </a:defRPr>
      </a:lvl1pPr>
      <a:lvl2pPr marL="32918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11520" kern="1200">
          <a:solidFill>
            <a:schemeClr val="tx1"/>
          </a:solidFill>
          <a:latin typeface="+mn-lt"/>
          <a:ea typeface="+mn-ea"/>
          <a:cs typeface="+mn-cs"/>
        </a:defRPr>
      </a:lvl2pPr>
      <a:lvl3pPr marL="54864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9600" kern="1200">
          <a:solidFill>
            <a:schemeClr val="tx1"/>
          </a:solidFill>
          <a:latin typeface="+mn-lt"/>
          <a:ea typeface="+mn-ea"/>
          <a:cs typeface="+mn-cs"/>
        </a:defRPr>
      </a:lvl3pPr>
      <a:lvl4pPr marL="76809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987552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207008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426464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645920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8653760" indent="-1097280" algn="l" defTabSz="4389120" rtl="0" eaLnBrk="1" latinLnBrk="0" hangingPunct="1">
        <a:lnSpc>
          <a:spcPct val="90000"/>
        </a:lnSpc>
        <a:spcBef>
          <a:spcPts val="2400"/>
        </a:spcBef>
        <a:buFont typeface="Arial" panose="020B0604020202020204" pitchFamily="34" charset="0"/>
        <a:buChar char="•"/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1pPr>
      <a:lvl2pPr marL="21945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2pPr>
      <a:lvl3pPr marL="43891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3pPr>
      <a:lvl4pPr marL="65836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4pPr>
      <a:lvl5pPr marL="877824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6pPr>
      <a:lvl7pPr marL="1316736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7pPr>
      <a:lvl8pPr marL="1536192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8pPr>
      <a:lvl9pPr marL="17556480" algn="l" defTabSz="4389120" rtl="0" eaLnBrk="1" latinLnBrk="0" hangingPunct="1">
        <a:defRPr sz="864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1" Type="http://schemas.openxmlformats.org/officeDocument/2006/relationships/image" Target="../media/image9.png"/><Relationship Id="rId12" Type="http://schemas.openxmlformats.org/officeDocument/2006/relationships/image" Target="../media/image10.png"/><Relationship Id="rId13" Type="http://schemas.openxmlformats.org/officeDocument/2006/relationships/image" Target="../media/image11.jpg"/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1.png"/><Relationship Id="rId4" Type="http://schemas.openxmlformats.org/officeDocument/2006/relationships/image" Target="../media/image2.png"/><Relationship Id="rId5" Type="http://schemas.openxmlformats.org/officeDocument/2006/relationships/image" Target="../media/image3.png"/><Relationship Id="rId6" Type="http://schemas.openxmlformats.org/officeDocument/2006/relationships/image" Target="../media/image4.png"/><Relationship Id="rId7" Type="http://schemas.openxmlformats.org/officeDocument/2006/relationships/image" Target="../media/image5.png"/><Relationship Id="rId8" Type="http://schemas.openxmlformats.org/officeDocument/2006/relationships/image" Target="../media/image6.png"/><Relationship Id="rId9" Type="http://schemas.openxmlformats.org/officeDocument/2006/relationships/image" Target="../media/image7.emf"/><Relationship Id="rId10" Type="http://schemas.openxmlformats.org/officeDocument/2006/relationships/image" Target="../media/image8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Rectangle 55"/>
          <p:cNvSpPr/>
          <p:nvPr/>
        </p:nvSpPr>
        <p:spPr>
          <a:xfrm>
            <a:off x="257878" y="7349653"/>
            <a:ext cx="10913807" cy="25158657"/>
          </a:xfrm>
          <a:prstGeom prst="rect">
            <a:avLst/>
          </a:prstGeom>
          <a:solidFill>
            <a:srgbClr val="FFFDC7"/>
          </a:solidFill>
          <a:ln w="203200">
            <a:solidFill>
              <a:srgbClr val="485E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9" name="Rectangle 48"/>
          <p:cNvSpPr/>
          <p:nvPr/>
        </p:nvSpPr>
        <p:spPr>
          <a:xfrm>
            <a:off x="11737653" y="7333023"/>
            <a:ext cx="20177444" cy="25158656"/>
          </a:xfrm>
          <a:prstGeom prst="rect">
            <a:avLst/>
          </a:prstGeom>
          <a:solidFill>
            <a:srgbClr val="FFFDC7"/>
          </a:solidFill>
          <a:ln w="203200">
            <a:solidFill>
              <a:srgbClr val="485E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57" name="Rectangle 56"/>
          <p:cNvSpPr/>
          <p:nvPr/>
        </p:nvSpPr>
        <p:spPr>
          <a:xfrm>
            <a:off x="32541248" y="7387949"/>
            <a:ext cx="10913807" cy="25103729"/>
          </a:xfrm>
          <a:prstGeom prst="rect">
            <a:avLst/>
          </a:prstGeom>
          <a:solidFill>
            <a:srgbClr val="FFFDC7"/>
          </a:solidFill>
          <a:ln w="203200">
            <a:solidFill>
              <a:srgbClr val="485E9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2875229" y="18669000"/>
            <a:ext cx="10203171" cy="133573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" name="TextBox 3"/>
          <p:cNvSpPr txBox="1"/>
          <p:nvPr/>
        </p:nvSpPr>
        <p:spPr>
          <a:xfrm>
            <a:off x="0" y="530387"/>
            <a:ext cx="43891199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11500" b="1" dirty="0">
                <a:latin typeface="Thonburi" charset="-34"/>
                <a:ea typeface="Thonburi" charset="-34"/>
                <a:cs typeface="Thonburi" charset="-34"/>
              </a:rPr>
              <a:t>Global changes alter soil fungal communities </a:t>
            </a:r>
            <a:endParaRPr lang="en-US" sz="11500" b="1" dirty="0" smtClean="0">
              <a:latin typeface="Thonburi" charset="-34"/>
              <a:ea typeface="Thonburi" charset="-34"/>
              <a:cs typeface="Thonburi" charset="-34"/>
            </a:endParaRPr>
          </a:p>
          <a:p>
            <a:pPr algn="ctr"/>
            <a:r>
              <a:rPr lang="en-US" sz="11500" b="1" dirty="0" smtClean="0">
                <a:latin typeface="Thonburi" charset="-34"/>
                <a:ea typeface="Thonburi" charset="-34"/>
                <a:cs typeface="Thonburi" charset="-34"/>
              </a:rPr>
              <a:t>and </a:t>
            </a:r>
            <a:r>
              <a:rPr lang="en-US" sz="11500" b="1" dirty="0">
                <a:latin typeface="Thonburi" charset="-34"/>
                <a:ea typeface="Thonburi" charset="-34"/>
                <a:cs typeface="Thonburi" charset="-34"/>
              </a:rPr>
              <a:t>rates of organic matter decomposition</a:t>
            </a:r>
            <a:r>
              <a:rPr lang="en-US" sz="11500" b="1" dirty="0" smtClean="0">
                <a:effectLst/>
                <a:latin typeface="Thonburi" charset="-34"/>
                <a:ea typeface="Thonburi" charset="-34"/>
                <a:cs typeface="Thonburi" charset="-34"/>
              </a:rPr>
              <a:t> </a:t>
            </a:r>
            <a:endParaRPr lang="en-US" sz="11500" b="1" dirty="0">
              <a:latin typeface="Thonburi" charset="-34"/>
              <a:ea typeface="Thonburi" charset="-34"/>
              <a:cs typeface="Thonburi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0" y="4229504"/>
            <a:ext cx="43891200" cy="23261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 smtClean="0">
                <a:latin typeface="Thonburi" charset="-34"/>
                <a:ea typeface="Thonburi" charset="-34"/>
                <a:cs typeface="Thonburi" charset="-34"/>
              </a:rPr>
              <a:t>Jessica A. M. Moore and Serita D. Frey</a:t>
            </a:r>
          </a:p>
          <a:p>
            <a:pPr algn="ctr"/>
            <a:r>
              <a:rPr lang="en-US" b="1" dirty="0" smtClean="0">
                <a:latin typeface="Thonburi" charset="-34"/>
                <a:ea typeface="Thonburi" charset="-34"/>
                <a:cs typeface="Thonburi" charset="-34"/>
              </a:rPr>
              <a:t>University of New Hampshire, Durham, NH USA</a:t>
            </a:r>
            <a:endParaRPr lang="en-US" b="1" dirty="0">
              <a:latin typeface="Thonburi" charset="-34"/>
              <a:ea typeface="Thonburi" charset="-34"/>
              <a:cs typeface="Thonburi" charset="-34"/>
            </a:endParaRPr>
          </a:p>
        </p:txBody>
      </p:sp>
      <p:grpSp>
        <p:nvGrpSpPr>
          <p:cNvPr id="55" name="Group 54"/>
          <p:cNvGrpSpPr/>
          <p:nvPr/>
        </p:nvGrpSpPr>
        <p:grpSpPr>
          <a:xfrm>
            <a:off x="980564" y="19038048"/>
            <a:ext cx="9144000" cy="13018634"/>
            <a:chOff x="980564" y="19232598"/>
            <a:chExt cx="9144000" cy="13018634"/>
          </a:xfrm>
        </p:grpSpPr>
        <p:pic>
          <p:nvPicPr>
            <p:cNvPr id="16" name="Picture 15"/>
            <p:cNvPicPr>
              <a:picLocks noChangeAspect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0564" y="25719803"/>
              <a:ext cx="9144000" cy="6531429"/>
            </a:xfrm>
            <a:prstGeom prst="rect">
              <a:avLst/>
            </a:prstGeom>
          </p:spPr>
        </p:pic>
        <p:pic>
          <p:nvPicPr>
            <p:cNvPr id="17" name="Picture 16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980564" y="19232598"/>
              <a:ext cx="9144000" cy="6531429"/>
            </a:xfrm>
            <a:prstGeom prst="rect">
              <a:avLst/>
            </a:prstGeom>
          </p:spPr>
        </p:pic>
      </p:grpSp>
      <p:sp>
        <p:nvSpPr>
          <p:cNvPr id="30" name="TextBox 29"/>
          <p:cNvSpPr txBox="1"/>
          <p:nvPr/>
        </p:nvSpPr>
        <p:spPr>
          <a:xfrm>
            <a:off x="11820320" y="7854169"/>
            <a:ext cx="19798345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latin typeface="Arial Rounded MT Bold" charset="0"/>
                <a:ea typeface="Arial Rounded MT Bold" charset="0"/>
                <a:cs typeface="Arial Rounded MT Bold" charset="0"/>
              </a:rPr>
              <a:t>Fungal abundance increased with warming and CO</a:t>
            </a:r>
            <a:r>
              <a:rPr lang="en-US" sz="6000" baseline="-25000" dirty="0" smtClean="0">
                <a:latin typeface="Arial Rounded MT Bold" charset="0"/>
                <a:ea typeface="Arial Rounded MT Bold" charset="0"/>
                <a:cs typeface="Arial Rounded MT Bold" charset="0"/>
              </a:rPr>
              <a:t>2</a:t>
            </a:r>
            <a:r>
              <a:rPr lang="en-US" sz="6000" dirty="0" smtClean="0">
                <a:latin typeface="Arial Rounded MT Bold" charset="0"/>
                <a:ea typeface="Arial Rounded MT Bold" charset="0"/>
                <a:cs typeface="Arial Rounded MT Bold" charset="0"/>
              </a:rPr>
              <a:t>, but decreased with nitrogen addition</a:t>
            </a:r>
            <a:endParaRPr lang="en-US" sz="6000" dirty="0">
              <a:latin typeface="Arial Rounded MT Bold" charset="0"/>
              <a:ea typeface="Arial Rounded MT Bold" charset="0"/>
              <a:cs typeface="Arial Rounded MT Bold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4112200" y="23152100"/>
            <a:ext cx="1319592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smtClean="0">
                <a:latin typeface="Arial" charset="0"/>
                <a:ea typeface="Arial" charset="0"/>
                <a:cs typeface="Arial" charset="0"/>
              </a:rPr>
              <a:t>NH</a:t>
            </a:r>
            <a:r>
              <a:rPr lang="en-US" sz="2400" baseline="-25000" smtClean="0">
                <a:latin typeface="Arial" charset="0"/>
                <a:ea typeface="Arial" charset="0"/>
                <a:cs typeface="Arial" charset="0"/>
              </a:rPr>
              <a:t>4</a:t>
            </a:r>
            <a:r>
              <a:rPr lang="en-US" sz="2400" smtClean="0">
                <a:latin typeface="Arial" charset="0"/>
                <a:ea typeface="Arial" charset="0"/>
                <a:cs typeface="Arial" charset="0"/>
              </a:rPr>
              <a:t>NO</a:t>
            </a:r>
            <a:r>
              <a:rPr lang="en-US" sz="2400" baseline="-25000" smtClean="0">
                <a:latin typeface="Arial" charset="0"/>
                <a:ea typeface="Arial" charset="0"/>
                <a:cs typeface="Arial" charset="0"/>
              </a:rPr>
              <a:t>3</a:t>
            </a:r>
            <a:endParaRPr lang="en-US" sz="240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34277309" y="25720852"/>
            <a:ext cx="1154483" cy="461665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400" smtClean="0">
                <a:latin typeface="Arial" charset="0"/>
                <a:ea typeface="Arial" charset="0"/>
                <a:cs typeface="Arial" charset="0"/>
              </a:rPr>
              <a:t>NaNO</a:t>
            </a:r>
            <a:r>
              <a:rPr lang="en-US" sz="2400" baseline="-25000" smtClean="0">
                <a:latin typeface="Arial" charset="0"/>
                <a:ea typeface="Arial" charset="0"/>
                <a:cs typeface="Arial" charset="0"/>
              </a:rPr>
              <a:t>3</a:t>
            </a:r>
            <a:endParaRPr lang="en-US" sz="24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22317285" y="9975813"/>
            <a:ext cx="9144000" cy="676656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40" name="Group 39"/>
          <p:cNvGrpSpPr/>
          <p:nvPr/>
        </p:nvGrpSpPr>
        <p:grpSpPr>
          <a:xfrm>
            <a:off x="33091443" y="18678733"/>
            <a:ext cx="9524547" cy="13377949"/>
            <a:chOff x="33662620" y="14956459"/>
            <a:chExt cx="9524547" cy="13377949"/>
          </a:xfrm>
        </p:grpSpPr>
        <p:pic>
          <p:nvPicPr>
            <p:cNvPr id="18" name="Picture 17"/>
            <p:cNvPicPr>
              <a:picLocks noChangeAspect="1"/>
            </p:cNvPicPr>
            <p:nvPr/>
          </p:nvPicPr>
          <p:blipFill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33662620" y="14956459"/>
              <a:ext cx="9144000" cy="6531428"/>
            </a:xfrm>
            <a:prstGeom prst="rect">
              <a:avLst/>
            </a:prstGeom>
          </p:spPr>
        </p:pic>
        <p:grpSp>
          <p:nvGrpSpPr>
            <p:cNvPr id="39" name="Group 38"/>
            <p:cNvGrpSpPr/>
            <p:nvPr/>
          </p:nvGrpSpPr>
          <p:grpSpPr>
            <a:xfrm>
              <a:off x="34043167" y="21758176"/>
              <a:ext cx="9144000" cy="6576232"/>
              <a:chOff x="34043167" y="21758176"/>
              <a:chExt cx="9144000" cy="6576232"/>
            </a:xfrm>
          </p:grpSpPr>
          <p:grpSp>
            <p:nvGrpSpPr>
              <p:cNvPr id="34" name="Group 33"/>
              <p:cNvGrpSpPr/>
              <p:nvPr/>
            </p:nvGrpSpPr>
            <p:grpSpPr>
              <a:xfrm>
                <a:off x="34043167" y="21758176"/>
                <a:ext cx="9144000" cy="6531429"/>
                <a:chOff x="34043167" y="21758176"/>
                <a:chExt cx="9144000" cy="6531429"/>
              </a:xfrm>
            </p:grpSpPr>
            <p:pic>
              <p:nvPicPr>
                <p:cNvPr id="22" name="Picture 21"/>
                <p:cNvPicPr>
                  <a:picLocks noChangeAspect="1"/>
                </p:cNvPicPr>
                <p:nvPr/>
              </p:nvPicPr>
              <p:blipFill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tretch>
                  <a:fillRect/>
                </a:stretch>
              </p:blipFill>
              <p:spPr>
                <a:xfrm>
                  <a:off x="34043167" y="21758176"/>
                  <a:ext cx="9144000" cy="6531429"/>
                </a:xfrm>
                <a:prstGeom prst="rect">
                  <a:avLst/>
                </a:prstGeom>
              </p:spPr>
            </p:pic>
            <p:sp>
              <p:nvSpPr>
                <p:cNvPr id="33" name="Rectangle 32"/>
                <p:cNvSpPr/>
                <p:nvPr/>
              </p:nvSpPr>
              <p:spPr>
                <a:xfrm>
                  <a:off x="34112200" y="23672472"/>
                  <a:ext cx="368291" cy="1913235"/>
                </a:xfrm>
                <a:prstGeom prst="rect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pic>
            <p:nvPicPr>
              <p:cNvPr id="35" name="Picture 34"/>
              <p:cNvPicPr>
                <a:picLocks noChangeAspect="1"/>
              </p:cNvPicPr>
              <p:nvPr/>
            </p:nvPicPr>
            <p:blipFill rotWithShape="1">
              <a:blip r:embed="rId5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19464" t="92105"/>
              <a:stretch/>
            </p:blipFill>
            <p:spPr>
              <a:xfrm>
                <a:off x="35429687" y="27818736"/>
                <a:ext cx="7364233" cy="515672"/>
              </a:xfrm>
              <a:prstGeom prst="rect">
                <a:avLst/>
              </a:prstGeom>
            </p:spPr>
          </p:pic>
          <p:sp>
            <p:nvSpPr>
              <p:cNvPr id="36" name="TextBox 35"/>
              <p:cNvSpPr txBox="1"/>
              <p:nvPr/>
            </p:nvSpPr>
            <p:spPr>
              <a:xfrm>
                <a:off x="34112200" y="23219672"/>
                <a:ext cx="1319592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2400" dirty="0" smtClean="0">
                    <a:latin typeface="Arial" charset="0"/>
                    <a:ea typeface="Arial" charset="0"/>
                    <a:cs typeface="Arial" charset="0"/>
                  </a:rPr>
                  <a:t>NH</a:t>
                </a:r>
                <a:r>
                  <a:rPr lang="en-US" sz="2400" baseline="-25000" dirty="0" smtClean="0">
                    <a:latin typeface="Arial" charset="0"/>
                    <a:ea typeface="Arial" charset="0"/>
                    <a:cs typeface="Arial" charset="0"/>
                  </a:rPr>
                  <a:t>4</a:t>
                </a:r>
                <a:r>
                  <a:rPr lang="en-US" sz="2400" dirty="0" smtClean="0">
                    <a:latin typeface="Arial" charset="0"/>
                    <a:ea typeface="Arial" charset="0"/>
                    <a:cs typeface="Arial" charset="0"/>
                  </a:rPr>
                  <a:t>NO</a:t>
                </a:r>
                <a:r>
                  <a:rPr lang="en-US" sz="2400" baseline="-25000" dirty="0" smtClean="0">
                    <a:latin typeface="Arial" charset="0"/>
                    <a:ea typeface="Arial" charset="0"/>
                    <a:cs typeface="Arial" charset="0"/>
                  </a:rPr>
                  <a:t>3</a:t>
                </a:r>
                <a:endParaRPr lang="en-US" sz="2400" dirty="0">
                  <a:latin typeface="Arial" charset="0"/>
                  <a:ea typeface="Arial" charset="0"/>
                  <a:cs typeface="Arial" charset="0"/>
                </a:endParaRPr>
              </a:p>
            </p:txBody>
          </p:sp>
          <p:sp>
            <p:nvSpPr>
              <p:cNvPr id="38" name="TextBox 37"/>
              <p:cNvSpPr txBox="1"/>
              <p:nvPr/>
            </p:nvSpPr>
            <p:spPr>
              <a:xfrm>
                <a:off x="34277309" y="25780579"/>
                <a:ext cx="1154483" cy="461665"/>
              </a:xfrm>
              <a:prstGeom prst="rect">
                <a:avLst/>
              </a:prstGeom>
              <a:solidFill>
                <a:schemeClr val="bg1"/>
              </a:solidFill>
            </p:spPr>
            <p:txBody>
              <a:bodyPr wrap="none" rtlCol="0">
                <a:spAutoFit/>
              </a:bodyPr>
              <a:lstStyle/>
              <a:p>
                <a:r>
                  <a:rPr lang="en-US" sz="2400" smtClean="0">
                    <a:latin typeface="Arial" charset="0"/>
                    <a:ea typeface="Arial" charset="0"/>
                    <a:cs typeface="Arial" charset="0"/>
                  </a:rPr>
                  <a:t>NaNO</a:t>
                </a:r>
                <a:r>
                  <a:rPr lang="en-US" sz="2400" baseline="-25000" smtClean="0">
                    <a:latin typeface="Arial" charset="0"/>
                    <a:ea typeface="Arial" charset="0"/>
                    <a:cs typeface="Arial" charset="0"/>
                  </a:rPr>
                  <a:t>3</a:t>
                </a:r>
                <a:endParaRPr lang="en-US" sz="2400" dirty="0">
                  <a:latin typeface="Arial" charset="0"/>
                  <a:ea typeface="Arial" charset="0"/>
                  <a:cs typeface="Arial" charset="0"/>
                </a:endParaRPr>
              </a:p>
            </p:txBody>
          </p:sp>
        </p:grpSp>
      </p:grpSp>
      <p:pic>
        <p:nvPicPr>
          <p:cNvPr id="20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7591" y="21132106"/>
            <a:ext cx="9144000" cy="6531429"/>
          </a:xfrm>
          <a:prstGeom prst="rect">
            <a:avLst/>
          </a:prstGeom>
        </p:spPr>
      </p:pic>
      <p:pic>
        <p:nvPicPr>
          <p:cNvPr id="21" name="Picture 2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287591" y="9981277"/>
            <a:ext cx="9144000" cy="6531429"/>
          </a:xfrm>
          <a:prstGeom prst="rect">
            <a:avLst/>
          </a:prstGeom>
        </p:spPr>
      </p:pic>
      <p:sp>
        <p:nvSpPr>
          <p:cNvPr id="44" name="TextBox 43"/>
          <p:cNvSpPr txBox="1"/>
          <p:nvPr/>
        </p:nvSpPr>
        <p:spPr>
          <a:xfrm>
            <a:off x="32875228" y="7854169"/>
            <a:ext cx="10203171" cy="19385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dirty="0" smtClean="0">
                <a:latin typeface="Arial Rounded MT Bold" charset="0"/>
                <a:ea typeface="Arial Rounded MT Bold" charset="0"/>
                <a:cs typeface="Arial Rounded MT Bold" charset="0"/>
              </a:rPr>
              <a:t>Fungal enzyme activity was reduced by nitrogen</a:t>
            </a:r>
            <a:endParaRPr lang="en-US" sz="6000" dirty="0">
              <a:latin typeface="Arial Rounded MT Bold" charset="0"/>
              <a:ea typeface="Arial Rounded MT Bold" charset="0"/>
              <a:cs typeface="Arial Rounded MT Bold" charset="0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32875228" y="9673011"/>
            <a:ext cx="10203171" cy="871007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Soil fungi use oxidative enzymes to break down lignocellulose in organic matter. Nitrogen addition reduced oxidative enzyme activity by 37.1% (p &lt; 0.001, Z = -4.51, Fig. 3A), but only in studies adding less than 60 kg N </a:t>
            </a:r>
            <a:r>
              <a:rPr lang="en-US" sz="4000" dirty="0"/>
              <a:t>ha</a:t>
            </a:r>
            <a:r>
              <a:rPr lang="en-US" sz="4000" baseline="30000" dirty="0"/>
              <a:t>-1</a:t>
            </a:r>
            <a:r>
              <a:rPr lang="en-US" sz="4000" dirty="0"/>
              <a:t> </a:t>
            </a:r>
            <a:r>
              <a:rPr lang="en-US" sz="4000" dirty="0" smtClean="0"/>
              <a:t>y</a:t>
            </a:r>
            <a:r>
              <a:rPr lang="en-US" sz="4000" baseline="30000" dirty="0" smtClean="0"/>
              <a:t>-1</a:t>
            </a:r>
            <a:r>
              <a:rPr lang="en-US" sz="4000" dirty="0" smtClean="0"/>
              <a:t>. At higher rates of N-addition there was no effect on enzyme activity (60 – 120 </a:t>
            </a:r>
            <a:r>
              <a:rPr lang="en-US" sz="4000" dirty="0"/>
              <a:t>kg N ha</a:t>
            </a:r>
            <a:r>
              <a:rPr lang="en-US" sz="4000" baseline="30000" dirty="0"/>
              <a:t>-1</a:t>
            </a:r>
            <a:r>
              <a:rPr lang="en-US" sz="4000" dirty="0"/>
              <a:t> y</a:t>
            </a:r>
            <a:r>
              <a:rPr lang="en-US" sz="4000" baseline="30000" dirty="0"/>
              <a:t>-1 </a:t>
            </a:r>
            <a:r>
              <a:rPr lang="en-US" sz="4000" dirty="0" smtClean="0"/>
              <a:t>: p = 0.94, Z = 0.07, Fig 3A; &gt; 121 </a:t>
            </a:r>
            <a:r>
              <a:rPr lang="en-US" sz="4000" dirty="0"/>
              <a:t>kg N ha</a:t>
            </a:r>
            <a:r>
              <a:rPr lang="en-US" sz="4000" baseline="30000" dirty="0"/>
              <a:t>-1</a:t>
            </a:r>
            <a:r>
              <a:rPr lang="en-US" sz="4000" dirty="0"/>
              <a:t> y</a:t>
            </a:r>
            <a:r>
              <a:rPr lang="en-US" sz="4000" baseline="30000" dirty="0"/>
              <a:t>-1 </a:t>
            </a:r>
            <a:r>
              <a:rPr lang="en-US" sz="4000" dirty="0" smtClean="0"/>
              <a:t>: p = 0.55, Z = -0.61, Fig 3A). </a:t>
            </a:r>
          </a:p>
          <a:p>
            <a:endParaRPr lang="en-US" sz="4000" dirty="0"/>
          </a:p>
          <a:p>
            <a:r>
              <a:rPr lang="en-US" sz="4000" dirty="0" smtClean="0"/>
              <a:t>Adding </a:t>
            </a:r>
            <a:r>
              <a:rPr lang="en-US" sz="4000" dirty="0"/>
              <a:t>NaNO</a:t>
            </a:r>
            <a:r>
              <a:rPr lang="en-US" sz="4000" baseline="-25000" dirty="0"/>
              <a:t>3</a:t>
            </a:r>
            <a:r>
              <a:rPr lang="en-US" sz="4000" dirty="0"/>
              <a:t> reduced oxidative enzyme activity by 24.9% (p = 0.07, Z = -1.82, Fig 3B) while NH</a:t>
            </a:r>
            <a:r>
              <a:rPr lang="en-US" sz="4000" baseline="-25000" dirty="0"/>
              <a:t>4</a:t>
            </a:r>
            <a:r>
              <a:rPr lang="en-US" sz="4000" dirty="0"/>
              <a:t>NO</a:t>
            </a:r>
            <a:r>
              <a:rPr lang="en-US" sz="4000" baseline="-25000" dirty="0"/>
              <a:t>3</a:t>
            </a:r>
            <a:r>
              <a:rPr lang="en-US" sz="4000" dirty="0"/>
              <a:t> had no effect on enzyme activity (p = 0.59, Z = -0.54, Fig. 3B). </a:t>
            </a:r>
          </a:p>
        </p:txBody>
      </p:sp>
      <p:sp>
        <p:nvSpPr>
          <p:cNvPr id="47" name="TextBox 46"/>
          <p:cNvSpPr txBox="1"/>
          <p:nvPr/>
        </p:nvSpPr>
        <p:spPr>
          <a:xfrm>
            <a:off x="980563" y="7854169"/>
            <a:ext cx="9877385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6000" dirty="0" smtClean="0">
                <a:latin typeface="Arial Rounded MT Bold" charset="0"/>
                <a:ea typeface="Arial Rounded MT Bold" charset="0"/>
                <a:cs typeface="Arial Rounded MT Bold" charset="0"/>
              </a:rPr>
              <a:t>How have soil fungi responded to warming, nitrogen addition, and rising atmospheric [CO</a:t>
            </a:r>
            <a:r>
              <a:rPr lang="en-US" sz="6000" baseline="-25000" dirty="0" smtClean="0">
                <a:latin typeface="Arial Rounded MT Bold" charset="0"/>
                <a:ea typeface="Arial Rounded MT Bold" charset="0"/>
                <a:cs typeface="Arial Rounded MT Bold" charset="0"/>
              </a:rPr>
              <a:t>2</a:t>
            </a:r>
            <a:r>
              <a:rPr lang="en-US" sz="6000" dirty="0" smtClean="0">
                <a:latin typeface="Arial Rounded MT Bold" charset="0"/>
                <a:ea typeface="Arial Rounded MT Bold" charset="0"/>
                <a:cs typeface="Arial Rounded MT Bold" charset="0"/>
              </a:rPr>
              <a:t>]?</a:t>
            </a:r>
            <a:endParaRPr lang="en-US" sz="6000" dirty="0">
              <a:latin typeface="Arial Rounded MT Bold" charset="0"/>
              <a:ea typeface="Arial Rounded MT Bold" charset="0"/>
              <a:cs typeface="Arial Rounded MT Bold" charset="0"/>
            </a:endParaRPr>
          </a:p>
        </p:txBody>
      </p:sp>
      <p:sp>
        <p:nvSpPr>
          <p:cNvPr id="48" name="TextBox 47"/>
          <p:cNvSpPr txBox="1"/>
          <p:nvPr/>
        </p:nvSpPr>
        <p:spPr>
          <a:xfrm>
            <a:off x="816302" y="12293202"/>
            <a:ext cx="9796957" cy="563231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600" dirty="0"/>
              <a:t>Global </a:t>
            </a:r>
            <a:r>
              <a:rPr lang="en-US" sz="3600" dirty="0" smtClean="0"/>
              <a:t>change is altering </a:t>
            </a:r>
            <a:r>
              <a:rPr lang="en-US" sz="3600" dirty="0"/>
              <a:t>ecosystem processes. The balance between soil carbon (C) accumulation and decomposition is </a:t>
            </a:r>
            <a:r>
              <a:rPr lang="en-US" sz="3600" dirty="0" smtClean="0"/>
              <a:t>determined </a:t>
            </a:r>
            <a:r>
              <a:rPr lang="en-US" sz="3600" dirty="0"/>
              <a:t>in large part by the activity and biomass of detrital </a:t>
            </a:r>
            <a:r>
              <a:rPr lang="en-US" sz="3600" dirty="0" smtClean="0"/>
              <a:t>organisms such as fungi, </a:t>
            </a:r>
            <a:r>
              <a:rPr lang="en-US" sz="3600" dirty="0" smtClean="0"/>
              <a:t>yet </a:t>
            </a:r>
            <a:r>
              <a:rPr lang="en-US" sz="3600" dirty="0"/>
              <a:t>their sensitivity to </a:t>
            </a:r>
            <a:r>
              <a:rPr lang="en-US" sz="3600" dirty="0" smtClean="0"/>
              <a:t>environmental change </a:t>
            </a:r>
            <a:r>
              <a:rPr lang="en-US" sz="3600" dirty="0"/>
              <a:t>remains unresolved. </a:t>
            </a:r>
            <a:r>
              <a:rPr lang="en-US" sz="3600" dirty="0" smtClean="0"/>
              <a:t>Using a meta-analysis </a:t>
            </a:r>
            <a:r>
              <a:rPr lang="en-US" sz="3600" dirty="0"/>
              <a:t>of </a:t>
            </a:r>
            <a:r>
              <a:rPr lang="en-US" sz="3600" dirty="0" smtClean="0"/>
              <a:t>148</a:t>
            </a:r>
            <a:r>
              <a:rPr lang="en-US" sz="3600" dirty="0" smtClean="0">
                <a:solidFill>
                  <a:srgbClr val="FF0000"/>
                </a:solidFill>
              </a:rPr>
              <a:t> </a:t>
            </a:r>
            <a:r>
              <a:rPr lang="en-US" sz="3600" dirty="0" smtClean="0"/>
              <a:t>field studies (Fig. 1A) spanning three </a:t>
            </a:r>
            <a:r>
              <a:rPr lang="en-US" sz="3600" dirty="0" smtClean="0"/>
              <a:t>decades </a:t>
            </a:r>
            <a:r>
              <a:rPr lang="en-US" sz="3600" dirty="0" smtClean="0"/>
              <a:t>(Fig. 1B), we determined general patterns in fungal abundance, biomass, and activity in response to warming, </a:t>
            </a:r>
            <a:r>
              <a:rPr lang="en-US" sz="3600" dirty="0" smtClean="0"/>
              <a:t>nitrogen (N) </a:t>
            </a:r>
            <a:r>
              <a:rPr lang="en-US" sz="3600" dirty="0" smtClean="0"/>
              <a:t>addition, and elevated CO</a:t>
            </a:r>
            <a:r>
              <a:rPr lang="en-US" sz="3600" baseline="-25000" dirty="0" smtClean="0"/>
              <a:t>2</a:t>
            </a:r>
            <a:r>
              <a:rPr lang="en-US" sz="3600" dirty="0"/>
              <a:t>.</a:t>
            </a:r>
            <a:r>
              <a:rPr lang="en-US" sz="3600" dirty="0" smtClean="0"/>
              <a:t> </a:t>
            </a:r>
            <a:endParaRPr lang="en-US" sz="3600" dirty="0">
              <a:latin typeface="Times New Roman" charset="0"/>
              <a:ea typeface="Times New Roman" charset="0"/>
              <a:cs typeface="Times New Roman" charset="0"/>
            </a:endParaRPr>
          </a:p>
        </p:txBody>
      </p:sp>
      <p:pic>
        <p:nvPicPr>
          <p:cNvPr id="6" name="Picture 5"/>
          <p:cNvPicPr/>
          <p:nvPr/>
        </p:nvPicPr>
        <p:blipFill rotWithShape="1"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36" t="29054" r="63202" b="12644"/>
          <a:stretch/>
        </p:blipFill>
        <p:spPr bwMode="auto">
          <a:xfrm>
            <a:off x="37231190" y="3397209"/>
            <a:ext cx="6223865" cy="1879152"/>
          </a:xfrm>
          <a:prstGeom prst="rect">
            <a:avLst/>
          </a:prstGeom>
          <a:ln>
            <a:noFill/>
          </a:ln>
          <a:extLst>
            <a:ext uri="{53640926-AAD7-44D8-BBD7-CCE9431645EC}">
              <a14:shadowObscured xmlns:a14="http://schemas.microsoft.com/office/drawing/2010/main"/>
            </a:ext>
            <a:ext uri="{FAA26D3D-D897-4be2-8F04-BA451C77F1D7}">
              <ma14:placeholderFlag xmlns:ma14="http://schemas.microsoft.com/office/mac/drawingml/2011/main"/>
            </a:ext>
          </a:extLst>
        </p:spPr>
      </p:pic>
      <p:sp>
        <p:nvSpPr>
          <p:cNvPr id="58" name="TextBox 57"/>
          <p:cNvSpPr txBox="1"/>
          <p:nvPr/>
        </p:nvSpPr>
        <p:spPr>
          <a:xfrm rot="5400000">
            <a:off x="9296081" y="23481512"/>
            <a:ext cx="90403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CO</a:t>
            </a:r>
            <a:r>
              <a:rPr lang="en-US" sz="2400" baseline="-25000" dirty="0" smtClean="0">
                <a:latin typeface="Arial" charset="0"/>
                <a:ea typeface="Arial" charset="0"/>
                <a:cs typeface="Arial" charset="0"/>
              </a:rPr>
              <a:t>2</a:t>
            </a:r>
            <a:endParaRPr lang="en-US" sz="24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1" name="TextBox 60"/>
          <p:cNvSpPr txBox="1"/>
          <p:nvPr/>
        </p:nvSpPr>
        <p:spPr>
          <a:xfrm rot="5400000">
            <a:off x="8933847" y="21875721"/>
            <a:ext cx="162417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Arial" charset="0"/>
                <a:ea typeface="Arial" charset="0"/>
                <a:cs typeface="Arial" charset="0"/>
              </a:rPr>
              <a:t>N-addition</a:t>
            </a:r>
            <a:endParaRPr lang="en-US" sz="24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2" name="TextBox 61"/>
          <p:cNvSpPr txBox="1"/>
          <p:nvPr/>
        </p:nvSpPr>
        <p:spPr>
          <a:xfrm rot="5400000">
            <a:off x="8985194" y="20000722"/>
            <a:ext cx="152148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Warming</a:t>
            </a:r>
            <a:endParaRPr lang="en-US" sz="24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3" name="TextBox 62"/>
          <p:cNvSpPr txBox="1"/>
          <p:nvPr/>
        </p:nvSpPr>
        <p:spPr>
          <a:xfrm rot="5400000">
            <a:off x="9293919" y="30033245"/>
            <a:ext cx="90403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CO</a:t>
            </a:r>
            <a:r>
              <a:rPr lang="en-US" sz="2400" baseline="-25000" dirty="0" smtClean="0">
                <a:latin typeface="Arial" charset="0"/>
                <a:ea typeface="Arial" charset="0"/>
                <a:cs typeface="Arial" charset="0"/>
              </a:rPr>
              <a:t>2</a:t>
            </a:r>
            <a:endParaRPr lang="en-US" sz="24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4" name="TextBox 63"/>
          <p:cNvSpPr txBox="1"/>
          <p:nvPr/>
        </p:nvSpPr>
        <p:spPr>
          <a:xfrm rot="5400000">
            <a:off x="8931685" y="28427454"/>
            <a:ext cx="1624176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smtClean="0">
                <a:latin typeface="Arial" charset="0"/>
                <a:ea typeface="Arial" charset="0"/>
                <a:cs typeface="Arial" charset="0"/>
              </a:rPr>
              <a:t>N-addition</a:t>
            </a:r>
            <a:endParaRPr lang="en-US" sz="24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5" name="TextBox 64"/>
          <p:cNvSpPr txBox="1"/>
          <p:nvPr/>
        </p:nvSpPr>
        <p:spPr>
          <a:xfrm rot="5400000">
            <a:off x="8983032" y="26552455"/>
            <a:ext cx="1521482" cy="46166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rial" charset="0"/>
                <a:ea typeface="Arial" charset="0"/>
                <a:cs typeface="Arial" charset="0"/>
              </a:rPr>
              <a:t>Warming</a:t>
            </a:r>
            <a:endParaRPr lang="en-US" sz="2400" dirty="0">
              <a:latin typeface="Arial" charset="0"/>
              <a:ea typeface="Arial" charset="0"/>
              <a:cs typeface="Arial" charset="0"/>
            </a:endParaRPr>
          </a:p>
        </p:txBody>
      </p:sp>
      <p:grpSp>
        <p:nvGrpSpPr>
          <p:cNvPr id="9" name="Group 8"/>
          <p:cNvGrpSpPr/>
          <p:nvPr/>
        </p:nvGrpSpPr>
        <p:grpSpPr>
          <a:xfrm>
            <a:off x="8874" y="1182573"/>
            <a:ext cx="6912145" cy="5324486"/>
            <a:chOff x="749105" y="1182573"/>
            <a:chExt cx="6912145" cy="5324486"/>
          </a:xfrm>
        </p:grpSpPr>
        <p:grpSp>
          <p:nvGrpSpPr>
            <p:cNvPr id="8" name="Group 7"/>
            <p:cNvGrpSpPr/>
            <p:nvPr/>
          </p:nvGrpSpPr>
          <p:grpSpPr>
            <a:xfrm>
              <a:off x="749105" y="1182573"/>
              <a:ext cx="6912145" cy="5324486"/>
              <a:chOff x="836191" y="1182573"/>
              <a:chExt cx="6912145" cy="5324486"/>
            </a:xfrm>
          </p:grpSpPr>
          <p:sp>
            <p:nvSpPr>
              <p:cNvPr id="67" name="TextBox 66"/>
              <p:cNvSpPr txBox="1"/>
              <p:nvPr/>
            </p:nvSpPr>
            <p:spPr>
              <a:xfrm>
                <a:off x="836191" y="5060509"/>
                <a:ext cx="6912145" cy="144655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sz="4400" dirty="0">
                    <a:latin typeface="Arial" charset="0"/>
                    <a:ea typeface="Arial" charset="0"/>
                    <a:cs typeface="Arial" charset="0"/>
                  </a:rPr>
                  <a:t> </a:t>
                </a:r>
                <a:r>
                  <a:rPr lang="en-US" sz="4400" dirty="0" smtClean="0">
                    <a:latin typeface="Arial" charset="0"/>
                    <a:ea typeface="Arial" charset="0"/>
                    <a:cs typeface="Arial" charset="0"/>
                  </a:rPr>
                  <a:t>     @</a:t>
                </a:r>
                <a:r>
                  <a:rPr lang="en-US" sz="4400" dirty="0" err="1" smtClean="0">
                    <a:latin typeface="Arial" charset="0"/>
                    <a:ea typeface="Arial" charset="0"/>
                    <a:cs typeface="Arial" charset="0"/>
                  </a:rPr>
                  <a:t>jessicaammoore</a:t>
                </a:r>
                <a:endParaRPr lang="en-US" sz="4400" dirty="0" smtClean="0">
                  <a:latin typeface="Arial" charset="0"/>
                  <a:ea typeface="Arial" charset="0"/>
                  <a:cs typeface="Arial" charset="0"/>
                </a:endParaRPr>
              </a:p>
              <a:p>
                <a:pPr algn="ctr"/>
                <a:r>
                  <a:rPr lang="en-US" sz="4400" dirty="0" err="1" smtClean="0">
                    <a:latin typeface="Arial" charset="0"/>
                    <a:ea typeface="Arial" charset="0"/>
                    <a:cs typeface="Arial" charset="0"/>
                  </a:rPr>
                  <a:t>Jessica.Moore@unh.edu</a:t>
                </a:r>
                <a:endParaRPr lang="en-US" sz="4400" dirty="0" smtClean="0">
                  <a:latin typeface="Arial" charset="0"/>
                  <a:ea typeface="Arial" charset="0"/>
                  <a:cs typeface="Arial" charset="0"/>
                </a:endParaRPr>
              </a:p>
            </p:txBody>
          </p:sp>
          <p:pic>
            <p:nvPicPr>
              <p:cNvPr id="1028" name="Picture 4" descr="essica Moore"/>
              <p:cNvPicPr>
                <a:picLocks noChangeAspect="1" noChangeArrowheads="1"/>
              </p:cNvPicPr>
              <p:nvPr/>
            </p:nvPicPr>
            <p:blipFill>
              <a:blip r:embed="rId10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/>
              <a:stretch>
                <a:fillRect/>
              </a:stretch>
            </p:blipFill>
            <p:spPr bwMode="auto">
              <a:xfrm>
                <a:off x="2568721" y="1182573"/>
                <a:ext cx="3810000" cy="3810000"/>
              </a:xfrm>
              <a:prstGeom prst="rect">
                <a:avLst/>
              </a:prstGeom>
              <a:noFill/>
              <a:extLst>
                <a:ext uri="{909E8E84-426E-40DD-AFC4-6F175D3DCCD1}">
                  <a14:hiddenFill xmlns:a14="http://schemas.microsoft.com/office/drawing/2010/main">
                    <a:solidFill>
                      <a:srgbClr val="FFFFFF"/>
                    </a:solidFill>
                  </a14:hiddenFill>
                </a:ext>
              </a:extLst>
            </p:spPr>
          </p:pic>
        </p:grpSp>
        <p:pic>
          <p:nvPicPr>
            <p:cNvPr id="1030" name="Picture 6" descr="mage result for twitter logo"/>
            <p:cNvPicPr>
              <a:picLocks noChangeAspect="1" noChangeArrowheads="1"/>
            </p:cNvPicPr>
            <p:nvPr/>
          </p:nvPicPr>
          <p:blipFill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773038" y="5266607"/>
              <a:ext cx="483224" cy="4917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2" name="TextBox 1"/>
          <p:cNvSpPr txBox="1"/>
          <p:nvPr/>
        </p:nvSpPr>
        <p:spPr>
          <a:xfrm>
            <a:off x="1943100" y="19342100"/>
            <a:ext cx="6238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1A</a:t>
            </a:r>
            <a:endParaRPr lang="en-US" sz="28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12129394" y="21132106"/>
            <a:ext cx="9144000" cy="6528816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0" name="TextBox 49"/>
          <p:cNvSpPr txBox="1"/>
          <p:nvPr/>
        </p:nvSpPr>
        <p:spPr>
          <a:xfrm>
            <a:off x="1943100" y="25813329"/>
            <a:ext cx="62388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1B</a:t>
            </a:r>
            <a:endParaRPr lang="en-US" sz="2800" dirty="0">
              <a:latin typeface="Arial" charset="0"/>
              <a:ea typeface="Arial" charset="0"/>
              <a:cs typeface="Arial" charset="0"/>
            </a:endParaRPr>
          </a:p>
        </p:txBody>
      </p:sp>
      <p:grpSp>
        <p:nvGrpSpPr>
          <p:cNvPr id="14" name="Group 13"/>
          <p:cNvGrpSpPr/>
          <p:nvPr/>
        </p:nvGrpSpPr>
        <p:grpSpPr>
          <a:xfrm>
            <a:off x="12129394" y="21132106"/>
            <a:ext cx="9144000" cy="6266018"/>
            <a:chOff x="12558856" y="22340013"/>
            <a:chExt cx="9144000" cy="6266018"/>
          </a:xfrm>
        </p:grpSpPr>
        <p:pic>
          <p:nvPicPr>
            <p:cNvPr id="42" name="Picture 41"/>
            <p:cNvPicPr>
              <a:picLocks noChangeAspect="1"/>
            </p:cNvPicPr>
            <p:nvPr/>
          </p:nvPicPr>
          <p:blipFill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50163"/>
            <a:stretch/>
          </p:blipFill>
          <p:spPr>
            <a:xfrm>
              <a:off x="12558856" y="22340013"/>
              <a:ext cx="9144000" cy="6266018"/>
            </a:xfrm>
            <a:prstGeom prst="rect">
              <a:avLst/>
            </a:prstGeom>
          </p:spPr>
        </p:pic>
        <p:sp>
          <p:nvSpPr>
            <p:cNvPr id="52" name="TextBox 51"/>
            <p:cNvSpPr txBox="1"/>
            <p:nvPr/>
          </p:nvSpPr>
          <p:spPr>
            <a:xfrm>
              <a:off x="14166221" y="22498312"/>
              <a:ext cx="1055523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sz="2800" dirty="0">
                <a:latin typeface="Arial" charset="0"/>
                <a:ea typeface="Arial" charset="0"/>
                <a:cs typeface="Arial" charset="0"/>
              </a:endParaRPr>
            </a:p>
          </p:txBody>
        </p:sp>
      </p:grpSp>
      <p:sp>
        <p:nvSpPr>
          <p:cNvPr id="60" name="TextBox 59"/>
          <p:cNvSpPr txBox="1"/>
          <p:nvPr/>
        </p:nvSpPr>
        <p:spPr>
          <a:xfrm>
            <a:off x="35317157" y="19183507"/>
            <a:ext cx="623889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3A</a:t>
            </a:r>
            <a:endParaRPr lang="en-US" sz="2800" dirty="0">
              <a:latin typeface="Arial" charset="0"/>
              <a:ea typeface="Arial" charset="0"/>
              <a:cs typeface="Arial" charset="0"/>
            </a:endParaRPr>
          </a:p>
        </p:txBody>
      </p:sp>
      <p:sp>
        <p:nvSpPr>
          <p:cNvPr id="66" name="TextBox 65"/>
          <p:cNvSpPr txBox="1"/>
          <p:nvPr/>
        </p:nvSpPr>
        <p:spPr>
          <a:xfrm>
            <a:off x="35317157" y="25909945"/>
            <a:ext cx="623889" cy="523220"/>
          </a:xfrm>
          <a:prstGeom prst="rect">
            <a:avLst/>
          </a:prstGeom>
          <a:solidFill>
            <a:schemeClr val="bg1"/>
          </a:solidFill>
        </p:spPr>
        <p:txBody>
          <a:bodyPr wrap="none" rtlCol="0">
            <a:spAutoFit/>
          </a:bodyPr>
          <a:lstStyle/>
          <a:p>
            <a:r>
              <a:rPr lang="en-US" sz="2800" dirty="0" smtClean="0">
                <a:latin typeface="Arial" charset="0"/>
                <a:ea typeface="Arial" charset="0"/>
                <a:cs typeface="Arial" charset="0"/>
              </a:rPr>
              <a:t>3B</a:t>
            </a:r>
            <a:endParaRPr lang="en-US" sz="2800" dirty="0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69" name="Picture 68"/>
          <p:cNvPicPr>
            <a:picLocks noChangeAspect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231190" y="5221215"/>
            <a:ext cx="5847209" cy="1762257"/>
          </a:xfrm>
          <a:prstGeom prst="rect">
            <a:avLst/>
          </a:prstGeom>
        </p:spPr>
      </p:pic>
      <p:sp>
        <p:nvSpPr>
          <p:cNvPr id="10" name="TextBox 9"/>
          <p:cNvSpPr txBox="1"/>
          <p:nvPr/>
        </p:nvSpPr>
        <p:spPr>
          <a:xfrm>
            <a:off x="12129394" y="16768603"/>
            <a:ext cx="9393402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000" dirty="0" smtClean="0"/>
              <a:t>Fig. 2A: The </a:t>
            </a:r>
            <a:r>
              <a:rPr lang="en-US" sz="4000" dirty="0"/>
              <a:t>ratio of soil fungal to bacterial biomass (F:B) was reduced by 7.5% relative to control when temperature was increased 2°C above ambient (p = 0.001, Z = -</a:t>
            </a:r>
            <a:r>
              <a:rPr lang="en-US" sz="4000" dirty="0" smtClean="0"/>
              <a:t>3.19), but it decreased </a:t>
            </a:r>
            <a:r>
              <a:rPr lang="en-US" sz="4000" dirty="0"/>
              <a:t>by 25.9% relative to </a:t>
            </a:r>
            <a:r>
              <a:rPr lang="en-US" sz="4000" dirty="0" smtClean="0"/>
              <a:t>control </a:t>
            </a:r>
            <a:r>
              <a:rPr lang="en-US" sz="4000" dirty="0"/>
              <a:t>at higher </a:t>
            </a:r>
            <a:r>
              <a:rPr lang="en-US" sz="4000" dirty="0" smtClean="0"/>
              <a:t>temperatures </a:t>
            </a:r>
            <a:r>
              <a:rPr lang="en-US" sz="4000" dirty="0"/>
              <a:t>(p &lt; 0.001, Z = </a:t>
            </a:r>
            <a:r>
              <a:rPr lang="en-US" sz="4000" dirty="0" smtClean="0"/>
              <a:t>3.67).</a:t>
            </a:r>
            <a:endParaRPr lang="en-US" sz="4000" dirty="0"/>
          </a:p>
        </p:txBody>
      </p:sp>
      <p:sp>
        <p:nvSpPr>
          <p:cNvPr id="11" name="Rectangle 10"/>
          <p:cNvSpPr/>
          <p:nvPr/>
        </p:nvSpPr>
        <p:spPr>
          <a:xfrm>
            <a:off x="22317285" y="16768603"/>
            <a:ext cx="9114306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/>
              <a:t>Fig. </a:t>
            </a:r>
            <a:r>
              <a:rPr lang="en-US" sz="4000" dirty="0" smtClean="0"/>
              <a:t>2B: </a:t>
            </a:r>
            <a:r>
              <a:rPr lang="en-US" sz="4000" dirty="0"/>
              <a:t>Arbuscular mycorrhizal (AM) colonization was reduced by 30.2</a:t>
            </a:r>
            <a:r>
              <a:rPr lang="en-US" sz="4000" dirty="0" smtClean="0"/>
              <a:t>% with </a:t>
            </a:r>
            <a:r>
              <a:rPr lang="en-US" sz="4000" dirty="0"/>
              <a:t>N-addition (p = 0.05, Z = -</a:t>
            </a:r>
            <a:r>
              <a:rPr lang="en-US" sz="4000" dirty="0" smtClean="0"/>
              <a:t>2.00) </a:t>
            </a:r>
            <a:r>
              <a:rPr lang="en-US" sz="4000" dirty="0"/>
              <a:t>and increased by 21.6% </a:t>
            </a:r>
            <a:r>
              <a:rPr lang="en-US" sz="4000" dirty="0" smtClean="0"/>
              <a:t>with</a:t>
            </a:r>
            <a:r>
              <a:rPr lang="en-US" sz="4000" dirty="0" smtClean="0"/>
              <a:t> </a:t>
            </a:r>
            <a:r>
              <a:rPr lang="en-US" sz="4000" dirty="0"/>
              <a:t>CO</a:t>
            </a:r>
            <a:r>
              <a:rPr lang="en-US" sz="4000" baseline="-25000" dirty="0"/>
              <a:t>2</a:t>
            </a:r>
            <a:r>
              <a:rPr lang="en-US" sz="4000" dirty="0"/>
              <a:t> enrichment (p = 0.07, Z = </a:t>
            </a:r>
            <a:r>
              <a:rPr lang="en-US" sz="4000" dirty="0" smtClean="0"/>
              <a:t>1.80). </a:t>
            </a:r>
            <a:endParaRPr lang="en-US" sz="4000" dirty="0"/>
          </a:p>
        </p:txBody>
      </p:sp>
      <p:sp>
        <p:nvSpPr>
          <p:cNvPr id="59" name="Rectangle 58"/>
          <p:cNvSpPr/>
          <p:nvPr/>
        </p:nvSpPr>
        <p:spPr>
          <a:xfrm>
            <a:off x="12129394" y="28234127"/>
            <a:ext cx="9210491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 smtClean="0"/>
              <a:t>Fig. 2C: </a:t>
            </a:r>
            <a:r>
              <a:rPr lang="en-US" sz="4000" dirty="0"/>
              <a:t>Enrichment of CO</a:t>
            </a:r>
            <a:r>
              <a:rPr lang="en-US" sz="4000" baseline="-25000" dirty="0"/>
              <a:t>2</a:t>
            </a:r>
            <a:r>
              <a:rPr lang="en-US" sz="4000" dirty="0"/>
              <a:t> did not affect F:B at low </a:t>
            </a:r>
            <a:r>
              <a:rPr lang="en-US" sz="4000" dirty="0" smtClean="0"/>
              <a:t>(&lt; 150 ppm: p </a:t>
            </a:r>
            <a:r>
              <a:rPr lang="en-US" sz="4000" dirty="0"/>
              <a:t>= 0.29, Z = </a:t>
            </a:r>
            <a:r>
              <a:rPr lang="en-US" sz="4000" dirty="0" smtClean="0"/>
              <a:t>1.06) </a:t>
            </a:r>
            <a:r>
              <a:rPr lang="en-US" sz="4000" dirty="0"/>
              <a:t>or high enrichment </a:t>
            </a:r>
            <a:r>
              <a:rPr lang="en-US" sz="4000" dirty="0" smtClean="0"/>
              <a:t>(&gt; 151 ppm: p </a:t>
            </a:r>
            <a:r>
              <a:rPr lang="en-US" sz="4000" dirty="0"/>
              <a:t>= 0.76, Z = -</a:t>
            </a:r>
            <a:r>
              <a:rPr lang="en-US" sz="4000" dirty="0" smtClean="0"/>
              <a:t>0.31). </a:t>
            </a:r>
            <a:endParaRPr lang="en-US" sz="4000" dirty="0"/>
          </a:p>
        </p:txBody>
      </p:sp>
      <p:sp>
        <p:nvSpPr>
          <p:cNvPr id="70" name="Rectangle 69"/>
          <p:cNvSpPr/>
          <p:nvPr/>
        </p:nvSpPr>
        <p:spPr>
          <a:xfrm>
            <a:off x="22287591" y="28234127"/>
            <a:ext cx="9144000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4000" dirty="0"/>
              <a:t>Fig. </a:t>
            </a:r>
            <a:r>
              <a:rPr lang="en-US" sz="4000" dirty="0" smtClean="0"/>
              <a:t>2D: </a:t>
            </a:r>
            <a:r>
              <a:rPr lang="en-US" sz="4000" dirty="0"/>
              <a:t>Fungal phospholipid fatty acids (PLFA, 18:1⍵9), an indicator of fungal biomass, was not affected by increased temperature (p = 0.51, Z = -</a:t>
            </a:r>
            <a:r>
              <a:rPr lang="en-US" sz="4000" dirty="0" smtClean="0"/>
              <a:t>0.65), </a:t>
            </a:r>
            <a:r>
              <a:rPr lang="en-US" sz="4000" dirty="0"/>
              <a:t>N-addition (p = 0.48, Z = -</a:t>
            </a:r>
            <a:r>
              <a:rPr lang="en-US" sz="4000" dirty="0" smtClean="0"/>
              <a:t>0.71), </a:t>
            </a:r>
            <a:r>
              <a:rPr lang="en-US" sz="4000" dirty="0"/>
              <a:t>or CO</a:t>
            </a:r>
            <a:r>
              <a:rPr lang="en-US" sz="4000" baseline="-25000" dirty="0"/>
              <a:t>2</a:t>
            </a:r>
            <a:r>
              <a:rPr lang="en-US" sz="4000" dirty="0"/>
              <a:t> enrichment (p = 0.84, Z = </a:t>
            </a:r>
            <a:r>
              <a:rPr lang="en-US" sz="4000" dirty="0" smtClean="0"/>
              <a:t>0.21). </a:t>
            </a:r>
            <a:endParaRPr lang="en-US" sz="4000" dirty="0"/>
          </a:p>
        </p:txBody>
      </p:sp>
      <p:grpSp>
        <p:nvGrpSpPr>
          <p:cNvPr id="13" name="Group 12"/>
          <p:cNvGrpSpPr/>
          <p:nvPr/>
        </p:nvGrpSpPr>
        <p:grpSpPr>
          <a:xfrm>
            <a:off x="12129394" y="9981277"/>
            <a:ext cx="9144000" cy="6764160"/>
            <a:chOff x="12558856" y="11263914"/>
            <a:chExt cx="9144000" cy="6764160"/>
          </a:xfrm>
        </p:grpSpPr>
        <p:grpSp>
          <p:nvGrpSpPr>
            <p:cNvPr id="12" name="Group 11"/>
            <p:cNvGrpSpPr/>
            <p:nvPr/>
          </p:nvGrpSpPr>
          <p:grpSpPr>
            <a:xfrm>
              <a:off x="12558856" y="11263914"/>
              <a:ext cx="9144000" cy="6764160"/>
              <a:chOff x="12558856" y="11390503"/>
              <a:chExt cx="9144000" cy="6764160"/>
            </a:xfrm>
          </p:grpSpPr>
          <p:pic>
            <p:nvPicPr>
              <p:cNvPr id="28" name="Picture 27"/>
              <p:cNvPicPr>
                <a:picLocks noChangeAspect="1"/>
              </p:cNvPicPr>
              <p:nvPr/>
            </p:nvPicPr>
            <p:blipFill rotWithShape="1"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-218" r="218" b="49837"/>
              <a:stretch/>
            </p:blipFill>
            <p:spPr>
              <a:xfrm>
                <a:off x="12558856" y="11390503"/>
                <a:ext cx="9144000" cy="6306982"/>
              </a:xfrm>
              <a:prstGeom prst="rect">
                <a:avLst/>
              </a:prstGeom>
            </p:spPr>
          </p:pic>
          <p:pic>
            <p:nvPicPr>
              <p:cNvPr id="71" name="Picture 70"/>
              <p:cNvPicPr>
                <a:picLocks noChangeAspect="1"/>
              </p:cNvPicPr>
              <p:nvPr/>
            </p:nvPicPr>
            <p:blipFill rotWithShape="1">
              <a:blip r:embed="rId12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t="96062"/>
              <a:stretch/>
            </p:blipFill>
            <p:spPr>
              <a:xfrm>
                <a:off x="12558856" y="17659636"/>
                <a:ext cx="9144000" cy="495027"/>
              </a:xfrm>
              <a:prstGeom prst="rect">
                <a:avLst/>
              </a:prstGeom>
            </p:spPr>
          </p:pic>
        </p:grpSp>
        <p:sp>
          <p:nvSpPr>
            <p:cNvPr id="51" name="TextBox 50"/>
            <p:cNvSpPr txBox="1"/>
            <p:nvPr/>
          </p:nvSpPr>
          <p:spPr>
            <a:xfrm>
              <a:off x="14351165" y="11584181"/>
              <a:ext cx="692779" cy="523220"/>
            </a:xfrm>
            <a:prstGeom prst="rect">
              <a:avLst/>
            </a:prstGeom>
            <a:solidFill>
              <a:schemeClr val="bg1"/>
            </a:solidFill>
          </p:spPr>
          <p:txBody>
            <a:bodyPr wrap="square" rtlCol="0">
              <a:spAutoFit/>
            </a:bodyPr>
            <a:lstStyle/>
            <a:p>
              <a:endParaRPr lang="en-US" sz="2800" dirty="0">
                <a:latin typeface="Arial" charset="0"/>
                <a:ea typeface="Arial" charset="0"/>
                <a:cs typeface="Arial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1735231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686</TotalTime>
  <Words>529</Words>
  <Application>Microsoft Macintosh PowerPoint</Application>
  <PresentationFormat>Custom</PresentationFormat>
  <Paragraphs>32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 Rounded MT Bold</vt:lpstr>
      <vt:lpstr>Calibri</vt:lpstr>
      <vt:lpstr>Calibri Light</vt:lpstr>
      <vt:lpstr>Thonburi</vt:lpstr>
      <vt:lpstr>Times New Roman</vt:lpstr>
      <vt:lpstr>Arial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15.0028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Jessica Moore</dc:creator>
  <cp:lastModifiedBy>Jessica Moore</cp:lastModifiedBy>
  <cp:revision>50</cp:revision>
  <dcterms:created xsi:type="dcterms:W3CDTF">2016-12-02T16:03:40Z</dcterms:created>
  <dcterms:modified xsi:type="dcterms:W3CDTF">2016-12-06T15:44:46Z</dcterms:modified>
</cp:coreProperties>
</file>