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ACCC5B0-4464-4606-8EC5-20E297B82AE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4CA6"/>
    <a:srgbClr val="0A02A6"/>
    <a:srgbClr val="01244F"/>
    <a:srgbClr val="2D2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38" d="100"/>
          <a:sy n="38" d="100"/>
        </p:scale>
        <p:origin x="288" y="14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108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A02A6">
                <a:lumMod val="0"/>
                <a:lumOff val="100000"/>
                <a:alpha val="60000"/>
              </a:srgb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1644" y="17765599"/>
            <a:ext cx="11445023" cy="6366536"/>
          </a:xfrm>
          <a:prstGeom prst="rect">
            <a:avLst/>
          </a:prstGeom>
          <a:noFill/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990600"/>
            <a:ext cx="3962400" cy="373278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627541" y="1269861"/>
            <a:ext cx="21416918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Progress towards the synthesis of β</a:t>
            </a:r>
            <a:r>
              <a:rPr lang="en-US" sz="5400" b="1" dirty="0" smtClean="0"/>
              <a:t>-lactamase </a:t>
            </a:r>
            <a:r>
              <a:rPr lang="en-US" sz="5400" b="1" dirty="0"/>
              <a:t>inhibitor, 6-a-(</a:t>
            </a:r>
            <a:r>
              <a:rPr lang="en-US" sz="5400" b="1" dirty="0" err="1"/>
              <a:t>hydroxymethyl</a:t>
            </a:r>
            <a:r>
              <a:rPr lang="en-US" sz="5400" b="1" dirty="0"/>
              <a:t>) </a:t>
            </a:r>
            <a:r>
              <a:rPr lang="en-US" sz="5400" b="1" dirty="0" err="1"/>
              <a:t>penicillanic</a:t>
            </a:r>
            <a:r>
              <a:rPr lang="en-US" sz="5400" b="1" dirty="0"/>
              <a:t> acid </a:t>
            </a:r>
            <a:endParaRPr lang="en-US" sz="5400" b="1" dirty="0" smtClean="0"/>
          </a:p>
          <a:p>
            <a:pPr algn="ctr"/>
            <a:r>
              <a:rPr lang="en-US" sz="4000" u="sng" dirty="0" smtClean="0"/>
              <a:t>Sean Pierre-Louis</a:t>
            </a:r>
            <a:r>
              <a:rPr lang="en-US" sz="4000" dirty="0" smtClean="0"/>
              <a:t>, Marc Boudreau, Bill Butler</a:t>
            </a:r>
            <a:endParaRPr lang="en-US" sz="4000" dirty="0"/>
          </a:p>
          <a:p>
            <a:pPr algn="ctr"/>
            <a:r>
              <a:rPr lang="en-US" sz="4000" i="1" dirty="0"/>
              <a:t>sp2029@wildcats.unh.edu</a:t>
            </a:r>
            <a:r>
              <a:rPr lang="en-US" sz="4000" i="1" dirty="0">
                <a:latin typeface="Arial" panose="020B0604020202020204" pitchFamily="34" charset="0"/>
                <a:cs typeface="Arial" panose="020B0604020202020204" pitchFamily="34" charset="0"/>
              </a:rPr>
              <a:t>, Department of Chemistry, University of New Hampshire, Durham, NH</a:t>
            </a:r>
          </a:p>
          <a:p>
            <a:pPr algn="ctr"/>
            <a:r>
              <a:rPr lang="en-US" sz="4000" dirty="0" smtClean="0"/>
              <a:t>12/09/2016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112645" y="4723388"/>
            <a:ext cx="12360442" cy="27607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dirty="0"/>
          </a:p>
          <a:p>
            <a:endParaRPr lang="en-US" sz="3800" dirty="0"/>
          </a:p>
          <a:p>
            <a:pPr defTabSz="914400"/>
            <a:endParaRPr lang="en-US" sz="4000" dirty="0" smtClean="0"/>
          </a:p>
          <a:p>
            <a:pPr defTabSz="914400"/>
            <a:endParaRPr lang="en-US" sz="4000" dirty="0"/>
          </a:p>
          <a:p>
            <a:r>
              <a:rPr lang="en-US" sz="3600" dirty="0"/>
              <a:t> </a:t>
            </a:r>
            <a:r>
              <a:rPr lang="en-US" sz="3600" dirty="0" smtClean="0"/>
              <a:t>          6α-</a:t>
            </a:r>
            <a:r>
              <a:rPr lang="en-US" sz="3600" dirty="0"/>
              <a:t>(</a:t>
            </a:r>
            <a:r>
              <a:rPr lang="en-US" sz="3600" dirty="0" err="1"/>
              <a:t>hydroxymethyl</a:t>
            </a:r>
            <a:r>
              <a:rPr lang="en-US" sz="3600" dirty="0"/>
              <a:t>)</a:t>
            </a:r>
            <a:r>
              <a:rPr lang="en-US" sz="3600" dirty="0" err="1"/>
              <a:t>penicillanic</a:t>
            </a:r>
            <a:r>
              <a:rPr lang="en-US" sz="3600" dirty="0"/>
              <a:t> </a:t>
            </a:r>
            <a:r>
              <a:rPr lang="en-US" sz="3600" dirty="0" smtClean="0"/>
              <a:t>acid</a:t>
            </a:r>
            <a:r>
              <a:rPr lang="en-US" sz="3600" dirty="0"/>
              <a:t>,</a:t>
            </a:r>
            <a:r>
              <a:rPr lang="en-US" sz="3600" dirty="0" smtClean="0"/>
              <a:t> Figure </a:t>
            </a:r>
            <a:r>
              <a:rPr lang="en-US" sz="3600" b="1" dirty="0"/>
              <a:t>2</a:t>
            </a:r>
            <a:r>
              <a:rPr lang="en-US" sz="3600" dirty="0" smtClean="0"/>
              <a:t> </a:t>
            </a:r>
            <a:r>
              <a:rPr lang="en-US" sz="3600" dirty="0" smtClean="0"/>
              <a:t>is </a:t>
            </a:r>
            <a:r>
              <a:rPr lang="en-US" sz="3600" dirty="0"/>
              <a:t>a form of </a:t>
            </a:r>
            <a:r>
              <a:rPr lang="en-US" sz="3600" dirty="0" err="1"/>
              <a:t>penicillanic</a:t>
            </a:r>
            <a:r>
              <a:rPr lang="en-US" sz="3600" dirty="0"/>
              <a:t> acid that acts as an inhibitor for β-lactamase. The β-lactamase enzyme is responsible for breaking down the structural integrity of </a:t>
            </a:r>
            <a:r>
              <a:rPr lang="en-US" sz="3600" dirty="0" smtClean="0"/>
              <a:t>β-lactams ring which results in </a:t>
            </a:r>
            <a:r>
              <a:rPr lang="en-US" sz="3600" dirty="0"/>
              <a:t>bacterial </a:t>
            </a:r>
            <a:r>
              <a:rPr lang="en-US" sz="3600" dirty="0" smtClean="0"/>
              <a:t>resistance. After the enzyme binds and effectively busts open the four membered ring, the enzyme detaches through hydrolysis to continue </a:t>
            </a:r>
            <a:r>
              <a:rPr lang="en-US" sz="3600" dirty="0"/>
              <a:t>attacking other β-lactams </a:t>
            </a:r>
            <a:r>
              <a:rPr lang="en-US" sz="3600" dirty="0" smtClean="0"/>
              <a:t>rings. </a:t>
            </a:r>
          </a:p>
          <a:p>
            <a:endParaRPr lang="en-US" sz="3600" dirty="0"/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b="1" dirty="0"/>
          </a:p>
          <a:p>
            <a:r>
              <a:rPr lang="en-US" sz="3600" b="1" dirty="0" smtClean="0"/>
              <a:t>Figure 1. </a:t>
            </a:r>
            <a:r>
              <a:rPr lang="en-US" sz="3600" dirty="0" smtClean="0"/>
              <a:t>β-lactamase ring opening mechanism</a:t>
            </a:r>
            <a:endParaRPr lang="en-US" sz="3600" b="1" dirty="0" smtClean="0"/>
          </a:p>
          <a:p>
            <a:r>
              <a:rPr lang="en-US" sz="3600" dirty="0" smtClean="0"/>
              <a:t>            </a:t>
            </a:r>
          </a:p>
          <a:p>
            <a:r>
              <a:rPr lang="en-US" sz="3600" dirty="0"/>
              <a:t> </a:t>
            </a:r>
            <a:r>
              <a:rPr lang="en-US" sz="3600" dirty="0" smtClean="0"/>
              <a:t>          When introduced to </a:t>
            </a:r>
            <a:r>
              <a:rPr lang="en-US" sz="3600" dirty="0"/>
              <a:t>6α-(</a:t>
            </a:r>
            <a:r>
              <a:rPr lang="en-US" sz="3600" dirty="0" err="1" smtClean="0"/>
              <a:t>hydroxymethyl</a:t>
            </a:r>
            <a:r>
              <a:rPr lang="en-US" sz="3600" dirty="0" smtClean="0"/>
              <a:t>)</a:t>
            </a:r>
            <a:r>
              <a:rPr lang="en-US" sz="3600" dirty="0" err="1" smtClean="0"/>
              <a:t>penicillanic</a:t>
            </a:r>
            <a:r>
              <a:rPr lang="en-US" sz="3600" dirty="0" smtClean="0"/>
              <a:t> acid, the enzyme still attacks at </a:t>
            </a:r>
            <a:r>
              <a:rPr lang="en-US" sz="3600" dirty="0"/>
              <a:t>the </a:t>
            </a:r>
            <a:r>
              <a:rPr lang="en-US" sz="3600" dirty="0" smtClean="0"/>
              <a:t>β-lactam carbonyl group but unlike with other β-lactam antibiotics the enzyme is then unable to detach. This creates an inactive intermediate that remains inactive until it undergoes hydrolysis to reform the original enzyme. </a:t>
            </a:r>
            <a:r>
              <a:rPr lang="en-US" sz="3600" dirty="0"/>
              <a:t>6α-(</a:t>
            </a:r>
            <a:r>
              <a:rPr lang="en-US" sz="3600" dirty="0" err="1"/>
              <a:t>hydroxymethyl</a:t>
            </a:r>
            <a:r>
              <a:rPr lang="en-US" sz="3600" dirty="0"/>
              <a:t>)</a:t>
            </a:r>
            <a:r>
              <a:rPr lang="en-US" sz="3600" dirty="0" err="1"/>
              <a:t>penicillanic</a:t>
            </a:r>
            <a:r>
              <a:rPr lang="en-US" sz="3600" dirty="0"/>
              <a:t> </a:t>
            </a:r>
            <a:r>
              <a:rPr lang="en-US" sz="3600" dirty="0" smtClean="0"/>
              <a:t>acid displaces the water molecule needed for hydrolysis causing prolong enzyme inhibition.</a:t>
            </a:r>
            <a:r>
              <a:rPr lang="en-US" sz="3600" baseline="30000" dirty="0" smtClean="0"/>
              <a:t>1</a:t>
            </a:r>
            <a:endParaRPr lang="en-US" sz="3600" dirty="0" smtClean="0"/>
          </a:p>
          <a:p>
            <a:r>
              <a:rPr lang="en-US" sz="3600" dirty="0" smtClean="0"/>
              <a:t>            New </a:t>
            </a:r>
            <a:r>
              <a:rPr lang="en-US" sz="3600" dirty="0"/>
              <a:t>variants of β-lactamase have been identified calling for the development of new types of β-lactamase inhibitors to counter the </a:t>
            </a:r>
            <a:r>
              <a:rPr lang="en-US" sz="3600" dirty="0" smtClean="0"/>
              <a:t>increased resistance.</a:t>
            </a:r>
            <a:r>
              <a:rPr lang="en-US" sz="3600" baseline="30000" dirty="0" smtClean="0"/>
              <a:t>2</a:t>
            </a:r>
            <a:r>
              <a:rPr lang="en-US" sz="3600" dirty="0" smtClean="0"/>
              <a:t> </a:t>
            </a:r>
            <a:r>
              <a:rPr lang="en-US" sz="3600" dirty="0"/>
              <a:t>6α-(</a:t>
            </a:r>
            <a:r>
              <a:rPr lang="en-US" sz="3600" dirty="0" err="1"/>
              <a:t>hydroxymethyl</a:t>
            </a:r>
            <a:r>
              <a:rPr lang="en-US" sz="3600" dirty="0"/>
              <a:t>)</a:t>
            </a:r>
            <a:r>
              <a:rPr lang="en-US" sz="3600" dirty="0" err="1"/>
              <a:t>penicillanic</a:t>
            </a:r>
            <a:r>
              <a:rPr lang="en-US" sz="3600" dirty="0"/>
              <a:t> acid aims to </a:t>
            </a:r>
            <a:r>
              <a:rPr lang="en-US" sz="3600" dirty="0" smtClean="0"/>
              <a:t>prolong inhibition of </a:t>
            </a:r>
            <a:r>
              <a:rPr lang="en-US" sz="3600" dirty="0"/>
              <a:t>the lactamase </a:t>
            </a:r>
            <a:r>
              <a:rPr lang="en-US" sz="3600" dirty="0" smtClean="0"/>
              <a:t>enzyme in </a:t>
            </a:r>
            <a:r>
              <a:rPr lang="en-US" sz="3600" dirty="0"/>
              <a:t>order to preserve its </a:t>
            </a:r>
            <a:r>
              <a:rPr lang="en-US" sz="3600" dirty="0" smtClean="0"/>
              <a:t>β-lactam ring and kill bacteria. </a:t>
            </a:r>
            <a:r>
              <a:rPr lang="en-US" sz="3600" dirty="0"/>
              <a:t>6α-(</a:t>
            </a:r>
            <a:r>
              <a:rPr lang="en-US" sz="3600" dirty="0" err="1"/>
              <a:t>hydroxymethyl</a:t>
            </a:r>
            <a:r>
              <a:rPr lang="en-US" sz="3600" dirty="0"/>
              <a:t>)</a:t>
            </a:r>
            <a:r>
              <a:rPr lang="en-US" sz="3600" dirty="0" err="1"/>
              <a:t>penicillanic</a:t>
            </a:r>
            <a:r>
              <a:rPr lang="en-US" sz="3600" dirty="0"/>
              <a:t> </a:t>
            </a:r>
            <a:r>
              <a:rPr lang="en-US" sz="3600" dirty="0" smtClean="0"/>
              <a:t>acid, like all β-lactam antibiotics, kills bacteria by inhibiting the penicillin binding proteins responsible for managing the bacteria’s cell wall. </a:t>
            </a:r>
          </a:p>
          <a:p>
            <a:endParaRPr lang="en-US" sz="3600" b="1" dirty="0"/>
          </a:p>
          <a:p>
            <a:endParaRPr lang="en-US" sz="3800" b="1" dirty="0" smtClean="0"/>
          </a:p>
          <a:p>
            <a:endParaRPr lang="en-US" sz="3800" b="1" dirty="0"/>
          </a:p>
          <a:p>
            <a:endParaRPr lang="en-US" sz="3800" b="1" dirty="0" smtClean="0"/>
          </a:p>
          <a:p>
            <a:endParaRPr lang="en-US" sz="3800" b="1" dirty="0"/>
          </a:p>
          <a:p>
            <a:r>
              <a:rPr lang="en-US" sz="3800" b="1" dirty="0" smtClean="0"/>
              <a:t>Figure </a:t>
            </a:r>
            <a:r>
              <a:rPr lang="en-US" sz="3800" b="1" dirty="0"/>
              <a:t>2</a:t>
            </a:r>
            <a:r>
              <a:rPr lang="en-US" sz="3800" b="1" dirty="0" smtClean="0"/>
              <a:t>. </a:t>
            </a:r>
            <a:r>
              <a:rPr lang="en-US" sz="4000" dirty="0"/>
              <a:t>6α-(</a:t>
            </a:r>
            <a:r>
              <a:rPr lang="en-US" sz="4000" dirty="0" err="1"/>
              <a:t>hydroxymethyl</a:t>
            </a:r>
            <a:r>
              <a:rPr lang="en-US" sz="4000" dirty="0"/>
              <a:t>)</a:t>
            </a:r>
            <a:r>
              <a:rPr lang="en-US" sz="4000" dirty="0" err="1"/>
              <a:t>penicillanic</a:t>
            </a:r>
            <a:r>
              <a:rPr lang="en-US" sz="4000" dirty="0"/>
              <a:t> </a:t>
            </a:r>
            <a:r>
              <a:rPr lang="en-US" sz="4000" dirty="0" smtClean="0"/>
              <a:t>acid </a:t>
            </a:r>
            <a:endParaRPr lang="en-US" sz="3600" b="1" dirty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/>
          </a:p>
          <a:p>
            <a:r>
              <a:rPr lang="en-US" sz="3600" b="1" dirty="0" smtClean="0"/>
              <a:t>Scheme 1. </a:t>
            </a:r>
            <a:r>
              <a:rPr lang="en-US" sz="3600" dirty="0" smtClean="0"/>
              <a:t>Proposed Synthetic Route to </a:t>
            </a:r>
            <a:r>
              <a:rPr lang="en-US" sz="3600" dirty="0"/>
              <a:t>6α-(</a:t>
            </a:r>
            <a:r>
              <a:rPr lang="en-US" sz="3600" dirty="0" err="1"/>
              <a:t>hydroxymethyl</a:t>
            </a:r>
            <a:r>
              <a:rPr lang="en-US" sz="3600" dirty="0"/>
              <a:t>)</a:t>
            </a:r>
            <a:r>
              <a:rPr lang="en-US" sz="3600" dirty="0" err="1"/>
              <a:t>penicillanic</a:t>
            </a:r>
            <a:r>
              <a:rPr lang="en-US" sz="3600" dirty="0"/>
              <a:t> acid </a:t>
            </a:r>
            <a:endParaRPr lang="en-US" sz="36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29553543" y="4086708"/>
            <a:ext cx="13411201" cy="18035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  <a:p>
            <a:endParaRPr lang="en-US" sz="3800" dirty="0" smtClean="0">
              <a:cs typeface="Times New Roman" panose="02020603050405020304" pitchFamily="18" charset="0"/>
            </a:endParaRPr>
          </a:p>
          <a:p>
            <a:endParaRPr lang="en-US" sz="3600" dirty="0" smtClean="0">
              <a:cs typeface="Times New Roman" panose="02020603050405020304" pitchFamily="18" charset="0"/>
            </a:endParaRPr>
          </a:p>
          <a:p>
            <a:endParaRPr lang="en-US" sz="3600" dirty="0">
              <a:cs typeface="Times New Roman" panose="02020603050405020304" pitchFamily="18" charset="0"/>
            </a:endParaRPr>
          </a:p>
          <a:p>
            <a:endParaRPr lang="en-US" sz="3600" dirty="0" smtClean="0">
              <a:cs typeface="Times New Roman" panose="02020603050405020304" pitchFamily="18" charset="0"/>
            </a:endParaRPr>
          </a:p>
          <a:p>
            <a:r>
              <a:rPr lang="en-US" sz="3600" dirty="0" smtClean="0">
                <a:cs typeface="Times New Roman" panose="02020603050405020304" pitchFamily="18" charset="0"/>
              </a:rPr>
              <a:t>A larger quantity of starting material is required to resynthesize</a:t>
            </a:r>
            <a:r>
              <a:rPr lang="en-US" sz="3600" dirty="0"/>
              <a:t> </a:t>
            </a:r>
            <a:r>
              <a:rPr lang="en-US" sz="3600" dirty="0" smtClean="0"/>
              <a:t>            p-</a:t>
            </a:r>
            <a:r>
              <a:rPr lang="en-US" sz="3600" dirty="0" err="1" smtClean="0"/>
              <a:t>Nitrobenzyl</a:t>
            </a:r>
            <a:r>
              <a:rPr lang="en-US" sz="3600" dirty="0" smtClean="0"/>
              <a:t> 6,6-Dibromopenicillanate and</a:t>
            </a:r>
            <a:r>
              <a:rPr lang="en-US" sz="3600" dirty="0" smtClean="0">
                <a:cs typeface="Times New Roman" panose="02020603050405020304" pitchFamily="18" charset="0"/>
              </a:rPr>
              <a:t> run the full reaction.</a:t>
            </a:r>
            <a:r>
              <a:rPr lang="en-US" sz="3600" dirty="0" smtClean="0"/>
              <a:t> </a:t>
            </a:r>
            <a:r>
              <a:rPr lang="en-US" sz="3600" dirty="0"/>
              <a:t>p-</a:t>
            </a:r>
            <a:r>
              <a:rPr lang="en-US" sz="3600" dirty="0" err="1"/>
              <a:t>nitrobenzyl</a:t>
            </a:r>
            <a:r>
              <a:rPr lang="en-US" sz="3600" dirty="0"/>
              <a:t> 6β-hydroxymethyl-6α-</a:t>
            </a:r>
            <a:r>
              <a:rPr lang="en-US" sz="3600" dirty="0" err="1"/>
              <a:t>bromopenicillanate</a:t>
            </a:r>
            <a:r>
              <a:rPr lang="en-US" sz="3600" dirty="0"/>
              <a:t> (</a:t>
            </a:r>
            <a:r>
              <a:rPr lang="en-US" sz="3600" b="1" dirty="0"/>
              <a:t>4</a:t>
            </a:r>
            <a:r>
              <a:rPr lang="en-US" sz="3600" dirty="0"/>
              <a:t>) could then be prepared by a slight variation of the method of </a:t>
            </a:r>
            <a:r>
              <a:rPr lang="en-US" sz="3600" dirty="0" err="1"/>
              <a:t>DiNinno</a:t>
            </a:r>
            <a:r>
              <a:rPr lang="en-US" sz="3600" dirty="0"/>
              <a:t> </a:t>
            </a:r>
            <a:r>
              <a:rPr lang="en-US" sz="3600" i="1" dirty="0"/>
              <a:t>et al.</a:t>
            </a:r>
            <a:r>
              <a:rPr lang="en-US" sz="3600" baseline="30000" dirty="0"/>
              <a:t>3</a:t>
            </a:r>
            <a:r>
              <a:rPr lang="en-US" sz="3600" dirty="0"/>
              <a:t> The </a:t>
            </a:r>
            <a:r>
              <a:rPr lang="en-US" sz="3600" dirty="0" err="1"/>
              <a:t>bromo</a:t>
            </a:r>
            <a:r>
              <a:rPr lang="en-US" sz="3600" dirty="0"/>
              <a:t> groups in the compound p-</a:t>
            </a:r>
            <a:r>
              <a:rPr lang="en-US" sz="3600" dirty="0" err="1"/>
              <a:t>Nitrobenzyl</a:t>
            </a:r>
            <a:r>
              <a:rPr lang="en-US" sz="3600" dirty="0"/>
              <a:t> 6α-Bromo-6β-(</a:t>
            </a:r>
            <a:r>
              <a:rPr lang="en-US" sz="3600" dirty="0" err="1"/>
              <a:t>hydroxymethyl</a:t>
            </a:r>
            <a:r>
              <a:rPr lang="en-US" sz="3600" dirty="0"/>
              <a:t>)</a:t>
            </a:r>
            <a:r>
              <a:rPr lang="en-US" sz="3600" dirty="0" err="1"/>
              <a:t>penicillanate</a:t>
            </a:r>
            <a:r>
              <a:rPr lang="en-US" sz="3600" dirty="0"/>
              <a:t>  could be reduced via a halide reduction using </a:t>
            </a:r>
            <a:r>
              <a:rPr lang="en-US" sz="3600" dirty="0" err="1"/>
              <a:t>tributylphosphine</a:t>
            </a:r>
            <a:r>
              <a:rPr lang="en-US" sz="3600" dirty="0"/>
              <a:t>. Such reduction would gave mostly inversion of stereochemistry, which after chromatography would afford the compound p-</a:t>
            </a:r>
            <a:r>
              <a:rPr lang="en-US" sz="3600" dirty="0" err="1"/>
              <a:t>Nitrobenzyl</a:t>
            </a:r>
            <a:r>
              <a:rPr lang="en-US" sz="3600" dirty="0"/>
              <a:t> 6α-(</a:t>
            </a:r>
            <a:r>
              <a:rPr lang="en-US" sz="3600" dirty="0" err="1"/>
              <a:t>hydroxymethyl</a:t>
            </a:r>
            <a:r>
              <a:rPr lang="en-US" sz="3600" dirty="0"/>
              <a:t>)</a:t>
            </a:r>
            <a:r>
              <a:rPr lang="en-US" sz="3600" dirty="0" err="1"/>
              <a:t>penicillanate</a:t>
            </a:r>
            <a:r>
              <a:rPr lang="en-US" sz="3600" dirty="0"/>
              <a:t> (</a:t>
            </a:r>
            <a:r>
              <a:rPr lang="en-US" sz="3600" b="1" dirty="0"/>
              <a:t>5</a:t>
            </a:r>
            <a:r>
              <a:rPr lang="en-US" sz="3600" dirty="0"/>
              <a:t>).</a:t>
            </a:r>
            <a:r>
              <a:rPr lang="en-US" sz="3600" baseline="30000" dirty="0"/>
              <a:t>4</a:t>
            </a:r>
            <a:r>
              <a:rPr lang="en-US" sz="3600" dirty="0"/>
              <a:t> </a:t>
            </a:r>
            <a:r>
              <a:rPr lang="en-US" sz="3600" dirty="0" err="1"/>
              <a:t>Hydrogenolysis</a:t>
            </a:r>
            <a:r>
              <a:rPr lang="en-US" sz="3600" dirty="0"/>
              <a:t> of compound </a:t>
            </a:r>
            <a:r>
              <a:rPr lang="en-US" sz="3600" b="1" dirty="0"/>
              <a:t>5</a:t>
            </a:r>
            <a:r>
              <a:rPr lang="en-US" sz="3600" dirty="0"/>
              <a:t> over 10% </a:t>
            </a:r>
            <a:r>
              <a:rPr lang="en-US" sz="3600" dirty="0" err="1"/>
              <a:t>Pd</a:t>
            </a:r>
            <a:r>
              <a:rPr lang="en-US" sz="3600" dirty="0"/>
              <a:t>/C, and fractional crystallization, produces the desired compound, 6α-(</a:t>
            </a:r>
            <a:r>
              <a:rPr lang="en-US" sz="3600" dirty="0" err="1"/>
              <a:t>hydroxymethyl</a:t>
            </a:r>
            <a:r>
              <a:rPr lang="en-US" sz="3600" dirty="0"/>
              <a:t>)</a:t>
            </a:r>
            <a:r>
              <a:rPr lang="en-US" sz="3600" dirty="0" err="1"/>
              <a:t>penicillanic</a:t>
            </a:r>
            <a:r>
              <a:rPr lang="en-US" sz="3600" dirty="0"/>
              <a:t> acid (</a:t>
            </a:r>
            <a:r>
              <a:rPr lang="en-US" sz="3600" b="1" dirty="0"/>
              <a:t>6</a:t>
            </a:r>
            <a:r>
              <a:rPr lang="en-US" sz="3600" dirty="0"/>
              <a:t>).</a:t>
            </a:r>
            <a:endParaRPr lang="en-US" sz="3600" baseline="30000" dirty="0"/>
          </a:p>
          <a:p>
            <a:endParaRPr lang="en-US" sz="3600" b="1" dirty="0"/>
          </a:p>
          <a:p>
            <a:endParaRPr lang="en-US" sz="3600" b="1" dirty="0"/>
          </a:p>
          <a:p>
            <a:endParaRPr lang="en-US" sz="3600" b="1" dirty="0"/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cs typeface="Times New Roman" panose="02020603050405020304" pitchFamily="18" charset="0"/>
              </a:rPr>
              <a:t>Scheme 3. </a:t>
            </a:r>
            <a:r>
              <a:rPr lang="en-US" sz="3600" dirty="0" smtClean="0">
                <a:cs typeface="Times New Roman" panose="02020603050405020304" pitchFamily="18" charset="0"/>
              </a:rPr>
              <a:t>Future Experimental Work Towards Synthesis</a:t>
            </a:r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cs typeface="Times New Roman" panose="02020603050405020304" pitchFamily="18" charset="0"/>
              </a:rPr>
              <a:t>      </a:t>
            </a: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pPr defTabSz="914400">
              <a:tabLst>
                <a:tab pos="914400" algn="l"/>
              </a:tabLst>
            </a:pPr>
            <a:r>
              <a:rPr lang="en-US" sz="3800" dirty="0" smtClean="0">
                <a:cs typeface="Times New Roman" panose="02020603050405020304" pitchFamily="18" charset="0"/>
              </a:rPr>
              <a:t>Further study is required to continue developing an efficient synthesis of </a:t>
            </a:r>
            <a:r>
              <a:rPr lang="en-US" sz="4000" dirty="0"/>
              <a:t>6α-(</a:t>
            </a:r>
            <a:r>
              <a:rPr lang="en-US" sz="4000" dirty="0" err="1"/>
              <a:t>hydroxymethyl</a:t>
            </a:r>
            <a:r>
              <a:rPr lang="en-US" sz="4000" dirty="0"/>
              <a:t>)</a:t>
            </a:r>
            <a:r>
              <a:rPr lang="en-US" sz="4000" dirty="0" err="1"/>
              <a:t>penicillanic</a:t>
            </a:r>
            <a:r>
              <a:rPr lang="en-US" sz="4000" dirty="0"/>
              <a:t> </a:t>
            </a:r>
            <a:r>
              <a:rPr lang="en-US" sz="4000" dirty="0" smtClean="0"/>
              <a:t>acid.</a:t>
            </a:r>
            <a:r>
              <a:rPr lang="en-US" sz="3800" dirty="0">
                <a:cs typeface="Times New Roman" panose="02020603050405020304" pitchFamily="18" charset="0"/>
              </a:rPr>
              <a:t> </a:t>
            </a:r>
            <a:r>
              <a:rPr lang="en-US" sz="3800" dirty="0" smtClean="0">
                <a:cs typeface="Times New Roman" panose="02020603050405020304" pitchFamily="18" charset="0"/>
              </a:rPr>
              <a:t>It was found that impurities and low yield of the brominated product led to the untimely end of the synthesis. </a:t>
            </a:r>
            <a:endParaRPr lang="en-US" sz="3600" dirty="0" smtClean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120913" y="5900924"/>
            <a:ext cx="13487400" cy="12311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 smtClean="0"/>
              <a:t>	</a:t>
            </a:r>
          </a:p>
          <a:p>
            <a:endParaRPr lang="en-US" sz="3600" b="1" dirty="0" smtClean="0"/>
          </a:p>
          <a:p>
            <a:r>
              <a:rPr lang="en-US" sz="3600" dirty="0"/>
              <a:t>6β-</a:t>
            </a:r>
            <a:r>
              <a:rPr lang="en-US" sz="3600" dirty="0" err="1"/>
              <a:t>aminopenicillanic</a:t>
            </a:r>
            <a:r>
              <a:rPr lang="en-US" sz="3600" dirty="0"/>
              <a:t> acid (</a:t>
            </a:r>
            <a:r>
              <a:rPr lang="en-US" sz="3600" b="1" dirty="0"/>
              <a:t>1</a:t>
            </a:r>
            <a:r>
              <a:rPr lang="en-US" sz="3600" dirty="0"/>
              <a:t>)  was brominated </a:t>
            </a:r>
            <a:r>
              <a:rPr lang="en-US" sz="3600" dirty="0" smtClean="0"/>
              <a:t>using sodium nitrite and bromine to </a:t>
            </a:r>
            <a:r>
              <a:rPr lang="en-US" sz="3600" dirty="0" smtClean="0"/>
              <a:t>give </a:t>
            </a:r>
            <a:r>
              <a:rPr lang="en-US" sz="3600" dirty="0"/>
              <a:t>6,6-dibromopenicillanic acid (</a:t>
            </a:r>
            <a:r>
              <a:rPr lang="en-US" sz="3600" b="1" dirty="0"/>
              <a:t>2</a:t>
            </a:r>
            <a:r>
              <a:rPr lang="en-US" sz="3600" dirty="0"/>
              <a:t>).</a:t>
            </a:r>
            <a:r>
              <a:rPr lang="en-US" sz="3600" baseline="30000" dirty="0"/>
              <a:t> </a:t>
            </a:r>
            <a:r>
              <a:rPr lang="en-US" sz="3600" dirty="0"/>
              <a:t>The carboxyl group of was then protected with the p-</a:t>
            </a:r>
            <a:r>
              <a:rPr lang="en-US" sz="3600" dirty="0" err="1"/>
              <a:t>nitrobenzyl</a:t>
            </a:r>
            <a:r>
              <a:rPr lang="en-US" sz="3600" dirty="0"/>
              <a:t> ester </a:t>
            </a:r>
            <a:r>
              <a:rPr lang="en-US" sz="3600" dirty="0" smtClean="0"/>
              <a:t>and potassium carbonate to </a:t>
            </a:r>
            <a:r>
              <a:rPr lang="en-US" sz="3600" dirty="0"/>
              <a:t>give p-</a:t>
            </a:r>
            <a:r>
              <a:rPr lang="en-US" sz="3600" dirty="0" err="1"/>
              <a:t>Nitrobenzyl</a:t>
            </a:r>
            <a:r>
              <a:rPr lang="en-US" sz="3600" dirty="0"/>
              <a:t> 6,6-Dibromopenicillanate (</a:t>
            </a:r>
            <a:r>
              <a:rPr lang="en-US" sz="3600" b="1" dirty="0" smtClean="0"/>
              <a:t>3). </a:t>
            </a:r>
            <a:r>
              <a:rPr lang="en-US" sz="3600" dirty="0" smtClean="0"/>
              <a:t>The products were analyzed and identified using </a:t>
            </a:r>
            <a:r>
              <a:rPr lang="en-US" sz="3600" baseline="30000" dirty="0" smtClean="0"/>
              <a:t>1</a:t>
            </a:r>
            <a:r>
              <a:rPr lang="en-US" sz="3600" dirty="0" smtClean="0"/>
              <a:t>H NMR spectroscopy.</a:t>
            </a:r>
            <a:endParaRPr lang="en-US" sz="3600" b="1" dirty="0"/>
          </a:p>
          <a:p>
            <a:endParaRPr lang="en-US" sz="3600" dirty="0" smtClean="0"/>
          </a:p>
          <a:p>
            <a:endParaRPr lang="en-US" sz="3600" dirty="0" smtClean="0"/>
          </a:p>
          <a:p>
            <a:r>
              <a:rPr lang="en-US" sz="3600" dirty="0" smtClean="0"/>
              <a:t>The products of both reactions were successfully obtained but in very low yield. The </a:t>
            </a:r>
            <a:r>
              <a:rPr lang="en-US" sz="3600" dirty="0" err="1" smtClean="0"/>
              <a:t>bromination</a:t>
            </a:r>
            <a:r>
              <a:rPr lang="en-US" sz="3600" dirty="0" smtClean="0"/>
              <a:t> of 6-aminopenicillancic acid </a:t>
            </a:r>
            <a:r>
              <a:rPr lang="en-US" sz="3600" dirty="0" smtClean="0"/>
              <a:t>yielded a product in 17%. The protected product was collected in a yield of less than 5%. </a:t>
            </a:r>
            <a:r>
              <a:rPr lang="en-US" sz="3600" baseline="30000" dirty="0" smtClean="0"/>
              <a:t>1</a:t>
            </a:r>
            <a:r>
              <a:rPr lang="en-US" sz="3600" dirty="0" smtClean="0"/>
              <a:t>H NMR was used to verify the identities of both products. No purification techniques were done due to the low quantities and thus the products were analyzed as crude.</a:t>
            </a:r>
          </a:p>
          <a:p>
            <a:endParaRPr lang="en-US" sz="3600" dirty="0" smtClean="0"/>
          </a:p>
          <a:p>
            <a:endParaRPr lang="en-US" sz="3800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r>
              <a:rPr lang="en-US" sz="3600" b="1" dirty="0" smtClean="0"/>
              <a:t>Scheme 2. </a:t>
            </a:r>
            <a:r>
              <a:rPr lang="en-US" sz="3600" dirty="0" smtClean="0"/>
              <a:t>Attempted Experimental Synthesis</a:t>
            </a:r>
          </a:p>
          <a:p>
            <a:endParaRPr lang="en-US" sz="3600" dirty="0"/>
          </a:p>
        </p:txBody>
      </p:sp>
      <p:sp>
        <p:nvSpPr>
          <p:cNvPr id="11" name="Rectangle 10"/>
          <p:cNvSpPr/>
          <p:nvPr/>
        </p:nvSpPr>
        <p:spPr>
          <a:xfrm>
            <a:off x="29553543" y="5850376"/>
            <a:ext cx="3891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Future Work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553543" y="16913705"/>
            <a:ext cx="37144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Conclusions: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553543" y="21373603"/>
            <a:ext cx="58919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Acknowledgements: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553543" y="24703101"/>
            <a:ext cx="34647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References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5082331" y="9935866"/>
            <a:ext cx="23769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Results: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112645" y="6069775"/>
            <a:ext cx="3964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Introduction: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964265" y="5159976"/>
            <a:ext cx="613488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Experimental Design: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949469" y="2073961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8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17810113" y="20338603"/>
            <a:ext cx="1846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200" b="1" dirty="0"/>
          </a:p>
        </p:txBody>
      </p:sp>
      <p:sp>
        <p:nvSpPr>
          <p:cNvPr id="122" name="TextBox 121"/>
          <p:cNvSpPr txBox="1"/>
          <p:nvPr/>
        </p:nvSpPr>
        <p:spPr>
          <a:xfrm>
            <a:off x="13944600" y="22707600"/>
            <a:ext cx="3225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00" b="1" dirty="0">
              <a:solidFill>
                <a:prstClr val="black"/>
              </a:solidFill>
            </a:endParaRPr>
          </a:p>
          <a:p>
            <a:r>
              <a:rPr lang="en-US" sz="2400" dirty="0" smtClean="0">
                <a:solidFill>
                  <a:prstClr val="black"/>
                </a:solidFill>
              </a:rPr>
              <a:t> 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6679018" y="28252670"/>
            <a:ext cx="573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2</a:t>
            </a:r>
            <a:endParaRPr lang="en-US" sz="14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3276599" y="28252669"/>
            <a:ext cx="5916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1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0663209" y="28252668"/>
            <a:ext cx="573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3</a:t>
            </a:r>
            <a:endParaRPr lang="en-US" sz="1400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4732113" y="30435491"/>
            <a:ext cx="573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4</a:t>
            </a:r>
            <a:endParaRPr lang="en-US" sz="14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8475988" y="30429654"/>
            <a:ext cx="573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5</a:t>
            </a:r>
            <a:endParaRPr lang="en-US" sz="1400" b="1" dirty="0"/>
          </a:p>
        </p:txBody>
      </p:sp>
      <p:sp>
        <p:nvSpPr>
          <p:cNvPr id="71" name="TextBox 70"/>
          <p:cNvSpPr txBox="1"/>
          <p:nvPr/>
        </p:nvSpPr>
        <p:spPr>
          <a:xfrm>
            <a:off x="12186171" y="30429653"/>
            <a:ext cx="573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6</a:t>
            </a:r>
            <a:endParaRPr lang="en-US" sz="1400" b="1" dirty="0"/>
          </a:p>
        </p:txBody>
      </p:sp>
      <p:sp>
        <p:nvSpPr>
          <p:cNvPr id="77" name="TextBox 76"/>
          <p:cNvSpPr txBox="1"/>
          <p:nvPr/>
        </p:nvSpPr>
        <p:spPr>
          <a:xfrm>
            <a:off x="15963530" y="16641958"/>
            <a:ext cx="4385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1</a:t>
            </a:r>
            <a:endParaRPr lang="en-US" sz="1400" b="1" dirty="0"/>
          </a:p>
        </p:txBody>
      </p:sp>
      <p:sp>
        <p:nvSpPr>
          <p:cNvPr id="78" name="TextBox 77"/>
          <p:cNvSpPr txBox="1"/>
          <p:nvPr/>
        </p:nvSpPr>
        <p:spPr>
          <a:xfrm>
            <a:off x="19354543" y="16641958"/>
            <a:ext cx="573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2</a:t>
            </a:r>
          </a:p>
        </p:txBody>
      </p:sp>
      <p:sp>
        <p:nvSpPr>
          <p:cNvPr id="4" name="Rectangle 3"/>
          <p:cNvSpPr/>
          <p:nvPr/>
        </p:nvSpPr>
        <p:spPr>
          <a:xfrm>
            <a:off x="23652753" y="16641958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smtClean="0"/>
              <a:t>3</a:t>
            </a:r>
            <a:endParaRPr lang="en-US" sz="14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902" y="23164438"/>
            <a:ext cx="3110725" cy="24775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7111" y="14851131"/>
            <a:ext cx="9462442" cy="1815702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5036327" y="24181553"/>
            <a:ext cx="7042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Figure 3. </a:t>
            </a:r>
            <a:r>
              <a:rPr lang="en-US" sz="3600" baseline="30000" dirty="0" smtClean="0">
                <a:solidFill>
                  <a:prstClr val="black"/>
                </a:solidFill>
              </a:rPr>
              <a:t>1</a:t>
            </a:r>
            <a:r>
              <a:rPr lang="en-US" sz="3600" dirty="0" smtClean="0">
                <a:solidFill>
                  <a:prstClr val="black"/>
                </a:solidFill>
              </a:rPr>
              <a:t>H</a:t>
            </a:r>
            <a:r>
              <a:rPr lang="en-US" sz="3600" b="1" dirty="0" smtClean="0">
                <a:solidFill>
                  <a:prstClr val="black"/>
                </a:solidFill>
              </a:rPr>
              <a:t> </a:t>
            </a:r>
            <a:r>
              <a:rPr lang="en-US" sz="3600" dirty="0">
                <a:solidFill>
                  <a:prstClr val="black"/>
                </a:solidFill>
              </a:rPr>
              <a:t>NMR Spectra of </a:t>
            </a:r>
            <a:r>
              <a:rPr lang="en-US" sz="3600" dirty="0" smtClean="0">
                <a:solidFill>
                  <a:prstClr val="black"/>
                </a:solidFill>
              </a:rPr>
              <a:t>crude </a:t>
            </a:r>
            <a:r>
              <a:rPr lang="en-US" sz="3600" b="1" dirty="0" smtClean="0">
                <a:solidFill>
                  <a:prstClr val="black"/>
                </a:solidFill>
              </a:rPr>
              <a:t>2 </a:t>
            </a:r>
            <a:endParaRPr lang="en-US" sz="3600" b="1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262" y="18109167"/>
            <a:ext cx="1214694" cy="1142428"/>
          </a:xfrm>
          <a:prstGeom prst="rect">
            <a:avLst/>
          </a:prstGeom>
        </p:spPr>
      </p:pic>
      <p:sp>
        <p:nvSpPr>
          <p:cNvPr id="95" name="TextBox 94"/>
          <p:cNvSpPr txBox="1"/>
          <p:nvPr/>
        </p:nvSpPr>
        <p:spPr>
          <a:xfrm>
            <a:off x="18893103" y="20520922"/>
            <a:ext cx="583751" cy="2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DCM</a:t>
            </a:r>
            <a:endParaRPr lang="en-US" sz="1000" dirty="0"/>
          </a:p>
        </p:txBody>
      </p:sp>
      <p:sp>
        <p:nvSpPr>
          <p:cNvPr id="2" name="TextBox 1"/>
          <p:cNvSpPr txBox="1"/>
          <p:nvPr/>
        </p:nvSpPr>
        <p:spPr>
          <a:xfrm>
            <a:off x="29637648" y="25911869"/>
            <a:ext cx="133759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Kazuyuki </a:t>
            </a:r>
            <a:r>
              <a:rPr lang="en-US" sz="3200" dirty="0"/>
              <a:t>Miyashita, Irina </a:t>
            </a:r>
            <a:r>
              <a:rPr lang="en-US" sz="3200" dirty="0" err="1"/>
              <a:t>Massova</a:t>
            </a:r>
            <a:r>
              <a:rPr lang="en-US" sz="3200" dirty="0"/>
              <a:t>, Pascale </a:t>
            </a:r>
            <a:r>
              <a:rPr lang="en-US" sz="3200" dirty="0" err="1"/>
              <a:t>Taibi</a:t>
            </a:r>
            <a:r>
              <a:rPr lang="en-US" sz="3200" dirty="0"/>
              <a:t>, and </a:t>
            </a:r>
            <a:r>
              <a:rPr lang="en-US" sz="3200" dirty="0" err="1"/>
              <a:t>Shahriar</a:t>
            </a:r>
            <a:r>
              <a:rPr lang="en-US" sz="3200" dirty="0"/>
              <a:t> </a:t>
            </a:r>
            <a:r>
              <a:rPr lang="en-US" sz="3200" dirty="0" err="1" smtClean="0"/>
              <a:t>Mobashery</a:t>
            </a:r>
            <a:r>
              <a:rPr lang="en-US" sz="3200" dirty="0"/>
              <a:t> </a:t>
            </a:r>
            <a:r>
              <a:rPr lang="en-US" sz="3200" i="1" dirty="0" smtClean="0"/>
              <a:t>Journal of the American Chemical Society</a:t>
            </a:r>
            <a:r>
              <a:rPr lang="en-US" sz="3200" dirty="0" smtClean="0"/>
              <a:t> </a:t>
            </a:r>
            <a:r>
              <a:rPr lang="en-US" sz="3200" b="1" dirty="0"/>
              <a:t>1995</a:t>
            </a:r>
            <a:r>
              <a:rPr lang="en-US" sz="3200" dirty="0"/>
              <a:t> </a:t>
            </a:r>
            <a:r>
              <a:rPr lang="en-US" sz="3200" i="1" dirty="0"/>
              <a:t>117</a:t>
            </a:r>
            <a:r>
              <a:rPr lang="en-US" sz="3200" dirty="0"/>
              <a:t> (45), </a:t>
            </a:r>
            <a:r>
              <a:rPr lang="en-US" sz="3200" dirty="0" smtClean="0"/>
              <a:t>11055-11059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Drawz</a:t>
            </a:r>
            <a:r>
              <a:rPr lang="en-US" sz="3200" dirty="0"/>
              <a:t>, Sarah M., and Robert A. </a:t>
            </a:r>
            <a:r>
              <a:rPr lang="en-US" sz="3200" dirty="0" err="1"/>
              <a:t>Bonomo</a:t>
            </a:r>
            <a:r>
              <a:rPr lang="en-US" sz="3200" dirty="0"/>
              <a:t>. “Three Decades of </a:t>
            </a:r>
            <a:r>
              <a:rPr lang="en-US" sz="3200" dirty="0" err="1"/>
              <a:t>Β</a:t>
            </a:r>
            <a:r>
              <a:rPr lang="en-US" sz="3200" dirty="0"/>
              <a:t>-Lactamase Inhibitors.” </a:t>
            </a:r>
            <a:r>
              <a:rPr lang="en-US" sz="3200" i="1" dirty="0"/>
              <a:t>Clinical Microbiology Reviews</a:t>
            </a:r>
            <a:r>
              <a:rPr lang="en-US" sz="3200" dirty="0"/>
              <a:t> 23.1 (2010): 160–201. </a:t>
            </a:r>
            <a:r>
              <a:rPr lang="en-US" sz="3200" i="1" dirty="0"/>
              <a:t>PMC</a:t>
            </a:r>
            <a:r>
              <a:rPr lang="en-US" sz="3200" dirty="0"/>
              <a:t>. Web. 13 Oct. 2016.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3200" dirty="0" err="1"/>
              <a:t>DiNinno</a:t>
            </a:r>
            <a:r>
              <a:rPr lang="it-IT" sz="3200" dirty="0"/>
              <a:t>, </a:t>
            </a:r>
            <a:r>
              <a:rPr lang="it-IT" sz="3200" dirty="0" err="1"/>
              <a:t>F</a:t>
            </a:r>
            <a:r>
              <a:rPr lang="it-IT" sz="3200" dirty="0"/>
              <a:t>.; </a:t>
            </a:r>
            <a:r>
              <a:rPr lang="it-IT" sz="3200" dirty="0" err="1"/>
              <a:t>Beattie</a:t>
            </a:r>
            <a:r>
              <a:rPr lang="it-IT" sz="3200" dirty="0"/>
              <a:t>, T. </a:t>
            </a:r>
            <a:r>
              <a:rPr lang="it-IT" sz="3200" dirty="0" err="1"/>
              <a:t>R</a:t>
            </a:r>
            <a:r>
              <a:rPr lang="it-IT" sz="3200" dirty="0"/>
              <a:t>.; Christensen, B. </a:t>
            </a:r>
            <a:r>
              <a:rPr lang="it-IT" sz="3200" i="1" dirty="0"/>
              <a:t>G. </a:t>
            </a:r>
            <a:r>
              <a:rPr lang="it-IT" sz="3200" i="1" dirty="0" err="1"/>
              <a:t>J</a:t>
            </a:r>
            <a:r>
              <a:rPr lang="it-IT" sz="3200" i="1" dirty="0"/>
              <a:t>. </a:t>
            </a:r>
            <a:r>
              <a:rPr lang="it-IT" sz="3200" i="1" dirty="0" err="1"/>
              <a:t>Org</a:t>
            </a:r>
            <a:r>
              <a:rPr lang="it-IT" sz="3200" i="1" dirty="0"/>
              <a:t>. </a:t>
            </a:r>
            <a:r>
              <a:rPr lang="it-IT" sz="3200" i="1" dirty="0" err="1"/>
              <a:t>Chem</a:t>
            </a:r>
            <a:r>
              <a:rPr lang="it-IT" sz="3200" i="1" dirty="0"/>
              <a:t>. </a:t>
            </a:r>
            <a:r>
              <a:rPr lang="it-IT" sz="3200" dirty="0"/>
              <a:t>1977, </a:t>
            </a:r>
            <a:r>
              <a:rPr lang="it-IT" sz="3200" i="1" dirty="0"/>
              <a:t>42, </a:t>
            </a:r>
            <a:r>
              <a:rPr lang="it-IT" sz="3200" dirty="0"/>
              <a:t>2960</a:t>
            </a:r>
            <a:r>
              <a:rPr lang="it-IT" sz="3200" dirty="0" smtClean="0"/>
              <a:t>.</a:t>
            </a:r>
            <a:r>
              <a:rPr lang="it-IT" sz="3200" dirty="0"/>
              <a:t/>
            </a:r>
            <a:br>
              <a:rPr lang="it-IT" sz="3200" dirty="0"/>
            </a:br>
            <a:endParaRPr lang="en-US" sz="3200" dirty="0" smtClean="0"/>
          </a:p>
          <a:p>
            <a:pPr marL="514350" indent="-514350">
              <a:buFont typeface="+mj-lt"/>
              <a:buAutoNum type="arabicPeriod"/>
            </a:pPr>
            <a:endParaRPr lang="en-US" sz="3200" dirty="0"/>
          </a:p>
          <a:p>
            <a:pPr marL="514350" indent="-514350">
              <a:buFont typeface="+mj-lt"/>
              <a:buAutoNum type="arabicPeriod"/>
            </a:pP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15744894" y="18178028"/>
            <a:ext cx="567907" cy="2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421212" y="18294206"/>
            <a:ext cx="892788" cy="2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B</a:t>
            </a:r>
            <a:endParaRPr lang="en-US" sz="1000" dirty="0"/>
          </a:p>
        </p:txBody>
      </p:sp>
      <p:sp>
        <p:nvSpPr>
          <p:cNvPr id="23" name="TextBox 22"/>
          <p:cNvSpPr txBox="1"/>
          <p:nvPr/>
        </p:nvSpPr>
        <p:spPr>
          <a:xfrm>
            <a:off x="16405343" y="18624876"/>
            <a:ext cx="1083308" cy="2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/>
              <a:t>C</a:t>
            </a:r>
            <a:endParaRPr lang="en-US" sz="1000"/>
          </a:p>
        </p:txBody>
      </p:sp>
      <p:sp>
        <p:nvSpPr>
          <p:cNvPr id="24" name="TextBox 23"/>
          <p:cNvSpPr txBox="1"/>
          <p:nvPr/>
        </p:nvSpPr>
        <p:spPr>
          <a:xfrm>
            <a:off x="15890609" y="18706810"/>
            <a:ext cx="531733" cy="2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461484" y="22296933"/>
            <a:ext cx="348300" cy="2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D</a:t>
            </a:r>
            <a:endParaRPr lang="en-US" sz="1000" dirty="0"/>
          </a:p>
        </p:txBody>
      </p:sp>
      <p:sp>
        <p:nvSpPr>
          <p:cNvPr id="31" name="TextBox 30"/>
          <p:cNvSpPr txBox="1"/>
          <p:nvPr/>
        </p:nvSpPr>
        <p:spPr>
          <a:xfrm>
            <a:off x="20269200" y="22220723"/>
            <a:ext cx="341936" cy="2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/>
              <a:t>A</a:t>
            </a:r>
            <a:endParaRPr lang="en-US" sz="1000"/>
          </a:p>
        </p:txBody>
      </p:sp>
      <p:sp>
        <p:nvSpPr>
          <p:cNvPr id="32" name="TextBox 31"/>
          <p:cNvSpPr txBox="1"/>
          <p:nvPr/>
        </p:nvSpPr>
        <p:spPr>
          <a:xfrm>
            <a:off x="23558849" y="21423418"/>
            <a:ext cx="337693" cy="250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/>
              <a:t>B</a:t>
            </a:r>
            <a:endParaRPr lang="en-US" sz="1000"/>
          </a:p>
        </p:txBody>
      </p:sp>
      <p:sp>
        <p:nvSpPr>
          <p:cNvPr id="37" name="TextBox 36"/>
          <p:cNvSpPr txBox="1"/>
          <p:nvPr/>
        </p:nvSpPr>
        <p:spPr>
          <a:xfrm>
            <a:off x="29553543" y="22522933"/>
            <a:ext cx="12293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>
                <a:solidFill>
                  <a:prstClr val="black"/>
                </a:solidFill>
                <a:cs typeface="Times New Roman" panose="02020603050405020304" pitchFamily="18" charset="0"/>
              </a:rPr>
              <a:t>I would like to thank </a:t>
            </a:r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the Boudreau </a:t>
            </a:r>
            <a:r>
              <a:rPr lang="en-US" sz="3600" dirty="0">
                <a:solidFill>
                  <a:prstClr val="black"/>
                </a:solidFill>
                <a:cs typeface="Times New Roman" panose="02020603050405020304" pitchFamily="18" charset="0"/>
              </a:rPr>
              <a:t>research </a:t>
            </a:r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group, Bill Butler </a:t>
            </a:r>
            <a:r>
              <a:rPr lang="en-US" sz="3600" dirty="0">
                <a:solidFill>
                  <a:prstClr val="black"/>
                </a:solidFill>
                <a:cs typeface="Times New Roman" panose="02020603050405020304" pitchFamily="18" charset="0"/>
              </a:rPr>
              <a:t>and the UNH Department of Chemistry.</a:t>
            </a:r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0800000" flipH="1" flipV="1">
            <a:off x="23996575" y="21553579"/>
            <a:ext cx="1181155" cy="2816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c</a:t>
            </a:r>
            <a:endParaRPr lang="en-US" sz="1200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599" y="11364007"/>
            <a:ext cx="9082747" cy="185851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620" y="26765797"/>
            <a:ext cx="10895928" cy="420489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3543" y="14008143"/>
            <a:ext cx="11987886" cy="18617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6327" y="25021841"/>
            <a:ext cx="11470340" cy="6419077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5036327" y="31634875"/>
            <a:ext cx="7007816" cy="196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Figure 4. </a:t>
            </a:r>
            <a:r>
              <a:rPr lang="en-US" sz="3600" baseline="30000" dirty="0">
                <a:solidFill>
                  <a:prstClr val="black"/>
                </a:solidFill>
              </a:rPr>
              <a:t>1</a:t>
            </a:r>
            <a:r>
              <a:rPr lang="en-US" sz="3600" dirty="0">
                <a:solidFill>
                  <a:prstClr val="black"/>
                </a:solidFill>
              </a:rPr>
              <a:t>H</a:t>
            </a:r>
            <a:r>
              <a:rPr lang="en-US" sz="3600" b="1" dirty="0">
                <a:solidFill>
                  <a:prstClr val="black"/>
                </a:solidFill>
              </a:rPr>
              <a:t> </a:t>
            </a:r>
            <a:r>
              <a:rPr lang="en-US" sz="3600" dirty="0">
                <a:solidFill>
                  <a:prstClr val="black"/>
                </a:solidFill>
              </a:rPr>
              <a:t>NMR Spectra of crude </a:t>
            </a:r>
            <a:r>
              <a:rPr lang="en-US" sz="3600" b="1" dirty="0" smtClean="0">
                <a:solidFill>
                  <a:prstClr val="black"/>
                </a:solidFill>
              </a:rPr>
              <a:t>3 </a:t>
            </a:r>
            <a:endParaRPr lang="en-US" sz="3600" b="1" dirty="0"/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15804494" y="21951409"/>
            <a:ext cx="1063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Starting Material</a:t>
            </a:r>
            <a:endParaRPr lang="en-US" sz="1000" dirty="0"/>
          </a:p>
        </p:txBody>
      </p:sp>
      <p:sp>
        <p:nvSpPr>
          <p:cNvPr id="33" name="TextBox 32"/>
          <p:cNvSpPr txBox="1"/>
          <p:nvPr/>
        </p:nvSpPr>
        <p:spPr>
          <a:xfrm>
            <a:off x="22721517" y="21373603"/>
            <a:ext cx="352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SM</a:t>
            </a:r>
            <a:endParaRPr lang="en-US" sz="1000" dirty="0"/>
          </a:p>
        </p:txBody>
      </p:sp>
      <p:sp>
        <p:nvSpPr>
          <p:cNvPr id="35" name="TextBox 34"/>
          <p:cNvSpPr txBox="1"/>
          <p:nvPr/>
        </p:nvSpPr>
        <p:spPr>
          <a:xfrm>
            <a:off x="21643125" y="26974800"/>
            <a:ext cx="4315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DMF</a:t>
            </a:r>
            <a:endParaRPr lang="en-US" sz="1000" dirty="0"/>
          </a:p>
        </p:txBody>
      </p:sp>
      <p:sp>
        <p:nvSpPr>
          <p:cNvPr id="38" name="TextBox 37"/>
          <p:cNvSpPr txBox="1"/>
          <p:nvPr/>
        </p:nvSpPr>
        <p:spPr>
          <a:xfrm>
            <a:off x="22250400" y="27110057"/>
            <a:ext cx="4315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DMF</a:t>
            </a:r>
            <a:endParaRPr lang="en-US" sz="1000" dirty="0"/>
          </a:p>
        </p:txBody>
      </p:sp>
      <p:sp>
        <p:nvSpPr>
          <p:cNvPr id="41" name="TextBox 40"/>
          <p:cNvSpPr txBox="1"/>
          <p:nvPr/>
        </p:nvSpPr>
        <p:spPr>
          <a:xfrm>
            <a:off x="23858556" y="28252668"/>
            <a:ext cx="3738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</a:t>
            </a:r>
            <a:r>
              <a:rPr lang="en-US" sz="1000" baseline="-25000" dirty="0" smtClean="0"/>
              <a:t>2</a:t>
            </a:r>
            <a:r>
              <a:rPr lang="en-US" sz="1000" dirty="0"/>
              <a:t>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7314000" y="27356278"/>
            <a:ext cx="9300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Unreacted SM</a:t>
            </a:r>
            <a:endParaRPr lang="en-US" sz="1000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0509" y="27097910"/>
            <a:ext cx="901424" cy="1727213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5552502" y="27117751"/>
            <a:ext cx="2584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smtClean="0"/>
              <a:t>A</a:t>
            </a:r>
            <a:endParaRPr lang="en-US" sz="1000"/>
          </a:p>
        </p:txBody>
      </p:sp>
      <p:sp>
        <p:nvSpPr>
          <p:cNvPr id="45" name="TextBox 44"/>
          <p:cNvSpPr txBox="1"/>
          <p:nvPr/>
        </p:nvSpPr>
        <p:spPr>
          <a:xfrm>
            <a:off x="15603785" y="27557929"/>
            <a:ext cx="26321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smtClean="0"/>
              <a:t>D</a:t>
            </a:r>
            <a:endParaRPr lang="en-US" sz="1000"/>
          </a:p>
        </p:txBody>
      </p:sp>
      <p:sp>
        <p:nvSpPr>
          <p:cNvPr id="46" name="TextBox 45"/>
          <p:cNvSpPr txBox="1"/>
          <p:nvPr/>
        </p:nvSpPr>
        <p:spPr>
          <a:xfrm>
            <a:off x="16063186" y="27156886"/>
            <a:ext cx="2551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smtClean="0"/>
              <a:t>B</a:t>
            </a:r>
            <a:endParaRPr lang="en-US" sz="1000"/>
          </a:p>
        </p:txBody>
      </p:sp>
      <p:sp>
        <p:nvSpPr>
          <p:cNvPr id="47" name="TextBox 46"/>
          <p:cNvSpPr txBox="1"/>
          <p:nvPr/>
        </p:nvSpPr>
        <p:spPr>
          <a:xfrm>
            <a:off x="16079857" y="27452657"/>
            <a:ext cx="2535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C</a:t>
            </a:r>
            <a:endParaRPr lang="en-US" sz="1000" dirty="0"/>
          </a:p>
        </p:txBody>
      </p:sp>
      <p:sp>
        <p:nvSpPr>
          <p:cNvPr id="48" name="TextBox 47"/>
          <p:cNvSpPr txBox="1"/>
          <p:nvPr/>
        </p:nvSpPr>
        <p:spPr>
          <a:xfrm flipH="1">
            <a:off x="15531178" y="27853488"/>
            <a:ext cx="2174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/>
              <a:t>E</a:t>
            </a:r>
            <a:endParaRPr lang="en-US" sz="1000"/>
          </a:p>
        </p:txBody>
      </p:sp>
      <p:sp>
        <p:nvSpPr>
          <p:cNvPr id="49" name="TextBox 48"/>
          <p:cNvSpPr txBox="1"/>
          <p:nvPr/>
        </p:nvSpPr>
        <p:spPr>
          <a:xfrm>
            <a:off x="15348031" y="28099709"/>
            <a:ext cx="4876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F</a:t>
            </a:r>
            <a:endParaRPr lang="en-US" sz="1000" dirty="0"/>
          </a:p>
        </p:txBody>
      </p:sp>
      <p:sp>
        <p:nvSpPr>
          <p:cNvPr id="50" name="TextBox 49"/>
          <p:cNvSpPr txBox="1"/>
          <p:nvPr/>
        </p:nvSpPr>
        <p:spPr>
          <a:xfrm>
            <a:off x="15297945" y="28406556"/>
            <a:ext cx="3419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G</a:t>
            </a:r>
            <a:endParaRPr lang="en-US" sz="1000" dirty="0"/>
          </a:p>
        </p:txBody>
      </p:sp>
      <p:sp>
        <p:nvSpPr>
          <p:cNvPr id="51" name="TextBox 50"/>
          <p:cNvSpPr txBox="1"/>
          <p:nvPr/>
        </p:nvSpPr>
        <p:spPr>
          <a:xfrm>
            <a:off x="23918668" y="29366288"/>
            <a:ext cx="2535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C</a:t>
            </a:r>
            <a:endParaRPr lang="en-US" sz="1000" dirty="0"/>
          </a:p>
        </p:txBody>
      </p:sp>
      <p:sp>
        <p:nvSpPr>
          <p:cNvPr id="52" name="TextBox 51"/>
          <p:cNvSpPr txBox="1"/>
          <p:nvPr/>
        </p:nvSpPr>
        <p:spPr>
          <a:xfrm>
            <a:off x="23376094" y="29366289"/>
            <a:ext cx="4866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B</a:t>
            </a:r>
            <a:endParaRPr lang="en-US" sz="1000" dirty="0"/>
          </a:p>
        </p:txBody>
      </p:sp>
      <p:sp>
        <p:nvSpPr>
          <p:cNvPr id="53" name="TextBox 52"/>
          <p:cNvSpPr txBox="1"/>
          <p:nvPr/>
        </p:nvSpPr>
        <p:spPr>
          <a:xfrm>
            <a:off x="20306191" y="29870400"/>
            <a:ext cx="3049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A</a:t>
            </a:r>
            <a:endParaRPr lang="en-US" sz="1000" dirty="0"/>
          </a:p>
        </p:txBody>
      </p:sp>
      <p:sp>
        <p:nvSpPr>
          <p:cNvPr id="55" name="TextBox 54"/>
          <p:cNvSpPr txBox="1"/>
          <p:nvPr/>
        </p:nvSpPr>
        <p:spPr>
          <a:xfrm>
            <a:off x="19343805" y="29880647"/>
            <a:ext cx="2660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E</a:t>
            </a:r>
            <a:endParaRPr lang="en-US" sz="1000" dirty="0"/>
          </a:p>
        </p:txBody>
      </p:sp>
      <p:sp>
        <p:nvSpPr>
          <p:cNvPr id="56" name="TextBox 55"/>
          <p:cNvSpPr txBox="1"/>
          <p:nvPr/>
        </p:nvSpPr>
        <p:spPr>
          <a:xfrm>
            <a:off x="18602271" y="30020963"/>
            <a:ext cx="3565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D</a:t>
            </a:r>
            <a:endParaRPr lang="en-US" sz="1000" dirty="0"/>
          </a:p>
        </p:txBody>
      </p:sp>
      <p:sp>
        <p:nvSpPr>
          <p:cNvPr id="57" name="TextBox 56"/>
          <p:cNvSpPr txBox="1"/>
          <p:nvPr/>
        </p:nvSpPr>
        <p:spPr>
          <a:xfrm>
            <a:off x="16685340" y="29790112"/>
            <a:ext cx="411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F</a:t>
            </a:r>
            <a:endParaRPr lang="en-US" sz="1000" dirty="0"/>
          </a:p>
        </p:txBody>
      </p:sp>
      <p:sp>
        <p:nvSpPr>
          <p:cNvPr id="58" name="TextBox 57"/>
          <p:cNvSpPr txBox="1"/>
          <p:nvPr/>
        </p:nvSpPr>
        <p:spPr>
          <a:xfrm>
            <a:off x="15882849" y="29854002"/>
            <a:ext cx="4691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G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7899</TotalTime>
  <Words>498</Words>
  <Application>Microsoft Macintosh PowerPoint</Application>
  <PresentationFormat>Custom</PresentationFormat>
  <Paragraphs>115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Times New Roman</vt:lpstr>
      <vt:lpstr>Arial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Sean Pierre-Louis</cp:lastModifiedBy>
  <cp:revision>262</cp:revision>
  <dcterms:created xsi:type="dcterms:W3CDTF">2012-04-23T20:12:21Z</dcterms:created>
  <dcterms:modified xsi:type="dcterms:W3CDTF">2016-12-08T17:23:10Z</dcterms:modified>
</cp:coreProperties>
</file>