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2194210" rtl="0" eaLnBrk="1" latinLnBrk="0" hangingPunct="1">
      <a:defRPr sz="8600" kern="1200">
        <a:solidFill>
          <a:schemeClr val="tx1"/>
        </a:solidFill>
        <a:latin typeface="+mn-lt"/>
        <a:ea typeface="+mn-ea"/>
        <a:cs typeface="+mn-cs"/>
      </a:defRPr>
    </a:lvl1pPr>
    <a:lvl2pPr marL="2194210" algn="l" defTabSz="2194210" rtl="0" eaLnBrk="1" latinLnBrk="0" hangingPunct="1">
      <a:defRPr sz="8600" kern="1200">
        <a:solidFill>
          <a:schemeClr val="tx1"/>
        </a:solidFill>
        <a:latin typeface="+mn-lt"/>
        <a:ea typeface="+mn-ea"/>
        <a:cs typeface="+mn-cs"/>
      </a:defRPr>
    </a:lvl2pPr>
    <a:lvl3pPr marL="4388419" algn="l" defTabSz="2194210" rtl="0" eaLnBrk="1" latinLnBrk="0" hangingPunct="1">
      <a:defRPr sz="8600" kern="1200">
        <a:solidFill>
          <a:schemeClr val="tx1"/>
        </a:solidFill>
        <a:latin typeface="+mn-lt"/>
        <a:ea typeface="+mn-ea"/>
        <a:cs typeface="+mn-cs"/>
      </a:defRPr>
    </a:lvl3pPr>
    <a:lvl4pPr marL="6582629" algn="l" defTabSz="2194210" rtl="0" eaLnBrk="1" latinLnBrk="0" hangingPunct="1">
      <a:defRPr sz="8600" kern="1200">
        <a:solidFill>
          <a:schemeClr val="tx1"/>
        </a:solidFill>
        <a:latin typeface="+mn-lt"/>
        <a:ea typeface="+mn-ea"/>
        <a:cs typeface="+mn-cs"/>
      </a:defRPr>
    </a:lvl4pPr>
    <a:lvl5pPr marL="8776834" algn="l" defTabSz="2194210" rtl="0" eaLnBrk="1" latinLnBrk="0" hangingPunct="1">
      <a:defRPr sz="8600" kern="1200">
        <a:solidFill>
          <a:schemeClr val="tx1"/>
        </a:solidFill>
        <a:latin typeface="+mn-lt"/>
        <a:ea typeface="+mn-ea"/>
        <a:cs typeface="+mn-cs"/>
      </a:defRPr>
    </a:lvl5pPr>
    <a:lvl6pPr marL="10971043" algn="l" defTabSz="2194210" rtl="0" eaLnBrk="1" latinLnBrk="0" hangingPunct="1">
      <a:defRPr sz="8600" kern="1200">
        <a:solidFill>
          <a:schemeClr val="tx1"/>
        </a:solidFill>
        <a:latin typeface="+mn-lt"/>
        <a:ea typeface="+mn-ea"/>
        <a:cs typeface="+mn-cs"/>
      </a:defRPr>
    </a:lvl6pPr>
    <a:lvl7pPr marL="13165253" algn="l" defTabSz="2194210" rtl="0" eaLnBrk="1" latinLnBrk="0" hangingPunct="1">
      <a:defRPr sz="8600" kern="1200">
        <a:solidFill>
          <a:schemeClr val="tx1"/>
        </a:solidFill>
        <a:latin typeface="+mn-lt"/>
        <a:ea typeface="+mn-ea"/>
        <a:cs typeface="+mn-cs"/>
      </a:defRPr>
    </a:lvl7pPr>
    <a:lvl8pPr marL="15359462" algn="l" defTabSz="2194210" rtl="0" eaLnBrk="1" latinLnBrk="0" hangingPunct="1">
      <a:defRPr sz="8600" kern="1200">
        <a:solidFill>
          <a:schemeClr val="tx1"/>
        </a:solidFill>
        <a:latin typeface="+mn-lt"/>
        <a:ea typeface="+mn-ea"/>
        <a:cs typeface="+mn-cs"/>
      </a:defRPr>
    </a:lvl8pPr>
    <a:lvl9pPr marL="17553672" algn="l" defTabSz="219421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50" d="100"/>
          <a:sy n="50" d="100"/>
        </p:scale>
        <p:origin x="1776" y="544"/>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6A8BFD8-655B-7740-A0DE-41A2012FCA61}" type="datetimeFigureOut">
              <a:rPr lang="en-US" smtClean="0"/>
              <a:t>12/7/16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32A4E67-2412-B44C-B958-5ACBFB5EEF25}" type="slidenum">
              <a:rPr lang="en-US" smtClean="0"/>
              <a:t>‹#›</a:t>
            </a:fld>
            <a:endParaRPr lang="en-US"/>
          </a:p>
        </p:txBody>
      </p:sp>
    </p:spTree>
    <p:extLst>
      <p:ext uri="{BB962C8B-B14F-4D97-AF65-F5344CB8AC3E}">
        <p14:creationId xmlns:p14="http://schemas.microsoft.com/office/powerpoint/2010/main" val="58849816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32A4E67-2412-B44C-B958-5ACBFB5EEF25}" type="slidenum">
              <a:rPr lang="en-US" smtClean="0"/>
              <a:t>1</a:t>
            </a:fld>
            <a:endParaRPr lang="en-US"/>
          </a:p>
        </p:txBody>
      </p:sp>
    </p:spTree>
    <p:extLst>
      <p:ext uri="{BB962C8B-B14F-4D97-AF65-F5344CB8AC3E}">
        <p14:creationId xmlns:p14="http://schemas.microsoft.com/office/powerpoint/2010/main" val="409545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D318C0-10C9-DB48-9641-45243322AF0A}" type="datetimeFigureOut">
              <a:rPr lang="en-US" smtClean="0"/>
              <a:t>12/7/16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880318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D318C0-10C9-DB48-9641-45243322AF0A}" type="datetimeFigureOut">
              <a:rPr lang="en-US" smtClean="0"/>
              <a:t>12/7/16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414231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D318C0-10C9-DB48-9641-45243322AF0A}" type="datetimeFigureOut">
              <a:rPr lang="en-US" smtClean="0"/>
              <a:t>12/7/16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1025382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7"/>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7"/>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D318C0-10C9-DB48-9641-45243322AF0A}" type="datetimeFigureOut">
              <a:rPr lang="en-US" smtClean="0"/>
              <a:t>12/7/16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1868443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7" y="7368542"/>
            <a:ext cx="19400520"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7"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D318C0-10C9-DB48-9641-45243322AF0A}" type="datetimeFigureOut">
              <a:rPr lang="en-US" smtClean="0"/>
              <a:t>12/7/16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4045432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D318C0-10C9-DB48-9641-45243322AF0A}" type="datetimeFigureOut">
              <a:rPr lang="en-US" smtClean="0"/>
              <a:t>12/7/16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2943490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D318C0-10C9-DB48-9641-45243322AF0A}" type="datetimeFigureOut">
              <a:rPr lang="en-US" smtClean="0"/>
              <a:t>12/7/16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464959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D318C0-10C9-DB48-9641-45243322AF0A}" type="datetimeFigureOut">
              <a:rPr lang="en-US" smtClean="0"/>
              <a:t>12/7/16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4099304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D318C0-10C9-DB48-9641-45243322AF0A}" type="datetimeFigureOut">
              <a:rPr lang="en-US" smtClean="0"/>
              <a:t>12/7/16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4197017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D318C0-10C9-DB48-9641-45243322AF0A}" type="datetimeFigureOut">
              <a:rPr lang="en-US" smtClean="0"/>
              <a:t>12/7/16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2318962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D318C0-10C9-DB48-9641-45243322AF0A}" type="datetimeFigureOut">
              <a:rPr lang="en-US" smtClean="0"/>
              <a:t>12/7/16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395339210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40" tIns="219422" rIns="438840"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840" tIns="219422" rIns="438840"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fld id="{55D318C0-10C9-DB48-9641-45243322AF0A}" type="datetimeFigureOut">
              <a:rPr lang="en-US" smtClean="0"/>
              <a:t>12/7/16</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fld id="{1EA4E1FE-0089-884D-A854-47677463CDAA}" type="slidenum">
              <a:rPr lang="en-US" smtClean="0"/>
              <a:t>‹#›</a:t>
            </a:fld>
            <a:endParaRPr lang="en-US"/>
          </a:p>
        </p:txBody>
      </p:sp>
    </p:spTree>
    <p:extLst>
      <p:ext uri="{BB962C8B-B14F-4D97-AF65-F5344CB8AC3E}">
        <p14:creationId xmlns:p14="http://schemas.microsoft.com/office/powerpoint/2010/main" val="26843832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210" rtl="0" eaLnBrk="1" latinLnBrk="0" hangingPunct="1">
        <a:spcBef>
          <a:spcPct val="0"/>
        </a:spcBef>
        <a:buNone/>
        <a:defRPr sz="21100" kern="1200">
          <a:solidFill>
            <a:schemeClr val="tx1"/>
          </a:solidFill>
          <a:latin typeface="+mj-lt"/>
          <a:ea typeface="+mj-ea"/>
          <a:cs typeface="+mj-cs"/>
        </a:defRPr>
      </a:lvl1pPr>
    </p:titleStyle>
    <p:bodyStyle>
      <a:lvl1pPr marL="1645656" indent="-1645656" algn="l" defTabSz="2194210" rtl="0" eaLnBrk="1" latinLnBrk="0" hangingPunct="1">
        <a:spcBef>
          <a:spcPct val="20000"/>
        </a:spcBef>
        <a:buFont typeface="Arial"/>
        <a:buChar char="•"/>
        <a:defRPr sz="15400" kern="1200">
          <a:solidFill>
            <a:schemeClr val="tx1"/>
          </a:solidFill>
          <a:latin typeface="+mn-lt"/>
          <a:ea typeface="+mn-ea"/>
          <a:cs typeface="+mn-cs"/>
        </a:defRPr>
      </a:lvl1pPr>
      <a:lvl2pPr marL="3565589" indent="-1371379" algn="l" defTabSz="2194210" rtl="0" eaLnBrk="1" latinLnBrk="0" hangingPunct="1">
        <a:spcBef>
          <a:spcPct val="20000"/>
        </a:spcBef>
        <a:buFont typeface="Arial"/>
        <a:buChar char="–"/>
        <a:defRPr sz="13400" kern="1200">
          <a:solidFill>
            <a:schemeClr val="tx1"/>
          </a:solidFill>
          <a:latin typeface="+mn-lt"/>
          <a:ea typeface="+mn-ea"/>
          <a:cs typeface="+mn-cs"/>
        </a:defRPr>
      </a:lvl2pPr>
      <a:lvl3pPr marL="5485522" indent="-1097102" algn="l" defTabSz="2194210" rtl="0" eaLnBrk="1" latinLnBrk="0" hangingPunct="1">
        <a:spcBef>
          <a:spcPct val="20000"/>
        </a:spcBef>
        <a:buFont typeface="Arial"/>
        <a:buChar char="•"/>
        <a:defRPr sz="11500" kern="1200">
          <a:solidFill>
            <a:schemeClr val="tx1"/>
          </a:solidFill>
          <a:latin typeface="+mn-lt"/>
          <a:ea typeface="+mn-ea"/>
          <a:cs typeface="+mn-cs"/>
        </a:defRPr>
      </a:lvl3pPr>
      <a:lvl4pPr marL="7679731" indent="-1097102" algn="l" defTabSz="2194210" rtl="0" eaLnBrk="1" latinLnBrk="0" hangingPunct="1">
        <a:spcBef>
          <a:spcPct val="20000"/>
        </a:spcBef>
        <a:buFont typeface="Arial"/>
        <a:buChar char="–"/>
        <a:defRPr sz="9600" kern="1200">
          <a:solidFill>
            <a:schemeClr val="tx1"/>
          </a:solidFill>
          <a:latin typeface="+mn-lt"/>
          <a:ea typeface="+mn-ea"/>
          <a:cs typeface="+mn-cs"/>
        </a:defRPr>
      </a:lvl4pPr>
      <a:lvl5pPr marL="9873941" indent="-1097102" algn="l" defTabSz="2194210" rtl="0" eaLnBrk="1" latinLnBrk="0" hangingPunct="1">
        <a:spcBef>
          <a:spcPct val="20000"/>
        </a:spcBef>
        <a:buFont typeface="Arial"/>
        <a:buChar char="»"/>
        <a:defRPr sz="9600" kern="1200">
          <a:solidFill>
            <a:schemeClr val="tx1"/>
          </a:solidFill>
          <a:latin typeface="+mn-lt"/>
          <a:ea typeface="+mn-ea"/>
          <a:cs typeface="+mn-cs"/>
        </a:defRPr>
      </a:lvl5pPr>
      <a:lvl6pPr marL="12068150" indent="-1097102" algn="l" defTabSz="2194210" rtl="0" eaLnBrk="1" latinLnBrk="0" hangingPunct="1">
        <a:spcBef>
          <a:spcPct val="20000"/>
        </a:spcBef>
        <a:buFont typeface="Arial"/>
        <a:buChar char="•"/>
        <a:defRPr sz="9600" kern="1200">
          <a:solidFill>
            <a:schemeClr val="tx1"/>
          </a:solidFill>
          <a:latin typeface="+mn-lt"/>
          <a:ea typeface="+mn-ea"/>
          <a:cs typeface="+mn-cs"/>
        </a:defRPr>
      </a:lvl6pPr>
      <a:lvl7pPr marL="14262360" indent="-1097102" algn="l" defTabSz="2194210" rtl="0" eaLnBrk="1" latinLnBrk="0" hangingPunct="1">
        <a:spcBef>
          <a:spcPct val="20000"/>
        </a:spcBef>
        <a:buFont typeface="Arial"/>
        <a:buChar char="•"/>
        <a:defRPr sz="9600" kern="1200">
          <a:solidFill>
            <a:schemeClr val="tx1"/>
          </a:solidFill>
          <a:latin typeface="+mn-lt"/>
          <a:ea typeface="+mn-ea"/>
          <a:cs typeface="+mn-cs"/>
        </a:defRPr>
      </a:lvl7pPr>
      <a:lvl8pPr marL="16456565" indent="-1097102" algn="l" defTabSz="2194210" rtl="0" eaLnBrk="1" latinLnBrk="0" hangingPunct="1">
        <a:spcBef>
          <a:spcPct val="20000"/>
        </a:spcBef>
        <a:buFont typeface="Arial"/>
        <a:buChar char="•"/>
        <a:defRPr sz="9600" kern="1200">
          <a:solidFill>
            <a:schemeClr val="tx1"/>
          </a:solidFill>
          <a:latin typeface="+mn-lt"/>
          <a:ea typeface="+mn-ea"/>
          <a:cs typeface="+mn-cs"/>
        </a:defRPr>
      </a:lvl8pPr>
      <a:lvl9pPr marL="18650774" indent="-1097102" algn="l" defTabSz="219421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210" rtl="0" eaLnBrk="1" latinLnBrk="0" hangingPunct="1">
        <a:defRPr sz="8600" kern="1200">
          <a:solidFill>
            <a:schemeClr val="tx1"/>
          </a:solidFill>
          <a:latin typeface="+mn-lt"/>
          <a:ea typeface="+mn-ea"/>
          <a:cs typeface="+mn-cs"/>
        </a:defRPr>
      </a:lvl1pPr>
      <a:lvl2pPr marL="2194210" algn="l" defTabSz="2194210" rtl="0" eaLnBrk="1" latinLnBrk="0" hangingPunct="1">
        <a:defRPr sz="8600" kern="1200">
          <a:solidFill>
            <a:schemeClr val="tx1"/>
          </a:solidFill>
          <a:latin typeface="+mn-lt"/>
          <a:ea typeface="+mn-ea"/>
          <a:cs typeface="+mn-cs"/>
        </a:defRPr>
      </a:lvl2pPr>
      <a:lvl3pPr marL="4388419" algn="l" defTabSz="2194210" rtl="0" eaLnBrk="1" latinLnBrk="0" hangingPunct="1">
        <a:defRPr sz="8600" kern="1200">
          <a:solidFill>
            <a:schemeClr val="tx1"/>
          </a:solidFill>
          <a:latin typeface="+mn-lt"/>
          <a:ea typeface="+mn-ea"/>
          <a:cs typeface="+mn-cs"/>
        </a:defRPr>
      </a:lvl3pPr>
      <a:lvl4pPr marL="6582629" algn="l" defTabSz="2194210" rtl="0" eaLnBrk="1" latinLnBrk="0" hangingPunct="1">
        <a:defRPr sz="8600" kern="1200">
          <a:solidFill>
            <a:schemeClr val="tx1"/>
          </a:solidFill>
          <a:latin typeface="+mn-lt"/>
          <a:ea typeface="+mn-ea"/>
          <a:cs typeface="+mn-cs"/>
        </a:defRPr>
      </a:lvl4pPr>
      <a:lvl5pPr marL="8776834" algn="l" defTabSz="2194210" rtl="0" eaLnBrk="1" latinLnBrk="0" hangingPunct="1">
        <a:defRPr sz="8600" kern="1200">
          <a:solidFill>
            <a:schemeClr val="tx1"/>
          </a:solidFill>
          <a:latin typeface="+mn-lt"/>
          <a:ea typeface="+mn-ea"/>
          <a:cs typeface="+mn-cs"/>
        </a:defRPr>
      </a:lvl5pPr>
      <a:lvl6pPr marL="10971043" algn="l" defTabSz="2194210" rtl="0" eaLnBrk="1" latinLnBrk="0" hangingPunct="1">
        <a:defRPr sz="8600" kern="1200">
          <a:solidFill>
            <a:schemeClr val="tx1"/>
          </a:solidFill>
          <a:latin typeface="+mn-lt"/>
          <a:ea typeface="+mn-ea"/>
          <a:cs typeface="+mn-cs"/>
        </a:defRPr>
      </a:lvl6pPr>
      <a:lvl7pPr marL="13165253" algn="l" defTabSz="2194210" rtl="0" eaLnBrk="1" latinLnBrk="0" hangingPunct="1">
        <a:defRPr sz="8600" kern="1200">
          <a:solidFill>
            <a:schemeClr val="tx1"/>
          </a:solidFill>
          <a:latin typeface="+mn-lt"/>
          <a:ea typeface="+mn-ea"/>
          <a:cs typeface="+mn-cs"/>
        </a:defRPr>
      </a:lvl7pPr>
      <a:lvl8pPr marL="15359462" algn="l" defTabSz="2194210" rtl="0" eaLnBrk="1" latinLnBrk="0" hangingPunct="1">
        <a:defRPr sz="8600" kern="1200">
          <a:solidFill>
            <a:schemeClr val="tx1"/>
          </a:solidFill>
          <a:latin typeface="+mn-lt"/>
          <a:ea typeface="+mn-ea"/>
          <a:cs typeface="+mn-cs"/>
        </a:defRPr>
      </a:lvl8pPr>
      <a:lvl9pPr marL="17553672" algn="l" defTabSz="219421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png"/><Relationship Id="rId5" Type="http://schemas.openxmlformats.org/officeDocument/2006/relationships/image" Target="../media/image3.emf"/><Relationship Id="rId6" Type="http://schemas.openxmlformats.org/officeDocument/2006/relationships/image" Target="../media/image4.emf"/><Relationship Id="rId7" Type="http://schemas.openxmlformats.org/officeDocument/2006/relationships/image" Target="../media/image5.emf"/><Relationship Id="rId8" Type="http://schemas.openxmlformats.org/officeDocument/2006/relationships/image" Target="../media/image6.emf"/><Relationship Id="rId9" Type="http://schemas.openxmlformats.org/officeDocument/2006/relationships/image" Target="../media/image7.emf"/><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descr="TGF_Illo_panel_2b.jpg"/>
          <p:cNvPicPr>
            <a:picLocks noChangeAspect="1"/>
          </p:cNvPicPr>
          <p:nvPr/>
        </p:nvPicPr>
        <p:blipFill rotWithShape="1">
          <a:blip r:embed="rId3">
            <a:alphaModFix amt="20000"/>
            <a:extLst>
              <a:ext uri="{28A0092B-C50C-407E-A947-70E740481C1C}">
                <a14:useLocalDpi xmlns:a14="http://schemas.microsoft.com/office/drawing/2010/main" val="0"/>
              </a:ext>
            </a:extLst>
          </a:blip>
          <a:srcRect l="9517" t="23636" r="17142"/>
          <a:stretch/>
        </p:blipFill>
        <p:spPr bwMode="auto">
          <a:xfrm>
            <a:off x="-1" y="0"/>
            <a:ext cx="43891201" cy="3291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935547" y="203997"/>
            <a:ext cx="34053454" cy="2132804"/>
          </a:xfrm>
        </p:spPr>
        <p:txBody>
          <a:bodyPr>
            <a:noAutofit/>
          </a:bodyPr>
          <a:lstStyle/>
          <a:p>
            <a:r>
              <a:rPr lang="en-US" sz="9600" b="1" dirty="0">
                <a:latin typeface="Times New Roman"/>
                <a:cs typeface="Times New Roman"/>
              </a:rPr>
              <a:t>L</a:t>
            </a:r>
            <a:r>
              <a:rPr lang="en-US" sz="9600" b="1" dirty="0" smtClean="0">
                <a:latin typeface="Times New Roman"/>
                <a:cs typeface="Times New Roman"/>
              </a:rPr>
              <a:t>ightning </a:t>
            </a:r>
            <a:r>
              <a:rPr lang="en-US" sz="9600" b="1" dirty="0">
                <a:latin typeface="Times New Roman"/>
                <a:cs typeface="Times New Roman"/>
              </a:rPr>
              <a:t>leader and relativistic feedback discharge models of terrestrial gamma-ray flashes</a:t>
            </a:r>
            <a:endParaRPr lang="en-US" sz="9600" dirty="0">
              <a:latin typeface="Times New Roman"/>
              <a:cs typeface="Times New Roman"/>
            </a:endParaRPr>
          </a:p>
        </p:txBody>
      </p:sp>
      <p:pic>
        <p:nvPicPr>
          <p:cNvPr id="4" name="Picture 3" descr="TGF_Illo_panel_2b.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059" y="22297234"/>
            <a:ext cx="9533050" cy="6866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18"/>
          <p:cNvSpPr txBox="1"/>
          <p:nvPr/>
        </p:nvSpPr>
        <p:spPr>
          <a:xfrm>
            <a:off x="4528920" y="2884355"/>
            <a:ext cx="35225231" cy="2105123"/>
          </a:xfrm>
          <a:prstGeom prst="rect">
            <a:avLst/>
          </a:prstGeom>
          <a:noFill/>
        </p:spPr>
        <p:txBody>
          <a:bodyPr wrap="square" lIns="438840" tIns="219422" rIns="438840" bIns="219422" rtlCol="0">
            <a:spAutoFit/>
          </a:bodyPr>
          <a:lstStyle/>
          <a:p>
            <a:pPr algn="ctr"/>
            <a:r>
              <a:rPr lang="en-US" sz="4400" dirty="0">
                <a:latin typeface="Times New Roman"/>
                <a:cs typeface="Times New Roman"/>
              </a:rPr>
              <a:t>Joseph R. Dwyer</a:t>
            </a:r>
            <a:r>
              <a:rPr lang="en-US" sz="4400" baseline="30000" dirty="0">
                <a:latin typeface="Times New Roman"/>
                <a:cs typeface="Times New Roman"/>
              </a:rPr>
              <a:t>1</a:t>
            </a:r>
            <a:r>
              <a:rPr lang="en-US" sz="4400" dirty="0">
                <a:latin typeface="Times New Roman"/>
                <a:cs typeface="Times New Roman"/>
              </a:rPr>
              <a:t>, </a:t>
            </a:r>
            <a:r>
              <a:rPr lang="en-US" sz="4400" dirty="0" err="1">
                <a:latin typeface="Times New Roman"/>
                <a:cs typeface="Times New Roman"/>
              </a:rPr>
              <a:t>Ningyu</a:t>
            </a:r>
            <a:r>
              <a:rPr lang="en-US" sz="4400" dirty="0">
                <a:latin typeface="Times New Roman"/>
                <a:cs typeface="Times New Roman"/>
              </a:rPr>
              <a:t> Liu</a:t>
            </a:r>
            <a:r>
              <a:rPr lang="en-US" sz="4400" baseline="30000" dirty="0">
                <a:latin typeface="Times New Roman"/>
                <a:cs typeface="Times New Roman"/>
              </a:rPr>
              <a:t>1</a:t>
            </a:r>
            <a:r>
              <a:rPr lang="en-US" sz="4400" dirty="0">
                <a:latin typeface="Times New Roman"/>
                <a:cs typeface="Times New Roman"/>
              </a:rPr>
              <a:t>, J. Eric Grove</a:t>
            </a:r>
            <a:r>
              <a:rPr lang="en-US" sz="4400" baseline="30000" dirty="0">
                <a:latin typeface="Times New Roman"/>
                <a:cs typeface="Times New Roman"/>
              </a:rPr>
              <a:t>2</a:t>
            </a:r>
            <a:r>
              <a:rPr lang="en-US" sz="4400" dirty="0">
                <a:latin typeface="Times New Roman"/>
                <a:cs typeface="Times New Roman"/>
              </a:rPr>
              <a:t>, Hamid Rassoul</a:t>
            </a:r>
            <a:r>
              <a:rPr lang="en-US" sz="4400" baseline="30000" dirty="0">
                <a:latin typeface="Times New Roman"/>
                <a:cs typeface="Times New Roman"/>
              </a:rPr>
              <a:t>3</a:t>
            </a:r>
            <a:r>
              <a:rPr lang="en-US" sz="4400" dirty="0">
                <a:latin typeface="Times New Roman"/>
                <a:cs typeface="Times New Roman"/>
              </a:rPr>
              <a:t>, and David M. Smith</a:t>
            </a:r>
            <a:r>
              <a:rPr lang="en-US" sz="4400" baseline="30000" dirty="0">
                <a:latin typeface="Times New Roman"/>
                <a:cs typeface="Times New Roman"/>
              </a:rPr>
              <a:t>4</a:t>
            </a:r>
            <a:endParaRPr lang="en-US" sz="4400" dirty="0">
              <a:latin typeface="Times New Roman"/>
              <a:cs typeface="Times New Roman"/>
            </a:endParaRPr>
          </a:p>
          <a:p>
            <a:pPr algn="ctr"/>
            <a:r>
              <a:rPr lang="en-US" sz="3200" baseline="30000" dirty="0">
                <a:latin typeface="Times New Roman"/>
                <a:cs typeface="Times New Roman"/>
              </a:rPr>
              <a:t>1</a:t>
            </a:r>
            <a:r>
              <a:rPr lang="en-US" sz="3200" i="1" dirty="0">
                <a:latin typeface="Times New Roman"/>
                <a:cs typeface="Times New Roman"/>
              </a:rPr>
              <a:t>Department of Physics and Space Science Center (EOS), University of New Hampshire, Durham, </a:t>
            </a:r>
            <a:r>
              <a:rPr lang="en-US" sz="3200" i="1" dirty="0" smtClean="0">
                <a:latin typeface="Times New Roman"/>
                <a:cs typeface="Times New Roman"/>
              </a:rPr>
              <a:t>NH</a:t>
            </a:r>
            <a:r>
              <a:rPr lang="en-US" sz="3200" dirty="0" smtClean="0">
                <a:latin typeface="Times New Roman"/>
                <a:cs typeface="Times New Roman"/>
              </a:rPr>
              <a:t>, </a:t>
            </a:r>
            <a:r>
              <a:rPr lang="en-US" sz="3200" i="1" baseline="30000" dirty="0" smtClean="0">
                <a:latin typeface="Times New Roman"/>
                <a:cs typeface="Times New Roman"/>
              </a:rPr>
              <a:t>2</a:t>
            </a:r>
            <a:r>
              <a:rPr lang="en-US" sz="3200" i="1" dirty="0" smtClean="0">
                <a:latin typeface="Times New Roman"/>
                <a:cs typeface="Times New Roman"/>
              </a:rPr>
              <a:t>Naval </a:t>
            </a:r>
            <a:r>
              <a:rPr lang="en-US" sz="3200" i="1" dirty="0">
                <a:latin typeface="Times New Roman"/>
                <a:cs typeface="Times New Roman"/>
              </a:rPr>
              <a:t>Research Laboratory, Washington </a:t>
            </a:r>
            <a:r>
              <a:rPr lang="en-US" sz="3200" i="1" dirty="0" smtClean="0">
                <a:latin typeface="Times New Roman"/>
                <a:cs typeface="Times New Roman"/>
              </a:rPr>
              <a:t>DC,</a:t>
            </a:r>
            <a:endParaRPr lang="en-US" sz="3200" dirty="0">
              <a:latin typeface="Times New Roman"/>
              <a:cs typeface="Times New Roman"/>
            </a:endParaRPr>
          </a:p>
          <a:p>
            <a:pPr algn="ctr"/>
            <a:r>
              <a:rPr lang="en-US" sz="3200" i="1" baseline="30000" dirty="0">
                <a:latin typeface="Times New Roman"/>
                <a:cs typeface="Times New Roman"/>
              </a:rPr>
              <a:t>3</a:t>
            </a:r>
            <a:r>
              <a:rPr lang="en-US" sz="3200" i="1" dirty="0">
                <a:latin typeface="Times New Roman"/>
                <a:cs typeface="Times New Roman"/>
              </a:rPr>
              <a:t>Department of Physics and Space Sciences, Florida Institute of Technology, Melbourne, </a:t>
            </a:r>
            <a:r>
              <a:rPr lang="en-US" sz="3200" i="1" dirty="0" smtClean="0">
                <a:latin typeface="Times New Roman"/>
                <a:cs typeface="Times New Roman"/>
              </a:rPr>
              <a:t>FL, </a:t>
            </a:r>
            <a:r>
              <a:rPr lang="en-US" sz="3200" i="1" baseline="30000" dirty="0" smtClean="0">
                <a:latin typeface="Times New Roman"/>
                <a:cs typeface="Times New Roman"/>
              </a:rPr>
              <a:t>4</a:t>
            </a:r>
            <a:r>
              <a:rPr lang="en-US" sz="3200" i="1" dirty="0" smtClean="0">
                <a:latin typeface="Times New Roman"/>
                <a:cs typeface="Times New Roman"/>
              </a:rPr>
              <a:t>Physics </a:t>
            </a:r>
            <a:r>
              <a:rPr lang="en-US" sz="3200" i="1" dirty="0">
                <a:latin typeface="Times New Roman"/>
                <a:cs typeface="Times New Roman"/>
              </a:rPr>
              <a:t>Department and Santa Cruz Institute for Particle Physics, University of California, Santa Cruz, </a:t>
            </a:r>
            <a:r>
              <a:rPr lang="en-US" sz="3200" i="1" dirty="0" smtClean="0">
                <a:latin typeface="Times New Roman"/>
                <a:cs typeface="Times New Roman"/>
              </a:rPr>
              <a:t>CA</a:t>
            </a:r>
            <a:endParaRPr lang="en-US" sz="3200" dirty="0">
              <a:latin typeface="Times New Roman"/>
              <a:cs typeface="Times New Roman"/>
            </a:endParaRPr>
          </a:p>
        </p:txBody>
      </p:sp>
      <p:pic>
        <p:nvPicPr>
          <p:cNvPr id="23" name="Picture 22" descr="unh2.png"/>
          <p:cNvPicPr>
            <a:picLocks noChangeAspect="1"/>
          </p:cNvPicPr>
          <p:nvPr/>
        </p:nvPicPr>
        <p:blipFill>
          <a:blip r:embed="rId4">
            <a:alphaModFix amt="73000"/>
            <a:extLst>
              <a:ext uri="{28A0092B-C50C-407E-A947-70E740481C1C}">
                <a14:useLocalDpi xmlns:a14="http://schemas.microsoft.com/office/drawing/2010/main" val="0"/>
              </a:ext>
            </a:extLst>
          </a:blip>
          <a:stretch>
            <a:fillRect/>
          </a:stretch>
        </p:blipFill>
        <p:spPr>
          <a:xfrm>
            <a:off x="0" y="0"/>
            <a:ext cx="4935546" cy="5001944"/>
          </a:xfrm>
          <a:prstGeom prst="rect">
            <a:avLst/>
          </a:prstGeom>
        </p:spPr>
      </p:pic>
      <p:sp>
        <p:nvSpPr>
          <p:cNvPr id="24" name="TextBox 23"/>
          <p:cNvSpPr txBox="1"/>
          <p:nvPr/>
        </p:nvSpPr>
        <p:spPr>
          <a:xfrm>
            <a:off x="455546" y="5224590"/>
            <a:ext cx="10676267" cy="17063062"/>
          </a:xfrm>
          <a:prstGeom prst="rect">
            <a:avLst/>
          </a:prstGeom>
          <a:noFill/>
        </p:spPr>
        <p:txBody>
          <a:bodyPr wrap="square" lIns="438840" tIns="219422" rIns="438840" bIns="219422" rtlCol="0">
            <a:spAutoFit/>
          </a:bodyPr>
          <a:lstStyle/>
          <a:p>
            <a:pPr algn="ctr"/>
            <a:r>
              <a:rPr lang="en-US" sz="3600" b="1" dirty="0" smtClean="0">
                <a:latin typeface="Times New Roman"/>
                <a:cs typeface="Times New Roman"/>
              </a:rPr>
              <a:t>Abstract</a:t>
            </a:r>
          </a:p>
          <a:p>
            <a:pPr algn="just"/>
            <a:r>
              <a:rPr lang="en-US" sz="3600" dirty="0" smtClean="0">
                <a:latin typeface="Times New Roman"/>
                <a:cs typeface="Times New Roman"/>
              </a:rPr>
              <a:t>Lightning leader models of terrestrial gamma-ray flashes (TGFs) are based on the observations that leaders emit bursts of hard x-rays. These x-rays are thought to be generated by runaway electrons created in the high-field regions associated with the leader tips and/or streamers heads.  Inside a thunderstorm, it has been proposed that these runaway electrons may experience additional relativistic runaway electron avalanche (RREA) multiplication, increasing the number and the average energy of the electrons, and possibly resulting in a TGF.  In contrast, relativistic feedback discharge models generate large numbers of RREAs through a positive feedback effect caused by backward propagating positrons and backscattered x-rays. Because both models predict that TGFs should occur </a:t>
            </a:r>
            <a:r>
              <a:rPr lang="en-US" sz="3600" dirty="0">
                <a:latin typeface="Times New Roman"/>
                <a:cs typeface="Times New Roman"/>
              </a:rPr>
              <a:t>during the propagation of the upward negative leader between the main negative and positive charge </a:t>
            </a:r>
            <a:r>
              <a:rPr lang="en-US" sz="3600" dirty="0" smtClean="0">
                <a:latin typeface="Times New Roman"/>
                <a:cs typeface="Times New Roman"/>
              </a:rPr>
              <a:t>centers, it is challenging to come up with observational tests that distinguish between the two models. In this work, we calculate the current moments caused by the runaway electrons and their associated ionization. By comparing these </a:t>
            </a:r>
            <a:r>
              <a:rPr lang="en-US" sz="3600" dirty="0">
                <a:latin typeface="Times New Roman"/>
                <a:cs typeface="Times New Roman"/>
              </a:rPr>
              <a:t>current moments inferred </a:t>
            </a:r>
            <a:r>
              <a:rPr lang="en-US" sz="3600" dirty="0" smtClean="0">
                <a:latin typeface="Times New Roman"/>
                <a:cs typeface="Times New Roman"/>
              </a:rPr>
              <a:t>from </a:t>
            </a:r>
            <a:r>
              <a:rPr lang="en-US" sz="3600" dirty="0">
                <a:latin typeface="Times New Roman"/>
                <a:cs typeface="Times New Roman"/>
              </a:rPr>
              <a:t>the gamma-ray data</a:t>
            </a:r>
            <a:r>
              <a:rPr lang="en-US" sz="3600" dirty="0" smtClean="0">
                <a:latin typeface="Times New Roman"/>
                <a:cs typeface="Times New Roman"/>
              </a:rPr>
              <a:t> with the current moments inferred from the </a:t>
            </a:r>
            <a:r>
              <a:rPr lang="en-US" sz="3600" dirty="0">
                <a:latin typeface="Times New Roman"/>
                <a:cs typeface="Times New Roman"/>
              </a:rPr>
              <a:t>radio </a:t>
            </a:r>
            <a:r>
              <a:rPr lang="en-US" sz="3600" dirty="0" smtClean="0">
                <a:latin typeface="Times New Roman"/>
                <a:cs typeface="Times New Roman"/>
              </a:rPr>
              <a:t>data, it </a:t>
            </a:r>
            <a:r>
              <a:rPr lang="en-US" sz="3600" dirty="0">
                <a:latin typeface="Times New Roman"/>
                <a:cs typeface="Times New Roman"/>
              </a:rPr>
              <a:t>should be </a:t>
            </a:r>
            <a:r>
              <a:rPr lang="en-US" sz="3600" dirty="0" smtClean="0">
                <a:latin typeface="Times New Roman"/>
                <a:cs typeface="Times New Roman"/>
              </a:rPr>
              <a:t>possible </a:t>
            </a:r>
            <a:r>
              <a:rPr lang="en-US" sz="3600" dirty="0">
                <a:latin typeface="Times New Roman"/>
                <a:cs typeface="Times New Roman"/>
              </a:rPr>
              <a:t>to tell if the currents are mostly being generated by the runaway electrons and their associated ionization or by conventional discharge processes, thus helping to identify which </a:t>
            </a:r>
            <a:r>
              <a:rPr lang="en-US" sz="3600" dirty="0" smtClean="0">
                <a:latin typeface="Times New Roman"/>
                <a:cs typeface="Times New Roman"/>
              </a:rPr>
              <a:t>of the two models </a:t>
            </a:r>
            <a:r>
              <a:rPr lang="en-US" sz="3600" dirty="0">
                <a:latin typeface="Times New Roman"/>
                <a:cs typeface="Times New Roman"/>
              </a:rPr>
              <a:t>is correct. </a:t>
            </a:r>
            <a:r>
              <a:rPr lang="en-US" sz="3600" dirty="0" smtClean="0">
                <a:latin typeface="Times New Roman"/>
                <a:cs typeface="Times New Roman"/>
              </a:rPr>
              <a:t> </a:t>
            </a:r>
            <a:endParaRPr lang="en-US" sz="3600" dirty="0">
              <a:latin typeface="Times New Roman"/>
              <a:cs typeface="Times New Roman"/>
            </a:endParaRPr>
          </a:p>
        </p:txBody>
      </p:sp>
      <p:sp>
        <p:nvSpPr>
          <p:cNvPr id="48" name="TextBox 47"/>
          <p:cNvSpPr txBox="1"/>
          <p:nvPr/>
        </p:nvSpPr>
        <p:spPr>
          <a:xfrm>
            <a:off x="9462269" y="29164010"/>
            <a:ext cx="1034840" cy="369332"/>
          </a:xfrm>
          <a:prstGeom prst="rect">
            <a:avLst/>
          </a:prstGeom>
          <a:noFill/>
        </p:spPr>
        <p:txBody>
          <a:bodyPr wrap="square" rtlCol="0">
            <a:spAutoFit/>
          </a:bodyPr>
          <a:lstStyle/>
          <a:p>
            <a:r>
              <a:rPr lang="en-US" sz="1800" dirty="0" smtClean="0">
                <a:latin typeface="Times New Roman"/>
                <a:cs typeface="Times New Roman"/>
              </a:rPr>
              <a:t>NASA</a:t>
            </a:r>
            <a:endParaRPr lang="en-US" sz="1800" dirty="0">
              <a:latin typeface="Times New Roman"/>
              <a:cs typeface="Times New Roman"/>
            </a:endParaRPr>
          </a:p>
        </p:txBody>
      </p:sp>
      <p:sp>
        <p:nvSpPr>
          <p:cNvPr id="6" name="Rectangle 5"/>
          <p:cNvSpPr/>
          <p:nvPr/>
        </p:nvSpPr>
        <p:spPr>
          <a:xfrm>
            <a:off x="39188278" y="76996"/>
            <a:ext cx="4875260" cy="1015663"/>
          </a:xfrm>
          <a:prstGeom prst="rect">
            <a:avLst/>
          </a:prstGeom>
        </p:spPr>
        <p:txBody>
          <a:bodyPr wrap="square">
            <a:spAutoFit/>
          </a:bodyPr>
          <a:lstStyle/>
          <a:p>
            <a:r>
              <a:rPr lang="en-US" sz="6000" dirty="0">
                <a:latin typeface="Times New Roman"/>
                <a:cs typeface="Times New Roman"/>
              </a:rPr>
              <a:t>AE33A-0435</a:t>
            </a:r>
          </a:p>
        </p:txBody>
      </p:sp>
      <p:cxnSp>
        <p:nvCxnSpPr>
          <p:cNvPr id="16" name="Straight Connector 15"/>
          <p:cNvCxnSpPr/>
          <p:nvPr/>
        </p:nvCxnSpPr>
        <p:spPr>
          <a:xfrm>
            <a:off x="-1" y="5001944"/>
            <a:ext cx="43891200" cy="0"/>
          </a:xfrm>
          <a:prstGeom prst="line">
            <a:avLst/>
          </a:prstGeom>
          <a:ln>
            <a:solidFill>
              <a:schemeClr val="accent2">
                <a:lumMod val="50000"/>
              </a:schemeClr>
            </a:solidFill>
          </a:ln>
        </p:spPr>
        <p:style>
          <a:lnRef idx="2">
            <a:schemeClr val="accent1"/>
          </a:lnRef>
          <a:fillRef idx="0">
            <a:schemeClr val="accent1"/>
          </a:fillRef>
          <a:effectRef idx="1">
            <a:schemeClr val="accent1"/>
          </a:effectRef>
          <a:fontRef idx="minor">
            <a:schemeClr val="tx1"/>
          </a:fontRef>
        </p:style>
      </p:cxnSp>
      <p:sp>
        <p:nvSpPr>
          <p:cNvPr id="27" name="TextBox 26"/>
          <p:cNvSpPr txBox="1"/>
          <p:nvPr/>
        </p:nvSpPr>
        <p:spPr>
          <a:xfrm>
            <a:off x="11131813" y="5215332"/>
            <a:ext cx="10676266" cy="11030645"/>
          </a:xfrm>
          <a:prstGeom prst="rect">
            <a:avLst/>
          </a:prstGeom>
          <a:noFill/>
        </p:spPr>
        <p:txBody>
          <a:bodyPr wrap="square" lIns="438840" tIns="219422" rIns="438840" bIns="219422" rtlCol="0">
            <a:spAutoFit/>
          </a:bodyPr>
          <a:lstStyle/>
          <a:p>
            <a:pPr algn="ctr"/>
            <a:r>
              <a:rPr lang="en-US" sz="3600" b="1" dirty="0" smtClean="0">
                <a:latin typeface="Times New Roman"/>
                <a:cs typeface="Times New Roman"/>
              </a:rPr>
              <a:t>The Standard TGF</a:t>
            </a:r>
            <a:endParaRPr lang="en-US" sz="3600" dirty="0">
              <a:latin typeface="Times New Roman"/>
              <a:cs typeface="Times New Roman"/>
            </a:endParaRPr>
          </a:p>
          <a:p>
            <a:pPr algn="just"/>
            <a:r>
              <a:rPr lang="en-US" sz="3600" dirty="0" smtClean="0">
                <a:latin typeface="Times New Roman"/>
                <a:cs typeface="Times New Roman"/>
              </a:rPr>
              <a:t>The total number of runaway electrons is often used to describe the size of a TGF, 10</a:t>
            </a:r>
            <a:r>
              <a:rPr lang="en-US" sz="3600" baseline="30000" dirty="0" smtClean="0">
                <a:latin typeface="Times New Roman"/>
                <a:cs typeface="Times New Roman"/>
              </a:rPr>
              <a:t>17</a:t>
            </a:r>
            <a:r>
              <a:rPr lang="en-US" sz="3600" dirty="0" smtClean="0">
                <a:latin typeface="Times New Roman"/>
                <a:cs typeface="Times New Roman"/>
              </a:rPr>
              <a:t> runaway electrons being a typical number.  However, this number is model dependent, depending on the electric field configuration used.  A </a:t>
            </a:r>
            <a:r>
              <a:rPr lang="en-US" sz="3600" dirty="0">
                <a:latin typeface="Times New Roman"/>
                <a:cs typeface="Times New Roman"/>
              </a:rPr>
              <a:t>better choice for describing the runaway electrons in the source region is the total </a:t>
            </a:r>
            <a:r>
              <a:rPr lang="en-US" sz="3600" dirty="0" err="1">
                <a:latin typeface="Times New Roman"/>
                <a:cs typeface="Times New Roman"/>
              </a:rPr>
              <a:t>grammage</a:t>
            </a:r>
            <a:r>
              <a:rPr lang="en-US" sz="3600" dirty="0">
                <a:latin typeface="Times New Roman"/>
                <a:cs typeface="Times New Roman"/>
              </a:rPr>
              <a:t> (in units of g/cm</a:t>
            </a:r>
            <a:r>
              <a:rPr lang="en-US" sz="3600" baseline="30000" dirty="0">
                <a:latin typeface="Times New Roman"/>
                <a:cs typeface="Times New Roman"/>
              </a:rPr>
              <a:t>2</a:t>
            </a:r>
            <a:r>
              <a:rPr lang="en-US" sz="3600" dirty="0">
                <a:latin typeface="Times New Roman"/>
                <a:cs typeface="Times New Roman"/>
              </a:rPr>
              <a:t>) traversed by all the runaway </a:t>
            </a:r>
            <a:r>
              <a:rPr lang="en-US" sz="3600" dirty="0" smtClean="0">
                <a:latin typeface="Times New Roman"/>
                <a:cs typeface="Times New Roman"/>
              </a:rPr>
              <a:t>electrons, </a:t>
            </a:r>
            <a:r>
              <a:rPr lang="en-US" sz="3600" dirty="0" err="1" smtClean="0">
                <a:latin typeface="Times New Roman"/>
                <a:cs typeface="Times New Roman"/>
              </a:rPr>
              <a:t>Ξ</a:t>
            </a:r>
            <a:r>
              <a:rPr lang="en-US" sz="3600" dirty="0" smtClean="0">
                <a:latin typeface="Times New Roman"/>
                <a:cs typeface="Times New Roman"/>
              </a:rPr>
              <a:t>.  For a </a:t>
            </a:r>
            <a:r>
              <a:rPr lang="en-US" sz="3600" dirty="0">
                <a:latin typeface="Times New Roman"/>
                <a:cs typeface="Times New Roman"/>
              </a:rPr>
              <a:t>standard TGF gamma-ray </a:t>
            </a:r>
            <a:r>
              <a:rPr lang="en-US" sz="3600" dirty="0" err="1" smtClean="0">
                <a:latin typeface="Times New Roman"/>
                <a:cs typeface="Times New Roman"/>
              </a:rPr>
              <a:t>fluence</a:t>
            </a:r>
            <a:r>
              <a:rPr lang="en-US" sz="3600" dirty="0">
                <a:latin typeface="Times New Roman"/>
                <a:cs typeface="Times New Roman"/>
              </a:rPr>
              <a:t> </a:t>
            </a:r>
            <a:r>
              <a:rPr lang="en-US" sz="3600" dirty="0" smtClean="0">
                <a:latin typeface="Times New Roman"/>
                <a:cs typeface="Times New Roman"/>
              </a:rPr>
              <a:t>of </a:t>
            </a:r>
            <a:r>
              <a:rPr lang="en-US" sz="3600" i="1" dirty="0">
                <a:latin typeface="Times New Roman"/>
                <a:cs typeface="Times New Roman"/>
              </a:rPr>
              <a:t>F</a:t>
            </a:r>
            <a:r>
              <a:rPr lang="en-US" sz="3600" baseline="-25000" dirty="0">
                <a:latin typeface="Times New Roman"/>
                <a:cs typeface="Times New Roman"/>
              </a:rPr>
              <a:t>0</a:t>
            </a:r>
            <a:r>
              <a:rPr lang="en-US" sz="3600" dirty="0">
                <a:latin typeface="Times New Roman"/>
                <a:cs typeface="Times New Roman"/>
              </a:rPr>
              <a:t> = 0.1 cm</a:t>
            </a:r>
            <a:r>
              <a:rPr lang="en-US" sz="3600" baseline="30000" dirty="0">
                <a:latin typeface="Times New Roman"/>
                <a:cs typeface="Times New Roman"/>
              </a:rPr>
              <a:t>-</a:t>
            </a:r>
            <a:r>
              <a:rPr lang="en-US" sz="3600" baseline="30000" dirty="0" smtClean="0">
                <a:latin typeface="Times New Roman"/>
                <a:cs typeface="Times New Roman"/>
              </a:rPr>
              <a:t>2</a:t>
            </a:r>
            <a:r>
              <a:rPr lang="en-US" sz="3600" dirty="0" smtClean="0">
                <a:latin typeface="Times New Roman"/>
                <a:cs typeface="Times New Roman"/>
              </a:rPr>
              <a:t> at a </a:t>
            </a:r>
            <a:r>
              <a:rPr lang="en-US" sz="3600" dirty="0">
                <a:latin typeface="Times New Roman"/>
                <a:cs typeface="Times New Roman"/>
              </a:rPr>
              <a:t>spacecraft altitude of 500 </a:t>
            </a:r>
            <a:r>
              <a:rPr lang="en-US" sz="3600" dirty="0" smtClean="0">
                <a:latin typeface="Times New Roman"/>
                <a:cs typeface="Times New Roman"/>
              </a:rPr>
              <a:t>km, TGFs have </a:t>
            </a:r>
            <a:r>
              <a:rPr lang="en-US" sz="3600" dirty="0" smtClean="0">
                <a:latin typeface="Times New Roman"/>
                <a:cs typeface="Times New Roman"/>
              </a:rPr>
              <a:t>total </a:t>
            </a:r>
            <a:r>
              <a:rPr lang="en-US" sz="3600" dirty="0" err="1" smtClean="0">
                <a:latin typeface="Times New Roman"/>
                <a:cs typeface="Times New Roman"/>
              </a:rPr>
              <a:t>grammages</a:t>
            </a:r>
            <a:r>
              <a:rPr lang="en-US" sz="3600" dirty="0" smtClean="0">
                <a:latin typeface="Times New Roman"/>
                <a:cs typeface="Times New Roman"/>
              </a:rPr>
              <a:t> </a:t>
            </a:r>
            <a:r>
              <a:rPr lang="en-US" sz="3600" dirty="0" smtClean="0">
                <a:latin typeface="Times New Roman"/>
                <a:cs typeface="Times New Roman"/>
              </a:rPr>
              <a:t>close to Ξ</a:t>
            </a:r>
            <a:r>
              <a:rPr lang="en-US" sz="3600" baseline="-25000" dirty="0" smtClean="0">
                <a:latin typeface="Times New Roman"/>
                <a:cs typeface="Times New Roman"/>
              </a:rPr>
              <a:t>0</a:t>
            </a:r>
            <a:r>
              <a:rPr lang="en-US" sz="3600" dirty="0" smtClean="0">
                <a:latin typeface="Times New Roman"/>
                <a:cs typeface="Times New Roman"/>
              </a:rPr>
              <a:t> </a:t>
            </a:r>
            <a:r>
              <a:rPr lang="en-US" sz="3600" dirty="0">
                <a:latin typeface="Times New Roman"/>
                <a:cs typeface="Times New Roman"/>
              </a:rPr>
              <a:t>= 10</a:t>
            </a:r>
            <a:r>
              <a:rPr lang="en-US" sz="3600" baseline="30000" dirty="0">
                <a:latin typeface="Times New Roman"/>
                <a:cs typeface="Times New Roman"/>
              </a:rPr>
              <a:t>18</a:t>
            </a:r>
            <a:r>
              <a:rPr lang="en-US" sz="3600" dirty="0">
                <a:latin typeface="Times New Roman"/>
                <a:cs typeface="Times New Roman"/>
              </a:rPr>
              <a:t> g/</a:t>
            </a:r>
            <a:r>
              <a:rPr lang="en-US" sz="3600" dirty="0" smtClean="0">
                <a:latin typeface="Times New Roman"/>
                <a:cs typeface="Times New Roman"/>
              </a:rPr>
              <a:t>cm</a:t>
            </a:r>
            <a:r>
              <a:rPr lang="en-US" sz="3600" baseline="30000" dirty="0" smtClean="0">
                <a:latin typeface="Times New Roman"/>
                <a:cs typeface="Times New Roman"/>
              </a:rPr>
              <a:t>2</a:t>
            </a:r>
            <a:r>
              <a:rPr lang="en-US" sz="3600" dirty="0" smtClean="0">
                <a:latin typeface="Times New Roman"/>
                <a:cs typeface="Times New Roman"/>
              </a:rPr>
              <a:t>, which we refer to as the </a:t>
            </a:r>
            <a:r>
              <a:rPr lang="en-US" sz="3600" dirty="0">
                <a:latin typeface="Times New Roman"/>
                <a:cs typeface="Times New Roman"/>
              </a:rPr>
              <a:t>standard total </a:t>
            </a:r>
            <a:r>
              <a:rPr lang="en-US" sz="3600" dirty="0" err="1" smtClean="0">
                <a:latin typeface="Times New Roman"/>
                <a:cs typeface="Times New Roman"/>
              </a:rPr>
              <a:t>grammage</a:t>
            </a:r>
            <a:r>
              <a:rPr lang="en-US" sz="3600" dirty="0" smtClean="0">
                <a:latin typeface="Times New Roman"/>
                <a:cs typeface="Times New Roman"/>
              </a:rPr>
              <a:t>. Using REAM Monte Carlo simulations, the total </a:t>
            </a:r>
            <a:r>
              <a:rPr lang="en-US" sz="3600" dirty="0" err="1" smtClean="0">
                <a:latin typeface="Times New Roman"/>
                <a:cs typeface="Times New Roman"/>
              </a:rPr>
              <a:t>grammage</a:t>
            </a:r>
            <a:r>
              <a:rPr lang="en-US" sz="3600" dirty="0" smtClean="0">
                <a:latin typeface="Times New Roman"/>
                <a:cs typeface="Times New Roman"/>
              </a:rPr>
              <a:t>,</a:t>
            </a:r>
            <a:r>
              <a:rPr lang="en-US" sz="3600" dirty="0">
                <a:latin typeface="Times New Roman"/>
                <a:cs typeface="Times New Roman"/>
              </a:rPr>
              <a:t> </a:t>
            </a:r>
            <a:r>
              <a:rPr lang="en-US" sz="3600" dirty="0" err="1" smtClean="0">
                <a:latin typeface="Times New Roman"/>
                <a:cs typeface="Times New Roman"/>
              </a:rPr>
              <a:t>Ξ</a:t>
            </a:r>
            <a:r>
              <a:rPr lang="en-US" sz="3600" dirty="0" smtClean="0">
                <a:latin typeface="Times New Roman"/>
                <a:cs typeface="Times New Roman"/>
              </a:rPr>
              <a:t>, for TGFs is inferred from the gamma-ray </a:t>
            </a:r>
            <a:r>
              <a:rPr lang="en-US" sz="3600" dirty="0" err="1" smtClean="0">
                <a:latin typeface="Times New Roman"/>
                <a:cs typeface="Times New Roman"/>
              </a:rPr>
              <a:t>fluence</a:t>
            </a:r>
            <a:r>
              <a:rPr lang="en-US" sz="3600" dirty="0" smtClean="0">
                <a:latin typeface="Times New Roman"/>
                <a:cs typeface="Times New Roman"/>
              </a:rPr>
              <a:t> at the spacecraft.  Other TGF properties such as the current moment and the optical emission may then be calculated directly from </a:t>
            </a:r>
            <a:r>
              <a:rPr lang="en-US" sz="3600" dirty="0" err="1" smtClean="0">
                <a:latin typeface="Times New Roman"/>
                <a:cs typeface="Times New Roman"/>
              </a:rPr>
              <a:t>Ξ</a:t>
            </a:r>
            <a:r>
              <a:rPr lang="en-US" sz="3600" dirty="0" smtClean="0">
                <a:latin typeface="Times New Roman"/>
                <a:cs typeface="Times New Roman"/>
              </a:rPr>
              <a:t> and its time derivative.</a:t>
            </a:r>
          </a:p>
          <a:p>
            <a:pPr algn="just"/>
            <a:endParaRPr lang="en-US" sz="4000" dirty="0">
              <a:latin typeface="Times New Roman"/>
              <a:cs typeface="Times New Roman"/>
            </a:endParaRPr>
          </a:p>
        </p:txBody>
      </p:sp>
      <p:sp>
        <p:nvSpPr>
          <p:cNvPr id="11" name="Rectangle 10"/>
          <p:cNvSpPr/>
          <p:nvPr/>
        </p:nvSpPr>
        <p:spPr>
          <a:xfrm>
            <a:off x="27609800" y="30937809"/>
            <a:ext cx="25919090" cy="1077218"/>
          </a:xfrm>
          <a:prstGeom prst="rect">
            <a:avLst/>
          </a:prstGeom>
        </p:spPr>
        <p:txBody>
          <a:bodyPr wrap="square">
            <a:spAutoFit/>
          </a:bodyPr>
          <a:lstStyle/>
          <a:p>
            <a:endParaRPr lang="en-US" sz="3200" dirty="0"/>
          </a:p>
          <a:p>
            <a:pPr lvl="0"/>
            <a:endParaRPr lang="en-US" sz="3200" dirty="0">
              <a:latin typeface="Times New Roman"/>
              <a:cs typeface="Times New Roman"/>
            </a:endParaRPr>
          </a:p>
        </p:txBody>
      </p:sp>
      <p:pic>
        <p:nvPicPr>
          <p:cNvPr id="5" name="Picture 4" descr="figure5.ps"/>
          <p:cNvPicPr>
            <a:picLocks noChangeAspect="1"/>
          </p:cNvPicPr>
          <p:nvPr/>
        </p:nvPicPr>
        <p:blipFill rotWithShape="1">
          <a:blip r:embed="rId5">
            <a:extLst>
              <a:ext uri="{28A0092B-C50C-407E-A947-70E740481C1C}">
                <a14:useLocalDpi xmlns:a14="http://schemas.microsoft.com/office/drawing/2010/main" val="0"/>
              </a:ext>
            </a:extLst>
          </a:blip>
          <a:srcRect l="11588" t="14630" r="8747" b="26399"/>
          <a:stretch/>
        </p:blipFill>
        <p:spPr>
          <a:xfrm>
            <a:off x="33264859" y="16804885"/>
            <a:ext cx="8791162" cy="8421562"/>
          </a:xfrm>
          <a:prstGeom prst="rect">
            <a:avLst/>
          </a:prstGeom>
        </p:spPr>
      </p:pic>
      <p:pic>
        <p:nvPicPr>
          <p:cNvPr id="7" name="Picture 6" descr="figure1.ps"/>
          <p:cNvPicPr>
            <a:picLocks noChangeAspect="1"/>
          </p:cNvPicPr>
          <p:nvPr/>
        </p:nvPicPr>
        <p:blipFill rotWithShape="1">
          <a:blip r:embed="rId6">
            <a:extLst>
              <a:ext uri="{28A0092B-C50C-407E-A947-70E740481C1C}">
                <a14:useLocalDpi xmlns:a14="http://schemas.microsoft.com/office/drawing/2010/main" val="0"/>
              </a:ext>
            </a:extLst>
          </a:blip>
          <a:srcRect l="2830" t="11952" r="9366" b="23968"/>
          <a:stretch/>
        </p:blipFill>
        <p:spPr>
          <a:xfrm>
            <a:off x="22434151" y="17358883"/>
            <a:ext cx="9812107" cy="9266990"/>
          </a:xfrm>
          <a:prstGeom prst="rect">
            <a:avLst/>
          </a:prstGeom>
        </p:spPr>
      </p:pic>
      <p:pic>
        <p:nvPicPr>
          <p:cNvPr id="8" name="Picture 7" descr="Geoplot.ps"/>
          <p:cNvPicPr>
            <a:picLocks noChangeAspect="1"/>
          </p:cNvPicPr>
          <p:nvPr/>
        </p:nvPicPr>
        <p:blipFill rotWithShape="1">
          <a:blip r:embed="rId7">
            <a:extLst>
              <a:ext uri="{28A0092B-C50C-407E-A947-70E740481C1C}">
                <a14:useLocalDpi xmlns:a14="http://schemas.microsoft.com/office/drawing/2010/main" val="0"/>
              </a:ext>
            </a:extLst>
          </a:blip>
          <a:srcRect l="17974" t="23351" r="18301" b="7962"/>
          <a:stretch/>
        </p:blipFill>
        <p:spPr>
          <a:xfrm>
            <a:off x="12276451" y="15319222"/>
            <a:ext cx="7376515" cy="10289293"/>
          </a:xfrm>
          <a:prstGeom prst="rect">
            <a:avLst/>
          </a:prstGeom>
        </p:spPr>
      </p:pic>
      <p:pic>
        <p:nvPicPr>
          <p:cNvPr id="18" name="Picture 17" descr="figure4.ps"/>
          <p:cNvPicPr>
            <a:picLocks noChangeAspect="1"/>
          </p:cNvPicPr>
          <p:nvPr/>
        </p:nvPicPr>
        <p:blipFill rotWithShape="1">
          <a:blip r:embed="rId8">
            <a:extLst>
              <a:ext uri="{28A0092B-C50C-407E-A947-70E740481C1C}">
                <a14:useLocalDpi xmlns:a14="http://schemas.microsoft.com/office/drawing/2010/main" val="0"/>
              </a:ext>
            </a:extLst>
          </a:blip>
          <a:srcRect l="12360" t="14826" r="8169" b="27248"/>
          <a:stretch/>
        </p:blipFill>
        <p:spPr>
          <a:xfrm>
            <a:off x="33457279" y="5215332"/>
            <a:ext cx="8598742" cy="8111167"/>
          </a:xfrm>
          <a:prstGeom prst="rect">
            <a:avLst/>
          </a:prstGeom>
        </p:spPr>
      </p:pic>
      <p:sp>
        <p:nvSpPr>
          <p:cNvPr id="34" name="Rectangle 33"/>
          <p:cNvSpPr/>
          <p:nvPr/>
        </p:nvSpPr>
        <p:spPr>
          <a:xfrm>
            <a:off x="728316" y="30509939"/>
            <a:ext cx="13356892" cy="2062103"/>
          </a:xfrm>
          <a:prstGeom prst="rect">
            <a:avLst/>
          </a:prstGeom>
        </p:spPr>
        <p:txBody>
          <a:bodyPr wrap="square">
            <a:spAutoFit/>
          </a:bodyPr>
          <a:lstStyle/>
          <a:p>
            <a:pPr algn="just"/>
            <a:r>
              <a:rPr lang="en-US" sz="3200" b="1" dirty="0" smtClean="0">
                <a:latin typeface="Times New Roman"/>
                <a:cs typeface="Times New Roman"/>
              </a:rPr>
              <a:t>Acknowledgements</a:t>
            </a:r>
            <a:endParaRPr lang="en-US" sz="3200" dirty="0">
              <a:latin typeface="Times New Roman"/>
              <a:cs typeface="Times New Roman"/>
            </a:endParaRPr>
          </a:p>
          <a:p>
            <a:pPr algn="just"/>
            <a:r>
              <a:rPr lang="en-US" sz="3200" dirty="0">
                <a:latin typeface="Times New Roman"/>
                <a:cs typeface="Times New Roman"/>
              </a:rPr>
              <a:t>This work has been supported in part by the NRL grant N00173-15-1-G014.  In addition, this material is based upon work supported by the Air Force Office of Scientific Research under award number FA9550-16-1-0396.</a:t>
            </a:r>
          </a:p>
        </p:txBody>
      </p:sp>
      <p:sp>
        <p:nvSpPr>
          <p:cNvPr id="37" name="TextBox 36"/>
          <p:cNvSpPr txBox="1"/>
          <p:nvPr/>
        </p:nvSpPr>
        <p:spPr>
          <a:xfrm>
            <a:off x="11131812" y="25226447"/>
            <a:ext cx="10676266" cy="4875113"/>
          </a:xfrm>
          <a:prstGeom prst="rect">
            <a:avLst/>
          </a:prstGeom>
          <a:noFill/>
        </p:spPr>
        <p:txBody>
          <a:bodyPr wrap="square" lIns="438840" tIns="219422" rIns="438840" bIns="219422" rtlCol="0">
            <a:spAutoFit/>
          </a:bodyPr>
          <a:lstStyle/>
          <a:p>
            <a:pPr algn="just"/>
            <a:r>
              <a:rPr lang="en-US" sz="3600" b="1" dirty="0" smtClean="0">
                <a:latin typeface="Times New Roman"/>
                <a:cs typeface="Times New Roman"/>
              </a:rPr>
              <a:t>Figure 2.</a:t>
            </a:r>
            <a:r>
              <a:rPr lang="en-US" sz="3600" dirty="0" smtClean="0">
                <a:latin typeface="Times New Roman"/>
                <a:cs typeface="Times New Roman"/>
              </a:rPr>
              <a:t>  Geometry of the TGF and spacecraft (S/C).  In the figure, </a:t>
            </a:r>
            <a:r>
              <a:rPr lang="en-US" sz="3600" i="1" dirty="0" smtClean="0">
                <a:latin typeface="Times New Roman"/>
                <a:cs typeface="Times New Roman"/>
              </a:rPr>
              <a:t>R</a:t>
            </a:r>
            <a:r>
              <a:rPr lang="en-US" sz="3600" i="1" baseline="-25000" dirty="0" smtClean="0">
                <a:latin typeface="Times New Roman"/>
                <a:cs typeface="Times New Roman"/>
              </a:rPr>
              <a:t>E</a:t>
            </a:r>
            <a:r>
              <a:rPr lang="en-US" sz="3600" i="1" dirty="0" smtClean="0">
                <a:latin typeface="Times New Roman"/>
                <a:cs typeface="Times New Roman"/>
              </a:rPr>
              <a:t> </a:t>
            </a:r>
            <a:r>
              <a:rPr lang="en-US" sz="3600" dirty="0" smtClean="0">
                <a:latin typeface="Times New Roman"/>
                <a:cs typeface="Times New Roman"/>
              </a:rPr>
              <a:t>is the radius of the Earth; </a:t>
            </a:r>
            <a:r>
              <a:rPr lang="en-US" sz="3600" i="1" dirty="0" err="1" smtClean="0">
                <a:latin typeface="Times New Roman"/>
                <a:cs typeface="Times New Roman"/>
              </a:rPr>
              <a:t>h</a:t>
            </a:r>
            <a:r>
              <a:rPr lang="en-US" sz="3600" i="1" baseline="-25000" dirty="0" err="1" smtClean="0">
                <a:latin typeface="Times New Roman"/>
                <a:cs typeface="Times New Roman"/>
              </a:rPr>
              <a:t>SC</a:t>
            </a:r>
            <a:r>
              <a:rPr lang="en-US" sz="3600" dirty="0" smtClean="0">
                <a:latin typeface="Times New Roman"/>
                <a:cs typeface="Times New Roman"/>
              </a:rPr>
              <a:t> is the altitude of the spacecraft; </a:t>
            </a:r>
            <a:r>
              <a:rPr lang="en-US" sz="3600" i="1" dirty="0" err="1" smtClean="0">
                <a:latin typeface="Times New Roman"/>
                <a:cs typeface="Times New Roman"/>
              </a:rPr>
              <a:t>h</a:t>
            </a:r>
            <a:r>
              <a:rPr lang="en-US" sz="3600" i="1" baseline="-25000" dirty="0" err="1" smtClean="0">
                <a:latin typeface="Times New Roman"/>
                <a:cs typeface="Times New Roman"/>
              </a:rPr>
              <a:t>TGF</a:t>
            </a:r>
            <a:r>
              <a:rPr lang="en-US" sz="3600" dirty="0" smtClean="0">
                <a:latin typeface="Times New Roman"/>
                <a:cs typeface="Times New Roman"/>
              </a:rPr>
              <a:t> is the altitude of the TGF; </a:t>
            </a:r>
            <a:r>
              <a:rPr lang="en-US" sz="3600" i="1" dirty="0" smtClean="0">
                <a:latin typeface="Times New Roman"/>
                <a:cs typeface="Times New Roman"/>
              </a:rPr>
              <a:t>r </a:t>
            </a:r>
            <a:r>
              <a:rPr lang="en-US" sz="3600" dirty="0" smtClean="0">
                <a:latin typeface="Times New Roman"/>
                <a:cs typeface="Times New Roman"/>
              </a:rPr>
              <a:t>is the radial distance from the TGF to the spacecraft; </a:t>
            </a:r>
            <a:r>
              <a:rPr lang="en-US" sz="3600" i="1" dirty="0" smtClean="0">
                <a:latin typeface="Times New Roman"/>
                <a:cs typeface="Times New Roman"/>
              </a:rPr>
              <a:t>d</a:t>
            </a:r>
            <a:r>
              <a:rPr lang="en-US" sz="3600" dirty="0" smtClean="0">
                <a:latin typeface="Times New Roman"/>
                <a:cs typeface="Times New Roman"/>
              </a:rPr>
              <a:t> is the horizontal distance (arc length) from the nadir point below the spacecraft to the point on the ground below the TGF, and </a:t>
            </a:r>
            <a:r>
              <a:rPr lang="en-US" sz="3600" i="1" dirty="0" smtClean="0">
                <a:latin typeface="Times New Roman"/>
                <a:cs typeface="Times New Roman"/>
                <a:sym typeface="Symbol"/>
              </a:rPr>
              <a:t></a:t>
            </a:r>
            <a:r>
              <a:rPr lang="en-US" sz="3600" dirty="0" smtClean="0">
                <a:latin typeface="Times New Roman"/>
                <a:cs typeface="Times New Roman"/>
              </a:rPr>
              <a:t> is the polar angle.</a:t>
            </a:r>
            <a:endParaRPr lang="en-US" sz="4000" dirty="0">
              <a:latin typeface="Times New Roman"/>
              <a:cs typeface="Times New Roman"/>
            </a:endParaRPr>
          </a:p>
        </p:txBody>
      </p:sp>
      <p:sp>
        <p:nvSpPr>
          <p:cNvPr id="38" name="TextBox 37"/>
          <p:cNvSpPr txBox="1"/>
          <p:nvPr/>
        </p:nvSpPr>
        <p:spPr>
          <a:xfrm>
            <a:off x="21980649" y="26258668"/>
            <a:ext cx="10676266" cy="3274674"/>
          </a:xfrm>
          <a:prstGeom prst="rect">
            <a:avLst/>
          </a:prstGeom>
          <a:noFill/>
        </p:spPr>
        <p:txBody>
          <a:bodyPr wrap="square" lIns="438840" tIns="219422" rIns="438840" bIns="219422" rtlCol="0">
            <a:spAutoFit/>
          </a:bodyPr>
          <a:lstStyle/>
          <a:p>
            <a:pPr algn="just"/>
            <a:r>
              <a:rPr lang="en-US" sz="3600" b="1" dirty="0">
                <a:latin typeface="Times New Roman"/>
                <a:cs typeface="Times New Roman"/>
              </a:rPr>
              <a:t>Figure </a:t>
            </a:r>
            <a:r>
              <a:rPr lang="en-US" sz="3600" b="1" dirty="0" smtClean="0">
                <a:latin typeface="Times New Roman"/>
                <a:cs typeface="Times New Roman"/>
              </a:rPr>
              <a:t>4.  </a:t>
            </a:r>
            <a:r>
              <a:rPr lang="en-US" sz="3600" dirty="0">
                <a:latin typeface="Times New Roman"/>
                <a:cs typeface="Times New Roman"/>
              </a:rPr>
              <a:t>TGF </a:t>
            </a:r>
            <a:r>
              <a:rPr lang="en-US" sz="3600" dirty="0" err="1" smtClean="0">
                <a:latin typeface="Times New Roman"/>
                <a:cs typeface="Times New Roman"/>
              </a:rPr>
              <a:t>fluences</a:t>
            </a:r>
            <a:r>
              <a:rPr lang="en-US" sz="3600" dirty="0" smtClean="0">
                <a:latin typeface="Times New Roman"/>
                <a:cs typeface="Times New Roman"/>
              </a:rPr>
              <a:t> </a:t>
            </a:r>
            <a:r>
              <a:rPr lang="en-US" sz="3600" dirty="0">
                <a:latin typeface="Times New Roman"/>
                <a:cs typeface="Times New Roman"/>
              </a:rPr>
              <a:t>for gamma-ray energies &gt;100 </a:t>
            </a:r>
            <a:r>
              <a:rPr lang="en-US" sz="3600" dirty="0" err="1">
                <a:latin typeface="Times New Roman"/>
                <a:cs typeface="Times New Roman"/>
              </a:rPr>
              <a:t>keV</a:t>
            </a:r>
            <a:r>
              <a:rPr lang="en-US" sz="3600" dirty="0">
                <a:latin typeface="Times New Roman"/>
                <a:cs typeface="Times New Roman"/>
              </a:rPr>
              <a:t> versus polar angle. The three curves in each panel are for a 0</a:t>
            </a:r>
            <a:r>
              <a:rPr lang="en-US" sz="3600" dirty="0">
                <a:latin typeface="Times New Roman"/>
                <a:cs typeface="Times New Roman"/>
                <a:sym typeface="Symbol"/>
              </a:rPr>
              <a:t></a:t>
            </a:r>
            <a:r>
              <a:rPr lang="en-US" sz="3600" dirty="0">
                <a:latin typeface="Times New Roman"/>
                <a:cs typeface="Times New Roman"/>
              </a:rPr>
              <a:t> beam width, a 30</a:t>
            </a:r>
            <a:r>
              <a:rPr lang="en-US" sz="3600" dirty="0">
                <a:latin typeface="Times New Roman"/>
                <a:cs typeface="Times New Roman"/>
                <a:sym typeface="Symbol"/>
              </a:rPr>
              <a:t></a:t>
            </a:r>
            <a:r>
              <a:rPr lang="en-US" sz="3600" dirty="0">
                <a:latin typeface="Times New Roman"/>
                <a:cs typeface="Times New Roman"/>
              </a:rPr>
              <a:t> beam width, and a 45</a:t>
            </a:r>
            <a:r>
              <a:rPr lang="en-US" sz="3600" dirty="0">
                <a:latin typeface="Times New Roman"/>
                <a:cs typeface="Times New Roman"/>
                <a:sym typeface="Symbol"/>
              </a:rPr>
              <a:t></a:t>
            </a:r>
            <a:r>
              <a:rPr lang="en-US" sz="3600" dirty="0">
                <a:latin typeface="Times New Roman"/>
                <a:cs typeface="Times New Roman"/>
              </a:rPr>
              <a:t> beam width.</a:t>
            </a:r>
          </a:p>
          <a:p>
            <a:pPr algn="just"/>
            <a:endParaRPr lang="en-US" sz="4000" dirty="0">
              <a:latin typeface="Times New Roman"/>
              <a:cs typeface="Times New Roman"/>
            </a:endParaRPr>
          </a:p>
        </p:txBody>
      </p:sp>
      <p:sp>
        <p:nvSpPr>
          <p:cNvPr id="39" name="TextBox 38"/>
          <p:cNvSpPr txBox="1"/>
          <p:nvPr/>
        </p:nvSpPr>
        <p:spPr>
          <a:xfrm>
            <a:off x="32656915" y="13037768"/>
            <a:ext cx="10676266" cy="3767117"/>
          </a:xfrm>
          <a:prstGeom prst="rect">
            <a:avLst/>
          </a:prstGeom>
          <a:noFill/>
        </p:spPr>
        <p:txBody>
          <a:bodyPr wrap="square" lIns="438840" tIns="219422" rIns="438840" bIns="219422" rtlCol="0">
            <a:spAutoFit/>
          </a:bodyPr>
          <a:lstStyle/>
          <a:p>
            <a:pPr algn="just"/>
            <a:r>
              <a:rPr lang="en-US" sz="3600" b="1" dirty="0">
                <a:latin typeface="Times New Roman"/>
                <a:cs typeface="Times New Roman"/>
              </a:rPr>
              <a:t>Figure </a:t>
            </a:r>
            <a:r>
              <a:rPr lang="en-US" sz="3600" b="1" dirty="0" smtClean="0">
                <a:latin typeface="Times New Roman"/>
                <a:cs typeface="Times New Roman"/>
              </a:rPr>
              <a:t>5. </a:t>
            </a:r>
            <a:r>
              <a:rPr lang="en-US" sz="3600" dirty="0">
                <a:latin typeface="Times New Roman"/>
                <a:cs typeface="Times New Roman"/>
              </a:rPr>
              <a:t>The total </a:t>
            </a:r>
            <a:r>
              <a:rPr lang="en-US" sz="3600" dirty="0" err="1">
                <a:latin typeface="Times New Roman"/>
                <a:cs typeface="Times New Roman"/>
              </a:rPr>
              <a:t>grammage</a:t>
            </a:r>
            <a:r>
              <a:rPr lang="en-US" sz="3600" dirty="0">
                <a:latin typeface="Times New Roman"/>
                <a:cs typeface="Times New Roman"/>
              </a:rPr>
              <a:t> versus atmospheric column depth for a standard TGF with a </a:t>
            </a:r>
            <a:r>
              <a:rPr lang="en-US" sz="3600" dirty="0" err="1">
                <a:latin typeface="Times New Roman"/>
                <a:cs typeface="Times New Roman"/>
              </a:rPr>
              <a:t>fluence</a:t>
            </a:r>
            <a:r>
              <a:rPr lang="en-US" sz="3600" dirty="0">
                <a:latin typeface="Times New Roman"/>
                <a:cs typeface="Times New Roman"/>
              </a:rPr>
              <a:t> of 0.1 cm</a:t>
            </a:r>
            <a:r>
              <a:rPr lang="en-US" sz="3600" baseline="30000" dirty="0">
                <a:latin typeface="Times New Roman"/>
                <a:cs typeface="Times New Roman"/>
              </a:rPr>
              <a:t>-2</a:t>
            </a:r>
            <a:r>
              <a:rPr lang="en-US" sz="3600" dirty="0">
                <a:latin typeface="Times New Roman"/>
                <a:cs typeface="Times New Roman"/>
              </a:rPr>
              <a:t> (&gt; 100 </a:t>
            </a:r>
            <a:r>
              <a:rPr lang="en-US" sz="3600" dirty="0" err="1">
                <a:latin typeface="Times New Roman"/>
                <a:cs typeface="Times New Roman"/>
              </a:rPr>
              <a:t>keV</a:t>
            </a:r>
            <a:r>
              <a:rPr lang="en-US" sz="3600" dirty="0">
                <a:latin typeface="Times New Roman"/>
                <a:cs typeface="Times New Roman"/>
              </a:rPr>
              <a:t>) at a spacecraft altitude of 500 km.  The top three lines and data are for polar angles between 30</a:t>
            </a:r>
            <a:r>
              <a:rPr lang="en-US" sz="3600" dirty="0">
                <a:latin typeface="Times New Roman"/>
                <a:cs typeface="Times New Roman"/>
                <a:sym typeface="Symbol"/>
              </a:rPr>
              <a:t></a:t>
            </a:r>
            <a:r>
              <a:rPr lang="en-US" sz="3600" dirty="0">
                <a:latin typeface="Times New Roman"/>
                <a:cs typeface="Times New Roman"/>
              </a:rPr>
              <a:t> and 40</a:t>
            </a:r>
            <a:r>
              <a:rPr lang="en-US" sz="3600" dirty="0">
                <a:latin typeface="Times New Roman"/>
                <a:cs typeface="Times New Roman"/>
                <a:sym typeface="Symbol"/>
              </a:rPr>
              <a:t></a:t>
            </a:r>
            <a:r>
              <a:rPr lang="en-US" sz="3600" dirty="0">
                <a:latin typeface="Times New Roman"/>
                <a:cs typeface="Times New Roman"/>
              </a:rPr>
              <a:t>, and the bottom three are for polar angles between 0</a:t>
            </a:r>
            <a:r>
              <a:rPr lang="en-US" sz="3600" dirty="0">
                <a:latin typeface="Times New Roman"/>
                <a:cs typeface="Times New Roman"/>
                <a:sym typeface="Symbol"/>
              </a:rPr>
              <a:t></a:t>
            </a:r>
            <a:r>
              <a:rPr lang="en-US" sz="3600" dirty="0">
                <a:latin typeface="Times New Roman"/>
                <a:cs typeface="Times New Roman"/>
              </a:rPr>
              <a:t> and 10</a:t>
            </a:r>
            <a:r>
              <a:rPr lang="en-US" sz="3600" dirty="0">
                <a:latin typeface="Times New Roman"/>
                <a:cs typeface="Times New Roman"/>
                <a:sym typeface="Symbol"/>
              </a:rPr>
              <a:t></a:t>
            </a:r>
            <a:r>
              <a:rPr lang="en-US" sz="3600" dirty="0" smtClean="0">
                <a:latin typeface="Times New Roman"/>
                <a:cs typeface="Times New Roman"/>
              </a:rPr>
              <a:t>.</a:t>
            </a:r>
            <a:endParaRPr lang="en-US" sz="3600" dirty="0">
              <a:latin typeface="Times New Roman"/>
              <a:cs typeface="Times New Roman"/>
            </a:endParaRPr>
          </a:p>
        </p:txBody>
      </p:sp>
      <p:sp>
        <p:nvSpPr>
          <p:cNvPr id="40" name="TextBox 39"/>
          <p:cNvSpPr txBox="1"/>
          <p:nvPr/>
        </p:nvSpPr>
        <p:spPr>
          <a:xfrm>
            <a:off x="32656915" y="24846781"/>
            <a:ext cx="10676266" cy="4321115"/>
          </a:xfrm>
          <a:prstGeom prst="rect">
            <a:avLst/>
          </a:prstGeom>
          <a:noFill/>
        </p:spPr>
        <p:txBody>
          <a:bodyPr wrap="square" lIns="438840" tIns="219422" rIns="438840" bIns="219422" rtlCol="0">
            <a:spAutoFit/>
          </a:bodyPr>
          <a:lstStyle/>
          <a:p>
            <a:pPr algn="just"/>
            <a:r>
              <a:rPr lang="en-US" sz="3600" b="1" dirty="0">
                <a:latin typeface="Times New Roman"/>
                <a:cs typeface="Times New Roman"/>
              </a:rPr>
              <a:t>Figure </a:t>
            </a:r>
            <a:r>
              <a:rPr lang="en-US" sz="3600" b="1" dirty="0" smtClean="0">
                <a:latin typeface="Times New Roman"/>
                <a:cs typeface="Times New Roman"/>
              </a:rPr>
              <a:t>6.</a:t>
            </a:r>
            <a:r>
              <a:rPr lang="en-US" sz="3600" dirty="0" smtClean="0">
                <a:latin typeface="Times New Roman"/>
                <a:cs typeface="Times New Roman"/>
              </a:rPr>
              <a:t> </a:t>
            </a:r>
            <a:r>
              <a:rPr lang="en-US" sz="3600" dirty="0">
                <a:latin typeface="Times New Roman"/>
                <a:cs typeface="Times New Roman"/>
              </a:rPr>
              <a:t>The peak vertical current moment versus atmospheric column depth for a standard TGF with a </a:t>
            </a:r>
            <a:r>
              <a:rPr lang="en-US" sz="3600" dirty="0" err="1">
                <a:latin typeface="Times New Roman"/>
                <a:cs typeface="Times New Roman"/>
              </a:rPr>
              <a:t>fluence</a:t>
            </a:r>
            <a:r>
              <a:rPr lang="en-US" sz="3600" dirty="0">
                <a:latin typeface="Times New Roman"/>
                <a:cs typeface="Times New Roman"/>
              </a:rPr>
              <a:t> of 0.1 cm</a:t>
            </a:r>
            <a:r>
              <a:rPr lang="en-US" sz="3600" baseline="30000" dirty="0">
                <a:latin typeface="Times New Roman"/>
                <a:cs typeface="Times New Roman"/>
              </a:rPr>
              <a:t>-2</a:t>
            </a:r>
            <a:r>
              <a:rPr lang="en-US" sz="3600" dirty="0">
                <a:latin typeface="Times New Roman"/>
                <a:cs typeface="Times New Roman"/>
              </a:rPr>
              <a:t> (</a:t>
            </a:r>
            <a:r>
              <a:rPr lang="en-US" sz="3600" dirty="0" smtClean="0">
                <a:latin typeface="Times New Roman"/>
                <a:cs typeface="Times New Roman"/>
              </a:rPr>
              <a:t>&gt;100 </a:t>
            </a:r>
            <a:r>
              <a:rPr lang="en-US" sz="3600" dirty="0" err="1">
                <a:latin typeface="Times New Roman"/>
                <a:cs typeface="Times New Roman"/>
              </a:rPr>
              <a:t>keV</a:t>
            </a:r>
            <a:r>
              <a:rPr lang="en-US" sz="3600" dirty="0">
                <a:latin typeface="Times New Roman"/>
                <a:cs typeface="Times New Roman"/>
              </a:rPr>
              <a:t>) at a spacecraft altitude of 500 km.  For this figure, a TGF duration </a:t>
            </a:r>
            <a:r>
              <a:rPr lang="en-US" sz="3600" i="1" dirty="0">
                <a:latin typeface="Times New Roman"/>
                <a:cs typeface="Times New Roman"/>
              </a:rPr>
              <a:t>T</a:t>
            </a:r>
            <a:r>
              <a:rPr lang="en-US" sz="3600" baseline="-25000" dirty="0">
                <a:latin typeface="Times New Roman"/>
                <a:cs typeface="Times New Roman"/>
              </a:rPr>
              <a:t>50</a:t>
            </a:r>
            <a:r>
              <a:rPr lang="en-US" sz="3600" dirty="0">
                <a:latin typeface="Times New Roman"/>
                <a:cs typeface="Times New Roman"/>
              </a:rPr>
              <a:t> = 50 </a:t>
            </a:r>
            <a:r>
              <a:rPr lang="en-US" sz="3600" dirty="0">
                <a:latin typeface="Times New Roman"/>
                <a:cs typeface="Times New Roman"/>
                <a:sym typeface="Symbol"/>
              </a:rPr>
              <a:t></a:t>
            </a:r>
            <a:r>
              <a:rPr lang="en-US" sz="3600" dirty="0" smtClean="0">
                <a:latin typeface="Times New Roman"/>
                <a:cs typeface="Times New Roman"/>
              </a:rPr>
              <a:t>s </a:t>
            </a:r>
            <a:r>
              <a:rPr lang="en-US" sz="3600" dirty="0">
                <a:latin typeface="Times New Roman"/>
                <a:cs typeface="Times New Roman"/>
              </a:rPr>
              <a:t>is used.  The top three lines and data are for polar angles between 30</a:t>
            </a:r>
            <a:r>
              <a:rPr lang="en-US" sz="3600" dirty="0">
                <a:latin typeface="Times New Roman"/>
                <a:cs typeface="Times New Roman"/>
                <a:sym typeface="Symbol"/>
              </a:rPr>
              <a:t></a:t>
            </a:r>
            <a:r>
              <a:rPr lang="en-US" sz="3600" dirty="0">
                <a:latin typeface="Times New Roman"/>
                <a:cs typeface="Times New Roman"/>
              </a:rPr>
              <a:t> and 40</a:t>
            </a:r>
            <a:r>
              <a:rPr lang="en-US" sz="3600" dirty="0">
                <a:latin typeface="Times New Roman"/>
                <a:cs typeface="Times New Roman"/>
                <a:sym typeface="Symbol"/>
              </a:rPr>
              <a:t></a:t>
            </a:r>
            <a:r>
              <a:rPr lang="en-US" sz="3600" dirty="0">
                <a:latin typeface="Times New Roman"/>
                <a:cs typeface="Times New Roman"/>
              </a:rPr>
              <a:t>, and the bottom three are for polar angles between 0</a:t>
            </a:r>
            <a:r>
              <a:rPr lang="en-US" sz="3600" dirty="0">
                <a:latin typeface="Times New Roman"/>
                <a:cs typeface="Times New Roman"/>
                <a:sym typeface="Symbol"/>
              </a:rPr>
              <a:t></a:t>
            </a:r>
            <a:r>
              <a:rPr lang="en-US" sz="3600" dirty="0">
                <a:latin typeface="Times New Roman"/>
                <a:cs typeface="Times New Roman"/>
              </a:rPr>
              <a:t> and 10</a:t>
            </a:r>
            <a:r>
              <a:rPr lang="en-US" sz="3600" dirty="0">
                <a:latin typeface="Times New Roman"/>
                <a:cs typeface="Times New Roman"/>
                <a:sym typeface="Symbol"/>
              </a:rPr>
              <a:t></a:t>
            </a:r>
            <a:r>
              <a:rPr lang="en-US" sz="3600" dirty="0">
                <a:latin typeface="Times New Roman"/>
                <a:cs typeface="Times New Roman"/>
              </a:rPr>
              <a:t>. </a:t>
            </a:r>
          </a:p>
        </p:txBody>
      </p:sp>
      <p:sp>
        <p:nvSpPr>
          <p:cNvPr id="42" name="TextBox 41"/>
          <p:cNvSpPr txBox="1"/>
          <p:nvPr/>
        </p:nvSpPr>
        <p:spPr>
          <a:xfrm>
            <a:off x="17818172" y="29069850"/>
            <a:ext cx="25515009" cy="3767117"/>
          </a:xfrm>
          <a:prstGeom prst="rect">
            <a:avLst/>
          </a:prstGeom>
          <a:noFill/>
        </p:spPr>
        <p:txBody>
          <a:bodyPr wrap="square" lIns="438840" tIns="219422" rIns="438840" bIns="219422" rtlCol="0">
            <a:spAutoFit/>
          </a:bodyPr>
          <a:lstStyle/>
          <a:p>
            <a:pPr algn="ctr"/>
            <a:r>
              <a:rPr lang="en-US" sz="3600" b="1" dirty="0" smtClean="0">
                <a:latin typeface="Times New Roman"/>
                <a:cs typeface="Times New Roman"/>
              </a:rPr>
              <a:t>Summary</a:t>
            </a:r>
          </a:p>
          <a:p>
            <a:pPr algn="just"/>
            <a:r>
              <a:rPr lang="en-US" sz="3600" dirty="0" smtClean="0">
                <a:latin typeface="Times New Roman"/>
                <a:cs typeface="Times New Roman"/>
              </a:rPr>
              <a:t>The gamma–ray </a:t>
            </a:r>
            <a:r>
              <a:rPr lang="en-US" sz="3600" dirty="0" err="1" smtClean="0">
                <a:latin typeface="Times New Roman"/>
                <a:cs typeface="Times New Roman"/>
              </a:rPr>
              <a:t>fluence</a:t>
            </a:r>
            <a:r>
              <a:rPr lang="en-US" sz="3600" dirty="0" smtClean="0">
                <a:latin typeface="Times New Roman"/>
                <a:cs typeface="Times New Roman"/>
              </a:rPr>
              <a:t> at the spacecraft is used to find the </a:t>
            </a:r>
            <a:r>
              <a:rPr lang="en-US" sz="3600" dirty="0">
                <a:latin typeface="Times New Roman"/>
                <a:cs typeface="Times New Roman"/>
              </a:rPr>
              <a:t>total </a:t>
            </a:r>
            <a:r>
              <a:rPr lang="en-US" sz="3600" dirty="0" err="1">
                <a:latin typeface="Times New Roman"/>
                <a:cs typeface="Times New Roman"/>
              </a:rPr>
              <a:t>grammage</a:t>
            </a:r>
            <a:r>
              <a:rPr lang="en-US" sz="3600" dirty="0">
                <a:latin typeface="Times New Roman"/>
                <a:cs typeface="Times New Roman"/>
              </a:rPr>
              <a:t>, </a:t>
            </a:r>
            <a:r>
              <a:rPr lang="en-US" sz="3600" dirty="0" err="1" smtClean="0">
                <a:latin typeface="Times New Roman"/>
                <a:cs typeface="Times New Roman"/>
              </a:rPr>
              <a:t>Ξ</a:t>
            </a:r>
            <a:r>
              <a:rPr lang="en-US" sz="3600" dirty="0" smtClean="0">
                <a:latin typeface="Times New Roman"/>
                <a:cs typeface="Times New Roman"/>
              </a:rPr>
              <a:t>, in the </a:t>
            </a:r>
            <a:r>
              <a:rPr lang="en-US" sz="3600" dirty="0" smtClean="0">
                <a:latin typeface="Times New Roman"/>
                <a:cs typeface="Times New Roman"/>
              </a:rPr>
              <a:t>source </a:t>
            </a:r>
            <a:r>
              <a:rPr lang="en-US" sz="3600" dirty="0" smtClean="0">
                <a:latin typeface="Times New Roman"/>
                <a:cs typeface="Times New Roman"/>
              </a:rPr>
              <a:t>region</a:t>
            </a:r>
            <a:r>
              <a:rPr lang="en-US" sz="3600" dirty="0" smtClean="0">
                <a:latin typeface="Times New Roman"/>
                <a:cs typeface="Times New Roman"/>
              </a:rPr>
              <a:t>.  </a:t>
            </a:r>
            <a:r>
              <a:rPr lang="en-US" sz="3600" dirty="0" err="1" smtClean="0">
                <a:latin typeface="Times New Roman"/>
                <a:cs typeface="Times New Roman"/>
              </a:rPr>
              <a:t>Ξ</a:t>
            </a:r>
            <a:r>
              <a:rPr lang="en-US" sz="3600" dirty="0" smtClean="0">
                <a:latin typeface="Times New Roman"/>
                <a:cs typeface="Times New Roman"/>
              </a:rPr>
              <a:t>, which is not sensitive to the electric field configuration in the source region, is then used to calculate the current moment produced by the energetic electrons and their associated ionization. </a:t>
            </a:r>
            <a:r>
              <a:rPr lang="en-US" sz="3600" dirty="0">
                <a:latin typeface="Times New Roman"/>
                <a:cs typeface="Times New Roman"/>
              </a:rPr>
              <a:t> </a:t>
            </a:r>
            <a:r>
              <a:rPr lang="en-US" sz="3600" dirty="0" smtClean="0">
                <a:latin typeface="Times New Roman"/>
                <a:cs typeface="Times New Roman"/>
              </a:rPr>
              <a:t>This predicted current moment may then be compared with LF-VLF radio observations </a:t>
            </a:r>
            <a:r>
              <a:rPr lang="en-US" sz="3600" dirty="0" smtClean="0">
                <a:latin typeface="Times New Roman"/>
                <a:cs typeface="Times New Roman"/>
              </a:rPr>
              <a:t>to </a:t>
            </a:r>
            <a:r>
              <a:rPr lang="en-US" sz="3600" dirty="0" smtClean="0">
                <a:latin typeface="Times New Roman"/>
                <a:cs typeface="Times New Roman"/>
              </a:rPr>
              <a:t>determine whether or not additional lightning currents are present, potentially testing whether the lightning </a:t>
            </a:r>
            <a:r>
              <a:rPr lang="en-US" sz="3600" dirty="0">
                <a:latin typeface="Times New Roman"/>
                <a:cs typeface="Times New Roman"/>
              </a:rPr>
              <a:t>leader </a:t>
            </a:r>
            <a:r>
              <a:rPr lang="en-US" sz="3600" dirty="0" smtClean="0">
                <a:latin typeface="Times New Roman"/>
                <a:cs typeface="Times New Roman"/>
              </a:rPr>
              <a:t>or the relativistic </a:t>
            </a:r>
            <a:r>
              <a:rPr lang="en-US" sz="3600" dirty="0">
                <a:latin typeface="Times New Roman"/>
                <a:cs typeface="Times New Roman"/>
              </a:rPr>
              <a:t>feedback discharge </a:t>
            </a:r>
            <a:r>
              <a:rPr lang="en-US" sz="3600" dirty="0" smtClean="0">
                <a:latin typeface="Times New Roman"/>
                <a:cs typeface="Times New Roman"/>
              </a:rPr>
              <a:t>model </a:t>
            </a:r>
            <a:r>
              <a:rPr lang="en-US" sz="3600" dirty="0">
                <a:latin typeface="Times New Roman"/>
                <a:cs typeface="Times New Roman"/>
              </a:rPr>
              <a:t>of terrestrial gamma-ray </a:t>
            </a:r>
            <a:r>
              <a:rPr lang="en-US" sz="3600" dirty="0" smtClean="0">
                <a:latin typeface="Times New Roman"/>
                <a:cs typeface="Times New Roman"/>
              </a:rPr>
              <a:t>flashes is correct.</a:t>
            </a:r>
            <a:endParaRPr lang="en-US" sz="3600" dirty="0">
              <a:latin typeface="Times New Roman"/>
              <a:cs typeface="Times New Roman"/>
            </a:endParaRPr>
          </a:p>
        </p:txBody>
      </p:sp>
      <p:sp>
        <p:nvSpPr>
          <p:cNvPr id="43" name="TextBox 42"/>
          <p:cNvSpPr txBox="1"/>
          <p:nvPr/>
        </p:nvSpPr>
        <p:spPr>
          <a:xfrm>
            <a:off x="455546" y="29279173"/>
            <a:ext cx="10676266" cy="1674236"/>
          </a:xfrm>
          <a:prstGeom prst="rect">
            <a:avLst/>
          </a:prstGeom>
          <a:noFill/>
        </p:spPr>
        <p:txBody>
          <a:bodyPr wrap="square" lIns="438840" tIns="219422" rIns="438840" bIns="219422" rtlCol="0">
            <a:spAutoFit/>
          </a:bodyPr>
          <a:lstStyle/>
          <a:p>
            <a:pPr algn="just"/>
            <a:r>
              <a:rPr lang="en-US" sz="4000" b="1" dirty="0" smtClean="0">
                <a:latin typeface="Times New Roman"/>
                <a:cs typeface="Times New Roman"/>
              </a:rPr>
              <a:t>Figure 1.</a:t>
            </a:r>
            <a:r>
              <a:rPr lang="en-US" sz="4000" dirty="0" smtClean="0">
                <a:latin typeface="Times New Roman"/>
                <a:cs typeface="Times New Roman"/>
              </a:rPr>
              <a:t>  Artist’s impression of a TGF.</a:t>
            </a:r>
          </a:p>
          <a:p>
            <a:pPr algn="just"/>
            <a:endParaRPr lang="en-US" sz="4000" dirty="0">
              <a:latin typeface="Times New Roman"/>
              <a:cs typeface="Times New Roman"/>
            </a:endParaRPr>
          </a:p>
        </p:txBody>
      </p:sp>
      <p:pic>
        <p:nvPicPr>
          <p:cNvPr id="41" name="Picture 40" descr="figure6.ps"/>
          <p:cNvPicPr>
            <a:picLocks noChangeAspect="1"/>
          </p:cNvPicPr>
          <p:nvPr/>
        </p:nvPicPr>
        <p:blipFill rotWithShape="1">
          <a:blip r:embed="rId9">
            <a:extLst>
              <a:ext uri="{28A0092B-C50C-407E-A947-70E740481C1C}">
                <a14:useLocalDpi xmlns:a14="http://schemas.microsoft.com/office/drawing/2010/main" val="0"/>
              </a:ext>
            </a:extLst>
          </a:blip>
          <a:srcRect l="10371" t="13881" r="7436" b="27198"/>
          <a:stretch/>
        </p:blipFill>
        <p:spPr>
          <a:xfrm>
            <a:off x="23235370" y="5142282"/>
            <a:ext cx="8821947" cy="8184217"/>
          </a:xfrm>
          <a:prstGeom prst="rect">
            <a:avLst/>
          </a:prstGeom>
        </p:spPr>
      </p:pic>
      <p:sp>
        <p:nvSpPr>
          <p:cNvPr id="45" name="TextBox 44"/>
          <p:cNvSpPr txBox="1"/>
          <p:nvPr/>
        </p:nvSpPr>
        <p:spPr>
          <a:xfrm>
            <a:off x="22133049" y="13037768"/>
            <a:ext cx="10676266" cy="4321115"/>
          </a:xfrm>
          <a:prstGeom prst="rect">
            <a:avLst/>
          </a:prstGeom>
          <a:noFill/>
        </p:spPr>
        <p:txBody>
          <a:bodyPr wrap="square" lIns="438840" tIns="219422" rIns="438840" bIns="219422" rtlCol="0">
            <a:spAutoFit/>
          </a:bodyPr>
          <a:lstStyle/>
          <a:p>
            <a:pPr algn="just"/>
            <a:r>
              <a:rPr lang="en-US" sz="3600" b="1" dirty="0" smtClean="0">
                <a:latin typeface="Times New Roman"/>
                <a:cs typeface="Times New Roman"/>
              </a:rPr>
              <a:t>Figure 3. </a:t>
            </a:r>
            <a:r>
              <a:rPr lang="en-US" sz="3600" dirty="0" smtClean="0">
                <a:latin typeface="Times New Roman"/>
                <a:cs typeface="Times New Roman"/>
              </a:rPr>
              <a:t>REAM Monte Carlo calculations of the </a:t>
            </a:r>
            <a:r>
              <a:rPr lang="en-US" sz="3600" dirty="0">
                <a:latin typeface="Times New Roman"/>
                <a:cs typeface="Times New Roman"/>
              </a:rPr>
              <a:t>total number </a:t>
            </a:r>
            <a:r>
              <a:rPr lang="en-US" sz="3600" dirty="0" smtClean="0">
                <a:latin typeface="Times New Roman"/>
                <a:cs typeface="Times New Roman"/>
              </a:rPr>
              <a:t>of  </a:t>
            </a:r>
            <a:r>
              <a:rPr lang="en-US" sz="3600" dirty="0">
                <a:latin typeface="Times New Roman"/>
                <a:cs typeface="Times New Roman"/>
              </a:rPr>
              <a:t>&gt;1 MeV gamma rays emitted at the source versus atmospheric column depth for a TGF near the nadir point for a 30</a:t>
            </a:r>
            <a:r>
              <a:rPr lang="en-US" sz="3600" dirty="0">
                <a:latin typeface="Times New Roman"/>
                <a:cs typeface="Times New Roman"/>
                <a:sym typeface="Symbol"/>
              </a:rPr>
              <a:t></a:t>
            </a:r>
            <a:r>
              <a:rPr lang="en-US" sz="3600" dirty="0">
                <a:latin typeface="Times New Roman"/>
                <a:cs typeface="Times New Roman"/>
              </a:rPr>
              <a:t> beam width.  The dashed line and data are for a RHESSI TGF with 100 counts; the solid line and data are for 25 counts and the dotted line and data are for 10 counts. </a:t>
            </a:r>
            <a:endParaRPr lang="en-US" sz="4000" dirty="0">
              <a:latin typeface="Times New Roman"/>
              <a:cs typeface="Times New Roman"/>
            </a:endParaRPr>
          </a:p>
        </p:txBody>
      </p:sp>
    </p:spTree>
    <p:extLst>
      <p:ext uri="{BB962C8B-B14F-4D97-AF65-F5344CB8AC3E}">
        <p14:creationId xmlns:p14="http://schemas.microsoft.com/office/powerpoint/2010/main" val="41264706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657</TotalTime>
  <Words>1040</Words>
  <Application>Microsoft Macintosh PowerPoint</Application>
  <PresentationFormat>Custom</PresentationFormat>
  <Paragraphs>21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Lightning leader and relativistic feedback discharge models of terrestrial gamma-ray flashes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Exploring Our Atmosphere</dc:title>
  <dc:creator>Joseph Dwyer</dc:creator>
  <cp:lastModifiedBy>Joseph Dwyer</cp:lastModifiedBy>
  <cp:revision>111</cp:revision>
  <dcterms:created xsi:type="dcterms:W3CDTF">2015-09-08T13:30:02Z</dcterms:created>
  <dcterms:modified xsi:type="dcterms:W3CDTF">2016-12-07T15:38:36Z</dcterms:modified>
</cp:coreProperties>
</file>