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1089600" cy="41148000"/>
  <p:notesSz cx="6881813" cy="92964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257" kern="1200">
        <a:solidFill>
          <a:srgbClr val="000000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1pPr>
    <a:lvl2pPr marL="429951" algn="l" rtl="0" eaLnBrk="0" fontAlgn="base" hangingPunct="0">
      <a:spcBef>
        <a:spcPct val="0"/>
      </a:spcBef>
      <a:spcAft>
        <a:spcPct val="0"/>
      </a:spcAft>
      <a:defRPr sz="2257" kern="1200">
        <a:solidFill>
          <a:srgbClr val="000000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2pPr>
    <a:lvl3pPr marL="859902" algn="l" rtl="0" eaLnBrk="0" fontAlgn="base" hangingPunct="0">
      <a:spcBef>
        <a:spcPct val="0"/>
      </a:spcBef>
      <a:spcAft>
        <a:spcPct val="0"/>
      </a:spcAft>
      <a:defRPr sz="2257" kern="1200">
        <a:solidFill>
          <a:srgbClr val="000000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3pPr>
    <a:lvl4pPr marL="1289853" algn="l" rtl="0" eaLnBrk="0" fontAlgn="base" hangingPunct="0">
      <a:spcBef>
        <a:spcPct val="0"/>
      </a:spcBef>
      <a:spcAft>
        <a:spcPct val="0"/>
      </a:spcAft>
      <a:defRPr sz="2257" kern="1200">
        <a:solidFill>
          <a:srgbClr val="000000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4pPr>
    <a:lvl5pPr marL="1719804" algn="l" rtl="0" eaLnBrk="0" fontAlgn="base" hangingPunct="0">
      <a:spcBef>
        <a:spcPct val="0"/>
      </a:spcBef>
      <a:spcAft>
        <a:spcPct val="0"/>
      </a:spcAft>
      <a:defRPr sz="2257" kern="1200">
        <a:solidFill>
          <a:srgbClr val="000000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5pPr>
    <a:lvl6pPr marL="2149754" algn="l" defTabSz="859902" rtl="0" eaLnBrk="1" latinLnBrk="0" hangingPunct="1">
      <a:defRPr sz="2257" kern="1200">
        <a:solidFill>
          <a:srgbClr val="000000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6pPr>
    <a:lvl7pPr marL="2579705" algn="l" defTabSz="859902" rtl="0" eaLnBrk="1" latinLnBrk="0" hangingPunct="1">
      <a:defRPr sz="2257" kern="1200">
        <a:solidFill>
          <a:srgbClr val="000000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7pPr>
    <a:lvl8pPr marL="3009656" algn="l" defTabSz="859902" rtl="0" eaLnBrk="1" latinLnBrk="0" hangingPunct="1">
      <a:defRPr sz="2257" kern="1200">
        <a:solidFill>
          <a:srgbClr val="000000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8pPr>
    <a:lvl9pPr marL="3439607" algn="l" defTabSz="859902" rtl="0" eaLnBrk="1" latinLnBrk="0" hangingPunct="1">
      <a:defRPr sz="2257" kern="1200">
        <a:solidFill>
          <a:srgbClr val="000000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500" userDrawn="1">
          <p15:clr>
            <a:srgbClr val="A4A3A4"/>
          </p15:clr>
        </p15:guide>
        <p15:guide id="2" pos="1023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03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CC"/>
    <a:srgbClr val="FFFFFF"/>
    <a:srgbClr val="FF0000"/>
    <a:srgbClr val="00318A"/>
    <a:srgbClr val="315CA6"/>
    <a:srgbClr val="00CC66"/>
    <a:srgbClr val="003591"/>
    <a:srgbClr val="4169E1"/>
    <a:srgbClr val="CACAFF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525" autoAdjust="0"/>
    <p:restoredTop sz="94416" autoAdjust="0"/>
  </p:normalViewPr>
  <p:slideViewPr>
    <p:cSldViewPr>
      <p:cViewPr>
        <p:scale>
          <a:sx n="56" d="100"/>
          <a:sy n="56" d="100"/>
        </p:scale>
        <p:origin x="-3030" y="-3438"/>
      </p:cViewPr>
      <p:guideLst>
        <p:guide orient="horz" pos="25500"/>
        <p:guide pos="10237"/>
      </p:guideLst>
    </p:cSldViewPr>
  </p:slideViewPr>
  <p:outlineViewPr>
    <p:cViewPr varScale="1">
      <p:scale>
        <a:sx n="170" d="200"/>
        <a:sy n="170" d="200"/>
      </p:scale>
      <p:origin x="-784" y="-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903"/>
        <p:guide pos="212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948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19" tIns="45459" rIns="90919" bIns="45459" numCol="1" anchor="t" anchorCtr="0" compatLnSpc="1">
            <a:prstTxWarp prst="textNoShape">
              <a:avLst/>
            </a:prstTxWarp>
          </a:bodyPr>
          <a:lstStyle>
            <a:lvl1pPr defTabSz="909638">
              <a:defRPr sz="1200">
                <a:latin typeface="Times New Roman" pitchFamily="-110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3322" y="1"/>
            <a:ext cx="2993271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19" tIns="45459" rIns="90919" bIns="45459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>
                <a:latin typeface="Times New Roman" pitchFamily="-110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2851"/>
            <a:ext cx="29948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19" tIns="45459" rIns="90919" bIns="45459" numCol="1" anchor="b" anchorCtr="0" compatLnSpc="1">
            <a:prstTxWarp prst="textNoShape">
              <a:avLst/>
            </a:prstTxWarp>
          </a:bodyPr>
          <a:lstStyle>
            <a:lvl1pPr defTabSz="909638">
              <a:defRPr sz="1200">
                <a:latin typeface="Times New Roman" pitchFamily="-110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3322" y="8832851"/>
            <a:ext cx="2993271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19" tIns="45459" rIns="90919" bIns="45459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smtClean="0"/>
            </a:lvl1pPr>
          </a:lstStyle>
          <a:p>
            <a:pPr>
              <a:defRPr/>
            </a:pPr>
            <a:fld id="{4F50D16D-BE7D-4F58-A3F7-63AD960ED8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8839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/>
          <p:cNvSpPr>
            <a:spLocks noChangeArrowheads="1"/>
          </p:cNvSpPr>
          <p:nvPr/>
        </p:nvSpPr>
        <p:spPr bwMode="auto">
          <a:xfrm>
            <a:off x="0" y="0"/>
            <a:ext cx="6881813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2051" name="AutoShape 2"/>
          <p:cNvSpPr>
            <a:spLocks noChangeArrowheads="1"/>
          </p:cNvSpPr>
          <p:nvPr/>
        </p:nvSpPr>
        <p:spPr bwMode="auto">
          <a:xfrm>
            <a:off x="0" y="0"/>
            <a:ext cx="6881813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2052" name="AutoShape 3"/>
          <p:cNvSpPr>
            <a:spLocks noChangeArrowheads="1"/>
          </p:cNvSpPr>
          <p:nvPr/>
        </p:nvSpPr>
        <p:spPr bwMode="auto">
          <a:xfrm>
            <a:off x="0" y="0"/>
            <a:ext cx="6881813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2053" name="AutoShape 4"/>
          <p:cNvSpPr>
            <a:spLocks noChangeArrowheads="1"/>
          </p:cNvSpPr>
          <p:nvPr/>
        </p:nvSpPr>
        <p:spPr bwMode="auto">
          <a:xfrm>
            <a:off x="0" y="0"/>
            <a:ext cx="6881813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2054" name="AutoShape 5"/>
          <p:cNvSpPr>
            <a:spLocks noChangeArrowheads="1"/>
          </p:cNvSpPr>
          <p:nvPr/>
        </p:nvSpPr>
        <p:spPr bwMode="auto">
          <a:xfrm>
            <a:off x="0" y="0"/>
            <a:ext cx="6881813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2055" name="AutoShape 6"/>
          <p:cNvSpPr>
            <a:spLocks noChangeArrowheads="1"/>
          </p:cNvSpPr>
          <p:nvPr/>
        </p:nvSpPr>
        <p:spPr bwMode="auto">
          <a:xfrm>
            <a:off x="0" y="0"/>
            <a:ext cx="6881813" cy="92964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2056" name="Rectangle 7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5403850" y="-9261475"/>
            <a:ext cx="17686338" cy="23409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" name="Text Box 8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19169" y="4416426"/>
            <a:ext cx="5041883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2058" name="Text Box 9"/>
          <p:cNvSpPr txBox="1">
            <a:spLocks noChangeArrowheads="1"/>
          </p:cNvSpPr>
          <p:nvPr/>
        </p:nvSpPr>
        <p:spPr bwMode="auto">
          <a:xfrm>
            <a:off x="3899695" y="9018482"/>
            <a:ext cx="2980526" cy="277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93" tIns="46175" rIns="91993" bIns="46175" anchor="b">
            <a:spAutoFit/>
          </a:bodyPr>
          <a:lstStyle>
            <a:lvl1pPr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909638"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4500" algn="l"/>
                <a:tab pos="892175" algn="l"/>
                <a:tab pos="1338263" algn="l"/>
                <a:tab pos="1785938" algn="l"/>
                <a:tab pos="2232025" algn="l"/>
                <a:tab pos="2678113" algn="l"/>
                <a:tab pos="3125788" algn="l"/>
                <a:tab pos="3571875" algn="l"/>
                <a:tab pos="4017963" algn="l"/>
                <a:tab pos="4465638" algn="l"/>
                <a:tab pos="4911725" algn="l"/>
                <a:tab pos="5359400" algn="l"/>
                <a:tab pos="5805488" algn="l"/>
                <a:tab pos="6251575" algn="l"/>
                <a:tab pos="6699250" algn="l"/>
                <a:tab pos="7145338" algn="l"/>
                <a:tab pos="7593013" algn="l"/>
                <a:tab pos="8039100" algn="l"/>
                <a:tab pos="8485188" algn="l"/>
                <a:tab pos="89328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GB" altLang="en-US" sz="1200">
                <a:solidFill>
                  <a:schemeClr val="tx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708588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22487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128" kern="1200">
        <a:solidFill>
          <a:srgbClr val="000000"/>
        </a:solidFill>
        <a:latin typeface="Times New Roman" pitchFamily="-110" charset="0"/>
        <a:ea typeface="ＭＳ Ｐゴシック" pitchFamily="-110" charset="-128"/>
        <a:cs typeface="ＭＳ Ｐゴシック" pitchFamily="-110" charset="-128"/>
      </a:defRPr>
    </a:lvl1pPr>
    <a:lvl2pPr marL="35670994" indent="-35241043" algn="l" defTabSz="422487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128" kern="1200">
        <a:solidFill>
          <a:srgbClr val="000000"/>
        </a:solidFill>
        <a:latin typeface="Times New Roman" pitchFamily="-110" charset="0"/>
        <a:ea typeface="ＭＳ Ｐゴシック" pitchFamily="-110" charset="-128"/>
        <a:cs typeface="+mn-cs"/>
      </a:defRPr>
    </a:lvl2pPr>
    <a:lvl3pPr marL="1074877" indent="-214975" algn="l" defTabSz="422487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128" kern="1200">
        <a:solidFill>
          <a:srgbClr val="000000"/>
        </a:solidFill>
        <a:latin typeface="Times New Roman" pitchFamily="-110" charset="0"/>
        <a:ea typeface="ＭＳ Ｐゴシック" pitchFamily="-110" charset="-128"/>
        <a:cs typeface="+mn-cs"/>
      </a:defRPr>
    </a:lvl3pPr>
    <a:lvl4pPr marL="1504828" indent="-214975" algn="l" defTabSz="422487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128" kern="1200">
        <a:solidFill>
          <a:srgbClr val="000000"/>
        </a:solidFill>
        <a:latin typeface="Times New Roman" pitchFamily="-110" charset="0"/>
        <a:ea typeface="ＭＳ Ｐゴシック" pitchFamily="-110" charset="-128"/>
        <a:cs typeface="+mn-cs"/>
      </a:defRPr>
    </a:lvl4pPr>
    <a:lvl5pPr marL="1934779" indent="-214975" algn="l" defTabSz="422487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128" kern="1200">
        <a:solidFill>
          <a:srgbClr val="000000"/>
        </a:solidFill>
        <a:latin typeface="Times New Roman" pitchFamily="-110" charset="0"/>
        <a:ea typeface="ＭＳ Ｐゴシック" pitchFamily="-110" charset="-128"/>
        <a:cs typeface="+mn-cs"/>
      </a:defRPr>
    </a:lvl5pPr>
    <a:lvl6pPr marL="2149754" algn="l" defTabSz="429951" rtl="0" eaLnBrk="1" latinLnBrk="0" hangingPunct="1">
      <a:defRPr sz="1128" kern="1200">
        <a:solidFill>
          <a:schemeClr val="tx1"/>
        </a:solidFill>
        <a:latin typeface="+mn-lt"/>
        <a:ea typeface="+mn-ea"/>
        <a:cs typeface="+mn-cs"/>
      </a:defRPr>
    </a:lvl6pPr>
    <a:lvl7pPr marL="2579705" algn="l" defTabSz="429951" rtl="0" eaLnBrk="1" latinLnBrk="0" hangingPunct="1">
      <a:defRPr sz="1128" kern="1200">
        <a:solidFill>
          <a:schemeClr val="tx1"/>
        </a:solidFill>
        <a:latin typeface="+mn-lt"/>
        <a:ea typeface="+mn-ea"/>
        <a:cs typeface="+mn-cs"/>
      </a:defRPr>
    </a:lvl7pPr>
    <a:lvl8pPr marL="3009656" algn="l" defTabSz="429951" rtl="0" eaLnBrk="1" latinLnBrk="0" hangingPunct="1">
      <a:defRPr sz="1128" kern="1200">
        <a:solidFill>
          <a:schemeClr val="tx1"/>
        </a:solidFill>
        <a:latin typeface="+mn-lt"/>
        <a:ea typeface="+mn-ea"/>
        <a:cs typeface="+mn-cs"/>
      </a:defRPr>
    </a:lvl8pPr>
    <a:lvl9pPr marL="3439607" algn="l" defTabSz="429951" rtl="0" eaLnBrk="1" latinLnBrk="0" hangingPunct="1">
      <a:defRPr sz="112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5403850" y="-9261475"/>
            <a:ext cx="17686338" cy="23409275"/>
          </a:xfrm>
          <a:ln/>
        </p:spPr>
      </p:sp>
      <p:sp>
        <p:nvSpPr>
          <p:cNvPr id="5123" name="Text Box 2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919" tIns="45459" rIns="90919" bIns="45459" anchor="ctr"/>
          <a:lstStyle/>
          <a:p>
            <a:endParaRPr lang="en-US" altLang="en-US" dirty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57729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31720" y="12783344"/>
            <a:ext cx="26426160" cy="8818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3440" y="23316407"/>
            <a:ext cx="21762720" cy="10517187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82813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4610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6354" y="26441800"/>
            <a:ext cx="26426160" cy="81716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56354" y="17440673"/>
            <a:ext cx="26426160" cy="9001125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79314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31721" y="11886406"/>
            <a:ext cx="13163031" cy="2467768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588963" y="11886406"/>
            <a:ext cx="13163030" cy="24677688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492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0" y="1647031"/>
            <a:ext cx="27980640" cy="6858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4480" y="9211471"/>
            <a:ext cx="13737129" cy="383778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54480" y="13049253"/>
            <a:ext cx="13737129" cy="2370732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793085" y="9211471"/>
            <a:ext cx="13742035" cy="383778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793085" y="13049253"/>
            <a:ext cx="13742035" cy="2370732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2630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96988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1186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1" y="1639095"/>
            <a:ext cx="10228754" cy="697111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55170" y="1639095"/>
            <a:ext cx="17379950" cy="3511748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54481" y="8610203"/>
            <a:ext cx="10228754" cy="28146375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55816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269" y="28803206"/>
            <a:ext cx="18653760" cy="340121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4269" y="3677050"/>
            <a:ext cx="18653760" cy="24687608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4269" y="32204425"/>
            <a:ext cx="18653760" cy="482798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2697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4537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2147416" y="3657204"/>
            <a:ext cx="6604577" cy="3290689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31721" y="3657204"/>
            <a:ext cx="19721484" cy="329068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5973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331722" y="3657204"/>
            <a:ext cx="26420271" cy="3290689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54368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bg1"/>
            </a:gs>
            <a:gs pos="97000">
              <a:schemeClr val="accent6">
                <a:lumMod val="70000"/>
                <a:lumOff val="3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331722" y="3657205"/>
            <a:ext cx="26420271" cy="6846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31722" y="11886406"/>
            <a:ext cx="26420271" cy="2467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36947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6200">
          <a:solidFill>
            <a:srgbClr val="000000"/>
          </a:solidFill>
          <a:latin typeface="+mj-lt"/>
          <a:ea typeface="ＭＳ Ｐゴシック" pitchFamily="-110" charset="-128"/>
          <a:cs typeface="ＭＳ Ｐゴシック" pitchFamily="-110" charset="-128"/>
        </a:defRPr>
      </a:lvl1pPr>
      <a:lvl2pPr algn="ctr" defTabSz="336947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6200">
          <a:solidFill>
            <a:srgbClr val="000000"/>
          </a:solidFill>
          <a:latin typeface="Times New Roman" pitchFamily="-110" charset="0"/>
          <a:ea typeface="ＭＳ Ｐゴシック" pitchFamily="-110" charset="-128"/>
          <a:cs typeface="ＭＳ Ｐゴシック" pitchFamily="-110" charset="-128"/>
        </a:defRPr>
      </a:lvl2pPr>
      <a:lvl3pPr algn="ctr" defTabSz="336947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6200">
          <a:solidFill>
            <a:srgbClr val="000000"/>
          </a:solidFill>
          <a:latin typeface="Times New Roman" pitchFamily="-110" charset="0"/>
          <a:ea typeface="ＭＳ Ｐゴシック" pitchFamily="-110" charset="-128"/>
          <a:cs typeface="ＭＳ Ｐゴシック" pitchFamily="-110" charset="-128"/>
        </a:defRPr>
      </a:lvl3pPr>
      <a:lvl4pPr algn="ctr" defTabSz="336947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6200">
          <a:solidFill>
            <a:srgbClr val="000000"/>
          </a:solidFill>
          <a:latin typeface="Times New Roman" pitchFamily="-110" charset="0"/>
          <a:ea typeface="ＭＳ Ｐゴシック" pitchFamily="-110" charset="-128"/>
          <a:cs typeface="ＭＳ Ｐゴシック" pitchFamily="-110" charset="-128"/>
        </a:defRPr>
      </a:lvl4pPr>
      <a:lvl5pPr algn="ctr" defTabSz="336947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6200">
          <a:solidFill>
            <a:srgbClr val="000000"/>
          </a:solidFill>
          <a:latin typeface="Times New Roman" pitchFamily="-110" charset="0"/>
          <a:ea typeface="ＭＳ Ｐゴシック" pitchFamily="-110" charset="-128"/>
          <a:cs typeface="ＭＳ Ｐゴシック" pitchFamily="-110" charset="-128"/>
        </a:defRPr>
      </a:lvl5pPr>
      <a:lvl6pPr marL="342900" algn="l" defTabSz="336947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0" charset="0"/>
        <a:defRPr sz="3300">
          <a:solidFill>
            <a:srgbClr val="000000"/>
          </a:solidFill>
          <a:latin typeface="Times New Roman" pitchFamily="-110" charset="0"/>
          <a:ea typeface="ＭＳ Ｐゴシック" pitchFamily="-110" charset="-128"/>
        </a:defRPr>
      </a:lvl6pPr>
      <a:lvl7pPr marL="685800" algn="l" defTabSz="336947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0" charset="0"/>
        <a:defRPr sz="3300">
          <a:solidFill>
            <a:srgbClr val="000000"/>
          </a:solidFill>
          <a:latin typeface="Times New Roman" pitchFamily="-110" charset="0"/>
          <a:ea typeface="ＭＳ Ｐゴシック" pitchFamily="-110" charset="-128"/>
        </a:defRPr>
      </a:lvl7pPr>
      <a:lvl8pPr marL="1028700" algn="l" defTabSz="336947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0" charset="0"/>
        <a:defRPr sz="3300">
          <a:solidFill>
            <a:srgbClr val="000000"/>
          </a:solidFill>
          <a:latin typeface="Times New Roman" pitchFamily="-110" charset="0"/>
          <a:ea typeface="ＭＳ Ｐゴシック" pitchFamily="-110" charset="-128"/>
        </a:defRPr>
      </a:lvl8pPr>
      <a:lvl9pPr marL="1371600" algn="l" defTabSz="336947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0" charset="0"/>
        <a:defRPr sz="3300">
          <a:solidFill>
            <a:srgbClr val="000000"/>
          </a:solidFill>
          <a:latin typeface="Times New Roman" pitchFamily="-110" charset="0"/>
          <a:ea typeface="ＭＳ Ｐゴシック" pitchFamily="-110" charset="-128"/>
        </a:defRPr>
      </a:lvl9pPr>
    </p:titleStyle>
    <p:bodyStyle>
      <a:lvl1pPr marL="1256110" indent="-1256110" algn="l" defTabSz="336947" rtl="0" eaLnBrk="0" fontAlgn="base" hangingPunct="0">
        <a:spcBef>
          <a:spcPts val="2888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11775">
          <a:solidFill>
            <a:srgbClr val="000000"/>
          </a:solidFill>
          <a:latin typeface="+mn-lt"/>
          <a:ea typeface="ＭＳ Ｐゴシック" pitchFamily="-110" charset="-128"/>
          <a:cs typeface="ＭＳ Ｐゴシック" pitchFamily="-110" charset="-128"/>
        </a:defRPr>
      </a:lvl1pPr>
      <a:lvl2pPr marL="2731294" indent="-1051322" algn="l" defTabSz="336947" rtl="0" eaLnBrk="0" fontAlgn="base" hangingPunct="0">
        <a:spcBef>
          <a:spcPts val="2531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10350">
          <a:solidFill>
            <a:srgbClr val="000000"/>
          </a:solidFill>
          <a:latin typeface="+mn-lt"/>
          <a:ea typeface="ＭＳ Ｐゴシック" pitchFamily="-110" charset="-128"/>
        </a:defRPr>
      </a:lvl2pPr>
      <a:lvl3pPr marL="4205288" indent="-837010" algn="l" defTabSz="336947" rtl="0" eaLnBrk="0" fontAlgn="base" hangingPunct="0">
        <a:spcBef>
          <a:spcPts val="2156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8850">
          <a:solidFill>
            <a:srgbClr val="000000"/>
          </a:solidFill>
          <a:latin typeface="+mn-lt"/>
          <a:ea typeface="ＭＳ Ｐゴシック" pitchFamily="-110" charset="-128"/>
        </a:defRPr>
      </a:lvl3pPr>
      <a:lvl4pPr marL="5891213" indent="-839391" algn="l" defTabSz="336947" rtl="0" eaLnBrk="0" fontAlgn="base" hangingPunct="0">
        <a:spcBef>
          <a:spcPts val="1781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7350">
          <a:solidFill>
            <a:srgbClr val="000000"/>
          </a:solidFill>
          <a:latin typeface="+mn-lt"/>
          <a:ea typeface="ＭＳ Ｐゴシック" pitchFamily="-110" charset="-128"/>
        </a:defRPr>
      </a:lvl4pPr>
      <a:lvl5pPr marL="7575947" indent="-837010" algn="l" defTabSz="336947" rtl="0" eaLnBrk="0" fontAlgn="base" hangingPunct="0">
        <a:spcBef>
          <a:spcPts val="1781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 sz="7350">
          <a:solidFill>
            <a:srgbClr val="000000"/>
          </a:solidFill>
          <a:latin typeface="+mn-lt"/>
          <a:ea typeface="ＭＳ Ｐゴシック" pitchFamily="-110" charset="-128"/>
        </a:defRPr>
      </a:lvl5pPr>
      <a:lvl6pPr marL="7918847" indent="-837010" algn="l" defTabSz="336947" rtl="0" fontAlgn="base">
        <a:spcBef>
          <a:spcPts val="1781"/>
        </a:spcBef>
        <a:spcAft>
          <a:spcPct val="0"/>
        </a:spcAft>
        <a:buClr>
          <a:srgbClr val="000000"/>
        </a:buClr>
        <a:buSzPct val="100000"/>
        <a:buFont typeface="Times New Roman" pitchFamily="-110" charset="0"/>
        <a:buChar char="»"/>
        <a:defRPr sz="7350">
          <a:solidFill>
            <a:srgbClr val="000000"/>
          </a:solidFill>
          <a:latin typeface="+mn-lt"/>
          <a:ea typeface="ＭＳ Ｐゴシック" pitchFamily="-110" charset="-128"/>
        </a:defRPr>
      </a:lvl6pPr>
      <a:lvl7pPr marL="8261747" indent="-837010" algn="l" defTabSz="336947" rtl="0" fontAlgn="base">
        <a:spcBef>
          <a:spcPts val="1781"/>
        </a:spcBef>
        <a:spcAft>
          <a:spcPct val="0"/>
        </a:spcAft>
        <a:buClr>
          <a:srgbClr val="000000"/>
        </a:buClr>
        <a:buSzPct val="100000"/>
        <a:buFont typeface="Times New Roman" pitchFamily="-110" charset="0"/>
        <a:buChar char="»"/>
        <a:defRPr sz="7350">
          <a:solidFill>
            <a:srgbClr val="000000"/>
          </a:solidFill>
          <a:latin typeface="+mn-lt"/>
          <a:ea typeface="ＭＳ Ｐゴシック" pitchFamily="-110" charset="-128"/>
        </a:defRPr>
      </a:lvl7pPr>
      <a:lvl8pPr marL="8604647" indent="-837010" algn="l" defTabSz="336947" rtl="0" fontAlgn="base">
        <a:spcBef>
          <a:spcPts val="1781"/>
        </a:spcBef>
        <a:spcAft>
          <a:spcPct val="0"/>
        </a:spcAft>
        <a:buClr>
          <a:srgbClr val="000000"/>
        </a:buClr>
        <a:buSzPct val="100000"/>
        <a:buFont typeface="Times New Roman" pitchFamily="-110" charset="0"/>
        <a:buChar char="»"/>
        <a:defRPr sz="7350">
          <a:solidFill>
            <a:srgbClr val="000000"/>
          </a:solidFill>
          <a:latin typeface="+mn-lt"/>
          <a:ea typeface="ＭＳ Ｐゴシック" pitchFamily="-110" charset="-128"/>
        </a:defRPr>
      </a:lvl8pPr>
      <a:lvl9pPr marL="8947547" indent="-837010" algn="l" defTabSz="336947" rtl="0" fontAlgn="base">
        <a:spcBef>
          <a:spcPts val="1781"/>
        </a:spcBef>
        <a:spcAft>
          <a:spcPct val="0"/>
        </a:spcAft>
        <a:buClr>
          <a:srgbClr val="000000"/>
        </a:buClr>
        <a:buSzPct val="100000"/>
        <a:buFont typeface="Times New Roman" pitchFamily="-110" charset="0"/>
        <a:buChar char="»"/>
        <a:defRPr sz="7350">
          <a:solidFill>
            <a:srgbClr val="000000"/>
          </a:solidFill>
          <a:latin typeface="+mn-lt"/>
          <a:ea typeface="ＭＳ Ｐゴシック" pitchFamily="-110" charset="-128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7280" y="9468399"/>
            <a:ext cx="15541805" cy="20112924"/>
          </a:xfrm>
          <a:prstGeom prst="rect">
            <a:avLst/>
          </a:prstGeom>
        </p:spPr>
      </p:pic>
      <p:sp>
        <p:nvSpPr>
          <p:cNvPr id="88" name="Rectangle 529"/>
          <p:cNvSpPr>
            <a:spLocks noChangeArrowheads="1"/>
          </p:cNvSpPr>
          <p:nvPr/>
        </p:nvSpPr>
        <p:spPr bwMode="auto">
          <a:xfrm>
            <a:off x="244406" y="36224457"/>
            <a:ext cx="10401648" cy="4692872"/>
          </a:xfrm>
          <a:prstGeom prst="rect">
            <a:avLst/>
          </a:prstGeom>
          <a:noFill/>
          <a:ln w="12700">
            <a:solidFill>
              <a:srgbClr val="0031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6" name="Rectangle 529"/>
          <p:cNvSpPr>
            <a:spLocks noChangeArrowheads="1"/>
          </p:cNvSpPr>
          <p:nvPr/>
        </p:nvSpPr>
        <p:spPr bwMode="auto">
          <a:xfrm>
            <a:off x="23088599" y="30264810"/>
            <a:ext cx="7696199" cy="8901989"/>
          </a:xfrm>
          <a:prstGeom prst="rect">
            <a:avLst/>
          </a:prstGeom>
          <a:noFill/>
          <a:ln w="12700">
            <a:solidFill>
              <a:srgbClr val="0031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102" name="Text Box 409"/>
          <p:cNvSpPr txBox="1">
            <a:spLocks noChangeArrowheads="1"/>
          </p:cNvSpPr>
          <p:nvPr/>
        </p:nvSpPr>
        <p:spPr bwMode="auto">
          <a:xfrm>
            <a:off x="23101545" y="39538900"/>
            <a:ext cx="7696202" cy="1384995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ts val="0"/>
              </a:spcBef>
            </a:pPr>
            <a:r>
              <a:rPr lang="en-US" altLang="en-US" sz="1400" b="1" dirty="0">
                <a:solidFill>
                  <a:schemeClr val="tx1"/>
                </a:solidFill>
                <a:latin typeface="Arial" panose="020B0604020202020204" pitchFamily="34" charset="0"/>
              </a:rPr>
              <a:t>Acknowledgement</a:t>
            </a: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: First, thanks to additional collaborators: A. Otto (UAF); K. Oksavik, F. Sigernes, N. </a:t>
            </a:r>
            <a:r>
              <a:rPr lang="en-US" altLang="en-US" sz="1400" dirty="0" err="1">
                <a:solidFill>
                  <a:schemeClr val="tx1"/>
                </a:solidFill>
                <a:latin typeface="Arial" panose="020B0604020202020204" pitchFamily="34" charset="0"/>
              </a:rPr>
              <a:t>Partemies</a:t>
            </a: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, P. G. Ellingsen and M. Syrjäsuo (UNIS); J. Moen, L. Clausen and T. A. </a:t>
            </a:r>
            <a:r>
              <a:rPr lang="en-US" altLang="en-US" sz="1400" dirty="0" err="1">
                <a:solidFill>
                  <a:schemeClr val="tx1"/>
                </a:solidFill>
                <a:latin typeface="Arial" panose="020B0604020202020204" pitchFamily="34" charset="0"/>
              </a:rPr>
              <a:t>Bekkeng</a:t>
            </a: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 (</a:t>
            </a:r>
            <a:r>
              <a:rPr lang="en-US" altLang="en-US" sz="1400" dirty="0" err="1">
                <a:solidFill>
                  <a:schemeClr val="tx1"/>
                </a:solidFill>
                <a:latin typeface="Arial" panose="020B0604020202020204" pitchFamily="34" charset="0"/>
              </a:rPr>
              <a:t>UiO</a:t>
            </a: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), T. Yeoman (U. Leicester), B. Sadler (UNH), J. LaBelle, Meghan  Harrington and Spencer Hatch (Dartmouth).  </a:t>
            </a: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Authors wish to thank the ACE SWEPAM instrument team and the ACE Science Center for providing the ACE data.  </a:t>
            </a: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Research at the University of New Hamps</a:t>
            </a: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hire was supported by NASA Award NNX13AJ94G.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0" y="-11621"/>
            <a:ext cx="31089600" cy="1514951"/>
          </a:xfrm>
          <a:prstGeom prst="rect">
            <a:avLst/>
          </a:prstGeom>
          <a:solidFill>
            <a:srgbClr val="00318A"/>
          </a:solidFill>
          <a:ln w="9525">
            <a:noFill/>
            <a:miter lim="800000"/>
            <a:headEnd/>
            <a:tailEnd/>
          </a:ln>
        </p:spPr>
        <p:txBody>
          <a:bodyPr wrap="square" lIns="242730" tIns="121500" rIns="242730" bIns="121500" anchor="ctr" anchorCtr="1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  <a:tab pos="15201900" algn="l"/>
                <a:tab pos="15925800" algn="l"/>
                <a:tab pos="16649700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lvl="0" algn="ctr" eaLnBrk="1" hangingPunct="1">
              <a:buClr>
                <a:srgbClr val="000000"/>
              </a:buClr>
              <a:tabLst/>
            </a:pPr>
            <a:r>
              <a:rPr lang="en-US" altLang="en-US" sz="48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RENU 2 UV Measurement of Atomic Oxygen in the Cusp</a:t>
            </a:r>
          </a:p>
          <a:p>
            <a:pPr lvl="0" algn="ctr" eaLnBrk="1" hangingPunct="1">
              <a:buClr>
                <a:srgbClr val="000000"/>
              </a:buClr>
              <a:tabLst/>
            </a:pPr>
            <a:r>
              <a:rPr lang="en-US" altLang="en-US" sz="22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Bruce Fritz</a:t>
            </a:r>
            <a:r>
              <a:rPr lang="en-US" altLang="en-US" sz="2250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altLang="en-US" sz="22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Marc Lessard</a:t>
            </a:r>
            <a:r>
              <a:rPr lang="en-US" altLang="en-US" sz="2250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altLang="en-US" sz="22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David Kenward</a:t>
            </a:r>
            <a:r>
              <a:rPr lang="en-US" altLang="en-US" sz="2250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altLang="en-US" sz="22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Jim Clemmons</a:t>
            </a:r>
            <a:r>
              <a:rPr lang="en-US" altLang="en-US" sz="2250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US" altLang="en-US" sz="22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Jim Hecht</a:t>
            </a:r>
            <a:r>
              <a:rPr lang="en-US" altLang="en-US" sz="2250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US" altLang="en-US" sz="22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Kristina Lynch</a:t>
            </a:r>
            <a:r>
              <a:rPr lang="en-US" altLang="en-US" sz="2250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r>
              <a:rPr lang="en-US" altLang="en-US" sz="22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David Hysell</a:t>
            </a:r>
            <a:r>
              <a:rPr lang="en-US" altLang="en-US" sz="2250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r>
              <a:rPr lang="en-US" altLang="en-US" sz="22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Geoff Crowley</a:t>
            </a:r>
            <a:r>
              <a:rPr lang="en-US" altLang="en-US" sz="2250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r>
              <a:rPr lang="en-US" altLang="en-US" sz="22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Tim Cook</a:t>
            </a:r>
            <a:r>
              <a:rPr lang="en-US" altLang="en-US" sz="2250" baseline="300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</a:p>
          <a:p>
            <a:pPr lvl="0" algn="ctr" eaLnBrk="1" hangingPunct="1">
              <a:buClr>
                <a:srgbClr val="000000"/>
              </a:buClr>
              <a:tabLst/>
            </a:pPr>
            <a:r>
              <a:rPr lang="en-US" altLang="ko-KR" sz="120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1. University of New Hampshire, Space Science Center, Durham, NH; 2. Aerospace Corporation, El Segundo, CA; 3. Department of Physics, Dartmouth College, Hanover, NH; 4. Department of Earth and Atmospheric Sciences, Cornell University, Ithaca, NY; 5. ASTRA, Boulder, CO; 6. Lowell Center for Space Science and Technology, U. Mass. – Lowell, Lowell, MA</a:t>
            </a:r>
          </a:p>
        </p:txBody>
      </p:sp>
      <p:sp>
        <p:nvSpPr>
          <p:cNvPr id="4107" name="Text Box 9"/>
          <p:cNvSpPr txBox="1">
            <a:spLocks noChangeArrowheads="1"/>
          </p:cNvSpPr>
          <p:nvPr/>
        </p:nvSpPr>
        <p:spPr bwMode="auto">
          <a:xfrm>
            <a:off x="29619304" y="1060039"/>
            <a:ext cx="1447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ko-KR" sz="1200" b="1" dirty="0">
                <a:solidFill>
                  <a:schemeClr val="bg1"/>
                </a:solidFill>
                <a:latin typeface="Arial" panose="020B0604020202020204" pitchFamily="34" charset="0"/>
                <a:ea typeface="굴림" panose="020B0600000101010101" pitchFamily="34" charset="-127"/>
              </a:rPr>
              <a:t>Funded by NASA Mission 52.002</a:t>
            </a:r>
            <a:endParaRPr lang="en-US" altLang="en-US" sz="1200" b="1" dirty="0">
              <a:solidFill>
                <a:schemeClr val="bg1"/>
              </a:solidFill>
              <a:latin typeface="Arial" panose="020B0604020202020204" pitchFamily="34" charset="0"/>
              <a:ea typeface="굴림" panose="020B0600000101010101" pitchFamily="34" charset="-127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250498" y="2278017"/>
            <a:ext cx="10400640" cy="6370975"/>
          </a:xfrm>
          <a:prstGeom prst="rect">
            <a:avLst/>
          </a:prstGeom>
          <a:noFill/>
          <a:ln w="12700">
            <a:solidFill>
              <a:srgbClr val="00318A"/>
            </a:solidFill>
          </a:ln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lang="en-US" altLang="en-US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Rocket Experiment for Neutral Upwelling 2 </a:t>
            </a:r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(RENU 2) launched from the </a:t>
            </a:r>
            <a:r>
              <a:rPr lang="en-US" alt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Andøya</a:t>
            </a:r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Space Center, Norway on 13 December, 2015 into the dayside cusp region.  An ultraviolet photometer (UV PMT) built by the Magnetosphere-Ionosphere Research Laboratory (MIRL) at the University of New Hampshire was oriented on the payload to look up along the local magnetic field line as it passed through a poleward moving auroral form (PMAF). The UV PMT measured a clearly enhanced signal in the topside ionosphere as the payload descended through a region of soft electron precipitation. The bandpass filter on the PMT isolated emissions of atomic oxygen at both 130.4 nm and 135.6 nm, but was flown uncalibrated.  A PMT flight spare will be calibrated using a </a:t>
            </a:r>
            <a:r>
              <a:rPr lang="en-US" altLang="en-US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Paresce</a:t>
            </a:r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UV light source. The flight data luminosity may be approximated using the spare instrument calibration.  The luminosity, as well as other flight data from RENU 2 will be used in a radiative transport model to infer structure of upwelling neutral atomic oxygen above the PMAF.</a:t>
            </a:r>
          </a:p>
        </p:txBody>
      </p:sp>
      <p:sp>
        <p:nvSpPr>
          <p:cNvPr id="179" name="Text Box 18"/>
          <p:cNvSpPr txBox="1">
            <a:spLocks noChangeArrowheads="1"/>
          </p:cNvSpPr>
          <p:nvPr/>
        </p:nvSpPr>
        <p:spPr bwMode="auto">
          <a:xfrm>
            <a:off x="10879540" y="1657465"/>
            <a:ext cx="19905260" cy="624539"/>
          </a:xfrm>
          <a:prstGeom prst="rect">
            <a:avLst/>
          </a:prstGeom>
          <a:solidFill>
            <a:srgbClr val="00318A"/>
          </a:solidFill>
          <a:ln w="12700">
            <a:solidFill>
              <a:srgbClr val="00318A"/>
            </a:solidFill>
            <a:miter lim="800000"/>
            <a:headEnd/>
            <a:tailEnd/>
          </a:ln>
        </p:spPr>
        <p:txBody>
          <a:bodyPr wrap="square" lIns="67500" tIns="35100" rIns="67500" bIns="35100" anchor="ctr" anchorCtr="1">
            <a:spAutoFit/>
          </a:bodyPr>
          <a:lstStyle/>
          <a:p>
            <a:pPr eaLnBrk="1" hangingPunct="1">
              <a:buClr>
                <a:srgbClr val="000000"/>
              </a:buClr>
              <a:tabLst>
                <a:tab pos="0" algn="l"/>
                <a:tab pos="335756" algn="l"/>
                <a:tab pos="672704" algn="l"/>
                <a:tab pos="1009650" algn="l"/>
                <a:tab pos="1346597" algn="l"/>
                <a:tab pos="1683544" algn="l"/>
                <a:tab pos="2020491" algn="l"/>
                <a:tab pos="2357438" algn="l"/>
                <a:tab pos="2694385" algn="l"/>
                <a:tab pos="3031331" algn="l"/>
                <a:tab pos="3368279" algn="l"/>
                <a:tab pos="3705225" algn="l"/>
                <a:tab pos="4042172" algn="l"/>
                <a:tab pos="4379119" algn="l"/>
                <a:tab pos="4716066" algn="l"/>
                <a:tab pos="5053013" algn="l"/>
                <a:tab pos="5389960" algn="l"/>
                <a:tab pos="5726906" algn="l"/>
                <a:tab pos="6063854" algn="l"/>
                <a:tab pos="6400800" algn="l"/>
                <a:tab pos="6737747" algn="l"/>
                <a:tab pos="7058025" algn="l"/>
                <a:tab pos="7600950" algn="l"/>
                <a:tab pos="8143875" algn="l"/>
              </a:tabLst>
              <a:defRPr/>
            </a:pPr>
            <a:r>
              <a:rPr lang="en-US" altLang="ko-KR" sz="3600" b="1" dirty="0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Launch</a:t>
            </a:r>
          </a:p>
        </p:txBody>
      </p:sp>
      <p:sp>
        <p:nvSpPr>
          <p:cNvPr id="180" name="Rectangle 529"/>
          <p:cNvSpPr>
            <a:spLocks noChangeArrowheads="1"/>
          </p:cNvSpPr>
          <p:nvPr/>
        </p:nvSpPr>
        <p:spPr bwMode="auto">
          <a:xfrm>
            <a:off x="10879540" y="2285891"/>
            <a:ext cx="19905260" cy="6363101"/>
          </a:xfrm>
          <a:prstGeom prst="rect">
            <a:avLst/>
          </a:prstGeom>
          <a:noFill/>
          <a:ln w="12700">
            <a:solidFill>
              <a:srgbClr val="0031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7" name="TextBox 56"/>
          <p:cNvSpPr txBox="1"/>
          <p:nvPr/>
        </p:nvSpPr>
        <p:spPr>
          <a:xfrm>
            <a:off x="23088600" y="30286702"/>
            <a:ext cx="7696198" cy="895629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RENU 2 successfully launched into cusp aurora on 13 December, 2015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endParaRPr lang="en-US" alt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UV PMT observed a measurable signal of atomic oxygen in the cusp region</a:t>
            </a:r>
          </a:p>
          <a:p>
            <a:pPr algn="just"/>
            <a:endParaRPr lang="en-US" alt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Validation of simple instrument design</a:t>
            </a:r>
          </a:p>
          <a:p>
            <a:pPr algn="just"/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Large scale trend in data shows enhancement</a:t>
            </a:r>
          </a:p>
          <a:p>
            <a:pPr algn="just"/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Fine structure possibly related to precipitation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US" alt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US" altLang="en-US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Future plans</a:t>
            </a:r>
          </a:p>
          <a:p>
            <a:pPr algn="just"/>
            <a:endParaRPr lang="en-US" alt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Calibration of the PMT will provide additional information about the measurement</a:t>
            </a:r>
          </a:p>
          <a:p>
            <a:pPr algn="just"/>
            <a:endParaRPr lang="en-US" alt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Brightness of measurement @ 130.4 nm</a:t>
            </a:r>
          </a:p>
          <a:p>
            <a:pPr algn="just"/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Proxy for flight data</a:t>
            </a:r>
            <a:endParaRPr lang="en-US" alt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endParaRPr lang="en-US" alt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Input to collisional radiative transfer 		  model</a:t>
            </a:r>
          </a:p>
          <a:p>
            <a:pPr algn="just"/>
            <a:endParaRPr lang="en-US" alt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Optical depth of ionosphere complicates </a:t>
            </a:r>
          </a:p>
          <a:p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   interpretation of 130.4 nm emission line</a:t>
            </a:r>
          </a:p>
          <a:p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- Secondary remote measurement of neutral</a:t>
            </a:r>
            <a:endParaRPr lang="en-US" alt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3013" name="Rectangle 43012"/>
          <p:cNvSpPr/>
          <p:nvPr/>
        </p:nvSpPr>
        <p:spPr>
          <a:xfrm>
            <a:off x="1811938" y="23044057"/>
            <a:ext cx="2412840" cy="4396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January 18, 2007</a:t>
            </a:r>
          </a:p>
        </p:txBody>
      </p:sp>
      <p:cxnSp>
        <p:nvCxnSpPr>
          <p:cNvPr id="108" name="Straight Arrow Connector 107"/>
          <p:cNvCxnSpPr/>
          <p:nvPr/>
        </p:nvCxnSpPr>
        <p:spPr bwMode="auto">
          <a:xfrm>
            <a:off x="1640034" y="20615933"/>
            <a:ext cx="4404966" cy="0"/>
          </a:xfrm>
          <a:prstGeom prst="straightConnector1">
            <a:avLst/>
          </a:prstGeom>
          <a:solidFill>
            <a:srgbClr val="00B8FF"/>
          </a:solidFill>
          <a:ln w="25400" cap="flat" cmpd="sng" algn="ctr">
            <a:solidFill>
              <a:schemeClr val="bg1"/>
            </a:solidFill>
            <a:prstDash val="solid"/>
            <a:round/>
            <a:headEnd type="triangl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>
          <a:xfrm>
            <a:off x="5095485" y="23126068"/>
            <a:ext cx="970137" cy="4396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 km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4079" y="170849"/>
            <a:ext cx="1060721" cy="880398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244405" y="9451626"/>
            <a:ext cx="10401649" cy="47518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Mission Objectives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519365" y="9949510"/>
            <a:ext cx="9865979" cy="707886"/>
          </a:xfrm>
          <a:prstGeom prst="rect">
            <a:avLst/>
          </a:prstGeom>
          <a:solidFill>
            <a:srgbClr val="00318A">
              <a:alpha val="19000"/>
            </a:srgbClr>
          </a:solidFill>
          <a:ln w="38100">
            <a:solidFill>
              <a:srgbClr val="00318A"/>
            </a:solidFill>
          </a:ln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 To measure neutral gas, ion, and electron temperature enhancements, which will provide an initial assessment of the upwelling process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519364" y="10643580"/>
            <a:ext cx="9865979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2. To measure large- and small-scale Joule heating in the cusp during the RENU 2 overflight.  Large-scale data will be acquired by EISCAT; small-scale data (perhaps associated with Alfven waves) will be acquired using onboard electric field measurements</a:t>
            </a:r>
          </a:p>
          <a:p>
            <a:pPr algn="just"/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3. To measure the precipitating electron energy input.  Theory and observations suggest that various types of electron precipitation contribute to neutral upwelling; knowledge of the precipitating population is critical for understanding this effect</a:t>
            </a:r>
          </a:p>
          <a:p>
            <a:pPr algn="just"/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4. To use measured quantities as inputs to “thermodynamic” and “electrodynamic” models for comparison to the observed upwelling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34" y="14630400"/>
            <a:ext cx="10252480" cy="3802606"/>
          </a:xfrm>
          <a:prstGeom prst="rect">
            <a:avLst/>
          </a:prstGeom>
        </p:spPr>
      </p:pic>
      <p:sp>
        <p:nvSpPr>
          <p:cNvPr id="118" name="TextBox 117"/>
          <p:cNvSpPr txBox="1"/>
          <p:nvPr/>
        </p:nvSpPr>
        <p:spPr>
          <a:xfrm>
            <a:off x="457200" y="18440400"/>
            <a:ext cx="983633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Figure from </a:t>
            </a:r>
            <a:r>
              <a:rPr lang="en-US" altLang="en-US" sz="1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Luhr</a:t>
            </a: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et al [2004].  Air drag measured by the accelerometer on board CHAMP.  The harmonic variations indicate the range of change over an orbit.  Superimposed are small-scale features.  The peaks in air drag are labeled by their corrected magnetic latitude and magnetic local time</a:t>
            </a:r>
          </a:p>
          <a:p>
            <a:pPr algn="just"/>
            <a:endParaRPr lang="en-US" alt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Several processes in the ionosphere are likely to contribute to the small-scale density enhancements, but two in particular are of interest: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251600" y="24482222"/>
            <a:ext cx="1045772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sz="11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Lühr</a:t>
            </a:r>
            <a:r>
              <a:rPr lang="en-US" sz="11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H., M. </a:t>
            </a:r>
            <a:r>
              <a:rPr lang="en-US" sz="11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Rother</a:t>
            </a:r>
            <a:r>
              <a:rPr lang="en-US" sz="11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W. </a:t>
            </a:r>
            <a:r>
              <a:rPr lang="en-US" sz="11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Köhler</a:t>
            </a:r>
            <a:r>
              <a:rPr lang="en-US" sz="11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P. Ritter, and L. </a:t>
            </a:r>
            <a:r>
              <a:rPr lang="en-US" sz="11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Grunwaldt</a:t>
            </a:r>
            <a:r>
              <a:rPr lang="en-US" sz="11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(2004), </a:t>
            </a:r>
            <a:r>
              <a:rPr lang="en-US" sz="11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Thermospheric</a:t>
            </a:r>
            <a:r>
              <a:rPr lang="en-US" sz="11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up-welling in the cusp region: Evidence from CHAMP observations, </a:t>
            </a:r>
            <a:r>
              <a:rPr lang="en-US" sz="11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Geophys</a:t>
            </a:r>
            <a:r>
              <a:rPr lang="en-US" sz="11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Res. Lett., 31, L06805, doi:10.1029/2003GL019314.</a:t>
            </a:r>
            <a:endParaRPr lang="en-US" altLang="en-US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80" y="2278017"/>
            <a:ext cx="11028320" cy="655228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2" t="52379" r="40410" b="24092"/>
          <a:stretch/>
        </p:blipFill>
        <p:spPr>
          <a:xfrm rot="7054712">
            <a:off x="17340797" y="4035258"/>
            <a:ext cx="2852006" cy="1825885"/>
          </a:xfrm>
          <a:prstGeom prst="rect">
            <a:avLst/>
          </a:prstGeom>
        </p:spPr>
      </p:pic>
      <p:sp>
        <p:nvSpPr>
          <p:cNvPr id="127" name="Rectangle 529"/>
          <p:cNvSpPr>
            <a:spLocks noChangeArrowheads="1"/>
          </p:cNvSpPr>
          <p:nvPr/>
        </p:nvSpPr>
        <p:spPr bwMode="auto">
          <a:xfrm>
            <a:off x="10881378" y="9417794"/>
            <a:ext cx="19905260" cy="20126389"/>
          </a:xfrm>
          <a:prstGeom prst="rect">
            <a:avLst/>
          </a:prstGeom>
          <a:noFill/>
          <a:ln w="12700">
            <a:solidFill>
              <a:srgbClr val="0031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33" name="Rectangle 529"/>
          <p:cNvSpPr>
            <a:spLocks noChangeArrowheads="1"/>
          </p:cNvSpPr>
          <p:nvPr/>
        </p:nvSpPr>
        <p:spPr bwMode="auto">
          <a:xfrm>
            <a:off x="244406" y="25711923"/>
            <a:ext cx="10401648" cy="9819279"/>
          </a:xfrm>
          <a:prstGeom prst="rect">
            <a:avLst/>
          </a:prstGeom>
          <a:noFill/>
          <a:ln w="12700">
            <a:solidFill>
              <a:srgbClr val="0031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95" name="TextBox 194"/>
          <p:cNvSpPr txBox="1"/>
          <p:nvPr/>
        </p:nvSpPr>
        <p:spPr>
          <a:xfrm>
            <a:off x="266350" y="35060744"/>
            <a:ext cx="104016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sz="11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Schulman, M. B., F. A. Sharpton, S. Chung, C. C. Lin, and L. W. Anderson (1985), Emission from oxygen-atoms produced by electron-impact dissociative excitation of oxygen molecules, Phys. Rev. A, 32(4), 2100–2116, doi:10.1103/PhysRevA.32.2100.</a:t>
            </a:r>
            <a:endParaRPr lang="en-US" altLang="en-US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7" name="TextBox 196"/>
          <p:cNvSpPr txBox="1"/>
          <p:nvPr/>
        </p:nvSpPr>
        <p:spPr>
          <a:xfrm>
            <a:off x="838200" y="26136600"/>
            <a:ext cx="509883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Hamamatsu R10825 PMT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Detects atomic oxygen (O I) emissions at 130.4 nm and 135.6 nm</a:t>
            </a:r>
          </a:p>
          <a:p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alt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Excludes Lyman-</a:t>
            </a:r>
            <a:r>
              <a:rPr lang="el-GR" alt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α</a:t>
            </a:r>
            <a:r>
              <a:rPr lang="en-US" alt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(121.6 nm)</a:t>
            </a:r>
            <a:endParaRPr lang="en-US" alt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FOV = 12.5°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 Hz sample rate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Uncooled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91298" y="28730951"/>
            <a:ext cx="9612073" cy="6239680"/>
            <a:chOff x="1196689" y="29837091"/>
            <a:chExt cx="9612073" cy="6239680"/>
          </a:xfrm>
        </p:grpSpPr>
        <p:pic>
          <p:nvPicPr>
            <p:cNvPr id="159" name="Picture 158"/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"/>
            <a:stretch/>
          </p:blipFill>
          <p:spPr>
            <a:xfrm>
              <a:off x="1196689" y="29837091"/>
              <a:ext cx="9612073" cy="6239680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 bwMode="auto">
            <a:xfrm>
              <a:off x="4595362" y="33265133"/>
              <a:ext cx="3970624" cy="2291347"/>
            </a:xfrm>
            <a:prstGeom prst="rect">
              <a:avLst/>
            </a:prstGeom>
            <a:solidFill>
              <a:srgbClr val="7030A0">
                <a:alpha val="25000"/>
              </a:srgb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Times New Roman" pitchFamily="-110" charset="0"/>
              </a:endParaRPr>
            </a:p>
          </p:txBody>
        </p:sp>
        <p:cxnSp>
          <p:nvCxnSpPr>
            <p:cNvPr id="164" name="Straight Arrow Connector 163"/>
            <p:cNvCxnSpPr/>
            <p:nvPr/>
          </p:nvCxnSpPr>
          <p:spPr>
            <a:xfrm flipH="1">
              <a:off x="6041865" y="34027133"/>
              <a:ext cx="2227569" cy="1529347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Arrow Connector 184"/>
            <p:cNvCxnSpPr/>
            <p:nvPr/>
          </p:nvCxnSpPr>
          <p:spPr>
            <a:xfrm>
              <a:off x="5157337" y="33855665"/>
              <a:ext cx="642957" cy="1712903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TextBox 185"/>
            <p:cNvSpPr txBox="1"/>
            <p:nvPr/>
          </p:nvSpPr>
          <p:spPr>
            <a:xfrm>
              <a:off x="4595362" y="34896557"/>
              <a:ext cx="112395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7030A0"/>
                  </a:solidFill>
                </a:rPr>
                <a:t>130.4 nm</a:t>
              </a:r>
            </a:p>
          </p:txBody>
        </p:sp>
        <p:sp>
          <p:nvSpPr>
            <p:cNvPr id="187" name="TextBox 186"/>
            <p:cNvSpPr txBox="1"/>
            <p:nvPr/>
          </p:nvSpPr>
          <p:spPr>
            <a:xfrm>
              <a:off x="6891467" y="34946128"/>
              <a:ext cx="112395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7030A0"/>
                  </a:solidFill>
                </a:rPr>
                <a:t>135.6 nm</a:t>
              </a:r>
            </a:p>
          </p:txBody>
        </p:sp>
        <p:cxnSp>
          <p:nvCxnSpPr>
            <p:cNvPr id="191" name="Straight Arrow Connector 190"/>
            <p:cNvCxnSpPr/>
            <p:nvPr/>
          </p:nvCxnSpPr>
          <p:spPr>
            <a:xfrm>
              <a:off x="2375094" y="34474507"/>
              <a:ext cx="858341" cy="612413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2" name="TextBox 191"/>
            <p:cNvSpPr txBox="1"/>
            <p:nvPr/>
          </p:nvSpPr>
          <p:spPr>
            <a:xfrm>
              <a:off x="1804197" y="34862699"/>
              <a:ext cx="150445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B05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557.7 nm</a:t>
              </a:r>
            </a:p>
            <a:p>
              <a:r>
                <a:rPr lang="en-US" sz="1400" b="1" dirty="0">
                  <a:solidFill>
                    <a:srgbClr val="00B05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O (</a:t>
              </a:r>
              <a:r>
                <a:rPr lang="en-US" sz="1400" b="1" baseline="30000" dirty="0">
                  <a:solidFill>
                    <a:srgbClr val="00B05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</a:t>
              </a:r>
              <a:r>
                <a:rPr lang="en-US" sz="1400" b="1" dirty="0">
                  <a:solidFill>
                    <a:srgbClr val="00B05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S </a:t>
              </a:r>
              <a:r>
                <a:rPr lang="en-US" sz="1400" b="1" dirty="0">
                  <a:solidFill>
                    <a:srgbClr val="00B05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" panose="05000000000000000000" pitchFamily="2" charset="2"/>
                </a:rPr>
                <a:t> </a:t>
              </a:r>
              <a:r>
                <a:rPr lang="en-US" sz="1400" b="1" baseline="30000" dirty="0">
                  <a:solidFill>
                    <a:srgbClr val="00B05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" panose="05000000000000000000" pitchFamily="2" charset="2"/>
                </a:rPr>
                <a:t>1</a:t>
              </a:r>
              <a:r>
                <a:rPr lang="en-US" sz="1400" b="1" dirty="0">
                  <a:solidFill>
                    <a:srgbClr val="00B05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" panose="05000000000000000000" pitchFamily="2" charset="2"/>
                </a:rPr>
                <a:t>D)</a:t>
              </a:r>
            </a:p>
            <a:p>
              <a:r>
                <a:rPr lang="en-US" sz="1400" b="1" dirty="0">
                  <a:solidFill>
                    <a:srgbClr val="00B05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" panose="05000000000000000000" pitchFamily="2" charset="2"/>
                </a:rPr>
                <a:t>(~0.7 s)</a:t>
              </a:r>
              <a:endParaRPr lang="en-US" sz="1400" b="1" dirty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93" name="Straight Arrow Connector 192"/>
            <p:cNvCxnSpPr/>
            <p:nvPr/>
          </p:nvCxnSpPr>
          <p:spPr>
            <a:xfrm>
              <a:off x="3535766" y="35086920"/>
              <a:ext cx="2184176" cy="47966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4" name="TextBox 193"/>
            <p:cNvSpPr txBox="1"/>
            <p:nvPr/>
          </p:nvSpPr>
          <p:spPr>
            <a:xfrm>
              <a:off x="3345097" y="34286669"/>
              <a:ext cx="14409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630.0 nm</a:t>
              </a:r>
            </a:p>
            <a:p>
              <a:r>
                <a:rPr lang="en-US" sz="1400" b="1" dirty="0">
                  <a:solidFill>
                    <a:srgbClr val="FF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O (</a:t>
              </a:r>
              <a:r>
                <a:rPr lang="en-US" sz="1400" b="1" baseline="30000" dirty="0">
                  <a:solidFill>
                    <a:srgbClr val="FF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</a:t>
              </a:r>
              <a:r>
                <a:rPr lang="en-US" sz="1400" b="1" dirty="0">
                  <a:solidFill>
                    <a:srgbClr val="FF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D </a:t>
              </a:r>
              <a:r>
                <a:rPr lang="en-US" sz="1400" b="1" dirty="0">
                  <a:solidFill>
                    <a:srgbClr val="FF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" panose="05000000000000000000" pitchFamily="2" charset="2"/>
                </a:rPr>
                <a:t> </a:t>
              </a:r>
              <a:r>
                <a:rPr lang="en-US" sz="1400" b="1" baseline="30000" dirty="0">
                  <a:solidFill>
                    <a:srgbClr val="FF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" panose="05000000000000000000" pitchFamily="2" charset="2"/>
                </a:rPr>
                <a:t>3</a:t>
              </a:r>
              <a:r>
                <a:rPr lang="en-US" sz="1400" b="1" dirty="0">
                  <a:solidFill>
                    <a:srgbClr val="FF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" panose="05000000000000000000" pitchFamily="2" charset="2"/>
                </a:rPr>
                <a:t>P)</a:t>
              </a:r>
            </a:p>
            <a:p>
              <a:r>
                <a:rPr lang="en-US" sz="1400" b="1" dirty="0">
                  <a:solidFill>
                    <a:srgbClr val="FF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  <a:sym typeface="Wingdings" panose="05000000000000000000" pitchFamily="2" charset="2"/>
                </a:rPr>
                <a:t>(110 s)</a:t>
              </a:r>
              <a:endParaRPr lang="en-US" sz="1400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92" name="Rectangle 529"/>
          <p:cNvSpPr>
            <a:spLocks noChangeArrowheads="1"/>
          </p:cNvSpPr>
          <p:nvPr/>
        </p:nvSpPr>
        <p:spPr bwMode="auto">
          <a:xfrm>
            <a:off x="244405" y="9435650"/>
            <a:ext cx="10406733" cy="15535904"/>
          </a:xfrm>
          <a:prstGeom prst="rect">
            <a:avLst/>
          </a:prstGeom>
          <a:noFill/>
          <a:ln w="12700">
            <a:solidFill>
              <a:srgbClr val="0031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44" name="TextBox 143"/>
          <p:cNvSpPr txBox="1"/>
          <p:nvPr/>
        </p:nvSpPr>
        <p:spPr>
          <a:xfrm>
            <a:off x="26385407" y="9677400"/>
            <a:ext cx="4063404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Electron </a:t>
            </a:r>
            <a:r>
              <a:rPr lang="en-US" alt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PLASma</a:t>
            </a:r>
            <a:r>
              <a:rPr lang="en-US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 Instrument (EPLAS)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Top-hat electrostatic analyzer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360° pitch angle resolution</a:t>
            </a:r>
          </a:p>
          <a:p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Isotropic plasma sheet electrons measured prior to ~440 s.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Population becomes mostly field-aligned after 440 s</a:t>
            </a:r>
          </a:p>
          <a:p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Energy flux calculated for field-aligned electrons</a:t>
            </a:r>
          </a:p>
          <a:p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For details on EPLAS calculations, see poster SM51C-2508 by D. Kenward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25906659" y="15393650"/>
            <a:ext cx="480194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Thermal electron instrument </a:t>
            </a:r>
          </a:p>
          <a:p>
            <a:pPr algn="ctr"/>
            <a:r>
              <a:rPr lang="en-US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(ERPA)</a:t>
            </a:r>
          </a:p>
          <a:p>
            <a:pPr algn="ctr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Temperature enhancements align with spikes in EPLAS energy flux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26302377" y="17754600"/>
            <a:ext cx="39623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HEEPS-M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Super Thermal Ions (3 – 790 eV)</a:t>
            </a:r>
          </a:p>
          <a:p>
            <a:pPr algn="ctr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(Stepped ion population?)</a:t>
            </a:r>
          </a:p>
        </p:txBody>
      </p:sp>
      <p:sp>
        <p:nvSpPr>
          <p:cNvPr id="150" name="TextBox 149"/>
          <p:cNvSpPr txBox="1"/>
          <p:nvPr/>
        </p:nvSpPr>
        <p:spPr>
          <a:xfrm>
            <a:off x="26316253" y="20116800"/>
            <a:ext cx="377881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HEEPS-T</a:t>
            </a:r>
          </a:p>
          <a:p>
            <a:pPr algn="ctr"/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Thermal Ions (0.1 – 22 eV)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16713516" y="24728412"/>
            <a:ext cx="23127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3600" u="sng" dirty="0">
                <a:latin typeface="Arial" panose="020B0604020202020204" pitchFamily="34" charset="0"/>
                <a:cs typeface="Arial" panose="020B0604020202020204" pitchFamily="34" charset="0"/>
              </a:rPr>
              <a:t>UV PMT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25450799" y="22138164"/>
            <a:ext cx="4998011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Electric Field (COWBOY)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0-20 kHz, 0-1 kHz VLF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Convection DC E-field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Field measurements imply convection speeds on the order of 2 km/s, faster than the actual speed of the arcs (&gt;1 km/s)</a:t>
            </a:r>
          </a:p>
        </p:txBody>
      </p:sp>
      <p:sp>
        <p:nvSpPr>
          <p:cNvPr id="8" name="Rectangle 7"/>
          <p:cNvSpPr/>
          <p:nvPr/>
        </p:nvSpPr>
        <p:spPr>
          <a:xfrm>
            <a:off x="12873890" y="11400672"/>
            <a:ext cx="1274708" cy="4396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Isotropic</a:t>
            </a:r>
            <a:endParaRPr lang="en-US" dirty="0"/>
          </a:p>
        </p:txBody>
      </p:sp>
      <p:sp>
        <p:nvSpPr>
          <p:cNvPr id="158" name="Rectangle 157"/>
          <p:cNvSpPr/>
          <p:nvPr/>
        </p:nvSpPr>
        <p:spPr>
          <a:xfrm>
            <a:off x="15394462" y="11468062"/>
            <a:ext cx="1835824" cy="4396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Field Aligned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8095826" y="32689800"/>
            <a:ext cx="18804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Why UV?</a:t>
            </a:r>
          </a:p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- 130.4 nm is the lowest energy allowed transition (non-forbidden)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895123" y="32266320"/>
            <a:ext cx="1635401" cy="787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PMT Pass band</a:t>
            </a:r>
            <a:endParaRPr lang="en-US" dirty="0"/>
          </a:p>
        </p:txBody>
      </p:sp>
      <p:sp>
        <p:nvSpPr>
          <p:cNvPr id="165" name="Text Box 18"/>
          <p:cNvSpPr txBox="1">
            <a:spLocks noChangeArrowheads="1"/>
          </p:cNvSpPr>
          <p:nvPr/>
        </p:nvSpPr>
        <p:spPr bwMode="auto">
          <a:xfrm>
            <a:off x="249489" y="1661352"/>
            <a:ext cx="10401649" cy="624539"/>
          </a:xfrm>
          <a:prstGeom prst="rect">
            <a:avLst/>
          </a:prstGeom>
          <a:solidFill>
            <a:srgbClr val="00318A"/>
          </a:solidFill>
          <a:ln w="12700" cap="rnd">
            <a:solidFill>
              <a:srgbClr val="00318A"/>
            </a:solidFill>
            <a:miter lim="800000"/>
            <a:headEnd/>
            <a:tailEnd/>
          </a:ln>
        </p:spPr>
        <p:txBody>
          <a:bodyPr wrap="square" lIns="67500" tIns="35100" rIns="67500" bIns="35100" anchor="ctr" anchorCtr="1">
            <a:spAutoFit/>
          </a:bodyPr>
          <a:lstStyle/>
          <a:p>
            <a:pPr eaLnBrk="1" hangingPunct="1">
              <a:buClr>
                <a:srgbClr val="000000"/>
              </a:buClr>
              <a:tabLst>
                <a:tab pos="0" algn="l"/>
                <a:tab pos="335756" algn="l"/>
                <a:tab pos="672704" algn="l"/>
                <a:tab pos="1009650" algn="l"/>
                <a:tab pos="1346597" algn="l"/>
                <a:tab pos="1683544" algn="l"/>
                <a:tab pos="2020491" algn="l"/>
                <a:tab pos="2357438" algn="l"/>
                <a:tab pos="2694385" algn="l"/>
                <a:tab pos="3031331" algn="l"/>
                <a:tab pos="3368279" algn="l"/>
                <a:tab pos="3705225" algn="l"/>
                <a:tab pos="4042172" algn="l"/>
                <a:tab pos="4379119" algn="l"/>
                <a:tab pos="4716066" algn="l"/>
                <a:tab pos="5053013" algn="l"/>
                <a:tab pos="5389960" algn="l"/>
                <a:tab pos="5726906" algn="l"/>
                <a:tab pos="6063854" algn="l"/>
                <a:tab pos="6400800" algn="l"/>
                <a:tab pos="6737747" algn="l"/>
                <a:tab pos="7058025" algn="l"/>
                <a:tab pos="7600950" algn="l"/>
                <a:tab pos="8143875" algn="l"/>
              </a:tabLst>
              <a:defRPr/>
            </a:pPr>
            <a:r>
              <a:rPr lang="en-US" altLang="ko-KR" sz="3600" b="1" dirty="0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Abstract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62781" y="274693"/>
            <a:ext cx="3369083" cy="981096"/>
          </a:xfrm>
          <a:prstGeom prst="rect">
            <a:avLst/>
          </a:prstGeom>
        </p:spPr>
      </p:pic>
      <p:sp>
        <p:nvSpPr>
          <p:cNvPr id="166" name="Text Box 18"/>
          <p:cNvSpPr txBox="1">
            <a:spLocks noChangeArrowheads="1"/>
          </p:cNvSpPr>
          <p:nvPr/>
        </p:nvSpPr>
        <p:spPr bwMode="auto">
          <a:xfrm>
            <a:off x="244405" y="8811111"/>
            <a:ext cx="10401649" cy="624539"/>
          </a:xfrm>
          <a:prstGeom prst="rect">
            <a:avLst/>
          </a:prstGeom>
          <a:solidFill>
            <a:srgbClr val="00318A"/>
          </a:solidFill>
          <a:ln w="12700" cap="rnd">
            <a:solidFill>
              <a:srgbClr val="00318A"/>
            </a:solidFill>
            <a:miter lim="800000"/>
            <a:headEnd/>
            <a:tailEnd/>
          </a:ln>
        </p:spPr>
        <p:txBody>
          <a:bodyPr wrap="square" lIns="67500" tIns="35100" rIns="67500" bIns="35100" anchor="ctr" anchorCtr="1">
            <a:spAutoFit/>
          </a:bodyPr>
          <a:lstStyle/>
          <a:p>
            <a:pPr eaLnBrk="1" hangingPunct="1">
              <a:buClr>
                <a:srgbClr val="000000"/>
              </a:buClr>
              <a:tabLst>
                <a:tab pos="0" algn="l"/>
                <a:tab pos="335756" algn="l"/>
                <a:tab pos="672704" algn="l"/>
                <a:tab pos="1009650" algn="l"/>
                <a:tab pos="1346597" algn="l"/>
                <a:tab pos="1683544" algn="l"/>
                <a:tab pos="2020491" algn="l"/>
                <a:tab pos="2357438" algn="l"/>
                <a:tab pos="2694385" algn="l"/>
                <a:tab pos="3031331" algn="l"/>
                <a:tab pos="3368279" algn="l"/>
                <a:tab pos="3705225" algn="l"/>
                <a:tab pos="4042172" algn="l"/>
                <a:tab pos="4379119" algn="l"/>
                <a:tab pos="4716066" algn="l"/>
                <a:tab pos="5053013" algn="l"/>
                <a:tab pos="5389960" algn="l"/>
                <a:tab pos="5726906" algn="l"/>
                <a:tab pos="6063854" algn="l"/>
                <a:tab pos="6400800" algn="l"/>
                <a:tab pos="6737747" algn="l"/>
                <a:tab pos="7058025" algn="l"/>
                <a:tab pos="7600950" algn="l"/>
                <a:tab pos="8143875" algn="l"/>
              </a:tabLst>
              <a:defRPr/>
            </a:pPr>
            <a:r>
              <a:rPr lang="en-US" altLang="ko-KR" sz="3600" b="1" dirty="0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RENU 2 Background</a:t>
            </a:r>
          </a:p>
        </p:txBody>
      </p:sp>
      <p:sp>
        <p:nvSpPr>
          <p:cNvPr id="111" name="Text Box 18"/>
          <p:cNvSpPr txBox="1">
            <a:spLocks noChangeArrowheads="1"/>
          </p:cNvSpPr>
          <p:nvPr/>
        </p:nvSpPr>
        <p:spPr bwMode="auto">
          <a:xfrm>
            <a:off x="244405" y="25074562"/>
            <a:ext cx="10401649" cy="624539"/>
          </a:xfrm>
          <a:prstGeom prst="rect">
            <a:avLst/>
          </a:prstGeom>
          <a:solidFill>
            <a:srgbClr val="00318A"/>
          </a:solidFill>
          <a:ln w="12700" cap="rnd">
            <a:solidFill>
              <a:srgbClr val="00318A"/>
            </a:solidFill>
            <a:miter lim="800000"/>
            <a:headEnd/>
            <a:tailEnd/>
          </a:ln>
        </p:spPr>
        <p:txBody>
          <a:bodyPr wrap="square" lIns="67500" tIns="35100" rIns="67500" bIns="35100" anchor="ctr" anchorCtr="1">
            <a:spAutoFit/>
          </a:bodyPr>
          <a:lstStyle/>
          <a:p>
            <a:pPr eaLnBrk="1" hangingPunct="1">
              <a:buClr>
                <a:srgbClr val="000000"/>
              </a:buClr>
              <a:tabLst>
                <a:tab pos="0" algn="l"/>
                <a:tab pos="335756" algn="l"/>
                <a:tab pos="672704" algn="l"/>
                <a:tab pos="1009650" algn="l"/>
                <a:tab pos="1346597" algn="l"/>
                <a:tab pos="1683544" algn="l"/>
                <a:tab pos="2020491" algn="l"/>
                <a:tab pos="2357438" algn="l"/>
                <a:tab pos="2694385" algn="l"/>
                <a:tab pos="3031331" algn="l"/>
                <a:tab pos="3368279" algn="l"/>
                <a:tab pos="3705225" algn="l"/>
                <a:tab pos="4042172" algn="l"/>
                <a:tab pos="4379119" algn="l"/>
                <a:tab pos="4716066" algn="l"/>
                <a:tab pos="5053013" algn="l"/>
                <a:tab pos="5389960" algn="l"/>
                <a:tab pos="5726906" algn="l"/>
                <a:tab pos="6063854" algn="l"/>
                <a:tab pos="6400800" algn="l"/>
                <a:tab pos="6737747" algn="l"/>
                <a:tab pos="7058025" algn="l"/>
                <a:tab pos="7600950" algn="l"/>
                <a:tab pos="8143875" algn="l"/>
              </a:tabLst>
              <a:defRPr/>
            </a:pPr>
            <a:r>
              <a:rPr lang="en-US" altLang="ko-KR" sz="3600" b="1" dirty="0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UV PMT</a:t>
            </a:r>
          </a:p>
        </p:txBody>
      </p:sp>
      <p:sp>
        <p:nvSpPr>
          <p:cNvPr id="113" name="Text Box 18"/>
          <p:cNvSpPr txBox="1">
            <a:spLocks noChangeArrowheads="1"/>
          </p:cNvSpPr>
          <p:nvPr/>
        </p:nvSpPr>
        <p:spPr bwMode="auto">
          <a:xfrm>
            <a:off x="244405" y="35650368"/>
            <a:ext cx="10401648" cy="624539"/>
          </a:xfrm>
          <a:prstGeom prst="rect">
            <a:avLst/>
          </a:prstGeom>
          <a:solidFill>
            <a:srgbClr val="00318A"/>
          </a:solidFill>
          <a:ln w="12700" cap="rnd">
            <a:solidFill>
              <a:srgbClr val="00318A"/>
            </a:solidFill>
            <a:miter lim="800000"/>
            <a:headEnd/>
            <a:tailEnd/>
          </a:ln>
        </p:spPr>
        <p:txBody>
          <a:bodyPr wrap="square" lIns="67500" tIns="35100" rIns="67500" bIns="35100" anchor="ctr" anchorCtr="1">
            <a:spAutoFit/>
          </a:bodyPr>
          <a:lstStyle/>
          <a:p>
            <a:pPr eaLnBrk="1" hangingPunct="1">
              <a:buClr>
                <a:srgbClr val="000000"/>
              </a:buClr>
              <a:tabLst>
                <a:tab pos="0" algn="l"/>
                <a:tab pos="335756" algn="l"/>
                <a:tab pos="672704" algn="l"/>
                <a:tab pos="1009650" algn="l"/>
                <a:tab pos="1346597" algn="l"/>
                <a:tab pos="1683544" algn="l"/>
                <a:tab pos="2020491" algn="l"/>
                <a:tab pos="2357438" algn="l"/>
                <a:tab pos="2694385" algn="l"/>
                <a:tab pos="3031331" algn="l"/>
                <a:tab pos="3368279" algn="l"/>
                <a:tab pos="3705225" algn="l"/>
                <a:tab pos="4042172" algn="l"/>
                <a:tab pos="4379119" algn="l"/>
                <a:tab pos="4716066" algn="l"/>
                <a:tab pos="5053013" algn="l"/>
                <a:tab pos="5389960" algn="l"/>
                <a:tab pos="5726906" algn="l"/>
                <a:tab pos="6063854" algn="l"/>
                <a:tab pos="6400800" algn="l"/>
                <a:tab pos="6737747" algn="l"/>
                <a:tab pos="7058025" algn="l"/>
                <a:tab pos="7600950" algn="l"/>
                <a:tab pos="8143875" algn="l"/>
              </a:tabLst>
              <a:defRPr/>
            </a:pPr>
            <a:r>
              <a:rPr lang="en-US" altLang="ko-KR" sz="3600" b="1" dirty="0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Calibration</a:t>
            </a:r>
          </a:p>
        </p:txBody>
      </p:sp>
      <p:sp>
        <p:nvSpPr>
          <p:cNvPr id="117" name="Text Box 18"/>
          <p:cNvSpPr txBox="1">
            <a:spLocks noChangeArrowheads="1"/>
          </p:cNvSpPr>
          <p:nvPr/>
        </p:nvSpPr>
        <p:spPr bwMode="auto">
          <a:xfrm>
            <a:off x="23088600" y="29640271"/>
            <a:ext cx="7696198" cy="624539"/>
          </a:xfrm>
          <a:prstGeom prst="rect">
            <a:avLst/>
          </a:prstGeom>
          <a:solidFill>
            <a:srgbClr val="00318A"/>
          </a:solidFill>
          <a:ln w="12700" cap="rnd">
            <a:solidFill>
              <a:srgbClr val="00318A"/>
            </a:solidFill>
            <a:miter lim="800000"/>
            <a:headEnd/>
            <a:tailEnd/>
          </a:ln>
        </p:spPr>
        <p:txBody>
          <a:bodyPr wrap="square" lIns="67500" tIns="35100" rIns="67500" bIns="35100" anchor="ctr" anchorCtr="1">
            <a:spAutoFit/>
          </a:bodyPr>
          <a:lstStyle/>
          <a:p>
            <a:pPr eaLnBrk="1" hangingPunct="1">
              <a:buClr>
                <a:srgbClr val="000000"/>
              </a:buClr>
              <a:tabLst>
                <a:tab pos="0" algn="l"/>
                <a:tab pos="335756" algn="l"/>
                <a:tab pos="672704" algn="l"/>
                <a:tab pos="1009650" algn="l"/>
                <a:tab pos="1346597" algn="l"/>
                <a:tab pos="1683544" algn="l"/>
                <a:tab pos="2020491" algn="l"/>
                <a:tab pos="2357438" algn="l"/>
                <a:tab pos="2694385" algn="l"/>
                <a:tab pos="3031331" algn="l"/>
                <a:tab pos="3368279" algn="l"/>
                <a:tab pos="3705225" algn="l"/>
                <a:tab pos="4042172" algn="l"/>
                <a:tab pos="4379119" algn="l"/>
                <a:tab pos="4716066" algn="l"/>
                <a:tab pos="5053013" algn="l"/>
                <a:tab pos="5389960" algn="l"/>
                <a:tab pos="5726906" algn="l"/>
                <a:tab pos="6063854" algn="l"/>
                <a:tab pos="6400800" algn="l"/>
                <a:tab pos="6737747" algn="l"/>
                <a:tab pos="7058025" algn="l"/>
                <a:tab pos="7600950" algn="l"/>
                <a:tab pos="8143875" algn="l"/>
              </a:tabLst>
              <a:defRPr/>
            </a:pPr>
            <a:r>
              <a:rPr lang="en-US" altLang="ko-KR" sz="3600" b="1" dirty="0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Conclusions</a:t>
            </a:r>
          </a:p>
        </p:txBody>
      </p:sp>
      <p:sp>
        <p:nvSpPr>
          <p:cNvPr id="123" name="Text Box 18"/>
          <p:cNvSpPr txBox="1">
            <a:spLocks noChangeArrowheads="1"/>
          </p:cNvSpPr>
          <p:nvPr/>
        </p:nvSpPr>
        <p:spPr bwMode="auto">
          <a:xfrm>
            <a:off x="10881378" y="8807282"/>
            <a:ext cx="19905260" cy="624539"/>
          </a:xfrm>
          <a:prstGeom prst="rect">
            <a:avLst/>
          </a:prstGeom>
          <a:solidFill>
            <a:srgbClr val="00318A"/>
          </a:solidFill>
          <a:ln w="12700" cap="rnd">
            <a:solidFill>
              <a:srgbClr val="00318A"/>
            </a:solidFill>
            <a:miter lim="800000"/>
            <a:headEnd/>
            <a:tailEnd/>
          </a:ln>
        </p:spPr>
        <p:txBody>
          <a:bodyPr wrap="square" lIns="67500" tIns="35100" rIns="67500" bIns="35100" anchor="ctr" anchorCtr="1">
            <a:spAutoFit/>
          </a:bodyPr>
          <a:lstStyle/>
          <a:p>
            <a:pPr eaLnBrk="1" hangingPunct="1">
              <a:buClr>
                <a:srgbClr val="000000"/>
              </a:buClr>
              <a:tabLst>
                <a:tab pos="0" algn="l"/>
                <a:tab pos="335756" algn="l"/>
                <a:tab pos="672704" algn="l"/>
                <a:tab pos="1009650" algn="l"/>
                <a:tab pos="1346597" algn="l"/>
                <a:tab pos="1683544" algn="l"/>
                <a:tab pos="2020491" algn="l"/>
                <a:tab pos="2357438" algn="l"/>
                <a:tab pos="2694385" algn="l"/>
                <a:tab pos="3031331" algn="l"/>
                <a:tab pos="3368279" algn="l"/>
                <a:tab pos="3705225" algn="l"/>
                <a:tab pos="4042172" algn="l"/>
                <a:tab pos="4379119" algn="l"/>
                <a:tab pos="4716066" algn="l"/>
                <a:tab pos="5053013" algn="l"/>
                <a:tab pos="5389960" algn="l"/>
                <a:tab pos="5726906" algn="l"/>
                <a:tab pos="6063854" algn="l"/>
                <a:tab pos="6400800" algn="l"/>
                <a:tab pos="6737747" algn="l"/>
                <a:tab pos="7058025" algn="l"/>
                <a:tab pos="7600950" algn="l"/>
                <a:tab pos="8143875" algn="l"/>
              </a:tabLst>
              <a:defRPr/>
            </a:pPr>
            <a:r>
              <a:rPr lang="en-US" altLang="ko-KR" sz="3600" b="1" dirty="0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RENU 2 Measurements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5063" y="268610"/>
            <a:ext cx="1027914" cy="870485"/>
          </a:xfrm>
          <a:prstGeom prst="rect">
            <a:avLst/>
          </a:prstGeom>
        </p:spPr>
      </p:pic>
      <p:sp>
        <p:nvSpPr>
          <p:cNvPr id="6" name="Isosceles Triangle 5"/>
          <p:cNvSpPr/>
          <p:nvPr/>
        </p:nvSpPr>
        <p:spPr bwMode="auto">
          <a:xfrm rot="10800000">
            <a:off x="18319168" y="2696684"/>
            <a:ext cx="914400" cy="1248660"/>
          </a:xfrm>
          <a:prstGeom prst="triangle">
            <a:avLst/>
          </a:prstGeom>
          <a:gradFill>
            <a:gsLst>
              <a:gs pos="0">
                <a:srgbClr val="7030A0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Times New Roman" pitchFamily="-110" charset="0"/>
            </a:endParaRPr>
          </a:p>
        </p:txBody>
      </p:sp>
      <p:pic>
        <p:nvPicPr>
          <p:cNvPr id="43014" name="Picture 430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29200" y="36382680"/>
            <a:ext cx="4956336" cy="3753656"/>
          </a:xfrm>
          <a:prstGeom prst="rect">
            <a:avLst/>
          </a:prstGeom>
        </p:spPr>
      </p:pic>
      <p:sp>
        <p:nvSpPr>
          <p:cNvPr id="125" name="Rectangle 124"/>
          <p:cNvSpPr/>
          <p:nvPr/>
        </p:nvSpPr>
        <p:spPr>
          <a:xfrm>
            <a:off x="5334000" y="40189475"/>
            <a:ext cx="45920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Schematic diagram of a similar source</a:t>
            </a:r>
            <a:endParaRPr 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4724400" y="40593269"/>
            <a:ext cx="598628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en-US" sz="11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Figure from: F. </a:t>
            </a:r>
            <a:r>
              <a:rPr lang="en-US" sz="11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Paresce</a:t>
            </a:r>
            <a:r>
              <a:rPr lang="en-US" sz="11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S. Kumar, C.S. Bowyer, Appl. Opt., 10 (1971), p. 1904</a:t>
            </a:r>
            <a:endParaRPr lang="en-US" altLang="en-US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389593" y="36343678"/>
            <a:ext cx="448454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UV PMT will be calibrated using a continuous gaseous discharge source</a:t>
            </a:r>
          </a:p>
          <a:p>
            <a:endParaRPr lang="en-US" alt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Atomic oxygen excited in the gas chamber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130.4 nm is produced  as part of spectrum (not 135.6 nm)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Monochromater</a:t>
            </a: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isolates desired output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Channel electron multiplier records output at exit slit</a:t>
            </a:r>
          </a:p>
        </p:txBody>
      </p:sp>
      <p:sp>
        <p:nvSpPr>
          <p:cNvPr id="120" name="Rectangle 529"/>
          <p:cNvSpPr>
            <a:spLocks noChangeArrowheads="1"/>
          </p:cNvSpPr>
          <p:nvPr/>
        </p:nvSpPr>
        <p:spPr bwMode="auto">
          <a:xfrm>
            <a:off x="10883778" y="30264810"/>
            <a:ext cx="12044674" cy="10664459"/>
          </a:xfrm>
          <a:prstGeom prst="rect">
            <a:avLst/>
          </a:prstGeom>
          <a:noFill/>
          <a:ln w="12700">
            <a:solidFill>
              <a:srgbClr val="0031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30" name="Text Box 18"/>
          <p:cNvSpPr txBox="1">
            <a:spLocks noChangeArrowheads="1"/>
          </p:cNvSpPr>
          <p:nvPr/>
        </p:nvSpPr>
        <p:spPr bwMode="auto">
          <a:xfrm>
            <a:off x="10883779" y="29640271"/>
            <a:ext cx="12044672" cy="624539"/>
          </a:xfrm>
          <a:prstGeom prst="rect">
            <a:avLst/>
          </a:prstGeom>
          <a:solidFill>
            <a:srgbClr val="00318A"/>
          </a:solidFill>
          <a:ln w="12700" cap="rnd">
            <a:solidFill>
              <a:srgbClr val="00318A"/>
            </a:solidFill>
            <a:miter lim="800000"/>
            <a:headEnd/>
            <a:tailEnd/>
          </a:ln>
        </p:spPr>
        <p:txBody>
          <a:bodyPr wrap="square" lIns="67500" tIns="35100" rIns="67500" bIns="35100" anchor="ctr" anchorCtr="1">
            <a:spAutoFit/>
          </a:bodyPr>
          <a:lstStyle/>
          <a:p>
            <a:pPr eaLnBrk="1" hangingPunct="1">
              <a:buClr>
                <a:srgbClr val="000000"/>
              </a:buClr>
              <a:tabLst>
                <a:tab pos="0" algn="l"/>
                <a:tab pos="335756" algn="l"/>
                <a:tab pos="672704" algn="l"/>
                <a:tab pos="1009650" algn="l"/>
                <a:tab pos="1346597" algn="l"/>
                <a:tab pos="1683544" algn="l"/>
                <a:tab pos="2020491" algn="l"/>
                <a:tab pos="2357438" algn="l"/>
                <a:tab pos="2694385" algn="l"/>
                <a:tab pos="3031331" algn="l"/>
                <a:tab pos="3368279" algn="l"/>
                <a:tab pos="3705225" algn="l"/>
                <a:tab pos="4042172" algn="l"/>
                <a:tab pos="4379119" algn="l"/>
                <a:tab pos="4716066" algn="l"/>
                <a:tab pos="5053013" algn="l"/>
                <a:tab pos="5389960" algn="l"/>
                <a:tab pos="5726906" algn="l"/>
                <a:tab pos="6063854" algn="l"/>
                <a:tab pos="6400800" algn="l"/>
                <a:tab pos="6737747" algn="l"/>
                <a:tab pos="7058025" algn="l"/>
                <a:tab pos="7600950" algn="l"/>
                <a:tab pos="8143875" algn="l"/>
              </a:tabLst>
              <a:defRPr/>
            </a:pPr>
            <a:r>
              <a:rPr lang="en-US" altLang="ko-KR" sz="3600" b="1" dirty="0">
                <a:solidFill>
                  <a:srgbClr val="FFFF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Upwelling models</a:t>
            </a:r>
          </a:p>
        </p:txBody>
      </p:sp>
      <p:sp>
        <p:nvSpPr>
          <p:cNvPr id="102" name="Rectangle 2"/>
          <p:cNvSpPr>
            <a:spLocks noChangeArrowheads="1"/>
          </p:cNvSpPr>
          <p:nvPr/>
        </p:nvSpPr>
        <p:spPr bwMode="auto">
          <a:xfrm>
            <a:off x="17449800" y="30439014"/>
            <a:ext cx="5402451" cy="167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Upwelling is fundamentally driven by Joule heating (TIME-GCM)</a:t>
            </a:r>
            <a:endParaRPr lang="en-US" alt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altLang="en-US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Figure from: Crowley, G., D. J.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Knipp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K. A. Drake, J. Lei, E. Sutton, and H.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Lühr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(2010),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Thermospheric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density enhancements in the dayside cusp region during strong BY conditions,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Geophys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Res. Lett., 37, L07110, doi:10.1029/ 2009GL042143.</a:t>
            </a:r>
            <a:endParaRPr lang="en-US" alt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31034" y="25831800"/>
            <a:ext cx="4536966" cy="28386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27850" y="30323758"/>
            <a:ext cx="5654395" cy="4553082"/>
          </a:xfrm>
          <a:prstGeom prst="rect">
            <a:avLst/>
          </a:prstGeom>
        </p:spPr>
      </p:pic>
      <p:sp>
        <p:nvSpPr>
          <p:cNvPr id="105" name="Rectangle 2"/>
          <p:cNvSpPr>
            <a:spLocks noChangeArrowheads="1"/>
          </p:cNvSpPr>
          <p:nvPr/>
        </p:nvSpPr>
        <p:spPr bwMode="auto">
          <a:xfrm>
            <a:off x="11048999" y="36195000"/>
            <a:ext cx="6776603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Upwelling driven as part of the “Type 2” ion outflow process</a:t>
            </a:r>
            <a:endParaRPr lang="en-US" alt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Sadler, F. B., M. Lessard, E. Lund, A. Otto and H.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Lühr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(2012), Auroral precipitation/ion upwelling as a driver of neutral density enhancement in the cusp, Journal of Atmospheric and Solar-Terrestrial Physics 87–88.</a:t>
            </a:r>
          </a:p>
          <a:p>
            <a:endParaRPr lang="en-US" alt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Soft electron precipitation enhances conductivities in F-region, enables increased Joule heating </a:t>
            </a:r>
            <a:endParaRPr lang="en-US" altLang="en-US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Zhang, B., W.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Lotko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O. Brambles, M.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Wiltberger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W. Wang, P. Schmitt, and J. Lyon (2012), Enhancement of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thermospheric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mass density by soft electron precipitation,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Geophys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Res. Lett., 39, L20102, doi:10.1029/2012GL053519. </a:t>
            </a:r>
            <a:endParaRPr lang="en-US" alt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US" altLang="en-US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altLang="en-US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Direct particle heating</a:t>
            </a:r>
          </a:p>
          <a:p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Brinkman, D. G., R. L.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Walterscheid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J. H. Clemmons, and J. H. Hecht (2016), High-resolution modeling of the cusp density anomaly: Response to particle and Joule heating under typical conditions, J. </a:t>
            </a:r>
            <a:r>
              <a:rPr lang="en-US" altLang="en-US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Geophys</a:t>
            </a:r>
            <a:r>
              <a:rPr lang="en-US" altLang="en-US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Res. Space Physics, 121, 2645–2661, doi:10.1002/2015JA021658.</a:t>
            </a:r>
            <a:endParaRPr lang="en-US" alt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091421" y="35111270"/>
            <a:ext cx="64345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Neutral density distribution from TIME‐GCM for 07:35 UT. Black dots indicate CHAMP locations from </a:t>
            </a:r>
            <a:r>
              <a:rPr lang="fr-F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7:30–7:39 UT. Outer latitude 2.5 </a:t>
            </a:r>
            <a:r>
              <a:rPr lang="fr-FR" sz="1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degrees</a:t>
            </a:r>
            <a:r>
              <a:rPr lang="fr-F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FR" sz="1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geographic</a:t>
            </a:r>
            <a:r>
              <a:rPr lang="fr-F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latitude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201049" y="32158993"/>
            <a:ext cx="4052354" cy="745307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8135601" y="39776400"/>
            <a:ext cx="45719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Fractional density change, vertical wind, and temperature change versus altitude and latitude (horizontal distance) for a 2° cusp with particle heating and elevated Joule heating with </a:t>
            </a:r>
            <a:r>
              <a:rPr lang="en-US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Edc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= 75 mV/m and </a:t>
            </a:r>
            <a:r>
              <a:rPr lang="en-US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Eac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= 50 mV/m. (Not all contours are labeled.)</a:t>
            </a:r>
          </a:p>
        </p:txBody>
      </p:sp>
      <p:pic>
        <p:nvPicPr>
          <p:cNvPr id="87" name="Picture 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4909" y="24231600"/>
            <a:ext cx="5195561" cy="450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459639" y="14020800"/>
            <a:ext cx="9903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original motivation for this mission comes from CHAMP satellite measurements made in 2000, as reported by </a:t>
            </a:r>
            <a:r>
              <a:rPr lang="en-US" altLang="en-US" sz="1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Luhr</a:t>
            </a: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et al [2004]</a:t>
            </a:r>
          </a:p>
        </p:txBody>
      </p:sp>
      <p:sp>
        <p:nvSpPr>
          <p:cNvPr id="9" name="Rectangle 8"/>
          <p:cNvSpPr/>
          <p:nvPr/>
        </p:nvSpPr>
        <p:spPr>
          <a:xfrm>
            <a:off x="5683626" y="20658415"/>
            <a:ext cx="485101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Joule heating</a:t>
            </a:r>
            <a:endParaRPr lang="en-US" altLang="en-US" sz="1800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Convective heating heats the thermosphere-ionosphere, which expands vertically</a:t>
            </a:r>
          </a:p>
          <a:p>
            <a:pPr>
              <a:buFontTx/>
              <a:buChar char="-"/>
            </a:pP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Related to “Type 1” ion outflow</a:t>
            </a:r>
          </a:p>
          <a:p>
            <a:endParaRPr lang="en-US" altLang="en-US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altLang="en-US" sz="24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Soft electron precipitation</a:t>
            </a:r>
            <a:endParaRPr lang="en-US" altLang="en-US" sz="1800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Char char="-"/>
            </a:pP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Soft electron precipitation (100 eV) heats ambient ionospheric electrons. The heated electrons expand upwards, lifting ions.  The ions drag the neutrals along as they accelerate upward.</a:t>
            </a:r>
          </a:p>
          <a:p>
            <a:pPr>
              <a:buFontTx/>
              <a:buChar char="-"/>
            </a:pPr>
            <a:r>
              <a:rPr lang="en-US" altLang="en-US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Related to “Type 2” ion outflow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7136" y="20783262"/>
            <a:ext cx="5022425" cy="357731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691331" y="24384000"/>
            <a:ext cx="3200400" cy="4066728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24989580" y="28638524"/>
            <a:ext cx="52751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1800" u="sng" dirty="0" err="1">
                <a:latin typeface="Arial" panose="020B0604020202020204" pitchFamily="34" charset="0"/>
                <a:cs typeface="Arial" panose="020B0604020202020204" pitchFamily="34" charset="0"/>
              </a:rPr>
              <a:t>UiO</a:t>
            </a:r>
            <a:r>
              <a:rPr lang="en-US" alt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 All-Sky Imagers</a:t>
            </a:r>
            <a:endParaRPr lang="en-US" altLang="en-US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Located at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Ny-Alesund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&amp; Longyearbyen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117302" y="2413199"/>
            <a:ext cx="8281363" cy="6152303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4989580" y="6481126"/>
            <a:ext cx="2214124" cy="439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3333CC"/>
                </a:solidFill>
              </a:rPr>
              <a:t>Launch Site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21821389" y="2672680"/>
            <a:ext cx="2715012" cy="439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Nominal trajectory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 New Roman" pitchFamily="-110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 New Roman" pitchFamily="-110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42011</TotalTime>
  <Words>1399</Words>
  <Application>Microsoft Office PowerPoint</Application>
  <PresentationFormat>Custom</PresentationFormat>
  <Paragraphs>124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ＭＳ Ｐゴシック</vt:lpstr>
      <vt:lpstr>Arial</vt:lpstr>
      <vt:lpstr>굴림</vt:lpstr>
      <vt:lpstr>Times New Roman</vt:lpstr>
      <vt:lpstr>Verdana</vt:lpstr>
      <vt:lpstr>Wingdings</vt:lpstr>
      <vt:lpstr>Blank Presentation</vt:lpstr>
      <vt:lpstr>PowerPoint Presentation</vt:lpstr>
    </vt:vector>
  </TitlesOfParts>
  <Company>Mark Lessard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Bruce Fritz</dc:creator>
  <cp:lastModifiedBy>Bruce Fritz</cp:lastModifiedBy>
  <cp:revision>675</cp:revision>
  <cp:lastPrinted>2016-12-07T21:06:16Z</cp:lastPrinted>
  <dcterms:created xsi:type="dcterms:W3CDTF">2014-12-12T12:18:32Z</dcterms:created>
  <dcterms:modified xsi:type="dcterms:W3CDTF">2016-12-07T22:45:22Z</dcterms:modified>
</cp:coreProperties>
</file>