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7273588" cy="12957175"/>
  <p:notesSz cx="6858000" cy="9144000"/>
  <p:defaultTextStyle>
    <a:defPPr>
      <a:defRPr lang="en-US"/>
    </a:defPPr>
    <a:lvl1pPr marL="0" algn="l" defTabSz="1451061" rtl="0" eaLnBrk="1" latinLnBrk="0" hangingPunct="1">
      <a:defRPr sz="2856" kern="1200">
        <a:solidFill>
          <a:schemeClr val="tx1"/>
        </a:solidFill>
        <a:latin typeface="+mn-lt"/>
        <a:ea typeface="+mn-ea"/>
        <a:cs typeface="+mn-cs"/>
      </a:defRPr>
    </a:lvl1pPr>
    <a:lvl2pPr marL="725531" algn="l" defTabSz="1451061" rtl="0" eaLnBrk="1" latinLnBrk="0" hangingPunct="1">
      <a:defRPr sz="2856" kern="1200">
        <a:solidFill>
          <a:schemeClr val="tx1"/>
        </a:solidFill>
        <a:latin typeface="+mn-lt"/>
        <a:ea typeface="+mn-ea"/>
        <a:cs typeface="+mn-cs"/>
      </a:defRPr>
    </a:lvl2pPr>
    <a:lvl3pPr marL="1451061" algn="l" defTabSz="1451061" rtl="0" eaLnBrk="1" latinLnBrk="0" hangingPunct="1">
      <a:defRPr sz="2856" kern="1200">
        <a:solidFill>
          <a:schemeClr val="tx1"/>
        </a:solidFill>
        <a:latin typeface="+mn-lt"/>
        <a:ea typeface="+mn-ea"/>
        <a:cs typeface="+mn-cs"/>
      </a:defRPr>
    </a:lvl3pPr>
    <a:lvl4pPr marL="2176592" algn="l" defTabSz="1451061" rtl="0" eaLnBrk="1" latinLnBrk="0" hangingPunct="1">
      <a:defRPr sz="2856" kern="1200">
        <a:solidFill>
          <a:schemeClr val="tx1"/>
        </a:solidFill>
        <a:latin typeface="+mn-lt"/>
        <a:ea typeface="+mn-ea"/>
        <a:cs typeface="+mn-cs"/>
      </a:defRPr>
    </a:lvl4pPr>
    <a:lvl5pPr marL="2902123" algn="l" defTabSz="1451061" rtl="0" eaLnBrk="1" latinLnBrk="0" hangingPunct="1">
      <a:defRPr sz="2856" kern="1200">
        <a:solidFill>
          <a:schemeClr val="tx1"/>
        </a:solidFill>
        <a:latin typeface="+mn-lt"/>
        <a:ea typeface="+mn-ea"/>
        <a:cs typeface="+mn-cs"/>
      </a:defRPr>
    </a:lvl5pPr>
    <a:lvl6pPr marL="3627653" algn="l" defTabSz="1451061" rtl="0" eaLnBrk="1" latinLnBrk="0" hangingPunct="1">
      <a:defRPr sz="2856" kern="1200">
        <a:solidFill>
          <a:schemeClr val="tx1"/>
        </a:solidFill>
        <a:latin typeface="+mn-lt"/>
        <a:ea typeface="+mn-ea"/>
        <a:cs typeface="+mn-cs"/>
      </a:defRPr>
    </a:lvl6pPr>
    <a:lvl7pPr marL="4353184" algn="l" defTabSz="1451061" rtl="0" eaLnBrk="1" latinLnBrk="0" hangingPunct="1">
      <a:defRPr sz="2856" kern="1200">
        <a:solidFill>
          <a:schemeClr val="tx1"/>
        </a:solidFill>
        <a:latin typeface="+mn-lt"/>
        <a:ea typeface="+mn-ea"/>
        <a:cs typeface="+mn-cs"/>
      </a:defRPr>
    </a:lvl7pPr>
    <a:lvl8pPr marL="5078715" algn="l" defTabSz="1451061" rtl="0" eaLnBrk="1" latinLnBrk="0" hangingPunct="1">
      <a:defRPr sz="2856" kern="1200">
        <a:solidFill>
          <a:schemeClr val="tx1"/>
        </a:solidFill>
        <a:latin typeface="+mn-lt"/>
        <a:ea typeface="+mn-ea"/>
        <a:cs typeface="+mn-cs"/>
      </a:defRPr>
    </a:lvl8pPr>
    <a:lvl9pPr marL="5804245" algn="l" defTabSz="1451061" rtl="0" eaLnBrk="1" latinLnBrk="0" hangingPunct="1">
      <a:defRPr sz="285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35234A59-3623-4259-8EC2-812118B60A9E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39" d="100"/>
          <a:sy n="39" d="100"/>
        </p:scale>
        <p:origin x="13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519" y="2120539"/>
            <a:ext cx="14682550" cy="4511016"/>
          </a:xfrm>
        </p:spPr>
        <p:txBody>
          <a:bodyPr anchor="b"/>
          <a:lstStyle>
            <a:lvl1pPr algn="ctr">
              <a:defRPr sz="1133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9199" y="6805517"/>
            <a:ext cx="12955191" cy="3128317"/>
          </a:xfrm>
        </p:spPr>
        <p:txBody>
          <a:bodyPr/>
          <a:lstStyle>
            <a:lvl1pPr marL="0" indent="0" algn="ctr">
              <a:buNone/>
              <a:defRPr sz="4534"/>
            </a:lvl1pPr>
            <a:lvl2pPr marL="863697" indent="0" algn="ctr">
              <a:buNone/>
              <a:defRPr sz="3778"/>
            </a:lvl2pPr>
            <a:lvl3pPr marL="1727393" indent="0" algn="ctr">
              <a:buNone/>
              <a:defRPr sz="3400"/>
            </a:lvl3pPr>
            <a:lvl4pPr marL="2591090" indent="0" algn="ctr">
              <a:buNone/>
              <a:defRPr sz="3023"/>
            </a:lvl4pPr>
            <a:lvl5pPr marL="3454786" indent="0" algn="ctr">
              <a:buNone/>
              <a:defRPr sz="3023"/>
            </a:lvl5pPr>
            <a:lvl6pPr marL="4318483" indent="0" algn="ctr">
              <a:buNone/>
              <a:defRPr sz="3023"/>
            </a:lvl6pPr>
            <a:lvl7pPr marL="5182179" indent="0" algn="ctr">
              <a:buNone/>
              <a:defRPr sz="3023"/>
            </a:lvl7pPr>
            <a:lvl8pPr marL="6045876" indent="0" algn="ctr">
              <a:buNone/>
              <a:defRPr sz="3023"/>
            </a:lvl8pPr>
            <a:lvl9pPr marL="6909572" indent="0" algn="ctr">
              <a:buNone/>
              <a:defRPr sz="302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549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240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8563" y="3230299"/>
            <a:ext cx="14898470" cy="5389824"/>
          </a:xfrm>
        </p:spPr>
        <p:txBody>
          <a:bodyPr anchor="b"/>
          <a:lstStyle>
            <a:lvl1pPr>
              <a:defRPr sz="1133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8563" y="8671113"/>
            <a:ext cx="14898470" cy="2834381"/>
          </a:xfrm>
        </p:spPr>
        <p:txBody>
          <a:bodyPr/>
          <a:lstStyle>
            <a:lvl1pPr marL="0" indent="0">
              <a:buNone/>
              <a:defRPr sz="4534">
                <a:solidFill>
                  <a:schemeClr val="tx1"/>
                </a:solidFill>
              </a:defRPr>
            </a:lvl1pPr>
            <a:lvl2pPr marL="863697" indent="0">
              <a:buNone/>
              <a:defRPr sz="3778">
                <a:solidFill>
                  <a:schemeClr val="tx1">
                    <a:tint val="75000"/>
                  </a:schemeClr>
                </a:solidFill>
              </a:defRPr>
            </a:lvl2pPr>
            <a:lvl3pPr marL="1727393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3pPr>
            <a:lvl4pPr marL="2591090" indent="0">
              <a:buNone/>
              <a:defRPr sz="3023">
                <a:solidFill>
                  <a:schemeClr val="tx1">
                    <a:tint val="75000"/>
                  </a:schemeClr>
                </a:solidFill>
              </a:defRPr>
            </a:lvl4pPr>
            <a:lvl5pPr marL="3454786" indent="0">
              <a:buNone/>
              <a:defRPr sz="3023">
                <a:solidFill>
                  <a:schemeClr val="tx1">
                    <a:tint val="75000"/>
                  </a:schemeClr>
                </a:solidFill>
              </a:defRPr>
            </a:lvl5pPr>
            <a:lvl6pPr marL="4318483" indent="0">
              <a:buNone/>
              <a:defRPr sz="3023">
                <a:solidFill>
                  <a:schemeClr val="tx1">
                    <a:tint val="75000"/>
                  </a:schemeClr>
                </a:solidFill>
              </a:defRPr>
            </a:lvl6pPr>
            <a:lvl7pPr marL="5182179" indent="0">
              <a:buNone/>
              <a:defRPr sz="3023">
                <a:solidFill>
                  <a:schemeClr val="tx1">
                    <a:tint val="75000"/>
                  </a:schemeClr>
                </a:solidFill>
              </a:defRPr>
            </a:lvl7pPr>
            <a:lvl8pPr marL="6045876" indent="0">
              <a:buNone/>
              <a:defRPr sz="3023">
                <a:solidFill>
                  <a:schemeClr val="tx1">
                    <a:tint val="75000"/>
                  </a:schemeClr>
                </a:solidFill>
              </a:defRPr>
            </a:lvl8pPr>
            <a:lvl9pPr marL="6909572" indent="0">
              <a:buNone/>
              <a:defRPr sz="30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986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7559" y="3449248"/>
            <a:ext cx="7341275" cy="82212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744754" y="3449248"/>
            <a:ext cx="7341275" cy="82212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63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9809" y="689852"/>
            <a:ext cx="14898470" cy="250445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9811" y="3176308"/>
            <a:ext cx="7307536" cy="1556660"/>
          </a:xfrm>
        </p:spPr>
        <p:txBody>
          <a:bodyPr anchor="b"/>
          <a:lstStyle>
            <a:lvl1pPr marL="0" indent="0">
              <a:buNone/>
              <a:defRPr sz="4534" b="1"/>
            </a:lvl1pPr>
            <a:lvl2pPr marL="863697" indent="0">
              <a:buNone/>
              <a:defRPr sz="3778" b="1"/>
            </a:lvl2pPr>
            <a:lvl3pPr marL="1727393" indent="0">
              <a:buNone/>
              <a:defRPr sz="3400" b="1"/>
            </a:lvl3pPr>
            <a:lvl4pPr marL="2591090" indent="0">
              <a:buNone/>
              <a:defRPr sz="3023" b="1"/>
            </a:lvl4pPr>
            <a:lvl5pPr marL="3454786" indent="0">
              <a:buNone/>
              <a:defRPr sz="3023" b="1"/>
            </a:lvl5pPr>
            <a:lvl6pPr marL="4318483" indent="0">
              <a:buNone/>
              <a:defRPr sz="3023" b="1"/>
            </a:lvl6pPr>
            <a:lvl7pPr marL="5182179" indent="0">
              <a:buNone/>
              <a:defRPr sz="3023" b="1"/>
            </a:lvl7pPr>
            <a:lvl8pPr marL="6045876" indent="0">
              <a:buNone/>
              <a:defRPr sz="3023" b="1"/>
            </a:lvl8pPr>
            <a:lvl9pPr marL="6909572" indent="0">
              <a:buNone/>
              <a:defRPr sz="30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9811" y="4732968"/>
            <a:ext cx="7307536" cy="69614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744755" y="3176308"/>
            <a:ext cx="7343525" cy="1556660"/>
          </a:xfrm>
        </p:spPr>
        <p:txBody>
          <a:bodyPr anchor="b"/>
          <a:lstStyle>
            <a:lvl1pPr marL="0" indent="0">
              <a:buNone/>
              <a:defRPr sz="4534" b="1"/>
            </a:lvl1pPr>
            <a:lvl2pPr marL="863697" indent="0">
              <a:buNone/>
              <a:defRPr sz="3778" b="1"/>
            </a:lvl2pPr>
            <a:lvl3pPr marL="1727393" indent="0">
              <a:buNone/>
              <a:defRPr sz="3400" b="1"/>
            </a:lvl3pPr>
            <a:lvl4pPr marL="2591090" indent="0">
              <a:buNone/>
              <a:defRPr sz="3023" b="1"/>
            </a:lvl4pPr>
            <a:lvl5pPr marL="3454786" indent="0">
              <a:buNone/>
              <a:defRPr sz="3023" b="1"/>
            </a:lvl5pPr>
            <a:lvl6pPr marL="4318483" indent="0">
              <a:buNone/>
              <a:defRPr sz="3023" b="1"/>
            </a:lvl6pPr>
            <a:lvl7pPr marL="5182179" indent="0">
              <a:buNone/>
              <a:defRPr sz="3023" b="1"/>
            </a:lvl7pPr>
            <a:lvl8pPr marL="6045876" indent="0">
              <a:buNone/>
              <a:defRPr sz="3023" b="1"/>
            </a:lvl8pPr>
            <a:lvl9pPr marL="6909572" indent="0">
              <a:buNone/>
              <a:defRPr sz="30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744755" y="4732968"/>
            <a:ext cx="7343525" cy="69614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939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47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590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9809" y="863812"/>
            <a:ext cx="5571182" cy="3023341"/>
          </a:xfrm>
        </p:spPr>
        <p:txBody>
          <a:bodyPr anchor="b"/>
          <a:lstStyle>
            <a:lvl1pPr>
              <a:defRPr sz="60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3525" y="1865596"/>
            <a:ext cx="8744754" cy="9207992"/>
          </a:xfrm>
        </p:spPr>
        <p:txBody>
          <a:bodyPr/>
          <a:lstStyle>
            <a:lvl1pPr>
              <a:defRPr sz="6045"/>
            </a:lvl1pPr>
            <a:lvl2pPr>
              <a:defRPr sz="5289"/>
            </a:lvl2pPr>
            <a:lvl3pPr>
              <a:defRPr sz="4534"/>
            </a:lvl3pPr>
            <a:lvl4pPr>
              <a:defRPr sz="3778"/>
            </a:lvl4pPr>
            <a:lvl5pPr>
              <a:defRPr sz="3778"/>
            </a:lvl5pPr>
            <a:lvl6pPr>
              <a:defRPr sz="3778"/>
            </a:lvl6pPr>
            <a:lvl7pPr>
              <a:defRPr sz="3778"/>
            </a:lvl7pPr>
            <a:lvl8pPr>
              <a:defRPr sz="3778"/>
            </a:lvl8pPr>
            <a:lvl9pPr>
              <a:defRPr sz="3778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89809" y="3887152"/>
            <a:ext cx="5571182" cy="7201431"/>
          </a:xfrm>
        </p:spPr>
        <p:txBody>
          <a:bodyPr/>
          <a:lstStyle>
            <a:lvl1pPr marL="0" indent="0">
              <a:buNone/>
              <a:defRPr sz="3023"/>
            </a:lvl1pPr>
            <a:lvl2pPr marL="863697" indent="0">
              <a:buNone/>
              <a:defRPr sz="2645"/>
            </a:lvl2pPr>
            <a:lvl3pPr marL="1727393" indent="0">
              <a:buNone/>
              <a:defRPr sz="2267"/>
            </a:lvl3pPr>
            <a:lvl4pPr marL="2591090" indent="0">
              <a:buNone/>
              <a:defRPr sz="1889"/>
            </a:lvl4pPr>
            <a:lvl5pPr marL="3454786" indent="0">
              <a:buNone/>
              <a:defRPr sz="1889"/>
            </a:lvl5pPr>
            <a:lvl6pPr marL="4318483" indent="0">
              <a:buNone/>
              <a:defRPr sz="1889"/>
            </a:lvl6pPr>
            <a:lvl7pPr marL="5182179" indent="0">
              <a:buNone/>
              <a:defRPr sz="1889"/>
            </a:lvl7pPr>
            <a:lvl8pPr marL="6045876" indent="0">
              <a:buNone/>
              <a:defRPr sz="1889"/>
            </a:lvl8pPr>
            <a:lvl9pPr marL="6909572" indent="0">
              <a:buNone/>
              <a:defRPr sz="188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883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9809" y="863812"/>
            <a:ext cx="5571182" cy="3023341"/>
          </a:xfrm>
        </p:spPr>
        <p:txBody>
          <a:bodyPr anchor="b"/>
          <a:lstStyle>
            <a:lvl1pPr>
              <a:defRPr sz="60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43525" y="1865596"/>
            <a:ext cx="8744754" cy="9207992"/>
          </a:xfrm>
        </p:spPr>
        <p:txBody>
          <a:bodyPr anchor="t"/>
          <a:lstStyle>
            <a:lvl1pPr marL="0" indent="0">
              <a:buNone/>
              <a:defRPr sz="6045"/>
            </a:lvl1pPr>
            <a:lvl2pPr marL="863697" indent="0">
              <a:buNone/>
              <a:defRPr sz="5289"/>
            </a:lvl2pPr>
            <a:lvl3pPr marL="1727393" indent="0">
              <a:buNone/>
              <a:defRPr sz="4534"/>
            </a:lvl3pPr>
            <a:lvl4pPr marL="2591090" indent="0">
              <a:buNone/>
              <a:defRPr sz="3778"/>
            </a:lvl4pPr>
            <a:lvl5pPr marL="3454786" indent="0">
              <a:buNone/>
              <a:defRPr sz="3778"/>
            </a:lvl5pPr>
            <a:lvl6pPr marL="4318483" indent="0">
              <a:buNone/>
              <a:defRPr sz="3778"/>
            </a:lvl6pPr>
            <a:lvl7pPr marL="5182179" indent="0">
              <a:buNone/>
              <a:defRPr sz="3778"/>
            </a:lvl7pPr>
            <a:lvl8pPr marL="6045876" indent="0">
              <a:buNone/>
              <a:defRPr sz="3778"/>
            </a:lvl8pPr>
            <a:lvl9pPr marL="6909572" indent="0">
              <a:buNone/>
              <a:defRPr sz="3778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89809" y="3887152"/>
            <a:ext cx="5571182" cy="7201431"/>
          </a:xfrm>
        </p:spPr>
        <p:txBody>
          <a:bodyPr/>
          <a:lstStyle>
            <a:lvl1pPr marL="0" indent="0">
              <a:buNone/>
              <a:defRPr sz="3023"/>
            </a:lvl1pPr>
            <a:lvl2pPr marL="863697" indent="0">
              <a:buNone/>
              <a:defRPr sz="2645"/>
            </a:lvl2pPr>
            <a:lvl3pPr marL="1727393" indent="0">
              <a:buNone/>
              <a:defRPr sz="2267"/>
            </a:lvl3pPr>
            <a:lvl4pPr marL="2591090" indent="0">
              <a:buNone/>
              <a:defRPr sz="1889"/>
            </a:lvl4pPr>
            <a:lvl5pPr marL="3454786" indent="0">
              <a:buNone/>
              <a:defRPr sz="1889"/>
            </a:lvl5pPr>
            <a:lvl6pPr marL="4318483" indent="0">
              <a:buNone/>
              <a:defRPr sz="1889"/>
            </a:lvl6pPr>
            <a:lvl7pPr marL="5182179" indent="0">
              <a:buNone/>
              <a:defRPr sz="1889"/>
            </a:lvl7pPr>
            <a:lvl8pPr marL="6045876" indent="0">
              <a:buNone/>
              <a:defRPr sz="1889"/>
            </a:lvl8pPr>
            <a:lvl9pPr marL="6909572" indent="0">
              <a:buNone/>
              <a:defRPr sz="188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961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86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361413" y="689850"/>
            <a:ext cx="3724617" cy="109806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87560" y="689850"/>
            <a:ext cx="10957932" cy="109806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94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87559" y="689852"/>
            <a:ext cx="14898470" cy="2504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559" y="3449248"/>
            <a:ext cx="14898470" cy="8221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87559" y="12009384"/>
            <a:ext cx="3886557" cy="689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CF416-EBEF-4E34-838F-F4FAF32CAE80}" type="datetimeFigureOut">
              <a:rPr lang="en-US" smtClean="0"/>
              <a:t>08-Dec-16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21876" y="12009384"/>
            <a:ext cx="5829836" cy="689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199472" y="12009384"/>
            <a:ext cx="3886557" cy="689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EAA3C-887A-4186-9631-16D44E4F68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454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727393" rtl="0" eaLnBrk="1" latinLnBrk="0" hangingPunct="1">
        <a:lnSpc>
          <a:spcPct val="90000"/>
        </a:lnSpc>
        <a:spcBef>
          <a:spcPct val="0"/>
        </a:spcBef>
        <a:buNone/>
        <a:defRPr sz="831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1848" indent="-431848" algn="l" defTabSz="1727393" rtl="0" eaLnBrk="1" latinLnBrk="0" hangingPunct="1">
        <a:lnSpc>
          <a:spcPct val="90000"/>
        </a:lnSpc>
        <a:spcBef>
          <a:spcPts val="1889"/>
        </a:spcBef>
        <a:buFont typeface="Arial" panose="020B0604020202020204" pitchFamily="34" charset="0"/>
        <a:buChar char="•"/>
        <a:defRPr sz="5289" kern="1200">
          <a:solidFill>
            <a:schemeClr val="tx1"/>
          </a:solidFill>
          <a:latin typeface="+mn-lt"/>
          <a:ea typeface="+mn-ea"/>
          <a:cs typeface="+mn-cs"/>
        </a:defRPr>
      </a:lvl1pPr>
      <a:lvl2pPr marL="1295545" indent="-431848" algn="l" defTabSz="1727393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4534" kern="1200">
          <a:solidFill>
            <a:schemeClr val="tx1"/>
          </a:solidFill>
          <a:latin typeface="+mn-lt"/>
          <a:ea typeface="+mn-ea"/>
          <a:cs typeface="+mn-cs"/>
        </a:defRPr>
      </a:lvl2pPr>
      <a:lvl3pPr marL="2159241" indent="-431848" algn="l" defTabSz="1727393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778" kern="1200">
          <a:solidFill>
            <a:schemeClr val="tx1"/>
          </a:solidFill>
          <a:latin typeface="+mn-lt"/>
          <a:ea typeface="+mn-ea"/>
          <a:cs typeface="+mn-cs"/>
        </a:defRPr>
      </a:lvl3pPr>
      <a:lvl4pPr marL="3022938" indent="-431848" algn="l" defTabSz="1727393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3886634" indent="-431848" algn="l" defTabSz="1727393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5pPr>
      <a:lvl6pPr marL="4750331" indent="-431848" algn="l" defTabSz="1727393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6pPr>
      <a:lvl7pPr marL="5614027" indent="-431848" algn="l" defTabSz="1727393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7pPr>
      <a:lvl8pPr marL="6477724" indent="-431848" algn="l" defTabSz="1727393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8pPr>
      <a:lvl9pPr marL="7341420" indent="-431848" algn="l" defTabSz="1727393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27393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63697" algn="l" defTabSz="1727393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727393" algn="l" defTabSz="1727393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591090" algn="l" defTabSz="1727393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3454786" algn="l" defTabSz="1727393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5pPr>
      <a:lvl6pPr marL="4318483" algn="l" defTabSz="1727393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6pPr>
      <a:lvl7pPr marL="5182179" algn="l" defTabSz="1727393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7pPr>
      <a:lvl8pPr marL="6045876" algn="l" defTabSz="1727393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8pPr>
      <a:lvl9pPr marL="6909572" algn="l" defTabSz="1727393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image" Target="../media/image7.jp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6.jp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0.jpeg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image" Target="../media/image5.png"/><Relationship Id="rId5" Type="http://schemas.openxmlformats.org/officeDocument/2006/relationships/oleObject" Target="../embeddings/oleObject2.bin"/><Relationship Id="rId15" Type="http://schemas.openxmlformats.org/officeDocument/2006/relationships/image" Target="../media/image9.jpeg"/><Relationship Id="rId10" Type="http://schemas.openxmlformats.org/officeDocument/2006/relationships/hyperlink" Target="mailto:er1@wildcats.unh.edu" TargetMode="External"/><Relationship Id="rId4" Type="http://schemas.openxmlformats.org/officeDocument/2006/relationships/image" Target="../media/image1.emf"/><Relationship Id="rId9" Type="http://schemas.openxmlformats.org/officeDocument/2006/relationships/image" Target="../media/image4.tiff"/><Relationship Id="rId1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" name="Object 5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475380"/>
              </p:ext>
            </p:extLst>
          </p:nvPr>
        </p:nvGraphicFramePr>
        <p:xfrm>
          <a:off x="6927064" y="10388505"/>
          <a:ext cx="2727322" cy="1927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" name="Acrobat Document" r:id="rId3" imgW="8020012" imgH="5667018" progId="AcroExch.Document.DC">
                  <p:embed/>
                </p:oleObj>
              </mc:Choice>
              <mc:Fallback>
                <p:oleObj name="Acrobat Document" r:id="rId3" imgW="8020012" imgH="5667018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927064" y="10388505"/>
                        <a:ext cx="2727322" cy="19272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044873"/>
              </p:ext>
            </p:extLst>
          </p:nvPr>
        </p:nvGraphicFramePr>
        <p:xfrm>
          <a:off x="8554020" y="7756963"/>
          <a:ext cx="2819603" cy="199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8" name="Acrobat Document" r:id="rId5" imgW="8020012" imgH="5667018" progId="AcroExch.Document.DC">
                  <p:embed/>
                </p:oleObj>
              </mc:Choice>
              <mc:Fallback>
                <p:oleObj name="Acrobat Document" r:id="rId5" imgW="8020012" imgH="5667018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554020" y="7756963"/>
                        <a:ext cx="2819603" cy="1992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9244569"/>
              </p:ext>
            </p:extLst>
          </p:nvPr>
        </p:nvGraphicFramePr>
        <p:xfrm>
          <a:off x="5681180" y="7778256"/>
          <a:ext cx="2759342" cy="1949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9" name="Acrobat Document" r:id="rId7" imgW="8020012" imgH="5667018" progId="AcroExch.Document.DC">
                  <p:embed/>
                </p:oleObj>
              </mc:Choice>
              <mc:Fallback>
                <p:oleObj name="Acrobat Document" r:id="rId7" imgW="8020012" imgH="5667018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81180" y="7778256"/>
                        <a:ext cx="2759342" cy="19498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59" y="8406255"/>
            <a:ext cx="3085274" cy="257012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02568" y="418513"/>
            <a:ext cx="12994106" cy="1244930"/>
          </a:xfrm>
        </p:spPr>
        <p:txBody>
          <a:bodyPr>
            <a:normAutofit/>
          </a:bodyPr>
          <a:lstStyle/>
          <a:p>
            <a:r>
              <a:rPr lang="en-US" sz="1600" dirty="0"/>
              <a:t>Progress Towards the Synthesis of </a:t>
            </a:r>
            <a:r>
              <a:rPr lang="en-US" sz="1600" dirty="0" err="1"/>
              <a:t>Dibenzochrysene</a:t>
            </a:r>
            <a:r>
              <a:rPr lang="en-US" sz="1600" dirty="0"/>
              <a:t>, a Novel </a:t>
            </a:r>
            <a:r>
              <a:rPr lang="en-US" sz="1600" dirty="0"/>
              <a:t>N</a:t>
            </a:r>
            <a:r>
              <a:rPr lang="en-US" sz="1600" dirty="0"/>
              <a:t>onplanar Aromatic Compound</a:t>
            </a:r>
            <a:br>
              <a:rPr lang="en-US" sz="1600" dirty="0"/>
            </a:br>
            <a:r>
              <a:rPr lang="en-US" sz="1600" dirty="0"/>
              <a:t>Evangelos Rossis, Richard P. Johnson, Caitlin Hoffman</a:t>
            </a:r>
            <a:br>
              <a:rPr lang="en-US" sz="1600" dirty="0"/>
            </a:br>
            <a:r>
              <a:rPr lang="en-US" sz="1600" dirty="0">
                <a:hlinkClick r:id="rId10"/>
              </a:rPr>
              <a:t>er1@wildcats.unh.edu</a:t>
            </a:r>
            <a:r>
              <a:rPr lang="en-US" sz="1600" dirty="0"/>
              <a:t>, Department of Chemistry, University of New Hampshire, Durham, NH</a:t>
            </a:r>
            <a:br>
              <a:rPr lang="en-US" sz="1600" dirty="0"/>
            </a:br>
            <a:r>
              <a:rPr lang="en-US" sz="1600" dirty="0"/>
              <a:t>12/09/2016</a:t>
            </a:r>
            <a:br>
              <a:rPr lang="en-US" sz="1600" dirty="0"/>
            </a:br>
            <a:endParaRPr lang="en-US" sz="1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9699" y="1968238"/>
            <a:ext cx="5052096" cy="10664919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/>
              <a:t>Introduction:</a:t>
            </a:r>
          </a:p>
          <a:p>
            <a:pPr algn="l"/>
            <a:r>
              <a:rPr lang="en-US" sz="1600" dirty="0"/>
              <a:t>Knowing the mechanistic pathways by which </a:t>
            </a:r>
            <a:r>
              <a:rPr lang="en-US" sz="1600" dirty="0" err="1"/>
              <a:t>dibenzochrysene</a:t>
            </a:r>
            <a:r>
              <a:rPr lang="en-US" sz="1600" dirty="0"/>
              <a:t> can be used: such as in the synthesis of polymers for lithographic film making can be useful in creating more resistant and </a:t>
            </a:r>
            <a:r>
              <a:rPr lang="en-US" sz="1600" dirty="0"/>
              <a:t>less degradative  materials</a:t>
            </a:r>
            <a:r>
              <a:rPr lang="en-US" sz="1600" baseline="30000" dirty="0"/>
              <a:t>1</a:t>
            </a:r>
            <a:r>
              <a:rPr lang="en-US" sz="1600" dirty="0"/>
              <a:t>. Also</a:t>
            </a:r>
            <a:r>
              <a:rPr lang="en-US" sz="1600" dirty="0"/>
              <a:t>, </a:t>
            </a:r>
            <a:r>
              <a:rPr lang="en-US" sz="1600" dirty="0"/>
              <a:t>it is used as transporting </a:t>
            </a:r>
            <a:r>
              <a:rPr lang="en-US" sz="1600" dirty="0"/>
              <a:t>emissive material </a:t>
            </a:r>
            <a:r>
              <a:rPr lang="en-US" sz="1600" dirty="0"/>
              <a:t>in fabricated </a:t>
            </a:r>
            <a:r>
              <a:rPr lang="en-US" sz="1600" dirty="0"/>
              <a:t>highly efficient organic light-emitting </a:t>
            </a:r>
            <a:r>
              <a:rPr lang="en-US" sz="1600" dirty="0"/>
              <a:t>diodes(OLEDs</a:t>
            </a:r>
            <a:r>
              <a:rPr lang="en-US" sz="1600" baseline="30000" dirty="0"/>
              <a:t>)2.</a:t>
            </a:r>
            <a:r>
              <a:rPr lang="en-US" sz="1600" dirty="0"/>
              <a:t> </a:t>
            </a:r>
            <a:r>
              <a:rPr lang="en-US" sz="1600" dirty="0"/>
              <a:t>Past methodologies for manufacturing </a:t>
            </a:r>
            <a:r>
              <a:rPr lang="en-US" sz="1600" dirty="0" err="1"/>
              <a:t>dibenzochrysene</a:t>
            </a:r>
            <a:r>
              <a:rPr lang="en-US" sz="1600" dirty="0"/>
              <a:t>, have proved more difficult and less efficient, producing </a:t>
            </a:r>
            <a:r>
              <a:rPr lang="en-US" sz="1600" dirty="0"/>
              <a:t>small amount of </a:t>
            </a:r>
            <a:r>
              <a:rPr lang="en-US" sz="1600" dirty="0"/>
              <a:t>product. However, the new methodology will not only revolutionize and further develop more resistant products and materials, it will also shed light into further uses for </a:t>
            </a:r>
            <a:r>
              <a:rPr lang="en-US" sz="1600" dirty="0" err="1"/>
              <a:t>dibenzochrysene</a:t>
            </a:r>
            <a:r>
              <a:rPr lang="en-US" sz="1600" dirty="0"/>
              <a:t> in building materials and alternative products.</a:t>
            </a:r>
            <a:endParaRPr lang="en-US" sz="1600" dirty="0"/>
          </a:p>
          <a:p>
            <a:pPr algn="l"/>
            <a:r>
              <a:rPr lang="en-US" sz="2800" b="1" dirty="0"/>
              <a:t>Experimental Design:</a:t>
            </a:r>
          </a:p>
          <a:p>
            <a:pPr algn="l"/>
            <a:r>
              <a:rPr lang="en-US" sz="1600" dirty="0"/>
              <a:t>A multistep synthesis was performed starting with 9-fluorenone to yield 9,9’-bifluorenyl-9-9’-diol through </a:t>
            </a:r>
            <a:r>
              <a:rPr lang="en-US" sz="1600" dirty="0" err="1"/>
              <a:t>pinacol</a:t>
            </a:r>
            <a:r>
              <a:rPr lang="en-US" sz="1600" dirty="0"/>
              <a:t> coupling. A </a:t>
            </a:r>
            <a:r>
              <a:rPr lang="en-US" sz="1600" dirty="0" err="1"/>
              <a:t>pinacol</a:t>
            </a:r>
            <a:r>
              <a:rPr lang="en-US" sz="1600" dirty="0"/>
              <a:t> rearrangement reaction yield spiro[9H-fluorine-9,9’(10’H)-</a:t>
            </a:r>
            <a:r>
              <a:rPr lang="en-US" sz="1600" dirty="0" err="1"/>
              <a:t>phenanthren</a:t>
            </a:r>
            <a:r>
              <a:rPr lang="en-US" sz="1600" dirty="0"/>
              <a:t>]-10’-one, which was then reduced to give the spiro[9H-fluorine-9,9’(10’H)-</a:t>
            </a:r>
            <a:r>
              <a:rPr lang="en-US" sz="1600" dirty="0" err="1"/>
              <a:t>phenanthren</a:t>
            </a:r>
            <a:r>
              <a:rPr lang="en-US" sz="1600" dirty="0"/>
              <a:t>]-10’-ol. For the final step stone-wales rearrangement could be used for the synthesis of </a:t>
            </a:r>
            <a:r>
              <a:rPr lang="en-US" sz="1600" dirty="0" err="1"/>
              <a:t>dibenzochrysene</a:t>
            </a:r>
            <a:r>
              <a:rPr lang="en-US" sz="1600" dirty="0"/>
              <a:t>. Each product was analyzed with H NMR to verify purity and reaction. </a:t>
            </a:r>
          </a:p>
          <a:p>
            <a:pPr algn="l"/>
            <a:endParaRPr lang="en-US" sz="1400" dirty="0"/>
          </a:p>
          <a:p>
            <a:pPr algn="l"/>
            <a:endParaRPr lang="en-US" sz="1400" dirty="0"/>
          </a:p>
          <a:p>
            <a:pPr algn="l"/>
            <a:endParaRPr lang="en-US" sz="1400" dirty="0"/>
          </a:p>
          <a:p>
            <a:pPr algn="l"/>
            <a:endParaRPr lang="en-US" sz="1400" dirty="0"/>
          </a:p>
          <a:p>
            <a:pPr algn="l"/>
            <a:endParaRPr lang="en-US" sz="1400" dirty="0"/>
          </a:p>
          <a:p>
            <a:pPr algn="l"/>
            <a:endParaRPr lang="en-US" sz="1100" dirty="0"/>
          </a:p>
          <a:p>
            <a:pPr algn="l"/>
            <a:r>
              <a:rPr lang="en-US" sz="1100" dirty="0"/>
              <a:t>Scheme . 1 Proposed Synthetic Route to </a:t>
            </a:r>
            <a:r>
              <a:rPr lang="en-US" sz="1100" dirty="0" err="1"/>
              <a:t>dibenzochrysene</a:t>
            </a:r>
            <a:r>
              <a:rPr lang="en-US" sz="1400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1082" y="418513"/>
            <a:ext cx="620332" cy="58438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170234" y="2112543"/>
            <a:ext cx="4505178" cy="4956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Results and Discussion:</a:t>
            </a:r>
          </a:p>
          <a:p>
            <a:endParaRPr lang="en-US" dirty="0"/>
          </a:p>
          <a:p>
            <a:r>
              <a:rPr lang="en-US" sz="1600" dirty="0"/>
              <a:t>The </a:t>
            </a:r>
            <a:r>
              <a:rPr lang="en-US" sz="1600" dirty="0" err="1"/>
              <a:t>pinacol</a:t>
            </a:r>
            <a:r>
              <a:rPr lang="en-US" sz="1600" dirty="0"/>
              <a:t> coupling with zinc chloride and zinc powder yield 57%, while  the </a:t>
            </a:r>
            <a:r>
              <a:rPr lang="en-US" sz="1600" dirty="0" err="1"/>
              <a:t>pinacol</a:t>
            </a:r>
            <a:r>
              <a:rPr lang="en-US" sz="1600" dirty="0"/>
              <a:t> rearrangement yield 61%. The reduction of spiro[9H-fluorine-9,9’(10’H)-</a:t>
            </a:r>
            <a:r>
              <a:rPr lang="en-US" sz="1600" dirty="0" err="1"/>
              <a:t>phenanthren</a:t>
            </a:r>
            <a:r>
              <a:rPr lang="en-US" sz="1600" dirty="0"/>
              <a:t>]-10’-one had to repeated because it didn’t come to completion the first time. On the second try it formed the right product according to H NMR with 74 % yield, but the amount of product was not enough to continue the last reaction.   </a:t>
            </a:r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900" dirty="0" smtClean="0"/>
          </a:p>
          <a:p>
            <a:endParaRPr lang="en-US" sz="900" dirty="0"/>
          </a:p>
          <a:p>
            <a:endParaRPr lang="en-US" sz="900" dirty="0" smtClean="0"/>
          </a:p>
          <a:p>
            <a:endParaRPr lang="en-US" sz="900" dirty="0"/>
          </a:p>
          <a:p>
            <a:r>
              <a:rPr lang="en-US" sz="900" dirty="0" smtClean="0"/>
              <a:t>Scheme </a:t>
            </a:r>
            <a:r>
              <a:rPr lang="en-US" sz="900" dirty="0"/>
              <a:t>2. </a:t>
            </a:r>
            <a:r>
              <a:rPr lang="en-US" sz="900" dirty="0"/>
              <a:t>Completed Experiment Work Toward Synthesis</a:t>
            </a:r>
          </a:p>
          <a:p>
            <a:endParaRPr lang="en-US" sz="1400" dirty="0"/>
          </a:p>
          <a:p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11357488" y="2036491"/>
            <a:ext cx="5727354" cy="8117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Future Work:</a:t>
            </a:r>
          </a:p>
          <a:p>
            <a:endParaRPr lang="en-US" dirty="0"/>
          </a:p>
          <a:p>
            <a:r>
              <a:rPr lang="en-US" sz="1600" dirty="0"/>
              <a:t>Maximize the scale used in order to have more product for the stone-wales rearrangement with p-</a:t>
            </a:r>
            <a:r>
              <a:rPr lang="en-US" sz="1600" dirty="0" err="1"/>
              <a:t>toluenesulfonic</a:t>
            </a:r>
            <a:r>
              <a:rPr lang="en-US" sz="1600" dirty="0"/>
              <a:t> acid.  </a:t>
            </a:r>
            <a:endParaRPr lang="en-US" sz="1600" dirty="0"/>
          </a:p>
          <a:p>
            <a:endParaRPr lang="en-US" sz="1400" dirty="0"/>
          </a:p>
          <a:p>
            <a:endParaRPr lang="en-US" sz="1400" dirty="0"/>
          </a:p>
          <a:p>
            <a:endParaRPr lang="en-US" b="1" dirty="0"/>
          </a:p>
          <a:p>
            <a:endParaRPr lang="en-US" b="1" dirty="0" smtClean="0"/>
          </a:p>
          <a:p>
            <a:r>
              <a:rPr lang="en-US" b="1" dirty="0" err="1" smtClean="0"/>
              <a:t>Coclusions</a:t>
            </a:r>
            <a:r>
              <a:rPr lang="en-US" b="1" dirty="0"/>
              <a:t>:</a:t>
            </a:r>
          </a:p>
          <a:p>
            <a:endParaRPr lang="en-US" sz="1400" dirty="0"/>
          </a:p>
          <a:p>
            <a:r>
              <a:rPr lang="en-US" sz="1600" dirty="0"/>
              <a:t>The synthesis of </a:t>
            </a:r>
            <a:r>
              <a:rPr lang="pt-BR" sz="1600" dirty="0"/>
              <a:t>spiro[9H-fluorine-9,9’(10’H)-phenanthren]-10’-ol completed, however, the final product requires further studies.</a:t>
            </a:r>
          </a:p>
          <a:p>
            <a:r>
              <a:rPr lang="pt-BR" b="1" dirty="0"/>
              <a:t>Acknowlegements:</a:t>
            </a:r>
          </a:p>
          <a:p>
            <a:endParaRPr lang="pt-BR" sz="1600" dirty="0" smtClean="0"/>
          </a:p>
          <a:p>
            <a:r>
              <a:rPr lang="pt-BR" sz="1600" dirty="0" smtClean="0"/>
              <a:t>I </a:t>
            </a:r>
            <a:r>
              <a:rPr lang="pt-BR" sz="1600" dirty="0"/>
              <a:t>would like to thank Mr. </a:t>
            </a:r>
            <a:r>
              <a:rPr lang="pt-BR" sz="1600" dirty="0"/>
              <a:t>Johnson’s research group and the UNH Department of Chemistry</a:t>
            </a:r>
            <a:r>
              <a:rPr lang="pt-BR" sz="1100" dirty="0"/>
              <a:t>.</a:t>
            </a:r>
          </a:p>
          <a:p>
            <a:endParaRPr lang="pt-BR" b="1" dirty="0" smtClean="0"/>
          </a:p>
          <a:p>
            <a:r>
              <a:rPr lang="pt-BR" b="1" dirty="0" smtClean="0"/>
              <a:t>References</a:t>
            </a:r>
            <a:r>
              <a:rPr lang="pt-BR" b="1" dirty="0"/>
              <a:t>:</a:t>
            </a:r>
          </a:p>
          <a:p>
            <a:endParaRPr lang="en-US" sz="1100" dirty="0" smtClean="0"/>
          </a:p>
          <a:p>
            <a:r>
              <a:rPr lang="en-US" sz="1100" dirty="0" smtClean="0"/>
              <a:t>(</a:t>
            </a:r>
            <a:r>
              <a:rPr lang="en-US" sz="1600" dirty="0"/>
              <a:t>1)Kato</a:t>
            </a:r>
            <a:r>
              <a:rPr lang="en-US" sz="1600" dirty="0"/>
              <a:t>, H.; </a:t>
            </a:r>
            <a:r>
              <a:rPr lang="en-US" sz="1600" dirty="0" err="1"/>
              <a:t>Takatori</a:t>
            </a:r>
            <a:r>
              <a:rPr lang="en-US" sz="1600" dirty="0"/>
              <a:t>, M. </a:t>
            </a:r>
            <a:r>
              <a:rPr lang="en-US" sz="1600" dirty="0" err="1"/>
              <a:t>Dibenzo</a:t>
            </a:r>
            <a:r>
              <a:rPr lang="en-US" sz="1600" dirty="0"/>
              <a:t>[</a:t>
            </a:r>
            <a:r>
              <a:rPr lang="en-US" sz="1600" dirty="0" err="1"/>
              <a:t>g,p</a:t>
            </a:r>
            <a:r>
              <a:rPr lang="en-US" sz="1600" dirty="0"/>
              <a:t>]</a:t>
            </a:r>
            <a:r>
              <a:rPr lang="en-US" sz="1600" dirty="0" err="1"/>
              <a:t>chrysenes</a:t>
            </a:r>
            <a:r>
              <a:rPr lang="en-US" sz="1600" dirty="0"/>
              <a:t> and polymers </a:t>
            </a:r>
            <a:r>
              <a:rPr lang="en-US" sz="1600" dirty="0"/>
              <a:t>manufactures </a:t>
            </a:r>
            <a:r>
              <a:rPr lang="en-US" sz="1600" b="1" dirty="0"/>
              <a:t>2001</a:t>
            </a:r>
          </a:p>
          <a:p>
            <a:r>
              <a:rPr lang="en-US" sz="1600" dirty="0"/>
              <a:t>(</a:t>
            </a:r>
            <a:r>
              <a:rPr lang="en-US" sz="1600" dirty="0"/>
              <a:t>2) </a:t>
            </a:r>
            <a:r>
              <a:rPr lang="en-US" sz="1600" dirty="0" err="1"/>
              <a:t>Shizuo</a:t>
            </a:r>
            <a:r>
              <a:rPr lang="en-US" sz="1600" dirty="0"/>
              <a:t> </a:t>
            </a:r>
            <a:r>
              <a:rPr lang="en-US" sz="1600" dirty="0" err="1"/>
              <a:t>Tokito,Koji</a:t>
            </a:r>
            <a:r>
              <a:rPr lang="en-US" sz="1600" dirty="0"/>
              <a:t> </a:t>
            </a:r>
            <a:r>
              <a:rPr lang="en-US" sz="1600" dirty="0" err="1"/>
              <a:t>Noda,Hisayoshi</a:t>
            </a:r>
            <a:r>
              <a:rPr lang="en-US" sz="1600" dirty="0"/>
              <a:t> </a:t>
            </a:r>
            <a:r>
              <a:rPr lang="en-US" sz="1600" dirty="0" err="1"/>
              <a:t>Fujikawa,Yasunori</a:t>
            </a:r>
            <a:r>
              <a:rPr lang="en-US" sz="1600" dirty="0"/>
              <a:t> </a:t>
            </a:r>
            <a:r>
              <a:rPr lang="en-US" sz="1600" dirty="0" err="1"/>
              <a:t>Taga,Makoto</a:t>
            </a:r>
            <a:r>
              <a:rPr lang="en-US" sz="1600" dirty="0"/>
              <a:t> </a:t>
            </a:r>
            <a:r>
              <a:rPr lang="en-US" sz="1600" dirty="0" err="1"/>
              <a:t>Kimura,Kou</a:t>
            </a:r>
            <a:r>
              <a:rPr lang="en-US" sz="1600" dirty="0"/>
              <a:t> </a:t>
            </a:r>
            <a:r>
              <a:rPr lang="en-US" sz="1600" dirty="0" err="1"/>
              <a:t>Shimada,Yasuhiko</a:t>
            </a:r>
            <a:r>
              <a:rPr lang="en-US" sz="1600" dirty="0"/>
              <a:t> </a:t>
            </a:r>
            <a:r>
              <a:rPr lang="en-US" sz="1600" dirty="0" err="1"/>
              <a:t>Sawaki</a:t>
            </a:r>
            <a:r>
              <a:rPr lang="en-US" sz="1600" dirty="0"/>
              <a:t>. Highly efficient blue-green emission from organic light-emitting diodes using </a:t>
            </a:r>
            <a:r>
              <a:rPr lang="en-US" sz="1600" dirty="0" err="1"/>
              <a:t>dibenzochrysene</a:t>
            </a:r>
            <a:r>
              <a:rPr lang="en-US" sz="1600" dirty="0"/>
              <a:t> </a:t>
            </a:r>
            <a:r>
              <a:rPr lang="en-US" sz="1600" dirty="0"/>
              <a:t>derivatives, </a:t>
            </a:r>
            <a:r>
              <a:rPr lang="fr-FR" sz="1600" dirty="0" err="1"/>
              <a:t>Appl</a:t>
            </a:r>
            <a:r>
              <a:rPr lang="fr-FR" sz="1600" dirty="0"/>
              <a:t>. Phys. </a:t>
            </a:r>
            <a:r>
              <a:rPr lang="fr-FR" sz="1600" dirty="0" err="1"/>
              <a:t>Lett</a:t>
            </a:r>
            <a:r>
              <a:rPr lang="fr-FR" sz="1600" dirty="0"/>
              <a:t>. 77, </a:t>
            </a:r>
            <a:r>
              <a:rPr lang="fr-FR" sz="1600" dirty="0"/>
              <a:t>160 </a:t>
            </a:r>
            <a:r>
              <a:rPr lang="fr-FR" sz="1600" b="1" dirty="0"/>
              <a:t>2000</a:t>
            </a:r>
            <a:endParaRPr lang="pt-BR" sz="1600" b="1" dirty="0"/>
          </a:p>
          <a:p>
            <a:r>
              <a:rPr lang="en-US" sz="1600" dirty="0"/>
              <a:t>(3) Li, Z. R. Organic Light-Emitting Materials and Devices, 2nd ed.; CRC Press: London, </a:t>
            </a:r>
            <a:r>
              <a:rPr lang="en-US" sz="1600" b="1" dirty="0"/>
              <a:t>2015</a:t>
            </a:r>
            <a:r>
              <a:rPr lang="en-US" sz="1600" dirty="0"/>
              <a:t>, 374</a:t>
            </a:r>
            <a:endParaRPr 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6129270" y="9691318"/>
            <a:ext cx="12650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Figure 1. H NMR of 2</a:t>
            </a:r>
            <a:endParaRPr 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1607732" y="9278017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1</a:t>
            </a:r>
            <a:endParaRPr lang="en-US" sz="900" dirty="0"/>
          </a:p>
        </p:txBody>
      </p:sp>
      <p:sp>
        <p:nvSpPr>
          <p:cNvPr id="14" name="TextBox 13"/>
          <p:cNvSpPr txBox="1"/>
          <p:nvPr/>
        </p:nvSpPr>
        <p:spPr>
          <a:xfrm>
            <a:off x="2456171" y="9244854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2</a:t>
            </a:r>
            <a:endParaRPr lang="en-US" sz="1000" dirty="0"/>
          </a:p>
        </p:txBody>
      </p:sp>
      <p:sp>
        <p:nvSpPr>
          <p:cNvPr id="15" name="TextBox 14"/>
          <p:cNvSpPr txBox="1"/>
          <p:nvPr/>
        </p:nvSpPr>
        <p:spPr>
          <a:xfrm>
            <a:off x="4119686" y="8908884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3</a:t>
            </a:r>
            <a:endParaRPr lang="en-US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3492633" y="10562694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4</a:t>
            </a:r>
            <a:endParaRPr lang="en-US" sz="1000" dirty="0"/>
          </a:p>
        </p:txBody>
      </p:sp>
      <p:sp>
        <p:nvSpPr>
          <p:cNvPr id="17" name="TextBox 16"/>
          <p:cNvSpPr txBox="1"/>
          <p:nvPr/>
        </p:nvSpPr>
        <p:spPr>
          <a:xfrm>
            <a:off x="1691689" y="1057113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5</a:t>
            </a:r>
            <a:endParaRPr lang="en-US" sz="1000" dirty="0"/>
          </a:p>
        </p:txBody>
      </p:sp>
      <p:sp>
        <p:nvSpPr>
          <p:cNvPr id="18" name="TextBox 17"/>
          <p:cNvSpPr txBox="1"/>
          <p:nvPr/>
        </p:nvSpPr>
        <p:spPr>
          <a:xfrm>
            <a:off x="9410322" y="9691318"/>
            <a:ext cx="12650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Figure 2. H NMR of 3</a:t>
            </a:r>
            <a:endParaRPr lang="en-US" sz="1000" dirty="0"/>
          </a:p>
        </p:txBody>
      </p:sp>
      <p:sp>
        <p:nvSpPr>
          <p:cNvPr id="19" name="TextBox 18"/>
          <p:cNvSpPr txBox="1"/>
          <p:nvPr/>
        </p:nvSpPr>
        <p:spPr>
          <a:xfrm>
            <a:off x="9812133" y="11336950"/>
            <a:ext cx="12650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Figure 3. H NMR of 4</a:t>
            </a:r>
            <a:endParaRPr lang="en-US" sz="10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8114" y="3631343"/>
            <a:ext cx="1896388" cy="6827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837321" y="7062248"/>
            <a:ext cx="184731" cy="531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8598056" y="9200003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643775" y="9217109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B</a:t>
            </a:r>
            <a:endParaRPr lang="en-US" sz="400" dirty="0"/>
          </a:p>
        </p:txBody>
      </p:sp>
      <p:sp>
        <p:nvSpPr>
          <p:cNvPr id="28" name="TextBox 27"/>
          <p:cNvSpPr txBox="1"/>
          <p:nvPr/>
        </p:nvSpPr>
        <p:spPr>
          <a:xfrm>
            <a:off x="8687811" y="9229394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C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724458" y="9063221"/>
            <a:ext cx="59358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D</a:t>
            </a:r>
            <a:endParaRPr lang="en-US" sz="400" dirty="0"/>
          </a:p>
        </p:txBody>
      </p:sp>
      <p:sp>
        <p:nvSpPr>
          <p:cNvPr id="32" name="TextBox 31"/>
          <p:cNvSpPr txBox="1"/>
          <p:nvPr/>
        </p:nvSpPr>
        <p:spPr>
          <a:xfrm>
            <a:off x="8809457" y="9200003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E</a:t>
            </a:r>
            <a:endParaRPr lang="en-US" sz="400" dirty="0"/>
          </a:p>
        </p:txBody>
      </p:sp>
      <p:sp>
        <p:nvSpPr>
          <p:cNvPr id="33" name="TextBox 32"/>
          <p:cNvSpPr txBox="1"/>
          <p:nvPr/>
        </p:nvSpPr>
        <p:spPr>
          <a:xfrm>
            <a:off x="8914836" y="9103832"/>
            <a:ext cx="57105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G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53493" y="9104755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F</a:t>
            </a:r>
            <a:endParaRPr lang="en-US" sz="400" dirty="0"/>
          </a:p>
        </p:txBody>
      </p:sp>
      <p:sp>
        <p:nvSpPr>
          <p:cNvPr id="35" name="TextBox 34"/>
          <p:cNvSpPr txBox="1"/>
          <p:nvPr/>
        </p:nvSpPr>
        <p:spPr>
          <a:xfrm>
            <a:off x="8976333" y="9120300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H</a:t>
            </a:r>
            <a:endParaRPr lang="en-US" sz="400" dirty="0"/>
          </a:p>
        </p:txBody>
      </p:sp>
      <p:sp>
        <p:nvSpPr>
          <p:cNvPr id="36" name="TextBox 35"/>
          <p:cNvSpPr txBox="1"/>
          <p:nvPr/>
        </p:nvSpPr>
        <p:spPr>
          <a:xfrm>
            <a:off x="9090995" y="9200003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I</a:t>
            </a:r>
            <a:endParaRPr lang="en-US" sz="400" dirty="0"/>
          </a:p>
        </p:txBody>
      </p:sp>
      <p:sp>
        <p:nvSpPr>
          <p:cNvPr id="39" name="TextBox 38"/>
          <p:cNvSpPr txBox="1"/>
          <p:nvPr/>
        </p:nvSpPr>
        <p:spPr>
          <a:xfrm>
            <a:off x="5723473" y="9124129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A</a:t>
            </a:r>
            <a:endParaRPr lang="en-US" sz="400" dirty="0"/>
          </a:p>
        </p:txBody>
      </p:sp>
      <p:sp>
        <p:nvSpPr>
          <p:cNvPr id="40" name="TextBox 39"/>
          <p:cNvSpPr txBox="1"/>
          <p:nvPr/>
        </p:nvSpPr>
        <p:spPr>
          <a:xfrm>
            <a:off x="7003503" y="7600019"/>
            <a:ext cx="184731" cy="531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942920" y="7591507"/>
            <a:ext cx="184731" cy="531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6927064" y="7591507"/>
            <a:ext cx="184731" cy="531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7857985" y="7439497"/>
            <a:ext cx="184731" cy="531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6838811" y="8908884"/>
            <a:ext cx="184731" cy="531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45" name="TextBox 44"/>
          <p:cNvSpPr txBox="1"/>
          <p:nvPr/>
        </p:nvSpPr>
        <p:spPr>
          <a:xfrm>
            <a:off x="6852154" y="7808829"/>
            <a:ext cx="184731" cy="531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7726886" y="7591507"/>
            <a:ext cx="184731" cy="531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7573286" y="7631671"/>
            <a:ext cx="184731" cy="5318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5743615" y="9164640"/>
            <a:ext cx="82325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B</a:t>
            </a:r>
            <a:endParaRPr lang="en-US" sz="400" dirty="0"/>
          </a:p>
        </p:txBody>
      </p:sp>
      <p:sp>
        <p:nvSpPr>
          <p:cNvPr id="49" name="TextBox 48"/>
          <p:cNvSpPr txBox="1"/>
          <p:nvPr/>
        </p:nvSpPr>
        <p:spPr>
          <a:xfrm>
            <a:off x="5823694" y="9206177"/>
            <a:ext cx="62628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C</a:t>
            </a:r>
            <a:endParaRPr lang="en-US" sz="400" dirty="0"/>
          </a:p>
        </p:txBody>
      </p:sp>
      <p:sp>
        <p:nvSpPr>
          <p:cNvPr id="29" name="TextBox 28"/>
          <p:cNvSpPr txBox="1"/>
          <p:nvPr/>
        </p:nvSpPr>
        <p:spPr>
          <a:xfrm>
            <a:off x="7056855" y="8727640"/>
            <a:ext cx="216726" cy="153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" dirty="0"/>
              <a:t>D</a:t>
            </a:r>
            <a:endParaRPr lang="en-US" sz="400" dirty="0"/>
          </a:p>
        </p:txBody>
      </p:sp>
      <p:sp>
        <p:nvSpPr>
          <p:cNvPr id="9" name="TextBox 8"/>
          <p:cNvSpPr txBox="1"/>
          <p:nvPr/>
        </p:nvSpPr>
        <p:spPr>
          <a:xfrm>
            <a:off x="6880745" y="11773600"/>
            <a:ext cx="215123" cy="153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" dirty="0"/>
              <a:t>A</a:t>
            </a:r>
            <a:endParaRPr lang="en-US" sz="400" dirty="0"/>
          </a:p>
        </p:txBody>
      </p:sp>
      <p:sp>
        <p:nvSpPr>
          <p:cNvPr id="23" name="TextBox 22"/>
          <p:cNvSpPr txBox="1"/>
          <p:nvPr/>
        </p:nvSpPr>
        <p:spPr>
          <a:xfrm>
            <a:off x="6944807" y="11850544"/>
            <a:ext cx="211917" cy="153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" dirty="0"/>
              <a:t>B</a:t>
            </a:r>
            <a:endParaRPr lang="en-US" sz="400" dirty="0"/>
          </a:p>
        </p:txBody>
      </p:sp>
      <p:sp>
        <p:nvSpPr>
          <p:cNvPr id="37" name="TextBox 36"/>
          <p:cNvSpPr txBox="1"/>
          <p:nvPr/>
        </p:nvSpPr>
        <p:spPr>
          <a:xfrm>
            <a:off x="7039649" y="11773600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C</a:t>
            </a:r>
            <a:endParaRPr lang="en-US" sz="400" dirty="0"/>
          </a:p>
        </p:txBody>
      </p:sp>
      <p:sp>
        <p:nvSpPr>
          <p:cNvPr id="38" name="TextBox 37"/>
          <p:cNvSpPr txBox="1"/>
          <p:nvPr/>
        </p:nvSpPr>
        <p:spPr>
          <a:xfrm>
            <a:off x="7030912" y="11812072"/>
            <a:ext cx="216726" cy="153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" dirty="0"/>
              <a:t>D</a:t>
            </a:r>
            <a:endParaRPr lang="en-US" sz="400" dirty="0"/>
          </a:p>
        </p:txBody>
      </p:sp>
      <p:sp>
        <p:nvSpPr>
          <p:cNvPr id="50" name="TextBox 49"/>
          <p:cNvSpPr txBox="1"/>
          <p:nvPr/>
        </p:nvSpPr>
        <p:spPr>
          <a:xfrm>
            <a:off x="7074536" y="11754364"/>
            <a:ext cx="210314" cy="153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" dirty="0"/>
              <a:t>E</a:t>
            </a:r>
            <a:endParaRPr lang="en-US" sz="400" dirty="0"/>
          </a:p>
        </p:txBody>
      </p:sp>
      <p:sp>
        <p:nvSpPr>
          <p:cNvPr id="51" name="TextBox 50"/>
          <p:cNvSpPr txBox="1"/>
          <p:nvPr/>
        </p:nvSpPr>
        <p:spPr>
          <a:xfrm>
            <a:off x="7178169" y="11799246"/>
            <a:ext cx="208711" cy="153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" dirty="0"/>
              <a:t>F</a:t>
            </a:r>
            <a:endParaRPr lang="en-US" sz="400" dirty="0"/>
          </a:p>
        </p:txBody>
      </p:sp>
      <p:sp>
        <p:nvSpPr>
          <p:cNvPr id="52" name="TextBox 51"/>
          <p:cNvSpPr txBox="1"/>
          <p:nvPr/>
        </p:nvSpPr>
        <p:spPr>
          <a:xfrm>
            <a:off x="7315719" y="11822981"/>
            <a:ext cx="45719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/>
              <a:t>G</a:t>
            </a:r>
            <a:endParaRPr lang="en-US" sz="400" dirty="0"/>
          </a:p>
        </p:txBody>
      </p:sp>
      <p:sp>
        <p:nvSpPr>
          <p:cNvPr id="53" name="TextBox 52"/>
          <p:cNvSpPr txBox="1"/>
          <p:nvPr/>
        </p:nvSpPr>
        <p:spPr>
          <a:xfrm>
            <a:off x="7685678" y="11754364"/>
            <a:ext cx="216726" cy="153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" dirty="0"/>
              <a:t>H</a:t>
            </a:r>
            <a:endParaRPr lang="en-US" sz="400" dirty="0"/>
          </a:p>
        </p:txBody>
      </p:sp>
      <p:sp>
        <p:nvSpPr>
          <p:cNvPr id="54" name="TextBox 53"/>
          <p:cNvSpPr txBox="1"/>
          <p:nvPr/>
        </p:nvSpPr>
        <p:spPr>
          <a:xfrm>
            <a:off x="7942538" y="9340752"/>
            <a:ext cx="197490" cy="153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" dirty="0"/>
              <a:t>I</a:t>
            </a:r>
            <a:endParaRPr lang="en-US" sz="400" dirty="0"/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487" y="5308974"/>
            <a:ext cx="5039065" cy="88967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786" y="7808829"/>
            <a:ext cx="980150" cy="1014162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618" y="7795796"/>
            <a:ext cx="1025498" cy="111636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108" y="10393367"/>
            <a:ext cx="1023104" cy="110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1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1025</TotalTime>
  <Words>488</Words>
  <Application>Microsoft Office PowerPoint</Application>
  <PresentationFormat>Custom</PresentationFormat>
  <Paragraphs>72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Adobe Acrobat Document</vt:lpstr>
      <vt:lpstr>Progress Towards the Synthesis of Dibenzochrysene, a Novel Nonplanar Aromatic Compound Evangelos Rossis, Richard P. Johnson, Caitlin Hoffman er1@wildcats.unh.edu, Department of Chemistry, University of New Hampshire, Durham, NH 12/09/2016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 Towards the Synthesis of Dibenzochrysene, a Novel Nonplanar Aromatic Compound Evangelos Rossis, Richard P. Johnson, Caitlin Hoffman er1@wildcats.unh.edu, Department of Chemistry, University of New Hampshire, Durham, NH 11/21/2016</dc:title>
  <dc:creator>Evangelos Rossis</dc:creator>
  <cp:lastModifiedBy>Evangelos Rossis</cp:lastModifiedBy>
  <cp:revision>34</cp:revision>
  <dcterms:created xsi:type="dcterms:W3CDTF">2016-11-21T06:16:51Z</dcterms:created>
  <dcterms:modified xsi:type="dcterms:W3CDTF">2016-12-08T21:28:47Z</dcterms:modified>
</cp:coreProperties>
</file>