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eg" ContentType="image/jpeg"/>
  <Default Extension="JPG" ContentType="image/jpeg"/>
  <Default Extension="tiff" ContentType="image/tiff"/>
  <Default Extension="xlsx" ContentType="application/vnd.openxmlformats-officedocument.spreadsheetml.sheet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715125" cy="923925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8533" kern="1200">
        <a:solidFill>
          <a:schemeClr val="tx1"/>
        </a:solidFill>
        <a:latin typeface="Arial" charset="0"/>
        <a:ea typeface="+mn-ea"/>
        <a:cs typeface="+mn-cs"/>
      </a:defRPr>
    </a:lvl1pPr>
    <a:lvl2pPr marL="406405" algn="ctr" rtl="0" fontAlgn="base">
      <a:spcBef>
        <a:spcPct val="0"/>
      </a:spcBef>
      <a:spcAft>
        <a:spcPct val="0"/>
      </a:spcAft>
      <a:defRPr sz="8533" kern="1200">
        <a:solidFill>
          <a:schemeClr val="tx1"/>
        </a:solidFill>
        <a:latin typeface="Arial" charset="0"/>
        <a:ea typeface="+mn-ea"/>
        <a:cs typeface="+mn-cs"/>
      </a:defRPr>
    </a:lvl2pPr>
    <a:lvl3pPr marL="812810" algn="ctr" rtl="0" fontAlgn="base">
      <a:spcBef>
        <a:spcPct val="0"/>
      </a:spcBef>
      <a:spcAft>
        <a:spcPct val="0"/>
      </a:spcAft>
      <a:defRPr sz="8533" kern="1200">
        <a:solidFill>
          <a:schemeClr val="tx1"/>
        </a:solidFill>
        <a:latin typeface="Arial" charset="0"/>
        <a:ea typeface="+mn-ea"/>
        <a:cs typeface="+mn-cs"/>
      </a:defRPr>
    </a:lvl3pPr>
    <a:lvl4pPr marL="1219215" algn="ctr" rtl="0" fontAlgn="base">
      <a:spcBef>
        <a:spcPct val="0"/>
      </a:spcBef>
      <a:spcAft>
        <a:spcPct val="0"/>
      </a:spcAft>
      <a:defRPr sz="8533" kern="1200">
        <a:solidFill>
          <a:schemeClr val="tx1"/>
        </a:solidFill>
        <a:latin typeface="Arial" charset="0"/>
        <a:ea typeface="+mn-ea"/>
        <a:cs typeface="+mn-cs"/>
      </a:defRPr>
    </a:lvl4pPr>
    <a:lvl5pPr marL="1625620" algn="ctr" rtl="0" fontAlgn="base">
      <a:spcBef>
        <a:spcPct val="0"/>
      </a:spcBef>
      <a:spcAft>
        <a:spcPct val="0"/>
      </a:spcAft>
      <a:defRPr sz="8533" kern="1200">
        <a:solidFill>
          <a:schemeClr val="tx1"/>
        </a:solidFill>
        <a:latin typeface="Arial" charset="0"/>
        <a:ea typeface="+mn-ea"/>
        <a:cs typeface="+mn-cs"/>
      </a:defRPr>
    </a:lvl5pPr>
    <a:lvl6pPr marL="2032025" algn="l" defTabSz="812810" rtl="0" eaLnBrk="1" latinLnBrk="0" hangingPunct="1">
      <a:defRPr sz="8533" kern="1200">
        <a:solidFill>
          <a:schemeClr val="tx1"/>
        </a:solidFill>
        <a:latin typeface="Arial" charset="0"/>
        <a:ea typeface="+mn-ea"/>
        <a:cs typeface="+mn-cs"/>
      </a:defRPr>
    </a:lvl6pPr>
    <a:lvl7pPr marL="2438430" algn="l" defTabSz="812810" rtl="0" eaLnBrk="1" latinLnBrk="0" hangingPunct="1">
      <a:defRPr sz="8533" kern="1200">
        <a:solidFill>
          <a:schemeClr val="tx1"/>
        </a:solidFill>
        <a:latin typeface="Arial" charset="0"/>
        <a:ea typeface="+mn-ea"/>
        <a:cs typeface="+mn-cs"/>
      </a:defRPr>
    </a:lvl7pPr>
    <a:lvl8pPr marL="2844836" algn="l" defTabSz="812810" rtl="0" eaLnBrk="1" latinLnBrk="0" hangingPunct="1">
      <a:defRPr sz="8533" kern="1200">
        <a:solidFill>
          <a:schemeClr val="tx1"/>
        </a:solidFill>
        <a:latin typeface="Arial" charset="0"/>
        <a:ea typeface="+mn-ea"/>
        <a:cs typeface="+mn-cs"/>
      </a:defRPr>
    </a:lvl8pPr>
    <a:lvl9pPr marL="3251241" algn="l" defTabSz="812810" rtl="0" eaLnBrk="1" latinLnBrk="0" hangingPunct="1">
      <a:defRPr sz="8533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36" userDrawn="1">
          <p15:clr>
            <a:srgbClr val="A4A3A4"/>
          </p15:clr>
        </p15:guide>
        <p15:guide id="2" orient="horz" pos="20506" userDrawn="1">
          <p15:clr>
            <a:srgbClr val="A4A3A4"/>
          </p15:clr>
        </p15:guide>
        <p15:guide id="3" orient="horz" pos="214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209B"/>
    <a:srgbClr val="ABD9DD"/>
    <a:srgbClr val="4E7FBA"/>
    <a:srgbClr val="8165A2"/>
    <a:srgbClr val="9CBB59"/>
    <a:srgbClr val="003064"/>
    <a:srgbClr val="D0D0D0"/>
    <a:srgbClr val="000000"/>
    <a:srgbClr val="2D2D8A"/>
    <a:srgbClr val="E48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93" autoAdjust="0"/>
    <p:restoredTop sz="93155" autoAdjust="0"/>
  </p:normalViewPr>
  <p:slideViewPr>
    <p:cSldViewPr snapToGrid="0" showGuides="1">
      <p:cViewPr>
        <p:scale>
          <a:sx n="60" d="100"/>
          <a:sy n="60" d="100"/>
        </p:scale>
        <p:origin x="144" y="144"/>
      </p:cViewPr>
      <p:guideLst>
        <p:guide orient="horz" pos="4836"/>
        <p:guide orient="horz" pos="20506"/>
        <p:guide orient="horz" pos="214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118132557319"/>
          <c:y val="0.0599316841720841"/>
          <c:w val="0.756578028506094"/>
          <c:h val="0.67163702897196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Pre-Survey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Equity</c:v>
                </c:pt>
                <c:pt idx="1">
                  <c:v>Diversity</c:v>
                </c:pt>
                <c:pt idx="2">
                  <c:v>Intersectionality</c:v>
                </c:pt>
                <c:pt idx="3">
                  <c:v>Colorblindness</c:v>
                </c:pt>
                <c:pt idx="4">
                  <c:v>Racism</c:v>
                </c:pt>
                <c:pt idx="5">
                  <c:v>Structural Racism</c:v>
                </c:pt>
                <c:pt idx="6">
                  <c:v>Privilege</c:v>
                </c:pt>
                <c:pt idx="7">
                  <c:v>Whiteness</c:v>
                </c:pt>
                <c:pt idx="8">
                  <c:v>Students of color</c:v>
                </c:pt>
                <c:pt idx="9">
                  <c:v>Underrepresentation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75.0</c:v>
                </c:pt>
                <c:pt idx="1">
                  <c:v>96.0</c:v>
                </c:pt>
                <c:pt idx="2">
                  <c:v>17.0</c:v>
                </c:pt>
                <c:pt idx="3">
                  <c:v>25.0</c:v>
                </c:pt>
                <c:pt idx="4">
                  <c:v>14.0</c:v>
                </c:pt>
                <c:pt idx="5">
                  <c:v>35.0</c:v>
                </c:pt>
                <c:pt idx="6">
                  <c:v>50.0</c:v>
                </c:pt>
                <c:pt idx="7">
                  <c:v>43.0</c:v>
                </c:pt>
                <c:pt idx="8">
                  <c:v>71.0</c:v>
                </c:pt>
                <c:pt idx="9">
                  <c:v>89.0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Post-Survey 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Equity</c:v>
                </c:pt>
                <c:pt idx="1">
                  <c:v>Diversity</c:v>
                </c:pt>
                <c:pt idx="2">
                  <c:v>Intersectionality</c:v>
                </c:pt>
                <c:pt idx="3">
                  <c:v>Colorblindness</c:v>
                </c:pt>
                <c:pt idx="4">
                  <c:v>Racism</c:v>
                </c:pt>
                <c:pt idx="5">
                  <c:v>Structural Racism</c:v>
                </c:pt>
                <c:pt idx="6">
                  <c:v>Privilege</c:v>
                </c:pt>
                <c:pt idx="7">
                  <c:v>Whiteness</c:v>
                </c:pt>
                <c:pt idx="8">
                  <c:v>Students of color</c:v>
                </c:pt>
                <c:pt idx="9">
                  <c:v>Underrepresentation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100.0</c:v>
                </c:pt>
                <c:pt idx="1">
                  <c:v>100.0</c:v>
                </c:pt>
                <c:pt idx="2">
                  <c:v>68.0</c:v>
                </c:pt>
                <c:pt idx="3">
                  <c:v>44.0</c:v>
                </c:pt>
                <c:pt idx="4">
                  <c:v>52.0</c:v>
                </c:pt>
                <c:pt idx="5">
                  <c:v>68.0</c:v>
                </c:pt>
                <c:pt idx="6">
                  <c:v>80.0</c:v>
                </c:pt>
                <c:pt idx="7">
                  <c:v>64.0</c:v>
                </c:pt>
                <c:pt idx="8">
                  <c:v>96.0</c:v>
                </c:pt>
                <c:pt idx="9">
                  <c:v>100.0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00085808"/>
        <c:axId val="1500087856"/>
      </c:barChart>
      <c:catAx>
        <c:axId val="1500085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500087856"/>
        <c:crosses val="autoZero"/>
        <c:auto val="1"/>
        <c:lblAlgn val="ctr"/>
        <c:lblOffset val="100"/>
        <c:noMultiLvlLbl val="0"/>
      </c:catAx>
      <c:valAx>
        <c:axId val="15000878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000858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 sz="1400"/>
            </a:pPr>
            <a:r>
              <a:rPr lang="en-US" sz="1400" dirty="0"/>
              <a:t>Race/</a:t>
            </a:r>
            <a:r>
              <a:rPr lang="en-US" sz="1400" baseline="0" dirty="0"/>
              <a:t> Ethnicity of Participants</a:t>
            </a:r>
          </a:p>
          <a:p>
            <a:pPr>
              <a:defRPr sz="1400"/>
            </a:pPr>
            <a:r>
              <a:rPr lang="en-US" sz="1400" baseline="0" dirty="0" smtClean="0"/>
              <a:t>n=26</a:t>
            </a:r>
            <a:endParaRPr lang="en-US" sz="1400" dirty="0"/>
          </a:p>
        </c:rich>
      </c:tx>
      <c:layout>
        <c:manualLayout>
          <c:xMode val="edge"/>
          <c:yMode val="edge"/>
          <c:x val="0.51741889034704"/>
          <c:y val="0.837301587301587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Percent</c:v>
                </c:pt>
              </c:strCache>
            </c:strRef>
          </c:tx>
          <c:dPt>
            <c:idx val="0"/>
            <c:bubble3D val="0"/>
            <c:spPr>
              <a:solidFill>
                <a:srgbClr val="4E7FBA"/>
              </a:solidFill>
            </c:spPr>
          </c:dPt>
          <c:dPt>
            <c:idx val="5"/>
            <c:bubble3D val="0"/>
            <c:spPr>
              <a:solidFill>
                <a:srgbClr val="9CBB59"/>
              </a:solidFill>
            </c:spPr>
          </c:dPt>
          <c:dPt>
            <c:idx val="6"/>
            <c:bubble3D val="0"/>
            <c:spPr>
              <a:solidFill>
                <a:srgbClr val="8165A2"/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>
                        <a:solidFill>
                          <a:schemeClr val="bg1"/>
                        </a:solidFill>
                      </a:defRPr>
                    </a:pP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1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 wrap="square" lIns="38100" tIns="19050" rIns="38100" bIns="19050" anchor="ctr">
                    <a:spAutoFit/>
                  </a:bodyPr>
                  <a:lstStyle/>
                  <a:p>
                    <a:pPr>
                      <a:defRPr>
                        <a:solidFill>
                          <a:schemeClr val="tx1"/>
                        </a:solidFill>
                      </a:defRPr>
                    </a:pPr>
                    <a:r>
                      <a:rPr lang="en-US" smtClean="0">
                        <a:solidFill>
                          <a:schemeClr val="tx1"/>
                        </a:solidFill>
                      </a:rPr>
                      <a:t>19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4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African American /Black </c:v>
                </c:pt>
                <c:pt idx="1">
                  <c:v>Hispanic/Latino </c:v>
                </c:pt>
                <c:pt idx="2">
                  <c:v>Native American/Indian</c:v>
                </c:pt>
                <c:pt idx="3">
                  <c:v>Asian/Pacific Islander</c:v>
                </c:pt>
                <c:pt idx="4">
                  <c:v>Multiracial </c:v>
                </c:pt>
                <c:pt idx="5">
                  <c:v>White</c:v>
                </c:pt>
                <c:pt idx="6">
                  <c:v>Prefer Not to Respond 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4.0</c:v>
                </c:pt>
                <c:pt idx="1">
                  <c:v>4.0</c:v>
                </c:pt>
                <c:pt idx="2">
                  <c:v>4.0</c:v>
                </c:pt>
                <c:pt idx="3">
                  <c:v>0.0</c:v>
                </c:pt>
                <c:pt idx="4">
                  <c:v>0.0</c:v>
                </c:pt>
                <c:pt idx="5">
                  <c:v>76.0</c:v>
                </c:pt>
                <c:pt idx="6">
                  <c:v>16.0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3"/>
        <c:delete val="1"/>
      </c:legendEntry>
      <c:legendEntry>
        <c:idx val="4"/>
        <c:delete val="1"/>
      </c:legendEntry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</c:v>
                </c:pt>
              </c:strCache>
            </c:strRef>
          </c:tx>
          <c:spPr>
            <a:solidFill>
              <a:srgbClr val="ABD9DD"/>
            </a:solidFill>
            <a:ln w="9525" cap="flat" cmpd="sng" algn="ctr">
              <a:solidFill>
                <a:schemeClr val="dk1">
                  <a:tint val="92000"/>
                  <a:shade val="95000"/>
                  <a:satMod val="105000"/>
                </a:schemeClr>
              </a:solidFill>
              <a:prstDash val="solid"/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Equity</c:v>
                </c:pt>
                <c:pt idx="1">
                  <c:v>Diversity</c:v>
                </c:pt>
                <c:pt idx="2">
                  <c:v>Underrepresentation</c:v>
                </c:pt>
                <c:pt idx="3">
                  <c:v>Students of Color</c:v>
                </c:pt>
                <c:pt idx="4">
                  <c:v>Racism</c:v>
                </c:pt>
                <c:pt idx="5">
                  <c:v>Structural racism</c:v>
                </c:pt>
                <c:pt idx="6">
                  <c:v>Privilege</c:v>
                </c:pt>
                <c:pt idx="7">
                  <c:v>Whiteness</c:v>
                </c:pt>
                <c:pt idx="8">
                  <c:v>Colorblindness</c:v>
                </c:pt>
                <c:pt idx="9">
                  <c:v>Intersectionality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85.0</c:v>
                </c:pt>
                <c:pt idx="1">
                  <c:v>85.0</c:v>
                </c:pt>
                <c:pt idx="2">
                  <c:v>85.0</c:v>
                </c:pt>
                <c:pt idx="3">
                  <c:v>55.0</c:v>
                </c:pt>
                <c:pt idx="4">
                  <c:v>40.0</c:v>
                </c:pt>
                <c:pt idx="5">
                  <c:v>30.0</c:v>
                </c:pt>
                <c:pt idx="6">
                  <c:v>20.0</c:v>
                </c:pt>
                <c:pt idx="7">
                  <c:v>20.0</c:v>
                </c:pt>
                <c:pt idx="8">
                  <c:v>15.0</c:v>
                </c:pt>
                <c:pt idx="9">
                  <c:v>5.0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Post</c:v>
                </c:pt>
              </c:strCache>
            </c:strRef>
          </c:tx>
          <c:spPr>
            <a:solidFill>
              <a:srgbClr val="1F209B"/>
            </a:solidFill>
            <a:ln w="9525" cap="flat" cmpd="sng" algn="ctr">
              <a:solidFill>
                <a:schemeClr val="dk1">
                  <a:tint val="92000"/>
                  <a:shade val="95000"/>
                  <a:satMod val="105000"/>
                </a:schemeClr>
              </a:solidFill>
              <a:prstDash val="solid"/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Equity</c:v>
                </c:pt>
                <c:pt idx="1">
                  <c:v>Diversity</c:v>
                </c:pt>
                <c:pt idx="2">
                  <c:v>Underrepresentation</c:v>
                </c:pt>
                <c:pt idx="3">
                  <c:v>Students of Color</c:v>
                </c:pt>
                <c:pt idx="4">
                  <c:v>Racism</c:v>
                </c:pt>
                <c:pt idx="5">
                  <c:v>Structural racism</c:v>
                </c:pt>
                <c:pt idx="6">
                  <c:v>Privilege</c:v>
                </c:pt>
                <c:pt idx="7">
                  <c:v>Whiteness</c:v>
                </c:pt>
                <c:pt idx="8">
                  <c:v>Colorblindness</c:v>
                </c:pt>
                <c:pt idx="9">
                  <c:v>Intersectionality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90.0</c:v>
                </c:pt>
                <c:pt idx="1">
                  <c:v>95.0</c:v>
                </c:pt>
                <c:pt idx="2">
                  <c:v>95.0</c:v>
                </c:pt>
                <c:pt idx="3">
                  <c:v>80.0</c:v>
                </c:pt>
                <c:pt idx="4">
                  <c:v>55.0</c:v>
                </c:pt>
                <c:pt idx="5">
                  <c:v>65.0</c:v>
                </c:pt>
                <c:pt idx="6">
                  <c:v>60.0</c:v>
                </c:pt>
                <c:pt idx="7">
                  <c:v>45.0</c:v>
                </c:pt>
                <c:pt idx="8">
                  <c:v>50.0</c:v>
                </c:pt>
                <c:pt idx="9">
                  <c:v>55.0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619210400"/>
        <c:axId val="1548869920"/>
      </c:barChart>
      <c:catAx>
        <c:axId val="16192104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48869920"/>
        <c:crosses val="autoZero"/>
        <c:auto val="1"/>
        <c:lblAlgn val="ctr"/>
        <c:lblOffset val="100"/>
        <c:noMultiLvlLbl val="0"/>
      </c:catAx>
      <c:valAx>
        <c:axId val="1548869920"/>
        <c:scaling>
          <c:orientation val="minMax"/>
          <c:max val="120.0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prstDash val="solid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tint val="75000"/>
                <a:shade val="95000"/>
                <a:satMod val="10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19210400"/>
        <c:crosses val="autoZero"/>
        <c:crossBetween val="between"/>
      </c:valAx>
      <c:spPr>
        <a:noFill/>
        <a:ln>
          <a:solidFill>
            <a:schemeClr val="bg1"/>
          </a:solidFill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noFill/>
      <a:prstDash val="solid"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33">
  <cs:axisTitle>
    <cs:lnRef idx="0"/>
    <cs:fillRef idx="0"/>
    <cs:effectRef idx="0"/>
    <cs:fontRef idx="minor">
      <a:schemeClr val="dk1"/>
    </cs:fontRef>
    <cs:defRPr sz="1000" b="1" kern="1200"/>
  </cs:axisTitle>
  <cs:category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categoryAxis>
  <cs:chartArea>
    <cs:lnRef idx="1">
      <a:schemeClr val="dk1">
        <a:tint val="75000"/>
      </a:schemeClr>
    </cs:lnRef>
    <cs:fillRef idx="1">
      <a:schemeClr val="lt1"/>
    </cs:fillRef>
    <cs:effectRef idx="0"/>
    <cs:fontRef idx="minor">
      <a:schemeClr val="dk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dk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1">
      <a:schemeClr val="dk1">
        <a:tint val="92000"/>
      </a:schem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>
  <cs:dataPoint3D>
    <cs:lnRef idx="1">
      <a:schemeClr val="dk1">
        <a:tint val="92000"/>
      </a:schemeClr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3D>
  <cs:dataPointLine>
    <cs:lnRef idx="1">
      <cs:styleClr val="auto"/>
    </cs:lnRef>
    <cs:lineWidthScale>5</cs:lineWidthScale>
    <cs:fillRef idx="0"/>
    <cs:effectRef idx="0"/>
    <cs:fontRef idx="minor">
      <a:schemeClr val="dk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dk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dk1"/>
    </cs:fontRef>
    <cs:spPr>
      <a:ln>
        <a:round/>
      </a:ln>
    </cs:spPr>
  </cs:dataPointWireframe>
  <cs:dataTable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dataTable>
  <cs:downBar>
    <cs:lnRef idx="1">
      <a:schemeClr val="dk1"/>
    </cs:lnRef>
    <cs:fillRef idx="1">
      <a:schemeClr val="dk1">
        <a:tint val="85000"/>
      </a:schemeClr>
    </cs:fillRef>
    <cs:effectRef idx="0"/>
    <cs:fontRef idx="minor">
      <a:schemeClr val="dk1"/>
    </cs:fontRef>
    <cs:spPr>
      <a:ln>
        <a:round/>
      </a:ln>
    </cs:spPr>
  </cs:downBar>
  <cs:drop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dropLine>
  <cs:errorBar>
    <cs:lnRef idx="1">
      <a:schemeClr val="dk1"/>
    </cs:lnRef>
    <cs:fillRef idx="1">
      <a:schemeClr val="dk1"/>
    </cs:fillRef>
    <cs:effectRef idx="0"/>
    <cs:fontRef idx="minor">
      <a:schemeClr val="dk1"/>
    </cs:fontRef>
    <cs:spPr>
      <a:ln>
        <a:round/>
      </a:ln>
    </cs:spPr>
  </cs:errorBar>
  <cs:floor>
    <cs:lnRef idx="1">
      <a:schemeClr val="dk1">
        <a:tint val="75000"/>
      </a:schemeClr>
    </cs:lnRef>
    <cs:fillRef idx="1">
      <a:schemeClr val="dk1">
        <a:tint val="20000"/>
      </a:schemeClr>
    </cs:fillRef>
    <cs:effectRef idx="0"/>
    <cs:fontRef idx="minor">
      <a:schemeClr val="dk1"/>
    </cs:fontRef>
    <cs:spPr>
      <a:ln>
        <a:round/>
      </a:ln>
    </cs:spPr>
  </cs:floor>
  <cs:gridlineMajor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</cs:gridlineMajor>
  <cs:gridlineMinor>
    <cs:lnRef idx="1">
      <a:schemeClr val="dk1">
        <a:tint val="50000"/>
      </a:schemeClr>
    </cs:lnRef>
    <cs:fillRef idx="0"/>
    <cs:effectRef idx="0"/>
    <cs:fontRef idx="minor">
      <a:schemeClr val="dk1"/>
    </cs:fontRef>
    <cs:spPr>
      <a:ln>
        <a:round/>
      </a:ln>
    </cs:spPr>
  </cs:gridlineMinor>
  <cs:hiLo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hiLoLine>
  <cs:leader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leaderLine>
  <cs:legend>
    <cs:lnRef idx="0"/>
    <cs:fillRef idx="0"/>
    <cs:effectRef idx="0"/>
    <cs:fontRef idx="minor">
      <a:schemeClr val="dk1"/>
    </cs:fontRef>
    <cs:defRPr sz="1000" kern="1200"/>
  </cs:legend>
  <cs:plotArea>
    <cs:lnRef idx="0"/>
    <cs:fillRef idx="1">
      <a:schemeClr val="dk1">
        <a:tint val="20000"/>
      </a:schemeClr>
    </cs:fillRef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seriesAxis>
  <cs:seriesLine>
    <cs:lnRef idx="1">
      <a:schemeClr val="dk1"/>
    </cs:lnRef>
    <cs:fillRef idx="0"/>
    <cs:effectRef idx="0"/>
    <cs:fontRef idx="minor">
      <a:schemeClr val="dk1"/>
    </cs:fontRef>
    <cs:spPr>
      <a:ln>
        <a:round/>
      </a:ln>
    </cs:spPr>
  </cs:seriesLine>
  <cs:title>
    <cs:lnRef idx="0"/>
    <cs:fillRef idx="0"/>
    <cs:effectRef idx="0"/>
    <cs:fontRef idx="minor">
      <a:schemeClr val="dk1"/>
    </cs:fontRef>
    <cs:defRPr sz="1800" b="1" kern="1200"/>
  </cs:title>
  <cs:trendline>
    <cs:lnRef idx="1">
      <a:schemeClr val="dk1"/>
    </cs:lnRef>
    <cs:fillRef idx="0"/>
    <cs:effectRef idx="0"/>
    <cs:fontRef idx="minor">
      <a:schemeClr val="dk1"/>
    </cs:fontRef>
    <cs:spPr>
      <a:ln cap="rnd">
        <a:round/>
      </a:ln>
    </cs:spPr>
  </cs:trendline>
  <cs:trendlineLabel>
    <cs:lnRef idx="0"/>
    <cs:fillRef idx="0"/>
    <cs:effectRef idx="0"/>
    <cs:fontRef idx="minor">
      <a:schemeClr val="dk1"/>
    </cs:fontRef>
    <cs:defRPr sz="1000" kern="1200"/>
  </cs:trendlineLabel>
  <cs:upBar>
    <cs:lnRef idx="1">
      <a:schemeClr val="dk1"/>
    </cs:lnRef>
    <cs:fillRef idx="1">
      <a:schemeClr val="lt1"/>
    </cs:fillRef>
    <cs:effectRef idx="0"/>
    <cs:fontRef idx="minor">
      <a:schemeClr val="dk1"/>
    </cs:fontRef>
    <cs:spPr>
      <a:ln>
        <a:round/>
      </a:ln>
    </cs:spPr>
  </cs:upBar>
  <cs:valueAxis>
    <cs:lnRef idx="1">
      <a:schemeClr val="dk1">
        <a:tint val="75000"/>
      </a:schemeClr>
    </cs:lnRef>
    <cs:fillRef idx="0"/>
    <cs:effectRef idx="0"/>
    <cs:fontRef idx="minor">
      <a:schemeClr val="dk1"/>
    </cs:fontRef>
    <cs:spPr>
      <a:ln>
        <a:round/>
      </a:ln>
    </cs:spPr>
    <cs:defRPr sz="1000" kern="1200"/>
  </cs:valueAxis>
  <cs:wall>
    <cs:lnRef idx="0"/>
    <cs:fillRef idx="1">
      <a:schemeClr val="dk1">
        <a:tint val="20000"/>
      </a:schemeClr>
    </cs:fillRef>
    <cs:effectRef idx="0"/>
    <cs:fontRef idx="minor">
      <a:schemeClr val="dk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5" Type="http://schemas.openxmlformats.org/officeDocument/2006/relationships/image" Target="../media/image6.jpeg"/><Relationship Id="rId6" Type="http://schemas.openxmlformats.org/officeDocument/2006/relationships/image" Target="../media/image7.JPG"/><Relationship Id="rId7" Type="http://schemas.openxmlformats.org/officeDocument/2006/relationships/image" Target="../media/image8.jpeg"/><Relationship Id="rId1" Type="http://schemas.openxmlformats.org/officeDocument/2006/relationships/image" Target="../media/image2.jpeg"/><Relationship Id="rId2" Type="http://schemas.openxmlformats.org/officeDocument/2006/relationships/image" Target="../media/image3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4" Type="http://schemas.openxmlformats.org/officeDocument/2006/relationships/image" Target="../media/image5.JPG"/><Relationship Id="rId5" Type="http://schemas.openxmlformats.org/officeDocument/2006/relationships/image" Target="../media/image6.jpeg"/><Relationship Id="rId6" Type="http://schemas.openxmlformats.org/officeDocument/2006/relationships/image" Target="../media/image7.JPG"/><Relationship Id="rId7" Type="http://schemas.openxmlformats.org/officeDocument/2006/relationships/image" Target="../media/image8.jpeg"/><Relationship Id="rId1" Type="http://schemas.openxmlformats.org/officeDocument/2006/relationships/image" Target="../media/image2.jpeg"/><Relationship Id="rId2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07594B-6B53-5543-AB79-65ED717AB5E4}" type="doc">
      <dgm:prSet loTypeId="urn:microsoft.com/office/officeart/2008/layout/AlternatingPictureBlocks" loCatId="" qsTypeId="urn:microsoft.com/office/officeart/2005/8/quickstyle/simple4" qsCatId="simple" csTypeId="urn:microsoft.com/office/officeart/2005/8/colors/accent1_2" csCatId="accent1" phldr="1"/>
      <dgm:spPr/>
    </dgm:pt>
    <dgm:pt modelId="{0287C303-1048-8F4D-B938-E9BA16025890}">
      <dgm:prSet phldrT="[Text]"/>
      <dgm:spPr>
        <a:solidFill>
          <a:srgbClr val="003064"/>
        </a:solidFill>
      </dgm:spPr>
      <dgm:t>
        <a:bodyPr/>
        <a:lstStyle/>
        <a:p>
          <a:r>
            <a:rPr lang="en-US" dirty="0" smtClean="0"/>
            <a:t>Resulted in collaborative submissions to NSF DRK12 and AISL. </a:t>
          </a:r>
          <a:endParaRPr lang="en-US" dirty="0"/>
        </a:p>
      </dgm:t>
    </dgm:pt>
    <dgm:pt modelId="{D4041764-5937-BF4C-B273-38DEF6ADAE96}" type="parTrans" cxnId="{66B1A08F-B9F4-C841-A6E6-B9DE155A3BBD}">
      <dgm:prSet/>
      <dgm:spPr/>
      <dgm:t>
        <a:bodyPr/>
        <a:lstStyle/>
        <a:p>
          <a:endParaRPr lang="en-US"/>
        </a:p>
      </dgm:t>
    </dgm:pt>
    <dgm:pt modelId="{E57B3A55-0A24-844B-BD84-9909CC6B557E}" type="sibTrans" cxnId="{66B1A08F-B9F4-C841-A6E6-B9DE155A3BBD}">
      <dgm:prSet/>
      <dgm:spPr/>
      <dgm:t>
        <a:bodyPr/>
        <a:lstStyle/>
        <a:p>
          <a:endParaRPr lang="en-US"/>
        </a:p>
      </dgm:t>
    </dgm:pt>
    <dgm:pt modelId="{1D0E5992-4822-D64D-8009-F2B795C33A9E}">
      <dgm:prSet phldrT="[Text]"/>
      <dgm:spPr>
        <a:solidFill>
          <a:srgbClr val="003064"/>
        </a:solidFill>
      </dgm:spPr>
      <dgm:t>
        <a:bodyPr/>
        <a:lstStyle/>
        <a:p>
          <a:r>
            <a:rPr lang="en-US" dirty="0" smtClean="0"/>
            <a:t>Participants experienced a growing awareness of diversity. </a:t>
          </a:r>
          <a:endParaRPr lang="en-US" dirty="0"/>
        </a:p>
      </dgm:t>
    </dgm:pt>
    <dgm:pt modelId="{7449CB27-3038-DB4E-B41E-1CC101A1F524}" type="parTrans" cxnId="{0A8D40DD-269B-9E42-A242-13B001437CAC}">
      <dgm:prSet/>
      <dgm:spPr/>
      <dgm:t>
        <a:bodyPr/>
        <a:lstStyle/>
        <a:p>
          <a:endParaRPr lang="en-US"/>
        </a:p>
      </dgm:t>
    </dgm:pt>
    <dgm:pt modelId="{D805DDAC-34D9-114D-B310-A1D7E5243726}" type="sibTrans" cxnId="{0A8D40DD-269B-9E42-A242-13B001437CAC}">
      <dgm:prSet/>
      <dgm:spPr/>
      <dgm:t>
        <a:bodyPr/>
        <a:lstStyle/>
        <a:p>
          <a:endParaRPr lang="en-US"/>
        </a:p>
      </dgm:t>
    </dgm:pt>
    <dgm:pt modelId="{82CCD197-5D62-724C-88D6-5BCA84736C07}">
      <dgm:prSet phldrT="[Text]"/>
      <dgm:spPr>
        <a:solidFill>
          <a:srgbClr val="003064"/>
        </a:solidFill>
      </dgm:spPr>
      <dgm:t>
        <a:bodyPr/>
        <a:lstStyle/>
        <a:p>
          <a:r>
            <a:rPr lang="en-US" dirty="0" smtClean="0"/>
            <a:t>Recognition of the need for inclusiveness and what that means.</a:t>
          </a:r>
          <a:endParaRPr lang="en-US" dirty="0"/>
        </a:p>
      </dgm:t>
    </dgm:pt>
    <dgm:pt modelId="{4C6F8F8C-CB90-0A44-9A4B-DD261C118107}" type="parTrans" cxnId="{748338F0-5391-7C4A-8965-7A689BF82D84}">
      <dgm:prSet/>
      <dgm:spPr/>
      <dgm:t>
        <a:bodyPr/>
        <a:lstStyle/>
        <a:p>
          <a:endParaRPr lang="en-US"/>
        </a:p>
      </dgm:t>
    </dgm:pt>
    <dgm:pt modelId="{0B575646-A822-5347-9236-6A4DC31FD34D}" type="sibTrans" cxnId="{748338F0-5391-7C4A-8965-7A689BF82D84}">
      <dgm:prSet/>
      <dgm:spPr/>
      <dgm:t>
        <a:bodyPr/>
        <a:lstStyle/>
        <a:p>
          <a:endParaRPr lang="en-US"/>
        </a:p>
      </dgm:t>
    </dgm:pt>
    <dgm:pt modelId="{B51402F0-D1F3-D54F-8C34-F8343263ACBA}">
      <dgm:prSet phldrT="[Text]"/>
      <dgm:spPr>
        <a:solidFill>
          <a:srgbClr val="003064"/>
        </a:solidFill>
      </dgm:spPr>
      <dgm:t>
        <a:bodyPr/>
        <a:lstStyle/>
        <a:p>
          <a:r>
            <a:rPr lang="en-US" dirty="0" smtClean="0"/>
            <a:t>Participants: 19 representing new partnerships, 24 expanded the capability of current partnerships and 7 experienced coordinators.</a:t>
          </a:r>
          <a:endParaRPr lang="en-US" dirty="0"/>
        </a:p>
      </dgm:t>
    </dgm:pt>
    <dgm:pt modelId="{AAA7CA78-2797-2043-814F-CF71FB97952E}" type="parTrans" cxnId="{18CC6404-5AE7-DA40-9604-2F5272FB5FD8}">
      <dgm:prSet/>
      <dgm:spPr/>
      <dgm:t>
        <a:bodyPr/>
        <a:lstStyle/>
        <a:p>
          <a:endParaRPr lang="en-US"/>
        </a:p>
      </dgm:t>
    </dgm:pt>
    <dgm:pt modelId="{2F5D647C-8304-2544-B3F9-21FD246B2E52}" type="sibTrans" cxnId="{18CC6404-5AE7-DA40-9604-2F5272FB5FD8}">
      <dgm:prSet/>
      <dgm:spPr/>
      <dgm:t>
        <a:bodyPr/>
        <a:lstStyle/>
        <a:p>
          <a:endParaRPr lang="en-US"/>
        </a:p>
      </dgm:t>
    </dgm:pt>
    <dgm:pt modelId="{8FCAF432-27CF-1644-8D2F-FD373980A4CE}">
      <dgm:prSet phldrT="[Text]"/>
      <dgm:spPr>
        <a:solidFill>
          <a:srgbClr val="003064"/>
        </a:solidFill>
      </dgm:spPr>
      <dgm:t>
        <a:bodyPr/>
        <a:lstStyle/>
        <a:p>
          <a:r>
            <a:rPr lang="en-US" dirty="0" smtClean="0"/>
            <a:t>2 Tribal colleges became Partners. Bootcamps increased the number of GLOBE faculty at 3 HBCU Partnerships.</a:t>
          </a:r>
          <a:endParaRPr lang="en-US" dirty="0"/>
        </a:p>
      </dgm:t>
    </dgm:pt>
    <dgm:pt modelId="{32A08694-5890-3C46-A7EC-E0C7FF077071}" type="parTrans" cxnId="{A1D89CC8-366C-A640-BDDA-E668666F65A4}">
      <dgm:prSet/>
      <dgm:spPr/>
      <dgm:t>
        <a:bodyPr/>
        <a:lstStyle/>
        <a:p>
          <a:endParaRPr lang="en-US"/>
        </a:p>
      </dgm:t>
    </dgm:pt>
    <dgm:pt modelId="{5EDD06AA-4E55-4149-B194-40168ED72B9A}" type="sibTrans" cxnId="{A1D89CC8-366C-A640-BDDA-E668666F65A4}">
      <dgm:prSet/>
      <dgm:spPr/>
      <dgm:t>
        <a:bodyPr/>
        <a:lstStyle/>
        <a:p>
          <a:endParaRPr lang="en-US"/>
        </a:p>
      </dgm:t>
    </dgm:pt>
    <dgm:pt modelId="{D4D4D678-7CFC-434A-90A5-0EC10C907792}">
      <dgm:prSet phldrT="[Text]"/>
      <dgm:spPr>
        <a:solidFill>
          <a:srgbClr val="003064"/>
        </a:solidFill>
      </dgm:spPr>
      <dgm:t>
        <a:bodyPr/>
        <a:lstStyle/>
        <a:p>
          <a:r>
            <a:rPr lang="en-US" dirty="0" smtClean="0"/>
            <a:t>Improvement: Strengthen and embed the diversity and inclusiveness discussions </a:t>
          </a:r>
          <a:r>
            <a:rPr lang="en-US" dirty="0" smtClean="0"/>
            <a:t>more, </a:t>
          </a:r>
          <a:r>
            <a:rPr lang="en-US" dirty="0" smtClean="0"/>
            <a:t>within the workshop model.</a:t>
          </a:r>
          <a:endParaRPr lang="en-US" dirty="0"/>
        </a:p>
      </dgm:t>
    </dgm:pt>
    <dgm:pt modelId="{A7096974-9A03-CB4E-BF60-6347EF22595E}" type="parTrans" cxnId="{747A4DB7-28F7-214D-83E0-CE9971A7D2A6}">
      <dgm:prSet/>
      <dgm:spPr/>
      <dgm:t>
        <a:bodyPr/>
        <a:lstStyle/>
        <a:p>
          <a:endParaRPr lang="en-US"/>
        </a:p>
      </dgm:t>
    </dgm:pt>
    <dgm:pt modelId="{14702AC6-DDB4-A544-B788-CF3AE0BF1C25}" type="sibTrans" cxnId="{747A4DB7-28F7-214D-83E0-CE9971A7D2A6}">
      <dgm:prSet/>
      <dgm:spPr/>
      <dgm:t>
        <a:bodyPr/>
        <a:lstStyle/>
        <a:p>
          <a:endParaRPr lang="en-US"/>
        </a:p>
      </dgm:t>
    </dgm:pt>
    <dgm:pt modelId="{6046808A-89BD-4A49-BB09-4F05D39F337F}">
      <dgm:prSet phldrT="[Text]"/>
      <dgm:spPr>
        <a:solidFill>
          <a:srgbClr val="003064"/>
        </a:solidFill>
      </dgm:spPr>
      <dgm:t>
        <a:bodyPr/>
        <a:lstStyle/>
        <a:p>
          <a:r>
            <a:rPr lang="en-US" dirty="0" smtClean="0"/>
            <a:t>Improvement: Spend less time on science protocols and more on pedagogy in working with under-served and under-represented groups. </a:t>
          </a:r>
          <a:endParaRPr lang="en-US" dirty="0"/>
        </a:p>
      </dgm:t>
    </dgm:pt>
    <dgm:pt modelId="{87D734E0-0071-8C45-A500-BA919F424344}" type="parTrans" cxnId="{4C68F335-5AEF-724D-9F53-B9300BAD0B8A}">
      <dgm:prSet/>
      <dgm:spPr/>
      <dgm:t>
        <a:bodyPr/>
        <a:lstStyle/>
        <a:p>
          <a:endParaRPr lang="en-US"/>
        </a:p>
      </dgm:t>
    </dgm:pt>
    <dgm:pt modelId="{790BE0F1-EE1C-F948-B316-E5650D709F5D}" type="sibTrans" cxnId="{4C68F335-5AEF-724D-9F53-B9300BAD0B8A}">
      <dgm:prSet/>
      <dgm:spPr/>
      <dgm:t>
        <a:bodyPr/>
        <a:lstStyle/>
        <a:p>
          <a:endParaRPr lang="en-US"/>
        </a:p>
      </dgm:t>
    </dgm:pt>
    <dgm:pt modelId="{57ABD761-3A77-4541-8EF0-E25F09E14964}" type="pres">
      <dgm:prSet presAssocID="{8307594B-6B53-5543-AB79-65ED717AB5E4}" presName="linearFlow" presStyleCnt="0">
        <dgm:presLayoutVars>
          <dgm:dir val="rev"/>
          <dgm:resizeHandles val="exact"/>
        </dgm:presLayoutVars>
      </dgm:prSet>
      <dgm:spPr/>
    </dgm:pt>
    <dgm:pt modelId="{6CD3246C-B6FB-F748-9C53-985B8C707506}" type="pres">
      <dgm:prSet presAssocID="{B51402F0-D1F3-D54F-8C34-F8343263ACBA}" presName="comp" presStyleCnt="0"/>
      <dgm:spPr/>
    </dgm:pt>
    <dgm:pt modelId="{6680F047-F6CB-654E-ABDF-3C6AF18E9767}" type="pres">
      <dgm:prSet presAssocID="{B51402F0-D1F3-D54F-8C34-F8343263ACBA}" presName="rect2" presStyleLbl="node1" presStyleIdx="0" presStyleCnt="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642F2EF2-B928-A94A-8492-4A73154C7953}" type="pres">
      <dgm:prSet presAssocID="{B51402F0-D1F3-D54F-8C34-F8343263ACBA}" presName="rect1" presStyleLbl="lnNode1" presStyleIdx="0" presStyleCnt="7" custAng="540000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</dgm:spPr>
    </dgm:pt>
    <dgm:pt modelId="{8989C5EA-4AD2-2F4F-ACBA-98848F588B91}" type="pres">
      <dgm:prSet presAssocID="{2F5D647C-8304-2544-B3F9-21FD246B2E52}" presName="sibTrans" presStyleCnt="0"/>
      <dgm:spPr/>
    </dgm:pt>
    <dgm:pt modelId="{2F90911F-E508-424B-B639-2B1522FEC194}" type="pres">
      <dgm:prSet presAssocID="{0287C303-1048-8F4D-B938-E9BA16025890}" presName="comp" presStyleCnt="0"/>
      <dgm:spPr/>
    </dgm:pt>
    <dgm:pt modelId="{2D273BC9-90FE-B64A-8457-DC7169F4C146}" type="pres">
      <dgm:prSet presAssocID="{0287C303-1048-8F4D-B938-E9BA16025890}" presName="rect2" presStyleLbl="node1" presStyleIdx="1" presStyleCnt="7" custLinFactNeighborX="63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5E908B7E-6186-9A47-96CA-360F9BD4800E}" type="pres">
      <dgm:prSet presAssocID="{0287C303-1048-8F4D-B938-E9BA16025890}" presName="rect1" presStyleLbl="lnNode1" presStyleIdx="1" presStyleCnt="7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9B42D051-37D8-EA49-947B-853D724F17A8}" type="pres">
      <dgm:prSet presAssocID="{E57B3A55-0A24-844B-BD84-9909CC6B557E}" presName="sibTrans" presStyleCnt="0"/>
      <dgm:spPr/>
    </dgm:pt>
    <dgm:pt modelId="{FA9F995D-EA11-774D-8442-019EA022D6C0}" type="pres">
      <dgm:prSet presAssocID="{1D0E5992-4822-D64D-8009-F2B795C33A9E}" presName="comp" presStyleCnt="0"/>
      <dgm:spPr/>
    </dgm:pt>
    <dgm:pt modelId="{20D5D9A7-BD8D-B640-809F-D10B9D0F2BE9}" type="pres">
      <dgm:prSet presAssocID="{1D0E5992-4822-D64D-8009-F2B795C33A9E}" presName="rect2" presStyleLbl="node1" presStyleIdx="2" presStyleCnt="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68F0C3-0478-2E49-BFD3-BD92A107909D}" type="pres">
      <dgm:prSet presAssocID="{1D0E5992-4822-D64D-8009-F2B795C33A9E}" presName="rect1" presStyleLbl="lnNode1" presStyleIdx="2" presStyleCnt="7" custAng="540000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535CFCC8-6236-8947-8589-BAB7D3C88B1C}" type="pres">
      <dgm:prSet presAssocID="{D805DDAC-34D9-114D-B310-A1D7E5243726}" presName="sibTrans" presStyleCnt="0"/>
      <dgm:spPr/>
    </dgm:pt>
    <dgm:pt modelId="{19516E25-B206-B643-9E87-E5AA3D747F56}" type="pres">
      <dgm:prSet presAssocID="{82CCD197-5D62-724C-88D6-5BCA84736C07}" presName="comp" presStyleCnt="0"/>
      <dgm:spPr/>
    </dgm:pt>
    <dgm:pt modelId="{544F9BE0-D505-CE42-A3EA-3D069DBD6961}" type="pres">
      <dgm:prSet presAssocID="{82CCD197-5D62-724C-88D6-5BCA84736C07}" presName="rect2" presStyleLbl="node1" presStyleIdx="3" presStyleCnt="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E9014842-A36F-BB4E-B462-394ED44B8E60}" type="pres">
      <dgm:prSet presAssocID="{82CCD197-5D62-724C-88D6-5BCA84736C07}" presName="rect1" presStyleLbl="lnNode1" presStyleIdx="3" presStyleCnt="7" custAng="5400000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8F75D4EC-057F-E145-BB5B-8709B567306C}" type="pres">
      <dgm:prSet presAssocID="{0B575646-A822-5347-9236-6A4DC31FD34D}" presName="sibTrans" presStyleCnt="0"/>
      <dgm:spPr/>
    </dgm:pt>
    <dgm:pt modelId="{CF59E9DC-F14A-7842-9F30-084FE8BFCF45}" type="pres">
      <dgm:prSet presAssocID="{8FCAF432-27CF-1644-8D2F-FD373980A4CE}" presName="comp" presStyleCnt="0"/>
      <dgm:spPr/>
    </dgm:pt>
    <dgm:pt modelId="{9388365D-144B-ED44-B061-A99F2C87AF2D}" type="pres">
      <dgm:prSet presAssocID="{8FCAF432-27CF-1644-8D2F-FD373980A4CE}" presName="rect2" presStyleLbl="node1" presStyleIdx="4" presStyleCnt="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2FD15D6-F17C-5943-8662-EE76EC05AEE6}" type="pres">
      <dgm:prSet presAssocID="{8FCAF432-27CF-1644-8D2F-FD373980A4CE}" presName="rect1" presStyleLbl="lnNode1" presStyleIdx="4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</dgm:spPr>
    </dgm:pt>
    <dgm:pt modelId="{DA61AD14-5E36-F94B-A12A-0F756DFD3FFD}" type="pres">
      <dgm:prSet presAssocID="{5EDD06AA-4E55-4149-B194-40168ED72B9A}" presName="sibTrans" presStyleCnt="0"/>
      <dgm:spPr/>
    </dgm:pt>
    <dgm:pt modelId="{CD0E517B-789B-F341-9555-AC690FC5EDFB}" type="pres">
      <dgm:prSet presAssocID="{D4D4D678-7CFC-434A-90A5-0EC10C907792}" presName="comp" presStyleCnt="0"/>
      <dgm:spPr/>
    </dgm:pt>
    <dgm:pt modelId="{4E864E1C-63C9-D84E-9D3E-6917D1A325D0}" type="pres">
      <dgm:prSet presAssocID="{D4D4D678-7CFC-434A-90A5-0EC10C907792}" presName="rect2" presStyleLbl="node1" presStyleIdx="5" presStyleCnt="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CC6FD293-02D2-C845-9E50-ED18943F8C0F}" type="pres">
      <dgm:prSet presAssocID="{D4D4D678-7CFC-434A-90A5-0EC10C907792}" presName="rect1" presStyleLbl="lnNode1" presStyleIdx="5" presStyleCnt="7" custAng="0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D77B14BA-E2AE-9046-9115-E0A8908BD55F}" type="pres">
      <dgm:prSet presAssocID="{14702AC6-DDB4-A544-B788-CF3AE0BF1C25}" presName="sibTrans" presStyleCnt="0"/>
      <dgm:spPr/>
    </dgm:pt>
    <dgm:pt modelId="{DF35E4A5-5CF3-F044-A9EE-62CF6E62BF5E}" type="pres">
      <dgm:prSet presAssocID="{6046808A-89BD-4A49-BB09-4F05D39F337F}" presName="comp" presStyleCnt="0"/>
      <dgm:spPr/>
    </dgm:pt>
    <dgm:pt modelId="{8B9F7714-2174-D946-A833-918E93218CBD}" type="pres">
      <dgm:prSet presAssocID="{6046808A-89BD-4A49-BB09-4F05D39F337F}" presName="rect2" presStyleLbl="node1" presStyleIdx="6" presStyleCnt="7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F673BF9-18E8-4D49-ACF6-60A7D558BE20}" type="pres">
      <dgm:prSet presAssocID="{6046808A-89BD-4A49-BB09-4F05D39F337F}" presName="rect1" presStyleLbl="lnNode1" presStyleIdx="6" presStyleCnt="7" custAng="5400000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</dgm:spPr>
    </dgm:pt>
  </dgm:ptLst>
  <dgm:cxnLst>
    <dgm:cxn modelId="{09BFB23D-8725-6A4A-ABCD-1A9AB9F1BC6E}" type="presOf" srcId="{1D0E5992-4822-D64D-8009-F2B795C33A9E}" destId="{20D5D9A7-BD8D-B640-809F-D10B9D0F2BE9}" srcOrd="0" destOrd="0" presId="urn:microsoft.com/office/officeart/2008/layout/AlternatingPictureBlocks"/>
    <dgm:cxn modelId="{66B1A08F-B9F4-C841-A6E6-B9DE155A3BBD}" srcId="{8307594B-6B53-5543-AB79-65ED717AB5E4}" destId="{0287C303-1048-8F4D-B938-E9BA16025890}" srcOrd="1" destOrd="0" parTransId="{D4041764-5937-BF4C-B273-38DEF6ADAE96}" sibTransId="{E57B3A55-0A24-844B-BD84-9909CC6B557E}"/>
    <dgm:cxn modelId="{AE6BC5E6-3139-FD48-ABB3-C36EDD0E95F9}" type="presOf" srcId="{D4D4D678-7CFC-434A-90A5-0EC10C907792}" destId="{4E864E1C-63C9-D84E-9D3E-6917D1A325D0}" srcOrd="0" destOrd="0" presId="urn:microsoft.com/office/officeart/2008/layout/AlternatingPictureBlocks"/>
    <dgm:cxn modelId="{699BFA66-188B-7144-8B1A-25F97F17D647}" type="presOf" srcId="{0287C303-1048-8F4D-B938-E9BA16025890}" destId="{2D273BC9-90FE-B64A-8457-DC7169F4C146}" srcOrd="0" destOrd="0" presId="urn:microsoft.com/office/officeart/2008/layout/AlternatingPictureBlocks"/>
    <dgm:cxn modelId="{0A8D40DD-269B-9E42-A242-13B001437CAC}" srcId="{8307594B-6B53-5543-AB79-65ED717AB5E4}" destId="{1D0E5992-4822-D64D-8009-F2B795C33A9E}" srcOrd="2" destOrd="0" parTransId="{7449CB27-3038-DB4E-B41E-1CC101A1F524}" sibTransId="{D805DDAC-34D9-114D-B310-A1D7E5243726}"/>
    <dgm:cxn modelId="{73DF14C0-F583-9642-9606-39E24CDB2126}" type="presOf" srcId="{8307594B-6B53-5543-AB79-65ED717AB5E4}" destId="{57ABD761-3A77-4541-8EF0-E25F09E14964}" srcOrd="0" destOrd="0" presId="urn:microsoft.com/office/officeart/2008/layout/AlternatingPictureBlocks"/>
    <dgm:cxn modelId="{747A4DB7-28F7-214D-83E0-CE9971A7D2A6}" srcId="{8307594B-6B53-5543-AB79-65ED717AB5E4}" destId="{D4D4D678-7CFC-434A-90A5-0EC10C907792}" srcOrd="5" destOrd="0" parTransId="{A7096974-9A03-CB4E-BF60-6347EF22595E}" sibTransId="{14702AC6-DDB4-A544-B788-CF3AE0BF1C25}"/>
    <dgm:cxn modelId="{4C68F335-5AEF-724D-9F53-B9300BAD0B8A}" srcId="{8307594B-6B53-5543-AB79-65ED717AB5E4}" destId="{6046808A-89BD-4A49-BB09-4F05D39F337F}" srcOrd="6" destOrd="0" parTransId="{87D734E0-0071-8C45-A500-BA919F424344}" sibTransId="{790BE0F1-EE1C-F948-B316-E5650D709F5D}"/>
    <dgm:cxn modelId="{59234919-4892-5742-AA2D-6A2C1430B9E5}" type="presOf" srcId="{82CCD197-5D62-724C-88D6-5BCA84736C07}" destId="{544F9BE0-D505-CE42-A3EA-3D069DBD6961}" srcOrd="0" destOrd="0" presId="urn:microsoft.com/office/officeart/2008/layout/AlternatingPictureBlocks"/>
    <dgm:cxn modelId="{1F0A5ACD-BFC2-B740-9BBF-71322985D19D}" type="presOf" srcId="{8FCAF432-27CF-1644-8D2F-FD373980A4CE}" destId="{9388365D-144B-ED44-B061-A99F2C87AF2D}" srcOrd="0" destOrd="0" presId="urn:microsoft.com/office/officeart/2008/layout/AlternatingPictureBlocks"/>
    <dgm:cxn modelId="{748338F0-5391-7C4A-8965-7A689BF82D84}" srcId="{8307594B-6B53-5543-AB79-65ED717AB5E4}" destId="{82CCD197-5D62-724C-88D6-5BCA84736C07}" srcOrd="3" destOrd="0" parTransId="{4C6F8F8C-CB90-0A44-9A4B-DD261C118107}" sibTransId="{0B575646-A822-5347-9236-6A4DC31FD34D}"/>
    <dgm:cxn modelId="{AA7D8203-F20F-454D-B7A7-1BBF8F15551A}" type="presOf" srcId="{6046808A-89BD-4A49-BB09-4F05D39F337F}" destId="{8B9F7714-2174-D946-A833-918E93218CBD}" srcOrd="0" destOrd="0" presId="urn:microsoft.com/office/officeart/2008/layout/AlternatingPictureBlocks"/>
    <dgm:cxn modelId="{18CC6404-5AE7-DA40-9604-2F5272FB5FD8}" srcId="{8307594B-6B53-5543-AB79-65ED717AB5E4}" destId="{B51402F0-D1F3-D54F-8C34-F8343263ACBA}" srcOrd="0" destOrd="0" parTransId="{AAA7CA78-2797-2043-814F-CF71FB97952E}" sibTransId="{2F5D647C-8304-2544-B3F9-21FD246B2E52}"/>
    <dgm:cxn modelId="{A1D89CC8-366C-A640-BDDA-E668666F65A4}" srcId="{8307594B-6B53-5543-AB79-65ED717AB5E4}" destId="{8FCAF432-27CF-1644-8D2F-FD373980A4CE}" srcOrd="4" destOrd="0" parTransId="{32A08694-5890-3C46-A7EC-E0C7FF077071}" sibTransId="{5EDD06AA-4E55-4149-B194-40168ED72B9A}"/>
    <dgm:cxn modelId="{5F30438D-B16B-FE43-9DDE-7C916A5A4581}" type="presOf" srcId="{B51402F0-D1F3-D54F-8C34-F8343263ACBA}" destId="{6680F047-F6CB-654E-ABDF-3C6AF18E9767}" srcOrd="0" destOrd="0" presId="urn:microsoft.com/office/officeart/2008/layout/AlternatingPictureBlocks"/>
    <dgm:cxn modelId="{06E39A01-D576-0244-BF81-67BBF9FEA071}" type="presParOf" srcId="{57ABD761-3A77-4541-8EF0-E25F09E14964}" destId="{6CD3246C-B6FB-F748-9C53-985B8C707506}" srcOrd="0" destOrd="0" presId="urn:microsoft.com/office/officeart/2008/layout/AlternatingPictureBlocks"/>
    <dgm:cxn modelId="{E961116D-8CE6-B14D-A1F6-8B77A5D2DB49}" type="presParOf" srcId="{6CD3246C-B6FB-F748-9C53-985B8C707506}" destId="{6680F047-F6CB-654E-ABDF-3C6AF18E9767}" srcOrd="0" destOrd="0" presId="urn:microsoft.com/office/officeart/2008/layout/AlternatingPictureBlocks"/>
    <dgm:cxn modelId="{87FC3680-FB82-9A46-906E-B93A48C074D8}" type="presParOf" srcId="{6CD3246C-B6FB-F748-9C53-985B8C707506}" destId="{642F2EF2-B928-A94A-8492-4A73154C7953}" srcOrd="1" destOrd="0" presId="urn:microsoft.com/office/officeart/2008/layout/AlternatingPictureBlocks"/>
    <dgm:cxn modelId="{DE15E6B0-5264-1A44-8355-2B1EB5CF9CC1}" type="presParOf" srcId="{57ABD761-3A77-4541-8EF0-E25F09E14964}" destId="{8989C5EA-4AD2-2F4F-ACBA-98848F588B91}" srcOrd="1" destOrd="0" presId="urn:microsoft.com/office/officeart/2008/layout/AlternatingPictureBlocks"/>
    <dgm:cxn modelId="{0FCB3892-8E9B-0A43-B5C2-EE8488198FEA}" type="presParOf" srcId="{57ABD761-3A77-4541-8EF0-E25F09E14964}" destId="{2F90911F-E508-424B-B639-2B1522FEC194}" srcOrd="2" destOrd="0" presId="urn:microsoft.com/office/officeart/2008/layout/AlternatingPictureBlocks"/>
    <dgm:cxn modelId="{5D82E3DE-480B-4A4B-AA9D-98A7216FD620}" type="presParOf" srcId="{2F90911F-E508-424B-B639-2B1522FEC194}" destId="{2D273BC9-90FE-B64A-8457-DC7169F4C146}" srcOrd="0" destOrd="0" presId="urn:microsoft.com/office/officeart/2008/layout/AlternatingPictureBlocks"/>
    <dgm:cxn modelId="{04C4CCAF-1EAE-0143-B7C0-AA39C0A5B4AA}" type="presParOf" srcId="{2F90911F-E508-424B-B639-2B1522FEC194}" destId="{5E908B7E-6186-9A47-96CA-360F9BD4800E}" srcOrd="1" destOrd="0" presId="urn:microsoft.com/office/officeart/2008/layout/AlternatingPictureBlocks"/>
    <dgm:cxn modelId="{076E7C85-EA51-C04D-BEB0-1064CEDAE52E}" type="presParOf" srcId="{57ABD761-3A77-4541-8EF0-E25F09E14964}" destId="{9B42D051-37D8-EA49-947B-853D724F17A8}" srcOrd="3" destOrd="0" presId="urn:microsoft.com/office/officeart/2008/layout/AlternatingPictureBlocks"/>
    <dgm:cxn modelId="{7566D5A0-F72E-864A-B21C-CF3E08943024}" type="presParOf" srcId="{57ABD761-3A77-4541-8EF0-E25F09E14964}" destId="{FA9F995D-EA11-774D-8442-019EA022D6C0}" srcOrd="4" destOrd="0" presId="urn:microsoft.com/office/officeart/2008/layout/AlternatingPictureBlocks"/>
    <dgm:cxn modelId="{929D017E-C491-6C41-83AA-CCBE157F9530}" type="presParOf" srcId="{FA9F995D-EA11-774D-8442-019EA022D6C0}" destId="{20D5D9A7-BD8D-B640-809F-D10B9D0F2BE9}" srcOrd="0" destOrd="0" presId="urn:microsoft.com/office/officeart/2008/layout/AlternatingPictureBlocks"/>
    <dgm:cxn modelId="{362DC792-BBC7-2646-80DB-2AA37C2B0331}" type="presParOf" srcId="{FA9F995D-EA11-774D-8442-019EA022D6C0}" destId="{4C68F0C3-0478-2E49-BFD3-BD92A107909D}" srcOrd="1" destOrd="0" presId="urn:microsoft.com/office/officeart/2008/layout/AlternatingPictureBlocks"/>
    <dgm:cxn modelId="{664D2D5D-2F10-9F47-A0FE-7D72A1E13398}" type="presParOf" srcId="{57ABD761-3A77-4541-8EF0-E25F09E14964}" destId="{535CFCC8-6236-8947-8589-BAB7D3C88B1C}" srcOrd="5" destOrd="0" presId="urn:microsoft.com/office/officeart/2008/layout/AlternatingPictureBlocks"/>
    <dgm:cxn modelId="{65C69B59-7A9B-6341-8AD6-57096EFA106A}" type="presParOf" srcId="{57ABD761-3A77-4541-8EF0-E25F09E14964}" destId="{19516E25-B206-B643-9E87-E5AA3D747F56}" srcOrd="6" destOrd="0" presId="urn:microsoft.com/office/officeart/2008/layout/AlternatingPictureBlocks"/>
    <dgm:cxn modelId="{8FCBD611-A701-3F47-8C73-78939409AC9D}" type="presParOf" srcId="{19516E25-B206-B643-9E87-E5AA3D747F56}" destId="{544F9BE0-D505-CE42-A3EA-3D069DBD6961}" srcOrd="0" destOrd="0" presId="urn:microsoft.com/office/officeart/2008/layout/AlternatingPictureBlocks"/>
    <dgm:cxn modelId="{AD78E161-4C13-2840-8FD8-52AC948145DF}" type="presParOf" srcId="{19516E25-B206-B643-9E87-E5AA3D747F56}" destId="{E9014842-A36F-BB4E-B462-394ED44B8E60}" srcOrd="1" destOrd="0" presId="urn:microsoft.com/office/officeart/2008/layout/AlternatingPictureBlocks"/>
    <dgm:cxn modelId="{9AE55C6F-E542-9C4E-9A13-9CE8AEF6C790}" type="presParOf" srcId="{57ABD761-3A77-4541-8EF0-E25F09E14964}" destId="{8F75D4EC-057F-E145-BB5B-8709B567306C}" srcOrd="7" destOrd="0" presId="urn:microsoft.com/office/officeart/2008/layout/AlternatingPictureBlocks"/>
    <dgm:cxn modelId="{70713CE6-A5D0-F74E-B389-3E00ACD46D04}" type="presParOf" srcId="{57ABD761-3A77-4541-8EF0-E25F09E14964}" destId="{CF59E9DC-F14A-7842-9F30-084FE8BFCF45}" srcOrd="8" destOrd="0" presId="urn:microsoft.com/office/officeart/2008/layout/AlternatingPictureBlocks"/>
    <dgm:cxn modelId="{E7FBBA96-D7C0-8C4F-ADF0-2F474ED6DB1B}" type="presParOf" srcId="{CF59E9DC-F14A-7842-9F30-084FE8BFCF45}" destId="{9388365D-144B-ED44-B061-A99F2C87AF2D}" srcOrd="0" destOrd="0" presId="urn:microsoft.com/office/officeart/2008/layout/AlternatingPictureBlocks"/>
    <dgm:cxn modelId="{C2D88EA3-2C06-2C4D-970F-89DE3A764B13}" type="presParOf" srcId="{CF59E9DC-F14A-7842-9F30-084FE8BFCF45}" destId="{D2FD15D6-F17C-5943-8662-EE76EC05AEE6}" srcOrd="1" destOrd="0" presId="urn:microsoft.com/office/officeart/2008/layout/AlternatingPictureBlocks"/>
    <dgm:cxn modelId="{5DE42C21-4326-2C4A-8DD4-434F4C7DB950}" type="presParOf" srcId="{57ABD761-3A77-4541-8EF0-E25F09E14964}" destId="{DA61AD14-5E36-F94B-A12A-0F756DFD3FFD}" srcOrd="9" destOrd="0" presId="urn:microsoft.com/office/officeart/2008/layout/AlternatingPictureBlocks"/>
    <dgm:cxn modelId="{AA15E58F-3E85-E94F-9CCF-0F05B3E39B2C}" type="presParOf" srcId="{57ABD761-3A77-4541-8EF0-E25F09E14964}" destId="{CD0E517B-789B-F341-9555-AC690FC5EDFB}" srcOrd="10" destOrd="0" presId="urn:microsoft.com/office/officeart/2008/layout/AlternatingPictureBlocks"/>
    <dgm:cxn modelId="{F1F0B80E-751F-D745-B2E8-2C071D9663CC}" type="presParOf" srcId="{CD0E517B-789B-F341-9555-AC690FC5EDFB}" destId="{4E864E1C-63C9-D84E-9D3E-6917D1A325D0}" srcOrd="0" destOrd="0" presId="urn:microsoft.com/office/officeart/2008/layout/AlternatingPictureBlocks"/>
    <dgm:cxn modelId="{78D7FF7B-D460-5242-894C-EB4AD224C475}" type="presParOf" srcId="{CD0E517B-789B-F341-9555-AC690FC5EDFB}" destId="{CC6FD293-02D2-C845-9E50-ED18943F8C0F}" srcOrd="1" destOrd="0" presId="urn:microsoft.com/office/officeart/2008/layout/AlternatingPictureBlocks"/>
    <dgm:cxn modelId="{8D7915FA-CCA1-8E4D-A672-7FFDCC2D6D2B}" type="presParOf" srcId="{57ABD761-3A77-4541-8EF0-E25F09E14964}" destId="{D77B14BA-E2AE-9046-9115-E0A8908BD55F}" srcOrd="11" destOrd="0" presId="urn:microsoft.com/office/officeart/2008/layout/AlternatingPictureBlocks"/>
    <dgm:cxn modelId="{758D430B-BE7C-2D4C-B2AF-4F10D334743F}" type="presParOf" srcId="{57ABD761-3A77-4541-8EF0-E25F09E14964}" destId="{DF35E4A5-5CF3-F044-A9EE-62CF6E62BF5E}" srcOrd="12" destOrd="0" presId="urn:microsoft.com/office/officeart/2008/layout/AlternatingPictureBlocks"/>
    <dgm:cxn modelId="{15207ECB-DCF3-1940-9CBC-FB0E4804D655}" type="presParOf" srcId="{DF35E4A5-5CF3-F044-A9EE-62CF6E62BF5E}" destId="{8B9F7714-2174-D946-A833-918E93218CBD}" srcOrd="0" destOrd="0" presId="urn:microsoft.com/office/officeart/2008/layout/AlternatingPictureBlocks"/>
    <dgm:cxn modelId="{7BB376CC-6C22-1F4F-8A04-F8314D13DFF6}" type="presParOf" srcId="{DF35E4A5-5CF3-F044-A9EE-62CF6E62BF5E}" destId="{DF673BF9-18E8-4D49-ACF6-60A7D558BE20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0F047-F6CB-654E-ABDF-3C6AF18E9767}">
      <dsp:nvSpPr>
        <dsp:cNvPr id="0" name=""/>
        <dsp:cNvSpPr/>
      </dsp:nvSpPr>
      <dsp:spPr>
        <a:xfrm>
          <a:off x="9119206" y="12568"/>
          <a:ext cx="5579709" cy="2523613"/>
        </a:xfrm>
        <a:prstGeom prst="roundRect">
          <a:avLst/>
        </a:prstGeom>
        <a:solidFill>
          <a:srgbClr val="00306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Participants: 19 representing new partnerships, 24 expanded the capability of current partnerships and 7 experienced coordinators.</a:t>
          </a:r>
          <a:endParaRPr lang="en-US" sz="3000" kern="1200" dirty="0"/>
        </a:p>
      </dsp:txBody>
      <dsp:txXfrm>
        <a:off x="9242399" y="135761"/>
        <a:ext cx="5333323" cy="2277227"/>
      </dsp:txXfrm>
    </dsp:sp>
    <dsp:sp modelId="{642F2EF2-B928-A94A-8492-4A73154C7953}">
      <dsp:nvSpPr>
        <dsp:cNvPr id="0" name=""/>
        <dsp:cNvSpPr/>
      </dsp:nvSpPr>
      <dsp:spPr>
        <a:xfrm rot="5400000">
          <a:off x="14948753" y="12568"/>
          <a:ext cx="2498377" cy="25236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D273BC9-90FE-B64A-8457-DC7169F4C146}">
      <dsp:nvSpPr>
        <dsp:cNvPr id="0" name=""/>
        <dsp:cNvSpPr/>
      </dsp:nvSpPr>
      <dsp:spPr>
        <a:xfrm>
          <a:off x="11902908" y="2952577"/>
          <a:ext cx="5579709" cy="2523613"/>
        </a:xfrm>
        <a:prstGeom prst="roundRect">
          <a:avLst/>
        </a:prstGeom>
        <a:solidFill>
          <a:srgbClr val="00306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Resulted in collaborative submissions to NSF DRK12 and AISL. </a:t>
          </a:r>
          <a:endParaRPr lang="en-US" sz="3000" kern="1200" dirty="0"/>
        </a:p>
      </dsp:txBody>
      <dsp:txXfrm>
        <a:off x="12026101" y="3075770"/>
        <a:ext cx="5333323" cy="2277227"/>
      </dsp:txXfrm>
    </dsp:sp>
    <dsp:sp modelId="{5E908B7E-6186-9A47-96CA-360F9BD4800E}">
      <dsp:nvSpPr>
        <dsp:cNvPr id="0" name=""/>
        <dsp:cNvSpPr/>
      </dsp:nvSpPr>
      <dsp:spPr>
        <a:xfrm>
          <a:off x="9119206" y="2952577"/>
          <a:ext cx="2498377" cy="2523613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D5D9A7-BD8D-B640-809F-D10B9D0F2BE9}">
      <dsp:nvSpPr>
        <dsp:cNvPr id="0" name=""/>
        <dsp:cNvSpPr/>
      </dsp:nvSpPr>
      <dsp:spPr>
        <a:xfrm>
          <a:off x="9119206" y="5892587"/>
          <a:ext cx="5579709" cy="2523613"/>
        </a:xfrm>
        <a:prstGeom prst="roundRect">
          <a:avLst/>
        </a:prstGeom>
        <a:solidFill>
          <a:srgbClr val="00306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Participants experienced a growing awareness of diversity. </a:t>
          </a:r>
          <a:endParaRPr lang="en-US" sz="3000" kern="1200" dirty="0"/>
        </a:p>
      </dsp:txBody>
      <dsp:txXfrm>
        <a:off x="9242399" y="6015780"/>
        <a:ext cx="5333323" cy="2277227"/>
      </dsp:txXfrm>
    </dsp:sp>
    <dsp:sp modelId="{4C68F0C3-0478-2E49-BFD3-BD92A107909D}">
      <dsp:nvSpPr>
        <dsp:cNvPr id="0" name=""/>
        <dsp:cNvSpPr/>
      </dsp:nvSpPr>
      <dsp:spPr>
        <a:xfrm rot="5400000">
          <a:off x="14948753" y="5892587"/>
          <a:ext cx="2498377" cy="25236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44F9BE0-D505-CE42-A3EA-3D069DBD6961}">
      <dsp:nvSpPr>
        <dsp:cNvPr id="0" name=""/>
        <dsp:cNvSpPr/>
      </dsp:nvSpPr>
      <dsp:spPr>
        <a:xfrm>
          <a:off x="11867421" y="8832596"/>
          <a:ext cx="5579709" cy="2523613"/>
        </a:xfrm>
        <a:prstGeom prst="roundRect">
          <a:avLst/>
        </a:prstGeom>
        <a:solidFill>
          <a:srgbClr val="00306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Recognition of the need for inclusiveness and what that means.</a:t>
          </a:r>
          <a:endParaRPr lang="en-US" sz="3000" kern="1200" dirty="0"/>
        </a:p>
      </dsp:txBody>
      <dsp:txXfrm>
        <a:off x="11990614" y="8955789"/>
        <a:ext cx="5333323" cy="2277227"/>
      </dsp:txXfrm>
    </dsp:sp>
    <dsp:sp modelId="{E9014842-A36F-BB4E-B462-394ED44B8E60}">
      <dsp:nvSpPr>
        <dsp:cNvPr id="0" name=""/>
        <dsp:cNvSpPr/>
      </dsp:nvSpPr>
      <dsp:spPr>
        <a:xfrm rot="5400000">
          <a:off x="9119206" y="8832596"/>
          <a:ext cx="2498377" cy="2523613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388365D-144B-ED44-B061-A99F2C87AF2D}">
      <dsp:nvSpPr>
        <dsp:cNvPr id="0" name=""/>
        <dsp:cNvSpPr/>
      </dsp:nvSpPr>
      <dsp:spPr>
        <a:xfrm>
          <a:off x="9119206" y="11772606"/>
          <a:ext cx="5579709" cy="2523613"/>
        </a:xfrm>
        <a:prstGeom prst="roundRect">
          <a:avLst/>
        </a:prstGeom>
        <a:solidFill>
          <a:srgbClr val="00306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2 Tribal colleges became Partners. Bootcamps increased the number of GLOBE faculty at 3 HBCU Partnerships.</a:t>
          </a:r>
          <a:endParaRPr lang="en-US" sz="3000" kern="1200" dirty="0"/>
        </a:p>
      </dsp:txBody>
      <dsp:txXfrm>
        <a:off x="9242399" y="11895799"/>
        <a:ext cx="5333323" cy="2277227"/>
      </dsp:txXfrm>
    </dsp:sp>
    <dsp:sp modelId="{D2FD15D6-F17C-5943-8662-EE76EC05AEE6}">
      <dsp:nvSpPr>
        <dsp:cNvPr id="0" name=""/>
        <dsp:cNvSpPr/>
      </dsp:nvSpPr>
      <dsp:spPr>
        <a:xfrm>
          <a:off x="14948753" y="11772606"/>
          <a:ext cx="2498377" cy="25236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864E1C-63C9-D84E-9D3E-6917D1A325D0}">
      <dsp:nvSpPr>
        <dsp:cNvPr id="0" name=""/>
        <dsp:cNvSpPr/>
      </dsp:nvSpPr>
      <dsp:spPr>
        <a:xfrm>
          <a:off x="11867421" y="14712615"/>
          <a:ext cx="5579709" cy="2523613"/>
        </a:xfrm>
        <a:prstGeom prst="roundRect">
          <a:avLst/>
        </a:prstGeom>
        <a:solidFill>
          <a:srgbClr val="00306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Improvement: Strengthen and embed the diversity and inclusiveness discussions </a:t>
          </a:r>
          <a:r>
            <a:rPr lang="en-US" sz="3000" kern="1200" dirty="0" smtClean="0"/>
            <a:t>more, </a:t>
          </a:r>
          <a:r>
            <a:rPr lang="en-US" sz="3000" kern="1200" dirty="0" smtClean="0"/>
            <a:t>within the workshop model.</a:t>
          </a:r>
          <a:endParaRPr lang="en-US" sz="3000" kern="1200" dirty="0"/>
        </a:p>
      </dsp:txBody>
      <dsp:txXfrm>
        <a:off x="11990614" y="14835808"/>
        <a:ext cx="5333323" cy="2277227"/>
      </dsp:txXfrm>
    </dsp:sp>
    <dsp:sp modelId="{CC6FD293-02D2-C845-9E50-ED18943F8C0F}">
      <dsp:nvSpPr>
        <dsp:cNvPr id="0" name=""/>
        <dsp:cNvSpPr/>
      </dsp:nvSpPr>
      <dsp:spPr>
        <a:xfrm>
          <a:off x="9119206" y="14712615"/>
          <a:ext cx="2498377" cy="2523613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9F7714-2174-D946-A833-918E93218CBD}">
      <dsp:nvSpPr>
        <dsp:cNvPr id="0" name=""/>
        <dsp:cNvSpPr/>
      </dsp:nvSpPr>
      <dsp:spPr>
        <a:xfrm>
          <a:off x="9119206" y="17652625"/>
          <a:ext cx="5579709" cy="2523613"/>
        </a:xfrm>
        <a:prstGeom prst="roundRect">
          <a:avLst/>
        </a:prstGeom>
        <a:solidFill>
          <a:srgbClr val="00306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Improvement: Spend less time on science protocols and more on pedagogy in working with under-served and under-represented groups. </a:t>
          </a:r>
          <a:endParaRPr lang="en-US" sz="3000" kern="1200" dirty="0"/>
        </a:p>
      </dsp:txBody>
      <dsp:txXfrm>
        <a:off x="9242399" y="17775818"/>
        <a:ext cx="5333323" cy="2277227"/>
      </dsp:txXfrm>
    </dsp:sp>
    <dsp:sp modelId="{DF673BF9-18E8-4D49-ACF6-60A7D558BE20}">
      <dsp:nvSpPr>
        <dsp:cNvPr id="0" name=""/>
        <dsp:cNvSpPr/>
      </dsp:nvSpPr>
      <dsp:spPr>
        <a:xfrm rot="5400000">
          <a:off x="14948753" y="17652625"/>
          <a:ext cx="2498377" cy="25236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0" r="-40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3650" y="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47750" y="692150"/>
            <a:ext cx="4621213" cy="3465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1513" y="4389438"/>
            <a:ext cx="5372100" cy="415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570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3650" y="8775700"/>
            <a:ext cx="29098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8F64AA5-5A0D-456F-8AB4-ECE9208990E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80766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67" kern="1200">
        <a:solidFill>
          <a:schemeClr val="tx1"/>
        </a:solidFill>
        <a:latin typeface="Arial" charset="0"/>
        <a:ea typeface="+mn-ea"/>
        <a:cs typeface="+mn-cs"/>
      </a:defRPr>
    </a:lvl1pPr>
    <a:lvl2pPr marL="406405" algn="l" rtl="0" eaLnBrk="0" fontAlgn="base" hangingPunct="0">
      <a:spcBef>
        <a:spcPct val="30000"/>
      </a:spcBef>
      <a:spcAft>
        <a:spcPct val="0"/>
      </a:spcAft>
      <a:defRPr sz="1067" kern="1200">
        <a:solidFill>
          <a:schemeClr val="tx1"/>
        </a:solidFill>
        <a:latin typeface="Arial" charset="0"/>
        <a:ea typeface="+mn-ea"/>
        <a:cs typeface="+mn-cs"/>
      </a:defRPr>
    </a:lvl2pPr>
    <a:lvl3pPr marL="812810" algn="l" rtl="0" eaLnBrk="0" fontAlgn="base" hangingPunct="0">
      <a:spcBef>
        <a:spcPct val="30000"/>
      </a:spcBef>
      <a:spcAft>
        <a:spcPct val="0"/>
      </a:spcAft>
      <a:defRPr sz="1067" kern="1200">
        <a:solidFill>
          <a:schemeClr val="tx1"/>
        </a:solidFill>
        <a:latin typeface="Arial" charset="0"/>
        <a:ea typeface="+mn-ea"/>
        <a:cs typeface="+mn-cs"/>
      </a:defRPr>
    </a:lvl3pPr>
    <a:lvl4pPr marL="1219215" algn="l" rtl="0" eaLnBrk="0" fontAlgn="base" hangingPunct="0">
      <a:spcBef>
        <a:spcPct val="30000"/>
      </a:spcBef>
      <a:spcAft>
        <a:spcPct val="0"/>
      </a:spcAft>
      <a:defRPr sz="1067" kern="1200">
        <a:solidFill>
          <a:schemeClr val="tx1"/>
        </a:solidFill>
        <a:latin typeface="Arial" charset="0"/>
        <a:ea typeface="+mn-ea"/>
        <a:cs typeface="+mn-cs"/>
      </a:defRPr>
    </a:lvl4pPr>
    <a:lvl5pPr marL="1625620" algn="l" rtl="0" eaLnBrk="0" fontAlgn="base" hangingPunct="0">
      <a:spcBef>
        <a:spcPct val="30000"/>
      </a:spcBef>
      <a:spcAft>
        <a:spcPct val="0"/>
      </a:spcAft>
      <a:defRPr sz="1067" kern="1200">
        <a:solidFill>
          <a:schemeClr val="tx1"/>
        </a:solidFill>
        <a:latin typeface="Arial" charset="0"/>
        <a:ea typeface="+mn-ea"/>
        <a:cs typeface="+mn-cs"/>
      </a:defRPr>
    </a:lvl5pPr>
    <a:lvl6pPr marL="2032025" algn="l" defTabSz="812810" rtl="0" eaLnBrk="1" latinLnBrk="0" hangingPunct="1">
      <a:defRPr sz="1067" kern="1200">
        <a:solidFill>
          <a:schemeClr val="tx1"/>
        </a:solidFill>
        <a:latin typeface="+mn-lt"/>
        <a:ea typeface="+mn-ea"/>
        <a:cs typeface="+mn-cs"/>
      </a:defRPr>
    </a:lvl6pPr>
    <a:lvl7pPr marL="2438430" algn="l" defTabSz="812810" rtl="0" eaLnBrk="1" latinLnBrk="0" hangingPunct="1">
      <a:defRPr sz="1067" kern="1200">
        <a:solidFill>
          <a:schemeClr val="tx1"/>
        </a:solidFill>
        <a:latin typeface="+mn-lt"/>
        <a:ea typeface="+mn-ea"/>
        <a:cs typeface="+mn-cs"/>
      </a:defRPr>
    </a:lvl7pPr>
    <a:lvl8pPr marL="2844836" algn="l" defTabSz="812810" rtl="0" eaLnBrk="1" latinLnBrk="0" hangingPunct="1">
      <a:defRPr sz="1067" kern="1200">
        <a:solidFill>
          <a:schemeClr val="tx1"/>
        </a:solidFill>
        <a:latin typeface="+mn-lt"/>
        <a:ea typeface="+mn-ea"/>
        <a:cs typeface="+mn-cs"/>
      </a:defRPr>
    </a:lvl8pPr>
    <a:lvl9pPr marL="3251241" algn="l" defTabSz="812810" rtl="0" eaLnBrk="1" latinLnBrk="0" hangingPunct="1">
      <a:defRPr sz="106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D2DCC4E-AF26-4184-ACB8-3F61D0E86D2A}" type="slidenum">
              <a:rPr lang="en-US" altLang="en-US" sz="1200"/>
              <a:pPr eaLnBrk="1" hangingPunct="1"/>
              <a:t>1</a:t>
            </a:fld>
            <a:endParaRPr lang="en-US" altLang="en-US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47750" y="692150"/>
            <a:ext cx="4621213" cy="3465513"/>
          </a:xfrm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067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067" kern="1200" dirty="0" smtClean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11922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599" y="10226668"/>
            <a:ext cx="37308003" cy="705487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196" y="18653324"/>
            <a:ext cx="30724808" cy="841359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98106" indent="0" algn="ctr">
              <a:buNone/>
              <a:defRPr/>
            </a:lvl2pPr>
            <a:lvl3pPr marL="796212" indent="0" algn="ctr">
              <a:buNone/>
              <a:defRPr/>
            </a:lvl3pPr>
            <a:lvl4pPr marL="1194317" indent="0" algn="ctr">
              <a:buNone/>
              <a:defRPr/>
            </a:lvl4pPr>
            <a:lvl5pPr marL="1592423" indent="0" algn="ctr">
              <a:buNone/>
              <a:defRPr/>
            </a:lvl5pPr>
            <a:lvl6pPr marL="1990529" indent="0" algn="ctr">
              <a:buNone/>
              <a:defRPr/>
            </a:lvl6pPr>
            <a:lvl7pPr marL="2388635" indent="0" algn="ctr">
              <a:buNone/>
              <a:defRPr/>
            </a:lvl7pPr>
            <a:lvl8pPr marL="2786739" indent="0" algn="ctr">
              <a:buNone/>
              <a:defRPr/>
            </a:lvl8pPr>
            <a:lvl9pPr marL="318484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86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39" y="1318072"/>
            <a:ext cx="39503323" cy="548712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3939" y="7680526"/>
            <a:ext cx="39503323" cy="2172495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246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70" y="21153015"/>
            <a:ext cx="37308004" cy="6538099"/>
          </a:xfrm>
          <a:prstGeom prst="rect">
            <a:avLst/>
          </a:prstGeom>
        </p:spPr>
        <p:txBody>
          <a:bodyPr anchor="t"/>
          <a:lstStyle>
            <a:lvl1pPr algn="l">
              <a:defRPr sz="3483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70" y="13951527"/>
            <a:ext cx="37308004" cy="720148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742"/>
            </a:lvl1pPr>
            <a:lvl2pPr marL="398106" indent="0">
              <a:buNone/>
              <a:defRPr sz="1567"/>
            </a:lvl2pPr>
            <a:lvl3pPr marL="796212" indent="0">
              <a:buNone/>
              <a:defRPr sz="1393"/>
            </a:lvl3pPr>
            <a:lvl4pPr marL="1194317" indent="0">
              <a:buNone/>
              <a:defRPr sz="1219"/>
            </a:lvl4pPr>
            <a:lvl5pPr marL="1592423" indent="0">
              <a:buNone/>
              <a:defRPr sz="1219"/>
            </a:lvl5pPr>
            <a:lvl6pPr marL="1990529" indent="0">
              <a:buNone/>
              <a:defRPr sz="1219"/>
            </a:lvl6pPr>
            <a:lvl7pPr marL="2388635" indent="0">
              <a:buNone/>
              <a:defRPr sz="1219"/>
            </a:lvl7pPr>
            <a:lvl8pPr marL="2786739" indent="0">
              <a:buNone/>
              <a:defRPr sz="1219"/>
            </a:lvl8pPr>
            <a:lvl9pPr marL="3184846" indent="0">
              <a:buNone/>
              <a:defRPr sz="121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55995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39" y="1318072"/>
            <a:ext cx="39503323" cy="548712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38" y="7680526"/>
            <a:ext cx="19684613" cy="21724953"/>
          </a:xfrm>
          <a:prstGeom prst="rect">
            <a:avLst/>
          </a:prstGeom>
        </p:spPr>
        <p:txBody>
          <a:bodyPr/>
          <a:lstStyle>
            <a:lvl1pPr>
              <a:defRPr sz="2438"/>
            </a:lvl1pPr>
            <a:lvl2pPr>
              <a:defRPr sz="2090"/>
            </a:lvl2pPr>
            <a:lvl3pPr>
              <a:defRPr sz="1742"/>
            </a:lvl3pPr>
            <a:lvl4pPr>
              <a:defRPr sz="1567"/>
            </a:lvl4pPr>
            <a:lvl5pPr>
              <a:defRPr sz="1567"/>
            </a:lvl5pPr>
            <a:lvl6pPr>
              <a:defRPr sz="1567"/>
            </a:lvl6pPr>
            <a:lvl7pPr>
              <a:defRPr sz="1567"/>
            </a:lvl7pPr>
            <a:lvl8pPr>
              <a:defRPr sz="1567"/>
            </a:lvl8pPr>
            <a:lvl9pPr>
              <a:defRPr sz="15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11266" y="7680526"/>
            <a:ext cx="19685996" cy="21724953"/>
          </a:xfrm>
          <a:prstGeom prst="rect">
            <a:avLst/>
          </a:prstGeom>
        </p:spPr>
        <p:txBody>
          <a:bodyPr/>
          <a:lstStyle>
            <a:lvl1pPr>
              <a:defRPr sz="2438"/>
            </a:lvl1pPr>
            <a:lvl2pPr>
              <a:defRPr sz="2090"/>
            </a:lvl2pPr>
            <a:lvl3pPr>
              <a:defRPr sz="1742"/>
            </a:lvl3pPr>
            <a:lvl4pPr>
              <a:defRPr sz="1567"/>
            </a:lvl4pPr>
            <a:lvl5pPr>
              <a:defRPr sz="1567"/>
            </a:lvl5pPr>
            <a:lvl6pPr>
              <a:defRPr sz="1567"/>
            </a:lvl6pPr>
            <a:lvl7pPr>
              <a:defRPr sz="1567"/>
            </a:lvl7pPr>
            <a:lvl8pPr>
              <a:defRPr sz="1567"/>
            </a:lvl8pPr>
            <a:lvl9pPr>
              <a:defRPr sz="15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66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39" y="1318072"/>
            <a:ext cx="39503323" cy="548712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38" y="7368426"/>
            <a:ext cx="19392918" cy="30716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90" b="1"/>
            </a:lvl1pPr>
            <a:lvl2pPr marL="398106" indent="0">
              <a:buNone/>
              <a:defRPr sz="1742" b="1"/>
            </a:lvl2pPr>
            <a:lvl3pPr marL="796212" indent="0">
              <a:buNone/>
              <a:defRPr sz="1567" b="1"/>
            </a:lvl3pPr>
            <a:lvl4pPr marL="1194317" indent="0">
              <a:buNone/>
              <a:defRPr sz="1393" b="1"/>
            </a:lvl4pPr>
            <a:lvl5pPr marL="1592423" indent="0">
              <a:buNone/>
              <a:defRPr sz="1393" b="1"/>
            </a:lvl5pPr>
            <a:lvl6pPr marL="1990529" indent="0">
              <a:buNone/>
              <a:defRPr sz="1393" b="1"/>
            </a:lvl6pPr>
            <a:lvl7pPr marL="2388635" indent="0">
              <a:buNone/>
              <a:defRPr sz="1393" b="1"/>
            </a:lvl7pPr>
            <a:lvl8pPr marL="2786739" indent="0">
              <a:buNone/>
              <a:defRPr sz="1393" b="1"/>
            </a:lvl8pPr>
            <a:lvl9pPr marL="3184846" indent="0">
              <a:buNone/>
              <a:defRPr sz="139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38" y="10440055"/>
            <a:ext cx="19392918" cy="18965423"/>
          </a:xfrm>
          <a:prstGeom prst="rect">
            <a:avLst/>
          </a:prstGeom>
        </p:spPr>
        <p:txBody>
          <a:bodyPr/>
          <a:lstStyle>
            <a:lvl1pPr>
              <a:defRPr sz="2090"/>
            </a:lvl1pPr>
            <a:lvl2pPr>
              <a:defRPr sz="1742"/>
            </a:lvl2pPr>
            <a:lvl3pPr>
              <a:defRPr sz="1567"/>
            </a:lvl3pPr>
            <a:lvl4pPr>
              <a:defRPr sz="1393"/>
            </a:lvl4pPr>
            <a:lvl5pPr>
              <a:defRPr sz="1393"/>
            </a:lvl5pPr>
            <a:lvl6pPr>
              <a:defRPr sz="1393"/>
            </a:lvl6pPr>
            <a:lvl7pPr>
              <a:defRPr sz="1393"/>
            </a:lvl7pPr>
            <a:lvl8pPr>
              <a:defRPr sz="1393"/>
            </a:lvl8pPr>
            <a:lvl9pPr>
              <a:defRPr sz="139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050" y="7368426"/>
            <a:ext cx="19401212" cy="307162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90" b="1"/>
            </a:lvl1pPr>
            <a:lvl2pPr marL="398106" indent="0">
              <a:buNone/>
              <a:defRPr sz="1742" b="1"/>
            </a:lvl2pPr>
            <a:lvl3pPr marL="796212" indent="0">
              <a:buNone/>
              <a:defRPr sz="1567" b="1"/>
            </a:lvl3pPr>
            <a:lvl4pPr marL="1194317" indent="0">
              <a:buNone/>
              <a:defRPr sz="1393" b="1"/>
            </a:lvl4pPr>
            <a:lvl5pPr marL="1592423" indent="0">
              <a:buNone/>
              <a:defRPr sz="1393" b="1"/>
            </a:lvl5pPr>
            <a:lvl6pPr marL="1990529" indent="0">
              <a:buNone/>
              <a:defRPr sz="1393" b="1"/>
            </a:lvl6pPr>
            <a:lvl7pPr marL="2388635" indent="0">
              <a:buNone/>
              <a:defRPr sz="1393" b="1"/>
            </a:lvl7pPr>
            <a:lvl8pPr marL="2786739" indent="0">
              <a:buNone/>
              <a:defRPr sz="1393" b="1"/>
            </a:lvl8pPr>
            <a:lvl9pPr marL="3184846" indent="0">
              <a:buNone/>
              <a:defRPr sz="139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050" y="10440055"/>
            <a:ext cx="19401212" cy="18965423"/>
          </a:xfrm>
          <a:prstGeom prst="rect">
            <a:avLst/>
          </a:prstGeom>
        </p:spPr>
        <p:txBody>
          <a:bodyPr/>
          <a:lstStyle>
            <a:lvl1pPr>
              <a:defRPr sz="2090"/>
            </a:lvl1pPr>
            <a:lvl2pPr>
              <a:defRPr sz="1742"/>
            </a:lvl2pPr>
            <a:lvl3pPr>
              <a:defRPr sz="1567"/>
            </a:lvl3pPr>
            <a:lvl4pPr>
              <a:defRPr sz="1393"/>
            </a:lvl4pPr>
            <a:lvl5pPr>
              <a:defRPr sz="1393"/>
            </a:lvl5pPr>
            <a:lvl6pPr>
              <a:defRPr sz="1393"/>
            </a:lvl6pPr>
            <a:lvl7pPr>
              <a:defRPr sz="1393"/>
            </a:lvl7pPr>
            <a:lvl8pPr>
              <a:defRPr sz="1393"/>
            </a:lvl8pPr>
            <a:lvl9pPr>
              <a:defRPr sz="139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78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39" y="1318072"/>
            <a:ext cx="39503323" cy="548712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84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2782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40" y="1310815"/>
            <a:ext cx="14441005" cy="5577126"/>
          </a:xfrm>
          <a:prstGeom prst="rect">
            <a:avLst/>
          </a:prstGeom>
        </p:spPr>
        <p:txBody>
          <a:bodyPr anchor="b"/>
          <a:lstStyle>
            <a:lvl1pPr algn="l">
              <a:defRPr sz="1742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72" y="1310815"/>
            <a:ext cx="24536990" cy="28094664"/>
          </a:xfrm>
          <a:prstGeom prst="rect">
            <a:avLst/>
          </a:prstGeom>
        </p:spPr>
        <p:txBody>
          <a:bodyPr/>
          <a:lstStyle>
            <a:lvl1pPr>
              <a:defRPr sz="2787"/>
            </a:lvl1pPr>
            <a:lvl2pPr>
              <a:defRPr sz="2438"/>
            </a:lvl2pPr>
            <a:lvl3pPr>
              <a:defRPr sz="2090"/>
            </a:lvl3pPr>
            <a:lvl4pPr>
              <a:defRPr sz="1742"/>
            </a:lvl4pPr>
            <a:lvl5pPr>
              <a:defRPr sz="1742"/>
            </a:lvl5pPr>
            <a:lvl6pPr>
              <a:defRPr sz="1742"/>
            </a:lvl6pPr>
            <a:lvl7pPr>
              <a:defRPr sz="1742"/>
            </a:lvl7pPr>
            <a:lvl8pPr>
              <a:defRPr sz="1742"/>
            </a:lvl8pPr>
            <a:lvl9pPr>
              <a:defRPr sz="174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40" y="6887940"/>
            <a:ext cx="14441005" cy="225175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19"/>
            </a:lvl1pPr>
            <a:lvl2pPr marL="398106" indent="0">
              <a:buNone/>
              <a:defRPr sz="1045"/>
            </a:lvl2pPr>
            <a:lvl3pPr marL="796212" indent="0">
              <a:buNone/>
              <a:defRPr sz="871"/>
            </a:lvl3pPr>
            <a:lvl4pPr marL="1194317" indent="0">
              <a:buNone/>
              <a:defRPr sz="784"/>
            </a:lvl4pPr>
            <a:lvl5pPr marL="1592423" indent="0">
              <a:buNone/>
              <a:defRPr sz="784"/>
            </a:lvl5pPr>
            <a:lvl6pPr marL="1990529" indent="0">
              <a:buNone/>
              <a:defRPr sz="784"/>
            </a:lvl6pPr>
            <a:lvl7pPr marL="2388635" indent="0">
              <a:buNone/>
              <a:defRPr sz="784"/>
            </a:lvl7pPr>
            <a:lvl8pPr marL="2786739" indent="0">
              <a:buNone/>
              <a:defRPr sz="784"/>
            </a:lvl8pPr>
            <a:lvl9pPr marL="3184846" indent="0">
              <a:buNone/>
              <a:defRPr sz="784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4088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47" y="23043026"/>
            <a:ext cx="26334166" cy="2720337"/>
          </a:xfrm>
          <a:prstGeom prst="rect">
            <a:avLst/>
          </a:prstGeom>
        </p:spPr>
        <p:txBody>
          <a:bodyPr anchor="b"/>
          <a:lstStyle>
            <a:lvl1pPr algn="l">
              <a:defRPr sz="1742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47" y="2940985"/>
            <a:ext cx="26334166" cy="1975074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787"/>
            </a:lvl1pPr>
            <a:lvl2pPr marL="398106" indent="0">
              <a:buNone/>
              <a:defRPr sz="2438"/>
            </a:lvl2pPr>
            <a:lvl3pPr marL="796212" indent="0">
              <a:buNone/>
              <a:defRPr sz="2090"/>
            </a:lvl3pPr>
            <a:lvl4pPr marL="1194317" indent="0">
              <a:buNone/>
              <a:defRPr sz="1742"/>
            </a:lvl4pPr>
            <a:lvl5pPr marL="1592423" indent="0">
              <a:buNone/>
              <a:defRPr sz="1742"/>
            </a:lvl5pPr>
            <a:lvl6pPr marL="1990529" indent="0">
              <a:buNone/>
              <a:defRPr sz="1742"/>
            </a:lvl6pPr>
            <a:lvl7pPr marL="2388635" indent="0">
              <a:buNone/>
              <a:defRPr sz="1742"/>
            </a:lvl7pPr>
            <a:lvl8pPr marL="2786739" indent="0">
              <a:buNone/>
              <a:defRPr sz="1742"/>
            </a:lvl8pPr>
            <a:lvl9pPr marL="3184846" indent="0">
              <a:buNone/>
              <a:defRPr sz="1742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47" y="25763362"/>
            <a:ext cx="26334166" cy="38627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19"/>
            </a:lvl1pPr>
            <a:lvl2pPr marL="398106" indent="0">
              <a:buNone/>
              <a:defRPr sz="1045"/>
            </a:lvl2pPr>
            <a:lvl3pPr marL="796212" indent="0">
              <a:buNone/>
              <a:defRPr sz="871"/>
            </a:lvl3pPr>
            <a:lvl4pPr marL="1194317" indent="0">
              <a:buNone/>
              <a:defRPr sz="784"/>
            </a:lvl4pPr>
            <a:lvl5pPr marL="1592423" indent="0">
              <a:buNone/>
              <a:defRPr sz="784"/>
            </a:lvl5pPr>
            <a:lvl6pPr marL="1990529" indent="0">
              <a:buNone/>
              <a:defRPr sz="784"/>
            </a:lvl6pPr>
            <a:lvl7pPr marL="2388635" indent="0">
              <a:buNone/>
              <a:defRPr sz="784"/>
            </a:lvl7pPr>
            <a:lvl8pPr marL="2786739" indent="0">
              <a:buNone/>
              <a:defRPr sz="784"/>
            </a:lvl8pPr>
            <a:lvl9pPr marL="3184846" indent="0">
              <a:buNone/>
              <a:defRPr sz="784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6934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39" y="1318072"/>
            <a:ext cx="39503323" cy="5487126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39" y="7680526"/>
            <a:ext cx="39503323" cy="2172495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0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2468" y="1318071"/>
            <a:ext cx="9874794" cy="28087407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38" y="1318071"/>
            <a:ext cx="29495815" cy="2808740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971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vmlDrawing" Target="../drawings/vmlDrawing1.vml"/><Relationship Id="rId14" Type="http://schemas.openxmlformats.org/officeDocument/2006/relationships/hyperlink" Target="http://www.megaprint.com/" TargetMode="External"/><Relationship Id="rId15" Type="http://schemas.openxmlformats.org/officeDocument/2006/relationships/oleObject" Target="../embeddings/oleObject1.bin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5">
            <a:hlinkClick r:id="rId14"/>
          </p:cNvPr>
          <p:cNvGraphicFramePr>
            <a:graphicFrameLocks noChangeAspect="1"/>
          </p:cNvGraphicFramePr>
          <p:nvPr userDrawn="1"/>
        </p:nvGraphicFramePr>
        <p:xfrm>
          <a:off x="35039414" y="32347913"/>
          <a:ext cx="4868966" cy="261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CorelDRAW" r:id="rId15" imgW="8833104" imgH="310896" progId="CorelDRAW.Graphic.13">
                  <p:embed/>
                </p:oleObj>
              </mc:Choice>
              <mc:Fallback>
                <p:oleObj name="CorelDRAW" r:id="rId15" imgW="8833104" imgH="310896" progId="CorelDRAW.Graphic.1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38562"/>
                      <a:stretch>
                        <a:fillRect/>
                      </a:stretch>
                    </p:blipFill>
                    <p:spPr bwMode="auto">
                      <a:xfrm>
                        <a:off x="35039414" y="32347913"/>
                        <a:ext cx="4868966" cy="26129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0" name="Text Box 16"/>
          <p:cNvSpPr txBox="1">
            <a:spLocks noChangeArrowheads="1"/>
          </p:cNvSpPr>
          <p:nvPr userDrawn="1"/>
        </p:nvSpPr>
        <p:spPr bwMode="auto">
          <a:xfrm>
            <a:off x="39964193" y="32326140"/>
            <a:ext cx="2101666" cy="306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defTabSz="4938713">
              <a:defRPr>
                <a:solidFill>
                  <a:schemeClr val="tx1"/>
                </a:solidFill>
                <a:latin typeface="Arial" charset="0"/>
              </a:defRPr>
            </a:lvl1pPr>
            <a:lvl2pPr algn="l" defTabSz="4938713">
              <a:defRPr>
                <a:solidFill>
                  <a:schemeClr val="tx1"/>
                </a:solidFill>
                <a:latin typeface="Arial" charset="0"/>
              </a:defRPr>
            </a:lvl2pPr>
            <a:lvl3pPr algn="l" defTabSz="4938713">
              <a:defRPr>
                <a:solidFill>
                  <a:schemeClr val="tx1"/>
                </a:solidFill>
                <a:latin typeface="Arial" charset="0"/>
              </a:defRPr>
            </a:lvl3pPr>
            <a:lvl4pPr algn="l" defTabSz="4938713">
              <a:defRPr>
                <a:solidFill>
                  <a:schemeClr val="tx1"/>
                </a:solidFill>
                <a:latin typeface="Arial" charset="0"/>
              </a:defRPr>
            </a:lvl4pPr>
            <a:lvl5pPr algn="l" defTabSz="4938713">
              <a:defRPr>
                <a:solidFill>
                  <a:schemeClr val="tx1"/>
                </a:solidFill>
                <a:latin typeface="Arial" charset="0"/>
              </a:defRPr>
            </a:lvl5pPr>
            <a:lvl6pPr defTabSz="4938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defTabSz="4938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defTabSz="4938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defTabSz="49387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altLang="en-US" sz="1393" smtClean="0">
                <a:solidFill>
                  <a:schemeClr val="bg1"/>
                </a:solidFill>
              </a:rPr>
              <a:t>www.postersession.com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00372" rtl="0" eaLnBrk="0" fontAlgn="base" hangingPunct="0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+mj-lt"/>
          <a:ea typeface="+mj-ea"/>
          <a:cs typeface="+mj-cs"/>
        </a:defRPr>
      </a:lvl1pPr>
      <a:lvl2pPr algn="ctr" defTabSz="4300372" rtl="0" eaLnBrk="0" fontAlgn="base" hangingPunct="0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2pPr>
      <a:lvl3pPr algn="ctr" defTabSz="4300372" rtl="0" eaLnBrk="0" fontAlgn="base" hangingPunct="0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3pPr>
      <a:lvl4pPr algn="ctr" defTabSz="4300372" rtl="0" eaLnBrk="0" fontAlgn="base" hangingPunct="0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4pPr>
      <a:lvl5pPr algn="ctr" defTabSz="4300372" rtl="0" eaLnBrk="0" fontAlgn="base" hangingPunct="0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5pPr>
      <a:lvl6pPr marL="398106" algn="ctr" defTabSz="4300372" rtl="0" fontAlgn="base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6pPr>
      <a:lvl7pPr marL="796212" algn="ctr" defTabSz="4300372" rtl="0" fontAlgn="base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7pPr>
      <a:lvl8pPr marL="1194317" algn="ctr" defTabSz="4300372" rtl="0" fontAlgn="base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8pPr>
      <a:lvl9pPr marL="1592423" algn="ctr" defTabSz="4300372" rtl="0" fontAlgn="base">
        <a:spcBef>
          <a:spcPct val="0"/>
        </a:spcBef>
        <a:spcAft>
          <a:spcPct val="0"/>
        </a:spcAft>
        <a:defRPr sz="20637">
          <a:solidFill>
            <a:schemeClr val="tx2"/>
          </a:solidFill>
          <a:latin typeface="Arial" charset="0"/>
        </a:defRPr>
      </a:lvl9pPr>
    </p:titleStyle>
    <p:bodyStyle>
      <a:lvl1pPr marL="1613158" indent="-1613158" algn="l" defTabSz="4300372" rtl="0" eaLnBrk="0" fontAlgn="base" hangingPunct="0">
        <a:spcBef>
          <a:spcPct val="20000"/>
        </a:spcBef>
        <a:spcAft>
          <a:spcPct val="0"/>
        </a:spcAft>
        <a:buChar char="•"/>
        <a:defRPr sz="14977">
          <a:solidFill>
            <a:schemeClr val="tx1"/>
          </a:solidFill>
          <a:latin typeface="+mn-lt"/>
          <a:ea typeface="+mn-ea"/>
          <a:cs typeface="+mn-cs"/>
        </a:defRPr>
      </a:lvl1pPr>
      <a:lvl2pPr marL="3493102" indent="-1344990" algn="l" defTabSz="4300372" rtl="0" eaLnBrk="0" fontAlgn="base" hangingPunct="0">
        <a:spcBef>
          <a:spcPct val="20000"/>
        </a:spcBef>
        <a:spcAft>
          <a:spcPct val="0"/>
        </a:spcAft>
        <a:buChar char="–"/>
        <a:defRPr sz="13061">
          <a:solidFill>
            <a:schemeClr val="tx1"/>
          </a:solidFill>
          <a:latin typeface="+mn-lt"/>
        </a:defRPr>
      </a:lvl2pPr>
      <a:lvl3pPr marL="5373046" indent="-1072674" algn="l" defTabSz="4300372" rtl="0" eaLnBrk="0" fontAlgn="base" hangingPunct="0">
        <a:spcBef>
          <a:spcPct val="20000"/>
        </a:spcBef>
        <a:spcAft>
          <a:spcPct val="0"/>
        </a:spcAft>
        <a:buChar char="•"/>
        <a:defRPr sz="11320">
          <a:solidFill>
            <a:schemeClr val="tx1"/>
          </a:solidFill>
          <a:latin typeface="+mn-lt"/>
        </a:defRPr>
      </a:lvl3pPr>
      <a:lvl4pPr marL="7521158" indent="-1072674" algn="l" defTabSz="4300372" rtl="0" eaLnBrk="0" fontAlgn="base" hangingPunct="0">
        <a:spcBef>
          <a:spcPct val="20000"/>
        </a:spcBef>
        <a:spcAft>
          <a:spcPct val="0"/>
        </a:spcAft>
        <a:buChar char="–"/>
        <a:defRPr sz="9318">
          <a:solidFill>
            <a:schemeClr val="tx1"/>
          </a:solidFill>
          <a:latin typeface="+mn-lt"/>
        </a:defRPr>
      </a:lvl4pPr>
      <a:lvl5pPr marL="9673416" indent="-1075438" algn="l" defTabSz="4300372" rtl="0" eaLnBrk="0" fontAlgn="base" hangingPunct="0">
        <a:spcBef>
          <a:spcPct val="20000"/>
        </a:spcBef>
        <a:spcAft>
          <a:spcPct val="0"/>
        </a:spcAft>
        <a:buChar char="»"/>
        <a:defRPr sz="9318">
          <a:solidFill>
            <a:schemeClr val="tx1"/>
          </a:solidFill>
          <a:latin typeface="+mn-lt"/>
        </a:defRPr>
      </a:lvl5pPr>
      <a:lvl6pPr marL="10071522" indent="-1075438" algn="l" defTabSz="4300372" rtl="0" fontAlgn="base">
        <a:spcBef>
          <a:spcPct val="20000"/>
        </a:spcBef>
        <a:spcAft>
          <a:spcPct val="0"/>
        </a:spcAft>
        <a:buChar char="»"/>
        <a:defRPr sz="9318">
          <a:solidFill>
            <a:schemeClr val="tx1"/>
          </a:solidFill>
          <a:latin typeface="+mn-lt"/>
        </a:defRPr>
      </a:lvl6pPr>
      <a:lvl7pPr marL="10469628" indent="-1075438" algn="l" defTabSz="4300372" rtl="0" fontAlgn="base">
        <a:spcBef>
          <a:spcPct val="20000"/>
        </a:spcBef>
        <a:spcAft>
          <a:spcPct val="0"/>
        </a:spcAft>
        <a:buChar char="»"/>
        <a:defRPr sz="9318">
          <a:solidFill>
            <a:schemeClr val="tx1"/>
          </a:solidFill>
          <a:latin typeface="+mn-lt"/>
        </a:defRPr>
      </a:lvl7pPr>
      <a:lvl8pPr marL="10867733" indent="-1075438" algn="l" defTabSz="4300372" rtl="0" fontAlgn="base">
        <a:spcBef>
          <a:spcPct val="20000"/>
        </a:spcBef>
        <a:spcAft>
          <a:spcPct val="0"/>
        </a:spcAft>
        <a:buChar char="»"/>
        <a:defRPr sz="9318">
          <a:solidFill>
            <a:schemeClr val="tx1"/>
          </a:solidFill>
          <a:latin typeface="+mn-lt"/>
        </a:defRPr>
      </a:lvl8pPr>
      <a:lvl9pPr marL="11265839" indent="-1075438" algn="l" defTabSz="4300372" rtl="0" fontAlgn="base">
        <a:spcBef>
          <a:spcPct val="20000"/>
        </a:spcBef>
        <a:spcAft>
          <a:spcPct val="0"/>
        </a:spcAft>
        <a:buChar char="»"/>
        <a:defRPr sz="9318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1pPr>
      <a:lvl2pPr marL="398106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796212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3pPr>
      <a:lvl4pPr marL="1194317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4pPr>
      <a:lvl5pPr marL="1592423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5pPr>
      <a:lvl6pPr marL="1990529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6pPr>
      <a:lvl7pPr marL="2388635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7pPr>
      <a:lvl8pPr marL="2786739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8pPr>
      <a:lvl9pPr marL="3184846" algn="l" defTabSz="796212" rtl="0" eaLnBrk="1" latinLnBrk="0" hangingPunct="1">
        <a:defRPr sz="15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tiff"/><Relationship Id="rId20" Type="http://schemas.openxmlformats.org/officeDocument/2006/relationships/image" Target="../media/image19.png"/><Relationship Id="rId21" Type="http://schemas.openxmlformats.org/officeDocument/2006/relationships/chart" Target="../charts/chart3.xml"/><Relationship Id="rId22" Type="http://schemas.openxmlformats.org/officeDocument/2006/relationships/image" Target="../media/image20.JPG"/><Relationship Id="rId23" Type="http://schemas.openxmlformats.org/officeDocument/2006/relationships/image" Target="../media/image21.png"/><Relationship Id="rId10" Type="http://schemas.openxmlformats.org/officeDocument/2006/relationships/image" Target="../media/image11.png"/><Relationship Id="rId11" Type="http://schemas.openxmlformats.org/officeDocument/2006/relationships/image" Target="../media/image12.JPG"/><Relationship Id="rId12" Type="http://schemas.openxmlformats.org/officeDocument/2006/relationships/image" Target="../media/image13.JPG"/><Relationship Id="rId13" Type="http://schemas.openxmlformats.org/officeDocument/2006/relationships/image" Target="../media/image14.JPG"/><Relationship Id="rId14" Type="http://schemas.openxmlformats.org/officeDocument/2006/relationships/image" Target="../media/image15.JPG"/><Relationship Id="rId15" Type="http://schemas.openxmlformats.org/officeDocument/2006/relationships/image" Target="../media/image16.png"/><Relationship Id="rId16" Type="http://schemas.openxmlformats.org/officeDocument/2006/relationships/image" Target="../media/image17.png"/><Relationship Id="rId17" Type="http://schemas.openxmlformats.org/officeDocument/2006/relationships/image" Target="../media/image18.png"/><Relationship Id="rId18" Type="http://schemas.openxmlformats.org/officeDocument/2006/relationships/chart" Target="../charts/chart1.xml"/><Relationship Id="rId19" Type="http://schemas.openxmlformats.org/officeDocument/2006/relationships/chart" Target="../charts/chart2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8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3064">
                <a:lumMod val="99000"/>
              </a:srgbClr>
            </a:gs>
            <a:gs pos="50000">
              <a:schemeClr val="bg1"/>
            </a:gs>
            <a:gs pos="100000">
              <a:srgbClr val="C0C0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2393518" y="20417716"/>
            <a:ext cx="9196851" cy="11142178"/>
            <a:chOff x="34376976" y="20417716"/>
            <a:chExt cx="9196851" cy="11142178"/>
          </a:xfrm>
        </p:grpSpPr>
        <p:sp>
          <p:nvSpPr>
            <p:cNvPr id="53" name="AutoShape 30"/>
            <p:cNvSpPr>
              <a:spLocks noChangeArrowheads="1"/>
            </p:cNvSpPr>
            <p:nvPr/>
          </p:nvSpPr>
          <p:spPr bwMode="auto">
            <a:xfrm>
              <a:off x="34376976" y="20417716"/>
              <a:ext cx="9196851" cy="10654852"/>
            </a:xfrm>
            <a:prstGeom prst="roundRect">
              <a:avLst>
                <a:gd name="adj" fmla="val 7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 sz="8360"/>
            </a:p>
          </p:txBody>
        </p:sp>
        <p:sp>
          <p:nvSpPr>
            <p:cNvPr id="54" name="Text Box 11"/>
            <p:cNvSpPr txBox="1">
              <a:spLocks noChangeArrowheads="1"/>
            </p:cNvSpPr>
            <p:nvPr/>
          </p:nvSpPr>
          <p:spPr bwMode="auto">
            <a:xfrm>
              <a:off x="35136923" y="20527927"/>
              <a:ext cx="7742674" cy="9214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89564" tIns="44782" rIns="89564" bIns="44782">
              <a:spAutoFit/>
            </a:bodyPr>
            <a:lstStyle>
              <a:lvl1pPr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5400" b="1" dirty="0">
                  <a:latin typeface="Cambria"/>
                  <a:cs typeface="Cambria"/>
                </a:rPr>
                <a:t>Challenges and Lessons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4779695" y="21602873"/>
              <a:ext cx="8502863" cy="9957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Trust from families and communities is extremely important. Meetings where food is shared is a part of trust-building. Expect it.</a:t>
              </a:r>
            </a:p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It can be life-changing to cross state lines and meet </a:t>
              </a:r>
              <a:r>
                <a:rPr lang="en-US" altLang="en-US" sz="2787" dirty="0" smtClean="0"/>
                <a:t>scientists, for </a:t>
              </a:r>
              <a:r>
                <a:rPr lang="en-US" altLang="en-US" sz="2787" dirty="0"/>
                <a:t>both students and their families. Support it if you can.</a:t>
              </a:r>
            </a:p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Students with disabilities may need to bring their families. It’s worth it.</a:t>
              </a:r>
            </a:p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Some families will not be able to afford food on the road. Anticipate it.</a:t>
              </a:r>
            </a:p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Many high schoolers think middle schoolers are annoying. Separate them.</a:t>
              </a:r>
            </a:p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Your scientists should look like your students and tell their story. Don’t settle for less.</a:t>
              </a:r>
            </a:p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Create an opportunity to demonstrate where non-STEM careers connect to science (i.e. NASA blanket lab, media studios). Not everyone wants to be a scientist but we should all know how it connects to other careers</a:t>
              </a:r>
              <a:r>
                <a:rPr lang="en-US" altLang="en-US" sz="2787" dirty="0" smtClean="0"/>
                <a:t>.</a:t>
              </a:r>
            </a:p>
            <a:p>
              <a:pPr marL="398106" indent="-398106" algn="l">
                <a:buFont typeface="Arial" charset="0"/>
                <a:buChar char="•"/>
              </a:pPr>
              <a:r>
                <a:rPr lang="en-US" altLang="en-US" sz="2787" dirty="0"/>
                <a:t>U</a:t>
              </a:r>
              <a:r>
                <a:rPr lang="en-US" altLang="en-US" sz="2787" dirty="0" smtClean="0"/>
                <a:t>se public transportation when possible. Walk the talk.</a:t>
              </a:r>
              <a:endParaRPr lang="en-US" altLang="en-US" sz="2787" dirty="0"/>
            </a:p>
            <a:p>
              <a:pPr marL="398106" indent="-398106" algn="l">
                <a:buFont typeface="Arial" charset="0"/>
                <a:buChar char="•"/>
              </a:pPr>
              <a:endParaRPr lang="en-US" altLang="en-US" sz="2787" dirty="0"/>
            </a:p>
            <a:p>
              <a:pPr marL="398106" indent="-398106" algn="l">
                <a:buFont typeface="Arial" charset="0"/>
                <a:buChar char="•"/>
              </a:pPr>
              <a:endParaRPr lang="en-US" altLang="en-US" sz="2787" dirty="0"/>
            </a:p>
          </p:txBody>
        </p:sp>
      </p:grp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69099416"/>
              </p:ext>
            </p:extLst>
          </p:nvPr>
        </p:nvGraphicFramePr>
        <p:xfrm>
          <a:off x="4447402" y="11043777"/>
          <a:ext cx="26566337" cy="201888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57" name="AutoShape 13"/>
          <p:cNvSpPr>
            <a:spLocks noChangeArrowheads="1"/>
          </p:cNvSpPr>
          <p:nvPr/>
        </p:nvSpPr>
        <p:spPr bwMode="auto">
          <a:xfrm>
            <a:off x="685692" y="1146564"/>
            <a:ext cx="33687384" cy="5007211"/>
          </a:xfrm>
          <a:prstGeom prst="roundRect">
            <a:avLst>
              <a:gd name="adj" fmla="val 10870"/>
            </a:avLst>
          </a:prstGeom>
          <a:gradFill rotWithShape="1">
            <a:gsLst>
              <a:gs pos="0">
                <a:srgbClr val="A7C4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9564" tIns="44782" rIns="89564" bIns="44782" anchor="ctr"/>
          <a:lstStyle>
            <a:lvl1pPr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8360">
              <a:solidFill>
                <a:schemeClr val="bg1"/>
              </a:solidFill>
            </a:endParaRPr>
          </a:p>
        </p:txBody>
      </p:sp>
      <p:sp>
        <p:nvSpPr>
          <p:cNvPr id="2058" name="Text Box 14"/>
          <p:cNvSpPr txBox="1">
            <a:spLocks noChangeArrowheads="1"/>
          </p:cNvSpPr>
          <p:nvPr/>
        </p:nvSpPr>
        <p:spPr bwMode="auto">
          <a:xfrm>
            <a:off x="1219317" y="1688157"/>
            <a:ext cx="32419055" cy="4078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9564" tIns="44782" rIns="89564" bIns="44782">
            <a:spAutoFit/>
          </a:bodyPr>
          <a:lstStyle>
            <a:lvl1pPr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6270" b="1" dirty="0"/>
              <a:t>GLOBE-al Impact through Diversity Bootcamps and Student Research Symposia</a:t>
            </a:r>
          </a:p>
          <a:p>
            <a:pPr eaLnBrk="1" hangingPunct="1">
              <a:spcBef>
                <a:spcPts val="1045"/>
              </a:spcBef>
            </a:pPr>
            <a:r>
              <a:rPr lang="en-US" altLang="en-US" sz="5225" b="1" dirty="0"/>
              <a:t>Jennifer Bourgeault</a:t>
            </a:r>
            <a:r>
              <a:rPr lang="en-US" altLang="en-US" sz="5225" b="1" baseline="30000" dirty="0"/>
              <a:t>1</a:t>
            </a:r>
            <a:r>
              <a:rPr lang="en-US" altLang="en-US" sz="5225" b="1" dirty="0"/>
              <a:t>, Tony Murphy</a:t>
            </a:r>
            <a:r>
              <a:rPr lang="en-US" altLang="en-US" sz="5225" b="1" baseline="30000" dirty="0"/>
              <a:t>2</a:t>
            </a:r>
            <a:r>
              <a:rPr lang="en-US" altLang="en-US" sz="5225" b="1" dirty="0"/>
              <a:t>, Janelle Johnson</a:t>
            </a:r>
            <a:r>
              <a:rPr lang="en-US" altLang="en-US" sz="5225" b="1" baseline="30000" dirty="0"/>
              <a:t>3</a:t>
            </a:r>
            <a:r>
              <a:rPr lang="en-US" altLang="en-US" sz="5225" b="1" dirty="0"/>
              <a:t>, Elena Sparrow</a:t>
            </a:r>
            <a:r>
              <a:rPr lang="en-US" altLang="en-US" sz="5225" b="1" baseline="30000" dirty="0"/>
              <a:t>4</a:t>
            </a:r>
            <a:r>
              <a:rPr lang="en-US" altLang="en-US" sz="5225" b="1" dirty="0"/>
              <a:t>, Kevin Czajowski</a:t>
            </a:r>
            <a:r>
              <a:rPr lang="en-US" altLang="en-US" sz="5225" b="1" baseline="30000" dirty="0"/>
              <a:t>5</a:t>
            </a:r>
            <a:r>
              <a:rPr lang="en-US" altLang="en-US" sz="5225" b="1" dirty="0"/>
              <a:t>, </a:t>
            </a:r>
            <a:br>
              <a:rPr lang="en-US" altLang="en-US" sz="5225" b="1" dirty="0"/>
            </a:br>
            <a:r>
              <a:rPr lang="en-US" altLang="en-US" sz="5225" b="1" dirty="0"/>
              <a:t>Sherry Herron</a:t>
            </a:r>
            <a:r>
              <a:rPr lang="en-US" altLang="en-US" sz="5225" b="1" baseline="30000" dirty="0"/>
              <a:t>6</a:t>
            </a:r>
            <a:r>
              <a:rPr lang="en-US" altLang="en-US" sz="5225" b="1" dirty="0"/>
              <a:t> and Peter Falcon</a:t>
            </a:r>
            <a:r>
              <a:rPr lang="en-US" altLang="en-US" sz="5225" b="1" baseline="30000" dirty="0"/>
              <a:t>7</a:t>
            </a:r>
            <a:endParaRPr lang="en-US" altLang="en-US" sz="5225" b="1" dirty="0"/>
          </a:p>
          <a:p>
            <a:pPr eaLnBrk="1" hangingPunct="1"/>
            <a:endParaRPr lang="en-US" altLang="en-US" sz="2787" b="1" i="1" dirty="0"/>
          </a:p>
          <a:p>
            <a:pPr eaLnBrk="1" hangingPunct="1"/>
            <a:r>
              <a:rPr lang="en-US" altLang="en-US" sz="2787" b="1" i="1" baseline="30000" dirty="0"/>
              <a:t>1</a:t>
            </a:r>
            <a:r>
              <a:rPr lang="en-US" altLang="en-US" sz="2787" b="1" i="1" dirty="0"/>
              <a:t>University of New Hampshire (Durham, NH), </a:t>
            </a:r>
            <a:r>
              <a:rPr lang="en-US" altLang="en-US" sz="2787" b="1" i="1" baseline="30000" dirty="0"/>
              <a:t>2</a:t>
            </a:r>
            <a:r>
              <a:rPr lang="en-US" altLang="en-US" sz="2787" b="1" i="1" dirty="0"/>
              <a:t>GLOBE Implementation Office (Boulder, CO), </a:t>
            </a:r>
            <a:r>
              <a:rPr lang="en-US" altLang="en-US" sz="2787" b="1" i="1" baseline="30000" dirty="0"/>
              <a:t>3</a:t>
            </a:r>
            <a:r>
              <a:rPr lang="en-US" altLang="en-US" sz="2787" b="1" i="1" dirty="0"/>
              <a:t>Metropolitan State University (Denver, CO), </a:t>
            </a:r>
            <a:r>
              <a:rPr lang="en-US" altLang="en-US" sz="2787" b="1" i="1" baseline="30000" dirty="0"/>
              <a:t>4</a:t>
            </a:r>
            <a:r>
              <a:rPr lang="en-US" altLang="en-US" sz="2787" b="1" i="1" dirty="0"/>
              <a:t>University of Alaska </a:t>
            </a:r>
            <a:r>
              <a:rPr lang="en-US" altLang="en-US" sz="2787" b="1" i="1" dirty="0"/>
              <a:t>F</a:t>
            </a:r>
            <a:r>
              <a:rPr lang="en-US" altLang="en-US" sz="2787" b="1" i="1" dirty="0" smtClean="0"/>
              <a:t>airbanks (Fairbanks</a:t>
            </a:r>
            <a:r>
              <a:rPr lang="en-US" altLang="en-US" sz="2787" b="1" i="1" dirty="0"/>
              <a:t>, AK), </a:t>
            </a:r>
            <a:br>
              <a:rPr lang="en-US" altLang="en-US" sz="2787" b="1" i="1" dirty="0"/>
            </a:br>
            <a:r>
              <a:rPr lang="en-US" altLang="en-US" sz="2787" b="1" i="1" baseline="30000" dirty="0"/>
              <a:t>5</a:t>
            </a:r>
            <a:r>
              <a:rPr lang="en-US" altLang="en-US" sz="2787" b="1" i="1" dirty="0"/>
              <a:t>University of Toledo (Toledo, OH), </a:t>
            </a:r>
            <a:r>
              <a:rPr lang="en-US" altLang="en-US" sz="2787" b="1" i="1" baseline="30000" dirty="0"/>
              <a:t>6</a:t>
            </a:r>
            <a:r>
              <a:rPr lang="en-US" altLang="en-US" sz="2787" b="1" i="1" dirty="0"/>
              <a:t>University of Southern Mississippi (Hattiesburg, MS), </a:t>
            </a:r>
            <a:r>
              <a:rPr lang="en-US" altLang="en-US" sz="2787" b="1" i="1" baseline="30000" dirty="0"/>
              <a:t>7</a:t>
            </a:r>
            <a:r>
              <a:rPr lang="en-US" altLang="en-US" sz="2787" b="1" i="1" dirty="0"/>
              <a:t>Jet Propulsion Lab (Pasadena, CA)</a:t>
            </a:r>
            <a:endParaRPr lang="en-US" altLang="en-US" sz="5225" dirty="0"/>
          </a:p>
        </p:txBody>
      </p:sp>
      <p:sp>
        <p:nvSpPr>
          <p:cNvPr id="2052" name="AutoShape 31"/>
          <p:cNvSpPr>
            <a:spLocks noChangeArrowheads="1"/>
          </p:cNvSpPr>
          <p:nvPr/>
        </p:nvSpPr>
        <p:spPr bwMode="auto">
          <a:xfrm>
            <a:off x="22390054" y="6322334"/>
            <a:ext cx="20921581" cy="4536807"/>
          </a:xfrm>
          <a:prstGeom prst="roundRect">
            <a:avLst>
              <a:gd name="adj" fmla="val 7000"/>
            </a:avLst>
          </a:prstGeom>
          <a:solidFill>
            <a:schemeClr val="accent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8360"/>
          </a:p>
        </p:txBody>
      </p:sp>
      <p:sp>
        <p:nvSpPr>
          <p:cNvPr id="2065" name="Text Box 39"/>
          <p:cNvSpPr txBox="1">
            <a:spLocks noChangeArrowheads="1"/>
          </p:cNvSpPr>
          <p:nvPr/>
        </p:nvSpPr>
        <p:spPr bwMode="auto">
          <a:xfrm>
            <a:off x="23641168" y="7998653"/>
            <a:ext cx="18483937" cy="2633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57150" cmpd="thinThick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59915" tIns="29957" rIns="59915" bIns="29957">
            <a:spAutoFit/>
          </a:bodyPr>
          <a:lstStyle>
            <a:lvl1pPr defTabSz="688975"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688975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88975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88975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88975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688975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688975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688975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688975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2800" dirty="0"/>
              <a:t>Through a grant from the National Science Foundation, students in 5</a:t>
            </a:r>
            <a:r>
              <a:rPr lang="en-US" sz="2800" baseline="30000" dirty="0"/>
              <a:t>th</a:t>
            </a:r>
            <a:r>
              <a:rPr lang="en-US" sz="2800" dirty="0"/>
              <a:t> to </a:t>
            </a:r>
            <a:r>
              <a:rPr lang="en-US" sz="2800" dirty="0" smtClean="0"/>
              <a:t>12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grade </a:t>
            </a:r>
            <a:r>
              <a:rPr lang="en-US" sz="2800" dirty="0"/>
              <a:t>from across the United States had the opportunity to come together at one of six face-to-face regional science symposia (formerly regional science fairs) to share the results of field investigations using GLOBE Program protocols. </a:t>
            </a:r>
          </a:p>
          <a:p>
            <a:r>
              <a:rPr lang="en-US" sz="2800" dirty="0"/>
              <a:t>Leading up to the science symposia, GLOBE teachers attended live webinars (or viewed the archive) providing professional development on field investigations and enhancing scientific practices of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the </a:t>
            </a:r>
            <a:r>
              <a:rPr lang="en-US" sz="2800" dirty="0"/>
              <a:t>natural scientists in classrooms. </a:t>
            </a:r>
          </a:p>
        </p:txBody>
      </p:sp>
      <p:sp>
        <p:nvSpPr>
          <p:cNvPr id="2068" name="Text Box 43"/>
          <p:cNvSpPr txBox="1">
            <a:spLocks noChangeArrowheads="1"/>
          </p:cNvSpPr>
          <p:nvPr/>
        </p:nvSpPr>
        <p:spPr bwMode="auto">
          <a:xfrm>
            <a:off x="22758798" y="6703223"/>
            <a:ext cx="20248671" cy="119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9564" tIns="44782" rIns="89564" bIns="44782">
            <a:spAutoFit/>
          </a:bodyPr>
          <a:lstStyle>
            <a:lvl1pPr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7200" b="1" dirty="0">
                <a:latin typeface="Cambria"/>
                <a:cs typeface="Cambria"/>
              </a:rPr>
              <a:t>Student Research Symposia</a:t>
            </a:r>
          </a:p>
        </p:txBody>
      </p:sp>
      <p:sp>
        <p:nvSpPr>
          <p:cNvPr id="29" name="AutoShape 4"/>
          <p:cNvSpPr>
            <a:spLocks noChangeArrowheads="1"/>
          </p:cNvSpPr>
          <p:nvPr/>
        </p:nvSpPr>
        <p:spPr bwMode="auto">
          <a:xfrm>
            <a:off x="594901" y="6355349"/>
            <a:ext cx="21596808" cy="4590585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8360"/>
          </a:p>
        </p:txBody>
      </p:sp>
      <p:sp>
        <p:nvSpPr>
          <p:cNvPr id="2" name="TextBox 1"/>
          <p:cNvSpPr txBox="1"/>
          <p:nvPr/>
        </p:nvSpPr>
        <p:spPr>
          <a:xfrm>
            <a:off x="1032300" y="6446478"/>
            <a:ext cx="21053587" cy="1235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Cambria"/>
                <a:cs typeface="Cambria"/>
              </a:rPr>
              <a:t>Partner Bootcamps</a:t>
            </a:r>
          </a:p>
        </p:txBody>
      </p:sp>
      <p:sp>
        <p:nvSpPr>
          <p:cNvPr id="30" name="AutoShape 4"/>
          <p:cNvSpPr>
            <a:spLocks noChangeArrowheads="1"/>
          </p:cNvSpPr>
          <p:nvPr/>
        </p:nvSpPr>
        <p:spPr bwMode="auto">
          <a:xfrm>
            <a:off x="685692" y="11096292"/>
            <a:ext cx="12481668" cy="5664915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8360" dirty="0"/>
          </a:p>
        </p:txBody>
      </p:sp>
      <p:sp>
        <p:nvSpPr>
          <p:cNvPr id="31" name="TextBox 30"/>
          <p:cNvSpPr txBox="1"/>
          <p:nvPr/>
        </p:nvSpPr>
        <p:spPr>
          <a:xfrm>
            <a:off x="1187086" y="11453361"/>
            <a:ext cx="11602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latin typeface="Cambria"/>
                <a:cs typeface="Cambria"/>
              </a:rPr>
              <a:t>Agenda Topics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22389618" y="11090330"/>
            <a:ext cx="8853004" cy="5720263"/>
            <a:chOff x="25711149" y="22858598"/>
            <a:chExt cx="14324331" cy="4880431"/>
          </a:xfrm>
        </p:grpSpPr>
        <p:sp>
          <p:nvSpPr>
            <p:cNvPr id="2050" name="AutoShape 30"/>
            <p:cNvSpPr>
              <a:spLocks noChangeArrowheads="1"/>
            </p:cNvSpPr>
            <p:nvPr/>
          </p:nvSpPr>
          <p:spPr bwMode="auto">
            <a:xfrm>
              <a:off x="25711149" y="22858598"/>
              <a:ext cx="14324331" cy="4880431"/>
            </a:xfrm>
            <a:prstGeom prst="roundRect">
              <a:avLst>
                <a:gd name="adj" fmla="val 7000"/>
              </a:avLst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en-US" altLang="en-US" sz="8360"/>
            </a:p>
          </p:txBody>
        </p:sp>
        <p:sp>
          <p:nvSpPr>
            <p:cNvPr id="2056" name="Text Box 11"/>
            <p:cNvSpPr txBox="1">
              <a:spLocks noChangeArrowheads="1"/>
            </p:cNvSpPr>
            <p:nvPr/>
          </p:nvSpPr>
          <p:spPr bwMode="auto">
            <a:xfrm>
              <a:off x="26729813" y="22957680"/>
              <a:ext cx="12847549" cy="1087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89564" tIns="44782" rIns="89564" bIns="44782">
              <a:spAutoFit/>
            </a:bodyPr>
            <a:lstStyle>
              <a:lvl1pPr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defTabSz="4938713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defTabSz="4938713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5746" b="1" dirty="0">
                  <a:latin typeface="Cambria"/>
                  <a:cs typeface="Cambria"/>
                </a:rPr>
                <a:t>Common Activities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6329219" y="23849100"/>
              <a:ext cx="13363810" cy="37380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eaLnBrk="1" hangingPunct="1"/>
              <a:r>
                <a:rPr lang="en-US" altLang="en-US" sz="2787" dirty="0"/>
                <a:t>Day 1: Opening evening activities (telescopes and night sky viewing, geocaching/GPS scavenger </a:t>
              </a:r>
              <a:r>
                <a:rPr lang="en-US" altLang="en-US" sz="2787" dirty="0" smtClean="0"/>
                <a:t>hunts, </a:t>
              </a:r>
              <a:r>
                <a:rPr lang="en-US" altLang="en-US" sz="2787" dirty="0"/>
                <a:t>bonfires, tower building, keynote speakers, school garden visits</a:t>
              </a:r>
              <a:r>
                <a:rPr lang="en-US" altLang="en-US" sz="2787" dirty="0" smtClean="0"/>
                <a:t>).</a:t>
              </a:r>
            </a:p>
            <a:p>
              <a:pPr algn="l" eaLnBrk="1" hangingPunct="1"/>
              <a:endParaRPr lang="en-US" altLang="en-US" sz="2787" dirty="0"/>
            </a:p>
            <a:p>
              <a:pPr algn="l" eaLnBrk="1" hangingPunct="1"/>
              <a:r>
                <a:rPr lang="en-US" altLang="en-US" sz="2787" dirty="0"/>
                <a:t>Day 2: Poster set-up, sharing research with GISN through poster sessions, judging, back-stage tours of NASA or </a:t>
              </a:r>
              <a:r>
                <a:rPr lang="en-US" altLang="en-US" sz="2787" dirty="0" smtClean="0"/>
                <a:t>venues, </a:t>
              </a:r>
              <a:r>
                <a:rPr lang="en-US" altLang="en-US" sz="2787" dirty="0"/>
                <a:t>teacher professional development, kite flying, regional GLOBE Partnership meetings, celebrations.</a:t>
              </a:r>
            </a:p>
          </p:txBody>
        </p:sp>
      </p:grpSp>
      <p:sp>
        <p:nvSpPr>
          <p:cNvPr id="34" name="AutoShape 4"/>
          <p:cNvSpPr>
            <a:spLocks noChangeArrowheads="1"/>
          </p:cNvSpPr>
          <p:nvPr/>
        </p:nvSpPr>
        <p:spPr bwMode="auto">
          <a:xfrm>
            <a:off x="574242" y="17015296"/>
            <a:ext cx="12654077" cy="10654685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numCol="2" anchor="ctr"/>
          <a:lstStyle>
            <a:lvl1pPr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8360" dirty="0">
              <a:effectLst>
                <a:outerShdw blurRad="50800" dist="50800" dir="5400000" algn="ctr" rotWithShape="0">
                  <a:schemeClr val="bg1"/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032300" y="7663956"/>
            <a:ext cx="20765020" cy="31085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1"/>
            <a:r>
              <a:rPr lang="en-US" sz="2800" dirty="0"/>
              <a:t>April 17-22, 2016 Charlotte, </a:t>
            </a:r>
            <a:r>
              <a:rPr lang="en-US" sz="2800" dirty="0" smtClean="0"/>
              <a:t>NC, May </a:t>
            </a:r>
            <a:r>
              <a:rPr lang="en-US" sz="2800" dirty="0"/>
              <a:t>22-27, 2016 Santa Fe, NM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2800" dirty="0"/>
              <a:t>Upcoming: March 13-17, 2017 Boulder, </a:t>
            </a:r>
            <a:r>
              <a:rPr lang="en-US" sz="2800" dirty="0" smtClean="0"/>
              <a:t>CO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Cambria"/>
                <a:cs typeface="Cambria"/>
              </a:rPr>
              <a:t/>
            </a:r>
            <a:br>
              <a:rPr lang="en-US" sz="2800" dirty="0">
                <a:latin typeface="Cambria"/>
                <a:cs typeface="Cambria"/>
              </a:rPr>
            </a:br>
            <a:r>
              <a:rPr lang="en-US" sz="2800" dirty="0"/>
              <a:t>The goals of the NSF-funded Bootcamps were to provide (1) new and current partners professional development to serve a more diverse audience; (2) necessary information for new partners to begin to create a robust GLOBE Program;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(</a:t>
            </a:r>
            <a:r>
              <a:rPr lang="en-US" sz="2800" dirty="0"/>
              <a:t>3) a mechanism for current partners to add more GLOBE-savvy personnel; and, (4) time devoted to partners creating collaborative networks to apply for NSF-funding.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467145" y="12715195"/>
            <a:ext cx="11322616" cy="3523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97632" indent="-497632" algn="l">
              <a:buFont typeface="Arial" charset="0"/>
              <a:buChar char="•"/>
            </a:pPr>
            <a:r>
              <a:rPr lang="en-US" sz="2787" dirty="0"/>
              <a:t>S</a:t>
            </a:r>
            <a:r>
              <a:rPr lang="en-US" sz="2787" dirty="0" smtClean="0"/>
              <a:t>cience </a:t>
            </a:r>
            <a:r>
              <a:rPr lang="en-US" sz="2787" dirty="0"/>
              <a:t>protocols (hydrology, soil, atmosphere, biosphere)</a:t>
            </a:r>
          </a:p>
          <a:p>
            <a:pPr marL="497632" indent="-497632" algn="l">
              <a:buFont typeface="Arial" charset="0"/>
              <a:buChar char="•"/>
            </a:pPr>
            <a:r>
              <a:rPr lang="en-US" sz="2787" dirty="0"/>
              <a:t>GLOBE Partnership “mechanics” </a:t>
            </a:r>
          </a:p>
          <a:p>
            <a:pPr marL="497632" indent="-497632" algn="l">
              <a:buFont typeface="Arial" charset="0"/>
              <a:buChar char="•"/>
            </a:pPr>
            <a:r>
              <a:rPr lang="en-US" sz="2787" dirty="0"/>
              <a:t>G</a:t>
            </a:r>
            <a:r>
              <a:rPr lang="en-US" sz="2787" dirty="0" smtClean="0"/>
              <a:t>rounding </a:t>
            </a:r>
            <a:r>
              <a:rPr lang="en-US" sz="2787" dirty="0"/>
              <a:t>science education in community</a:t>
            </a:r>
          </a:p>
          <a:p>
            <a:pPr marL="497632" indent="-497632" algn="l">
              <a:buFont typeface="Arial" charset="0"/>
              <a:buChar char="•"/>
            </a:pPr>
            <a:r>
              <a:rPr lang="en-US" sz="2787" dirty="0"/>
              <a:t>P</a:t>
            </a:r>
            <a:r>
              <a:rPr lang="en-US" sz="2787" dirty="0" smtClean="0"/>
              <a:t>resentations </a:t>
            </a:r>
            <a:r>
              <a:rPr lang="en-US" sz="2787" dirty="0"/>
              <a:t>from practitioners </a:t>
            </a:r>
            <a:r>
              <a:rPr lang="en-US" sz="2787" dirty="0" smtClean="0"/>
              <a:t/>
            </a:r>
            <a:br>
              <a:rPr lang="en-US" sz="2787" dirty="0" smtClean="0"/>
            </a:br>
            <a:r>
              <a:rPr lang="en-US" sz="2787" dirty="0" smtClean="0"/>
              <a:t>(</a:t>
            </a:r>
            <a:r>
              <a:rPr lang="en-US" sz="2787" dirty="0"/>
              <a:t>Latino ELL, urban African-American, First Nations)</a:t>
            </a:r>
          </a:p>
          <a:p>
            <a:pPr marL="497632" indent="-497632" algn="l">
              <a:buFont typeface="Arial" charset="0"/>
              <a:buChar char="•"/>
            </a:pPr>
            <a:r>
              <a:rPr lang="en-US" sz="2787" dirty="0" err="1"/>
              <a:t>M</a:t>
            </a:r>
            <a:r>
              <a:rPr lang="en-US" sz="2787" dirty="0" err="1" smtClean="0"/>
              <a:t>icroaggressions</a:t>
            </a:r>
            <a:r>
              <a:rPr lang="en-US" sz="2787" dirty="0" smtClean="0"/>
              <a:t> </a:t>
            </a:r>
            <a:r>
              <a:rPr lang="en-US" sz="2787" dirty="0"/>
              <a:t>and the experience of racism </a:t>
            </a:r>
          </a:p>
          <a:p>
            <a:pPr marL="497632" indent="-497632" algn="l">
              <a:buFont typeface="Arial" charset="0"/>
              <a:buChar char="•"/>
            </a:pPr>
            <a:r>
              <a:rPr lang="en-US" sz="2787" dirty="0"/>
              <a:t>C</a:t>
            </a:r>
            <a:r>
              <a:rPr lang="en-US" sz="2787" dirty="0" smtClean="0"/>
              <a:t>ollaborative </a:t>
            </a:r>
            <a:r>
              <a:rPr lang="en-US" sz="2787" dirty="0"/>
              <a:t>groups for NSF proposal submissions and discussions</a:t>
            </a:r>
          </a:p>
        </p:txBody>
      </p:sp>
      <p:sp>
        <p:nvSpPr>
          <p:cNvPr id="39" name="AutoShape 4"/>
          <p:cNvSpPr>
            <a:spLocks noChangeArrowheads="1"/>
          </p:cNvSpPr>
          <p:nvPr/>
        </p:nvSpPr>
        <p:spPr bwMode="auto">
          <a:xfrm>
            <a:off x="34800527" y="1150199"/>
            <a:ext cx="8287688" cy="5003577"/>
          </a:xfrm>
          <a:prstGeom prst="roundRect">
            <a:avLst>
              <a:gd name="adj" fmla="val 7000"/>
            </a:avLst>
          </a:prstGeom>
          <a:gradFill rotWithShape="1">
            <a:gsLst>
              <a:gs pos="0">
                <a:srgbClr val="A7C4FF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9564" tIns="44782" rIns="89564" bIns="44782" anchor="ctr"/>
          <a:lstStyle/>
          <a:p>
            <a:pPr defTabSz="4300372"/>
            <a:endParaRPr lang="en-US" altLang="en-US" sz="7431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213603" y="3489351"/>
            <a:ext cx="7424179" cy="2204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27" dirty="0"/>
              <a:t>✦International ✦ K12 ✦ Science ✦ Education✦ </a:t>
            </a:r>
          </a:p>
          <a:p>
            <a:pPr lvl="1"/>
            <a:endParaRPr lang="en-US" sz="2427" dirty="0"/>
          </a:p>
          <a:p>
            <a:pPr lvl="1"/>
            <a:r>
              <a:rPr lang="en-US" sz="2427" dirty="0"/>
              <a:t>Students and teachers collect environmental data using scientifically validated protocols and </a:t>
            </a:r>
          </a:p>
          <a:p>
            <a:pPr lvl="1"/>
            <a:r>
              <a:rPr lang="en-US" sz="2427" dirty="0"/>
              <a:t>contribute to a worldwide, long-term database.</a:t>
            </a:r>
          </a:p>
          <a:p>
            <a:r>
              <a:rPr lang="en-US" sz="796" dirty="0">
                <a:latin typeface="Cambria"/>
                <a:cs typeface="Cambria"/>
              </a:rPr>
              <a:t/>
            </a:r>
            <a:br>
              <a:rPr lang="en-US" sz="796" dirty="0">
                <a:latin typeface="Cambria"/>
                <a:cs typeface="Cambria"/>
              </a:rPr>
            </a:br>
            <a:endParaRPr lang="en-US" sz="796" dirty="0">
              <a:latin typeface="Cambria"/>
              <a:cs typeface="Cambria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968010" y="1521896"/>
            <a:ext cx="6157094" cy="1696168"/>
          </a:xfrm>
          <a:prstGeom prst="rect">
            <a:avLst/>
          </a:prstGeom>
          <a:ln>
            <a:noFill/>
          </a:ln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627129" y="31369448"/>
            <a:ext cx="14684506" cy="127129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21752"/>
              </p:ext>
            </p:extLst>
          </p:nvPr>
        </p:nvGraphicFramePr>
        <p:xfrm>
          <a:off x="31881987" y="22408858"/>
          <a:ext cx="11732861" cy="842466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61691"/>
                <a:gridCol w="2400618"/>
                <a:gridCol w="4480243"/>
                <a:gridCol w="1990309"/>
              </a:tblGrid>
              <a:tr h="45123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Date</a:t>
                      </a:r>
                      <a:endParaRPr lang="en-US" sz="2400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0306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Region</a:t>
                      </a:r>
                      <a:endParaRPr lang="en-US" sz="2400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0306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Location</a:t>
                      </a:r>
                      <a:endParaRPr lang="en-US" sz="2400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0306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aseline="0" dirty="0" smtClean="0"/>
                        <a:t>Partners</a:t>
                      </a:r>
                      <a:endParaRPr lang="en-US" sz="2400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03064"/>
                    </a:solidFill>
                  </a:tcPr>
                </a:tc>
              </a:tr>
              <a:tr h="1327911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March 10-11, 2016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D9477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Northeast and </a:t>
                      </a:r>
                      <a:br>
                        <a:rPr lang="en-US" sz="2400" b="1" dirty="0" smtClean="0"/>
                      </a:br>
                      <a:r>
                        <a:rPr lang="en-US" sz="2400" b="1" dirty="0" smtClean="0"/>
                        <a:t>Mid-Atlantic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D9477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NASA Goddard</a:t>
                      </a:r>
                      <a:r>
                        <a:rPr lang="en-US" sz="2400" b="1" baseline="0" dirty="0" smtClean="0"/>
                        <a:t> </a:t>
                      </a:r>
                      <a:br>
                        <a:rPr lang="en-US" sz="2400" b="1" baseline="0" dirty="0" smtClean="0"/>
                      </a:br>
                      <a:r>
                        <a:rPr lang="en-US" sz="2400" b="1" dirty="0" smtClean="0"/>
                        <a:t>Greenbelt, MD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D9477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32 students</a:t>
                      </a:r>
                    </a:p>
                    <a:p>
                      <a:r>
                        <a:rPr lang="en-US" sz="2400" b="1" dirty="0" smtClean="0"/>
                        <a:t>9 teachers</a:t>
                      </a:r>
                      <a:br>
                        <a:rPr lang="en-US" sz="2400" b="1" dirty="0" smtClean="0"/>
                      </a:br>
                      <a:r>
                        <a:rPr lang="en-US" sz="2400" b="1" dirty="0" smtClean="0"/>
                        <a:t>8 partners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D94771"/>
                    </a:solidFill>
                  </a:tcPr>
                </a:tc>
              </a:tr>
              <a:tr h="1327911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April 29-30, 2016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AB8C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Pacific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AB8C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Jet Propulsion Lab</a:t>
                      </a:r>
                      <a:r>
                        <a:rPr lang="en-US" sz="2400" b="1" baseline="0" dirty="0" smtClean="0"/>
                        <a:t> </a:t>
                      </a:r>
                      <a:br>
                        <a:rPr lang="en-US" sz="2400" b="1" baseline="0" dirty="0" smtClean="0"/>
                      </a:br>
                      <a:r>
                        <a:rPr lang="en-US" sz="2400" b="1" dirty="0" smtClean="0"/>
                        <a:t>Pasadena, CA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AB8CB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17 students </a:t>
                      </a:r>
                    </a:p>
                    <a:p>
                      <a:r>
                        <a:rPr lang="en-US" sz="2400" b="1" dirty="0" smtClean="0"/>
                        <a:t>5 teachers</a:t>
                      </a:r>
                    </a:p>
                    <a:p>
                      <a:r>
                        <a:rPr lang="en-US" sz="2400" b="1" dirty="0" smtClean="0"/>
                        <a:t>5 partners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AB8CB4"/>
                    </a:solidFill>
                  </a:tcPr>
                </a:tc>
              </a:tr>
              <a:tr h="1327911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May 5-6,</a:t>
                      </a:r>
                      <a:r>
                        <a:rPr lang="en-US" sz="2400" b="1" baseline="0" dirty="0" smtClean="0"/>
                        <a:t> 2016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71C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Southeast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71C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Mississippi Museum of </a:t>
                      </a:r>
                    </a:p>
                    <a:p>
                      <a:r>
                        <a:rPr lang="en-US" sz="2400" b="1" dirty="0" smtClean="0"/>
                        <a:t>Natural Science </a:t>
                      </a:r>
                      <a:br>
                        <a:rPr lang="en-US" sz="2400" b="1" dirty="0" smtClean="0"/>
                      </a:br>
                      <a:r>
                        <a:rPr lang="en-US" sz="2400" b="1" dirty="0" smtClean="0"/>
                        <a:t>Jackson,</a:t>
                      </a:r>
                      <a:r>
                        <a:rPr lang="en-US" sz="2400" b="1" baseline="0" dirty="0" smtClean="0"/>
                        <a:t> MS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71C2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22 students</a:t>
                      </a:r>
                    </a:p>
                    <a:p>
                      <a:r>
                        <a:rPr lang="en-US" sz="2400" b="1" baseline="0" dirty="0" smtClean="0"/>
                        <a:t>4 teachers</a:t>
                      </a:r>
                    </a:p>
                    <a:p>
                      <a:r>
                        <a:rPr lang="en-US" sz="2400" b="1" dirty="0" smtClean="0"/>
                        <a:t>4 partners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71C2AD"/>
                    </a:solidFill>
                  </a:tcPr>
                </a:tc>
              </a:tr>
              <a:tr h="1327911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May 13-14,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dirty="0" smtClean="0"/>
                        <a:t>2016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7509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Midwest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7509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University of Toledo </a:t>
                      </a:r>
                      <a:br>
                        <a:rPr lang="en-US" sz="2400" b="1" dirty="0" smtClean="0"/>
                      </a:br>
                      <a:r>
                        <a:rPr lang="en-US" sz="2400" b="1" dirty="0" smtClean="0"/>
                        <a:t>Toledo, OH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7509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40 students</a:t>
                      </a:r>
                    </a:p>
                    <a:p>
                      <a:r>
                        <a:rPr lang="en-US" sz="2400" b="1" dirty="0" smtClean="0"/>
                        <a:t>8 teachers</a:t>
                      </a:r>
                    </a:p>
                    <a:p>
                      <a:r>
                        <a:rPr lang="en-US" sz="2400" b="1" dirty="0" smtClean="0"/>
                        <a:t>4 partners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075092"/>
                    </a:solidFill>
                  </a:tcPr>
                </a:tc>
              </a:tr>
              <a:tr h="1327911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May 20-21,</a:t>
                      </a:r>
                      <a:r>
                        <a:rPr lang="en-US" sz="2400" b="1" baseline="0" dirty="0" smtClean="0"/>
                        <a:t> 2016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1C7C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Northwest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1C7C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World Forestry Center </a:t>
                      </a:r>
                      <a:br>
                        <a:rPr lang="en-US" sz="2400" b="1" dirty="0" smtClean="0"/>
                      </a:br>
                      <a:r>
                        <a:rPr lang="en-US" sz="2400" b="1" dirty="0" smtClean="0"/>
                        <a:t>Portland, OR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1C7C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20 students</a:t>
                      </a:r>
                    </a:p>
                    <a:p>
                      <a:r>
                        <a:rPr lang="en-US" sz="2400" b="1" dirty="0" smtClean="0"/>
                        <a:t>4 teachers</a:t>
                      </a:r>
                    </a:p>
                    <a:p>
                      <a:r>
                        <a:rPr lang="en-US" sz="2400" b="1" dirty="0" smtClean="0"/>
                        <a:t>4 partners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1C7C40"/>
                    </a:solidFill>
                  </a:tcPr>
                </a:tc>
              </a:tr>
              <a:tr h="1327911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May 20-21, 2016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E4895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Southwest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E4895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University of Texas-Tyler</a:t>
                      </a:r>
                      <a:r>
                        <a:rPr lang="en-US" sz="2400" b="1" baseline="0" dirty="0" smtClean="0"/>
                        <a:t> </a:t>
                      </a:r>
                      <a:br>
                        <a:rPr lang="en-US" sz="2400" b="1" baseline="0" dirty="0" smtClean="0"/>
                      </a:br>
                      <a:r>
                        <a:rPr lang="en-US" sz="2400" b="1" baseline="0" dirty="0" smtClean="0"/>
                        <a:t>Houston Engineering Center </a:t>
                      </a:r>
                      <a:br>
                        <a:rPr lang="en-US" sz="2400" b="1" baseline="0" dirty="0" smtClean="0"/>
                      </a:br>
                      <a:r>
                        <a:rPr lang="en-US" sz="2400" b="1" baseline="0" dirty="0" smtClean="0"/>
                        <a:t>Houston, TX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E4895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33 students</a:t>
                      </a:r>
                    </a:p>
                    <a:p>
                      <a:r>
                        <a:rPr lang="en-US" sz="2400" b="1" dirty="0" smtClean="0"/>
                        <a:t>7 teachers</a:t>
                      </a:r>
                    </a:p>
                    <a:p>
                      <a:r>
                        <a:rPr lang="en-US" sz="2400" b="1" dirty="0" smtClean="0"/>
                        <a:t>2 partners</a:t>
                      </a:r>
                      <a:endParaRPr lang="en-US" sz="2400" b="1" dirty="0">
                        <a:solidFill>
                          <a:srgbClr val="003399"/>
                        </a:solidFill>
                      </a:endParaRPr>
                    </a:p>
                  </a:txBody>
                  <a:tcPr anchor="ctr">
                    <a:solidFill>
                      <a:srgbClr val="E48951"/>
                    </a:solidFill>
                  </a:tcPr>
                </a:tc>
              </a:tr>
            </a:tbl>
          </a:graphicData>
        </a:graphic>
      </p:graphicFrame>
      <p:grpSp>
        <p:nvGrpSpPr>
          <p:cNvPr id="45" name="Group 44"/>
          <p:cNvGrpSpPr/>
          <p:nvPr/>
        </p:nvGrpSpPr>
        <p:grpSpPr>
          <a:xfrm>
            <a:off x="34687265" y="16942694"/>
            <a:ext cx="8221750" cy="5245796"/>
            <a:chOff x="34653797" y="11147697"/>
            <a:chExt cx="8550166" cy="572323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10"/>
            <a:srcRect l="5406" t="4478" r="2387" b="9743"/>
            <a:stretch/>
          </p:blipFill>
          <p:spPr>
            <a:xfrm>
              <a:off x="34653797" y="11147697"/>
              <a:ext cx="8550166" cy="569772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" name="Rectangle 12"/>
            <p:cNvSpPr/>
            <p:nvPr/>
          </p:nvSpPr>
          <p:spPr bwMode="auto">
            <a:xfrm>
              <a:off x="39384738" y="16630576"/>
              <a:ext cx="1155120" cy="240359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0" spcFirstLastPara="0" vertOverflow="overflow" horzOverflow="overflow" vert="horz" wrap="none" lIns="79629" tIns="39814" rIns="79629" bIns="39814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300372"/>
              <a:endParaRPr lang="en-US" sz="7431"/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9"/>
          <a:stretch/>
        </p:blipFill>
        <p:spPr>
          <a:xfrm rot="5400000">
            <a:off x="31311113" y="11534045"/>
            <a:ext cx="3246404" cy="265059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9228" y="17069710"/>
            <a:ext cx="4153083" cy="31019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8" r="4736" b="4093"/>
          <a:stretch/>
        </p:blipFill>
        <p:spPr>
          <a:xfrm>
            <a:off x="31616735" y="14628763"/>
            <a:ext cx="2682045" cy="21843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1267" y="17027755"/>
            <a:ext cx="4165545" cy="3111304"/>
          </a:xfrm>
          <a:prstGeom prst="rect">
            <a:avLst/>
          </a:prstGeom>
        </p:spPr>
      </p:pic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586157" y="27959570"/>
            <a:ext cx="12581203" cy="3317154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8360"/>
          </a:p>
        </p:txBody>
      </p:sp>
      <p:sp>
        <p:nvSpPr>
          <p:cNvPr id="2062" name="Text Box 27"/>
          <p:cNvSpPr txBox="1">
            <a:spLocks noChangeArrowheads="1"/>
          </p:cNvSpPr>
          <p:nvPr/>
        </p:nvSpPr>
        <p:spPr bwMode="auto">
          <a:xfrm rot="16200000">
            <a:off x="-98871" y="29290080"/>
            <a:ext cx="2603825" cy="680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9564" tIns="44782" rIns="89564" bIns="44782">
            <a:spAutoFit/>
          </a:bodyPr>
          <a:lstStyle>
            <a:lvl1pPr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938713" eaLnBrk="0" hangingPunct="0">
              <a:defRPr sz="96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defTabSz="4938713" eaLnBrk="0" fontAlgn="base" hangingPunct="0">
              <a:spcBef>
                <a:spcPct val="0"/>
              </a:spcBef>
              <a:spcAft>
                <a:spcPct val="0"/>
              </a:spcAft>
              <a:defRPr sz="9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483" dirty="0">
                <a:latin typeface="Cambria"/>
                <a:cs typeface="Cambria"/>
              </a:rPr>
              <a:t>QR </a:t>
            </a:r>
            <a:r>
              <a:rPr lang="en-US" altLang="en-US" sz="3832" dirty="0">
                <a:latin typeface="Cambria"/>
                <a:cs typeface="Cambria"/>
              </a:rPr>
              <a:t>Corner</a:t>
            </a:r>
            <a:endParaRPr lang="en-US" altLang="en-US" sz="3483" dirty="0">
              <a:latin typeface="Cambria"/>
              <a:cs typeface="Cambria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7421244" y="28085001"/>
            <a:ext cx="2529736" cy="2899647"/>
            <a:chOff x="9925731" y="28012574"/>
            <a:chExt cx="2529736" cy="2899647"/>
          </a:xfrm>
        </p:grpSpPr>
        <p:sp>
          <p:nvSpPr>
            <p:cNvPr id="2064" name="Text Box 38"/>
            <p:cNvSpPr txBox="1">
              <a:spLocks noChangeArrowheads="1"/>
            </p:cNvSpPr>
            <p:nvPr/>
          </p:nvSpPr>
          <p:spPr bwMode="auto">
            <a:xfrm>
              <a:off x="10286762" y="30546189"/>
              <a:ext cx="1807673" cy="366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57150" cmpd="thinThick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59915" tIns="29957" rIns="59915" bIns="29957">
              <a:spAutoFit/>
            </a:bodyPr>
            <a:lstStyle>
              <a:lvl1pPr marL="3857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28663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073150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4144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1762125" indent="-388938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2193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6765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1337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5909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>
                <a:lnSpc>
                  <a:spcPct val="95000"/>
                </a:lnSpc>
              </a:pPr>
              <a:r>
                <a:rPr lang="en-US" altLang="en-US" sz="2090" dirty="0">
                  <a:latin typeface="Times New Roman" pitchFamily="18" charset="0"/>
                </a:rPr>
                <a:t>List of Partners </a:t>
              </a:r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25731" y="28012574"/>
              <a:ext cx="2529736" cy="2529736"/>
            </a:xfrm>
            <a:prstGeom prst="rect">
              <a:avLst/>
            </a:prstGeom>
          </p:spPr>
        </p:pic>
      </p:grpSp>
      <p:grpSp>
        <p:nvGrpSpPr>
          <p:cNvPr id="15" name="Group 14"/>
          <p:cNvGrpSpPr/>
          <p:nvPr/>
        </p:nvGrpSpPr>
        <p:grpSpPr>
          <a:xfrm>
            <a:off x="1919522" y="28179293"/>
            <a:ext cx="2539996" cy="2838960"/>
            <a:chOff x="1706872" y="28072968"/>
            <a:chExt cx="2539996" cy="2838960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6872" y="28072968"/>
              <a:ext cx="2539996" cy="2539996"/>
            </a:xfrm>
            <a:prstGeom prst="rect">
              <a:avLst/>
            </a:prstGeom>
          </p:spPr>
        </p:pic>
        <p:sp>
          <p:nvSpPr>
            <p:cNvPr id="57" name="Text Box 38"/>
            <p:cNvSpPr txBox="1">
              <a:spLocks noChangeArrowheads="1"/>
            </p:cNvSpPr>
            <p:nvPr/>
          </p:nvSpPr>
          <p:spPr bwMode="auto">
            <a:xfrm>
              <a:off x="2063307" y="30545896"/>
              <a:ext cx="1962625" cy="366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57150" cmpd="thinThick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59915" tIns="29957" rIns="59915" bIns="29957">
              <a:spAutoFit/>
            </a:bodyPr>
            <a:lstStyle>
              <a:lvl1pPr marL="3857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28663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073150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4144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1762125" indent="-388938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2193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6765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1337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5909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>
                <a:lnSpc>
                  <a:spcPct val="95000"/>
                </a:lnSpc>
              </a:pPr>
              <a:r>
                <a:rPr lang="en-US" altLang="en-US" sz="2090" dirty="0">
                  <a:latin typeface="Times New Roman" pitchFamily="18" charset="0"/>
                </a:rPr>
                <a:t>Join the GISN 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631614" y="28107779"/>
            <a:ext cx="2617534" cy="2930615"/>
            <a:chOff x="6023411" y="27981313"/>
            <a:chExt cx="2617534" cy="2930615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23411" y="27981313"/>
              <a:ext cx="2617534" cy="2617534"/>
            </a:xfrm>
            <a:prstGeom prst="rect">
              <a:avLst/>
            </a:prstGeom>
          </p:spPr>
        </p:pic>
        <p:sp>
          <p:nvSpPr>
            <p:cNvPr id="59" name="Text Box 38"/>
            <p:cNvSpPr txBox="1">
              <a:spLocks noChangeArrowheads="1"/>
            </p:cNvSpPr>
            <p:nvPr/>
          </p:nvSpPr>
          <p:spPr bwMode="auto">
            <a:xfrm>
              <a:off x="6166291" y="30545896"/>
              <a:ext cx="2379694" cy="366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57150" cmpd="thinThick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59915" tIns="29957" rIns="59915" bIns="29957">
              <a:spAutoFit/>
            </a:bodyPr>
            <a:lstStyle>
              <a:lvl1pPr marL="3857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28663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073150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4144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1762125" indent="-388938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2193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6765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1337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5909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>
                <a:lnSpc>
                  <a:spcPct val="95000"/>
                </a:lnSpc>
              </a:pPr>
              <a:r>
                <a:rPr lang="en-US" altLang="en-US" sz="2090">
                  <a:latin typeface="Times New Roman" pitchFamily="18" charset="0"/>
                </a:rPr>
                <a:t>Jennifer Bourgeault </a:t>
              </a:r>
              <a:endParaRPr lang="en-US" altLang="en-US" sz="2090" dirty="0">
                <a:latin typeface="Times New Roman" pitchFamily="18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643487" y="31822395"/>
            <a:ext cx="151714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pPr algn="l"/>
            <a:r>
              <a:rPr lang="en-US" sz="1400" dirty="0"/>
              <a:t>Acknowledgement: This material is based upon work supported by the National Science Foundation Grant No. </a:t>
            </a:r>
            <a:r>
              <a:rPr lang="is-IS" sz="1400" dirty="0"/>
              <a:t>1623980</a:t>
            </a:r>
            <a:r>
              <a:rPr lang="en-US" sz="1400" dirty="0" smtClean="0"/>
              <a:t> </a:t>
            </a:r>
            <a:r>
              <a:rPr lang="en-US" sz="1400" dirty="0" smtClean="0"/>
              <a:t>(Bootcamps) and No. 1546713 (Student Research Symposia). </a:t>
            </a:r>
            <a:br>
              <a:rPr lang="en-US" sz="1400" dirty="0" smtClean="0"/>
            </a:br>
            <a:r>
              <a:rPr lang="en-US" sz="1400" dirty="0" smtClean="0"/>
              <a:t>Any </a:t>
            </a:r>
            <a:r>
              <a:rPr lang="en-US" sz="1400" dirty="0"/>
              <a:t>opinion, findings, and conclusions or recommendations expressed in this material are those of the authors(s) and do not necessarily reflect the views of the National Science Foundation.</a:t>
            </a:r>
          </a:p>
          <a:p>
            <a:endParaRPr lang="en-US" sz="1400" dirty="0"/>
          </a:p>
        </p:txBody>
      </p:sp>
      <p:graphicFrame>
        <p:nvGraphicFramePr>
          <p:cNvPr id="48" name="C 1"/>
          <p:cNvGraphicFramePr/>
          <p:nvPr>
            <p:extLst>
              <p:ext uri="{D42A27DB-BD31-4B8C-83A1-F6EECF244321}">
                <p14:modId xmlns:p14="http://schemas.microsoft.com/office/powerpoint/2010/main" val="571217589"/>
              </p:ext>
            </p:extLst>
          </p:nvPr>
        </p:nvGraphicFramePr>
        <p:xfrm>
          <a:off x="1133927" y="23346346"/>
          <a:ext cx="6708811" cy="3814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graphicFrame>
        <p:nvGraphicFramePr>
          <p:cNvPr id="49" name="C 2"/>
          <p:cNvGraphicFramePr/>
          <p:nvPr>
            <p:extLst>
              <p:ext uri="{D42A27DB-BD31-4B8C-83A1-F6EECF244321}">
                <p14:modId xmlns:p14="http://schemas.microsoft.com/office/powerpoint/2010/main" val="1418106091"/>
              </p:ext>
            </p:extLst>
          </p:nvPr>
        </p:nvGraphicFramePr>
        <p:xfrm>
          <a:off x="7255320" y="22942195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8" t="31988" r="13041" b="17319"/>
          <a:stretch/>
        </p:blipFill>
        <p:spPr>
          <a:xfrm>
            <a:off x="1032300" y="19487225"/>
            <a:ext cx="5185652" cy="2479141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1169322" y="17340337"/>
            <a:ext cx="11602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ambria"/>
                <a:cs typeface="Cambria"/>
              </a:rPr>
              <a:t>Questionnaire: Check all the words that connect with your work in STEM/science/GLOBE.</a:t>
            </a:r>
            <a:endParaRPr lang="en-US" sz="3600" b="1" dirty="0">
              <a:latin typeface="Cambria"/>
              <a:cs typeface="Cambria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12927" y="22619137"/>
            <a:ext cx="38770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Cambria"/>
                <a:cs typeface="Cambria"/>
              </a:rPr>
              <a:t>Santa Fe, NM</a:t>
            </a:r>
            <a:endParaRPr lang="en-US" sz="2000" b="1" dirty="0">
              <a:latin typeface="Cambria"/>
              <a:cs typeface="Cambria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492938" y="18757862"/>
            <a:ext cx="50114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b="1" dirty="0" smtClean="0">
                <a:latin typeface="Cambria"/>
                <a:cs typeface="Cambria"/>
              </a:rPr>
              <a:t>Charlotte, NC</a:t>
            </a:r>
            <a:endParaRPr lang="en-US" sz="2000" b="1" dirty="0">
              <a:latin typeface="Cambria"/>
              <a:cs typeface="Cambria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824630"/>
              </p:ext>
            </p:extLst>
          </p:nvPr>
        </p:nvGraphicFramePr>
        <p:xfrm>
          <a:off x="34595825" y="11212945"/>
          <a:ext cx="8731478" cy="5592885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2607391"/>
                <a:gridCol w="6124087"/>
              </a:tblGrid>
              <a:tr h="89119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Date</a:t>
                      </a:r>
                      <a:endParaRPr lang="en-US" sz="2000" dirty="0"/>
                    </a:p>
                  </a:txBody>
                  <a:tcPr marL="137160" marR="137160" marT="137160" marB="137160"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Teacher Professional Development Webinars</a:t>
                      </a:r>
                      <a:endParaRPr lang="en-US" sz="2000" dirty="0"/>
                    </a:p>
                  </a:txBody>
                  <a:tcPr marL="137160" marR="137160" marT="137160" marB="137160"/>
                </a:tc>
              </a:tr>
              <a:tr h="89119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November 5, 2015 </a:t>
                      </a:r>
                    </a:p>
                  </a:txBody>
                  <a:tcPr marL="137160" marR="137160" marT="137160" marB="13716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Conducting Field Investigations</a:t>
                      </a:r>
                    </a:p>
                  </a:txBody>
                  <a:tcPr marL="137160" marR="137160" marT="137160" marB="137160" anchor="ctr"/>
                </a:tc>
              </a:tr>
              <a:tr h="89119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December 9, 2015</a:t>
                      </a:r>
                    </a:p>
                  </a:txBody>
                  <a:tcPr marL="137160" marR="137160" marT="137160" marB="13716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Writing Research Questions </a:t>
                      </a:r>
                    </a:p>
                  </a:txBody>
                  <a:tcPr marL="137160" marR="137160" marT="137160" marB="137160" anchor="ctr"/>
                </a:tc>
              </a:tr>
              <a:tr h="89119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January 7, 2016</a:t>
                      </a:r>
                    </a:p>
                  </a:txBody>
                  <a:tcPr marL="137160" marR="137160" marT="137160" marB="13716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Analyzing GLOBE Data</a:t>
                      </a:r>
                    </a:p>
                  </a:txBody>
                  <a:tcPr marL="137160" marR="137160" marT="137160" marB="137160" anchor="ctr"/>
                </a:tc>
              </a:tr>
              <a:tr h="891194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January 20, 2016</a:t>
                      </a:r>
                    </a:p>
                  </a:txBody>
                  <a:tcPr marL="137160" marR="137160" marT="137160" marB="13716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Writing Conclusions using the CER Framework</a:t>
                      </a:r>
                    </a:p>
                  </a:txBody>
                  <a:tcPr marL="137160" marR="137160" marT="137160" marB="137160" anchor="ctr"/>
                </a:tc>
              </a:tr>
              <a:tr h="113691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February 11, 2016</a:t>
                      </a:r>
                    </a:p>
                  </a:txBody>
                  <a:tcPr marL="137160" marR="137160" marT="137160" marB="13716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/>
                        <a:t>Putting It All Together - the Science Fair Poster (Communication)</a:t>
                      </a:r>
                    </a:p>
                  </a:txBody>
                  <a:tcPr marL="137160" marR="137160" marT="137160" marB="137160"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32522" y="21245744"/>
            <a:ext cx="3363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>
                <a:solidFill>
                  <a:srgbClr val="000000"/>
                </a:solidFill>
              </a:rPr>
              <a:t>Race/ Ethnicity of Participants</a:t>
            </a:r>
          </a:p>
          <a:p>
            <a:pPr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 smtClean="0">
                <a:solidFill>
                  <a:srgbClr val="000000"/>
                </a:solidFill>
              </a:rPr>
              <a:t>n=20</a:t>
            </a:r>
            <a:endParaRPr lang="en-US" sz="1400" b="1" dirty="0">
              <a:solidFill>
                <a:srgbClr val="000000"/>
              </a:solidFill>
            </a:endParaRPr>
          </a:p>
        </p:txBody>
      </p:sp>
      <p:graphicFrame>
        <p:nvGraphicFramePr>
          <p:cNvPr id="60" name="Chart 59"/>
          <p:cNvGraphicFramePr/>
          <p:nvPr>
            <p:extLst>
              <p:ext uri="{D42A27DB-BD31-4B8C-83A1-F6EECF244321}">
                <p14:modId xmlns:p14="http://schemas.microsoft.com/office/powerpoint/2010/main" val="1387732039"/>
              </p:ext>
            </p:extLst>
          </p:nvPr>
        </p:nvGraphicFramePr>
        <p:xfrm>
          <a:off x="7156842" y="18682290"/>
          <a:ext cx="537210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663" r="72877" b="24468"/>
          <a:stretch/>
        </p:blipFill>
        <p:spPr>
          <a:xfrm>
            <a:off x="31825264" y="17015296"/>
            <a:ext cx="2416793" cy="4916131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10123077" y="28122404"/>
            <a:ext cx="2420093" cy="2862244"/>
            <a:chOff x="9910427" y="28016079"/>
            <a:chExt cx="2420093" cy="2862244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10427" y="28016079"/>
              <a:ext cx="2420093" cy="2420093"/>
            </a:xfrm>
            <a:prstGeom prst="rect">
              <a:avLst/>
            </a:prstGeom>
          </p:spPr>
        </p:pic>
        <p:sp>
          <p:nvSpPr>
            <p:cNvPr id="62" name="Text Box 38"/>
            <p:cNvSpPr txBox="1">
              <a:spLocks noChangeArrowheads="1"/>
            </p:cNvSpPr>
            <p:nvPr/>
          </p:nvSpPr>
          <p:spPr bwMode="auto">
            <a:xfrm>
              <a:off x="10300018" y="30512291"/>
              <a:ext cx="1807673" cy="366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xmlns="" w="57150" cmpd="thinThick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59915" tIns="29957" rIns="59915" bIns="29957">
              <a:spAutoFit/>
            </a:bodyPr>
            <a:lstStyle>
              <a:lvl1pPr marL="3857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1pPr>
              <a:lvl2pPr marL="728663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2pPr>
              <a:lvl3pPr marL="1073150" indent="-384175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3pPr>
              <a:lvl4pPr marL="1414463" indent="-385763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4pPr>
              <a:lvl5pPr marL="1762125" indent="-388938" defTabSz="688975" eaLnBrk="0" hangingPunct="0">
                <a:defRPr sz="9600">
                  <a:solidFill>
                    <a:schemeClr val="tx1"/>
                  </a:solidFill>
                  <a:latin typeface="Arial" charset="0"/>
                </a:defRPr>
              </a:lvl5pPr>
              <a:lvl6pPr marL="22193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6pPr>
              <a:lvl7pPr marL="26765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7pPr>
              <a:lvl8pPr marL="31337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8pPr>
              <a:lvl9pPr marL="3590925" indent="-388938" algn="ctr" defTabSz="688975" eaLnBrk="0" fontAlgn="base" hangingPunct="0">
                <a:spcBef>
                  <a:spcPct val="0"/>
                </a:spcBef>
                <a:spcAft>
                  <a:spcPct val="0"/>
                </a:spcAft>
                <a:defRPr sz="9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l">
                <a:lnSpc>
                  <a:spcPct val="95000"/>
                </a:lnSpc>
              </a:pPr>
              <a:r>
                <a:rPr lang="en-US" altLang="en-US" sz="2090" dirty="0" smtClean="0">
                  <a:latin typeface="Times New Roman" pitchFamily="18" charset="0"/>
                </a:rPr>
                <a:t>U.S. Symposia</a:t>
              </a:r>
              <a:r>
                <a:rPr lang="en-US" altLang="en-US" sz="2090" dirty="0" smtClean="0">
                  <a:latin typeface="Times New Roman" pitchFamily="18" charset="0"/>
                </a:rPr>
                <a:t> </a:t>
              </a:r>
              <a:endParaRPr lang="en-US" altLang="en-US" sz="2090" dirty="0"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064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938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9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9387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9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064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2238</TotalTime>
  <Words>668</Words>
  <Application>Microsoft Macintosh PowerPoint</Application>
  <PresentationFormat>Custom</PresentationFormat>
  <Paragraphs>116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Cambria</vt:lpstr>
      <vt:lpstr>Times New Roman</vt:lpstr>
      <vt:lpstr>Arial</vt:lpstr>
      <vt:lpstr>Default Design</vt:lpstr>
      <vt:lpstr>CorelDRAW</vt:lpstr>
      <vt:lpstr>PowerPoint Presentation</vt:lpstr>
    </vt:vector>
  </TitlesOfParts>
  <Company>MegaPrint Inc.</Company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140x100 cm horizontal poster</dc:title>
  <dc:creator>Ethan Shulda;www.postersession.com</dc:creator>
  <cp:keywords>www.postersession.com</cp:keywords>
  <dc:description>©MegaPrint Inc. 2009-2015</dc:description>
  <cp:lastModifiedBy>Bourgeault, Jennifer</cp:lastModifiedBy>
  <cp:revision>108</cp:revision>
  <cp:lastPrinted>2016-12-09T13:58:57Z</cp:lastPrinted>
  <dcterms:created xsi:type="dcterms:W3CDTF">2008-12-04T00:20:37Z</dcterms:created>
  <dcterms:modified xsi:type="dcterms:W3CDTF">2016-12-09T19:32:09Z</dcterms:modified>
</cp:coreProperties>
</file>