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xmlns="">
        <p15:guide id="1" orient="horz" pos="1008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AC2E"/>
    <a:srgbClr val="000066"/>
    <a:srgbClr val="3366CC"/>
    <a:srgbClr val="003366"/>
    <a:srgbClr val="D4E8CE"/>
    <a:srgbClr val="CFE8CE"/>
    <a:srgbClr val="800000"/>
    <a:srgbClr val="003399"/>
    <a:srgbClr val="00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787"/>
    <p:restoredTop sz="96234" autoAdjust="0"/>
  </p:normalViewPr>
  <p:slideViewPr>
    <p:cSldViewPr>
      <p:cViewPr>
        <p:scale>
          <a:sx n="33" d="100"/>
          <a:sy n="33" d="100"/>
        </p:scale>
        <p:origin x="2298" y="2118"/>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7688B66-E14A-429A-BC3B-2D777C90E1CB}" type="datetimeFigureOut">
              <a:rPr lang="en-US"/>
              <a:pPr>
                <a:defRPr/>
              </a:pPr>
              <a:t>12/12/2016</a:t>
            </a:fld>
            <a:endParaRPr 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C1311BA-8B4D-4ADB-A639-38C9369CF9D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FF30CB-75F2-48B8-99BC-912AC84E2918}"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2513"/>
            <a:ext cx="38862000" cy="6859587"/>
          </a:xfrm>
        </p:spPr>
        <p:txBody>
          <a:bodyPr/>
          <a:lstStyle/>
          <a:p>
            <a:r>
              <a:rPr lang="en-US"/>
              <a:t>Click to edit Master title style</a:t>
            </a:r>
          </a:p>
        </p:txBody>
      </p:sp>
      <p:sp>
        <p:nvSpPr>
          <p:cNvPr id="3" name="Subtitle 2"/>
          <p:cNvSpPr>
            <a:spLocks noGrp="1"/>
          </p:cNvSpPr>
          <p:nvPr>
            <p:ph type="subTitle" idx="1"/>
          </p:nvPr>
        </p:nvSpPr>
        <p:spPr>
          <a:xfrm>
            <a:off x="6858000" y="18135600"/>
            <a:ext cx="32004000" cy="8178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C70281E-92AF-49C8-9E8A-6C4241767C7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68110A9-DE02-4B66-93CA-BD99CA3A9FC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3" y="20566063"/>
            <a:ext cx="38862000" cy="6356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611563" y="13565188"/>
            <a:ext cx="38862000" cy="7000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34EA8EE-4FC6-4777-A587-DFC624AB272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9362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612ED63-47B6-4266-BEF6-098C38E0073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81113"/>
            <a:ext cx="41148000" cy="5334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286000" y="7164388"/>
            <a:ext cx="20200938"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86000" y="10148888"/>
            <a:ext cx="20200938"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3225125" y="7164388"/>
            <a:ext cx="20208875"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3225125" y="10148888"/>
            <a:ext cx="20208875"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F0A9D44-FC2D-4DC3-8170-27487A94952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4402EE7-5FF0-49BC-8997-5DE8EC749BD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51F7FC8E-E471-40C0-8725-42617B9E14E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74763"/>
            <a:ext cx="15041563" cy="542290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875250" y="1274763"/>
            <a:ext cx="25558750" cy="27314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86000" y="6697663"/>
            <a:ext cx="15041563" cy="21891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6914C4F-780A-4EF2-9F36-9135387AEC1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38" y="22402800"/>
            <a:ext cx="27432000" cy="26447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961438" y="2859088"/>
            <a:ext cx="27432000" cy="19202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961438" y="25047575"/>
            <a:ext cx="27432000" cy="3756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54C9513-4CFC-479A-9608-663C6BBE190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8D1D6B9-BE60-4A7D-8AD0-5E566C33270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5500" cy="25603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0" y="2844800"/>
            <a:ext cx="28994100" cy="25603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B9349B8-00C7-49E5-8A24-41A50CC6D42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0" y="2844800"/>
            <a:ext cx="38862000" cy="5334000"/>
          </a:xfrm>
          <a:prstGeom prst="rect">
            <a:avLst/>
          </a:prstGeom>
          <a:noFill/>
          <a:ln w="9525">
            <a:noFill/>
            <a:miter lim="800000"/>
            <a:headEnd/>
            <a:tailEnd/>
          </a:ln>
        </p:spPr>
        <p:txBody>
          <a:bodyPr vert="horz" wrap="square" lIns="444133" tIns="222067" rIns="444133" bIns="222067"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3429000" y="9245600"/>
            <a:ext cx="38862000" cy="19202400"/>
          </a:xfrm>
          <a:prstGeom prst="rect">
            <a:avLst/>
          </a:prstGeom>
          <a:noFill/>
          <a:ln w="9525">
            <a:noFill/>
            <a:miter lim="800000"/>
            <a:headEnd/>
            <a:tailEnd/>
          </a:ln>
        </p:spPr>
        <p:txBody>
          <a:bodyPr vert="horz" wrap="square" lIns="444133" tIns="222067" rIns="444133" bIns="222067"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429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a:p>
        </p:txBody>
      </p:sp>
      <p:sp>
        <p:nvSpPr>
          <p:cNvPr id="1029" name="Rectangle 5"/>
          <p:cNvSpPr>
            <a:spLocks noGrp="1" noChangeArrowheads="1"/>
          </p:cNvSpPr>
          <p:nvPr>
            <p:ph type="ftr" sz="quarter" idx="3"/>
          </p:nvPr>
        </p:nvSpPr>
        <p:spPr bwMode="auto">
          <a:xfrm>
            <a:off x="15621000" y="29159200"/>
            <a:ext cx="14478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a:p>
        </p:txBody>
      </p:sp>
      <p:sp>
        <p:nvSpPr>
          <p:cNvPr id="1030" name="Rectangle 6"/>
          <p:cNvSpPr>
            <a:spLocks noGrp="1" noChangeArrowheads="1"/>
          </p:cNvSpPr>
          <p:nvPr>
            <p:ph type="sldNum" sz="quarter" idx="4"/>
          </p:nvPr>
        </p:nvSpPr>
        <p:spPr bwMode="auto">
          <a:xfrm>
            <a:off x="32766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7AB653A5-61C9-4D3C-8833-3F96B50BB82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6"/>
          <p:cNvSpPr txBox="1">
            <a:spLocks noChangeArrowheads="1"/>
          </p:cNvSpPr>
          <p:nvPr/>
        </p:nvSpPr>
        <p:spPr bwMode="auto">
          <a:xfrm>
            <a:off x="4953000" y="533400"/>
            <a:ext cx="35814000" cy="3970318"/>
          </a:xfrm>
          <a:prstGeom prst="rect">
            <a:avLst/>
          </a:prstGeom>
          <a:noFill/>
          <a:ln w="9525">
            <a:noFill/>
            <a:miter lim="800000"/>
            <a:headEnd/>
            <a:tailEnd/>
          </a:ln>
        </p:spPr>
        <p:txBody>
          <a:bodyPr>
            <a:spAutoFit/>
          </a:bodyPr>
          <a:lstStyle/>
          <a:p>
            <a:pPr algn="ctr">
              <a:spcAft>
                <a:spcPts val="1200"/>
              </a:spcAft>
            </a:pPr>
            <a:r>
              <a:rPr lang="en-US" sz="7200" b="1" dirty="0">
                <a:solidFill>
                  <a:srgbClr val="000066"/>
                </a:solidFill>
                <a:latin typeface="Calibri" pitchFamily="34" charset="0"/>
                <a:cs typeface="Calibri" pitchFamily="34" charset="0"/>
              </a:rPr>
              <a:t>Formative Assessment as a Tool to Benefit the Student/Mentor Relationship in the </a:t>
            </a:r>
          </a:p>
          <a:p>
            <a:pPr algn="ctr">
              <a:spcAft>
                <a:spcPts val="1200"/>
              </a:spcAft>
            </a:pPr>
            <a:r>
              <a:rPr lang="en-US" sz="7200" b="1" dirty="0">
                <a:solidFill>
                  <a:srgbClr val="000066"/>
                </a:solidFill>
                <a:latin typeface="Calibri" pitchFamily="34" charset="0"/>
                <a:cs typeface="Calibri" pitchFamily="34" charset="0"/>
              </a:rPr>
              <a:t>Northern Ecosystem Research for Undergraduates (NERU) Project</a:t>
            </a:r>
          </a:p>
          <a:p>
            <a:pPr algn="ctr"/>
            <a:r>
              <a:rPr lang="en-US" sz="4400" b="1" dirty="0">
                <a:solidFill>
                  <a:srgbClr val="000066"/>
                </a:solidFill>
                <a:latin typeface="Calibri" pitchFamily="34" charset="0"/>
                <a:cs typeface="Calibri" pitchFamily="34" charset="0"/>
              </a:rPr>
              <a:t>FROBURG, Erik</a:t>
            </a:r>
            <a:r>
              <a:rPr lang="en-US" sz="4400" b="1" baseline="30000" dirty="0">
                <a:solidFill>
                  <a:srgbClr val="000066"/>
                </a:solidFill>
                <a:latin typeface="Calibri" pitchFamily="34" charset="0"/>
                <a:cs typeface="Calibri" pitchFamily="34" charset="0"/>
              </a:rPr>
              <a:t>1</a:t>
            </a:r>
            <a:r>
              <a:rPr lang="en-US" sz="4400" b="1" dirty="0">
                <a:solidFill>
                  <a:srgbClr val="000066"/>
                </a:solidFill>
                <a:latin typeface="Calibri" pitchFamily="34" charset="0"/>
                <a:cs typeface="Calibri" pitchFamily="34" charset="0"/>
              </a:rPr>
              <a:t> </a:t>
            </a:r>
            <a:r>
              <a:rPr lang="en-US" sz="4400" dirty="0">
                <a:solidFill>
                  <a:srgbClr val="000066"/>
                </a:solidFill>
                <a:latin typeface="Calibri" pitchFamily="34" charset="0"/>
                <a:cs typeface="Calibri" pitchFamily="34" charset="0"/>
              </a:rPr>
              <a:t>and VARNER, Ruth</a:t>
            </a:r>
            <a:r>
              <a:rPr lang="en-US" sz="4400" baseline="30000" dirty="0">
                <a:solidFill>
                  <a:srgbClr val="000066"/>
                </a:solidFill>
                <a:latin typeface="Calibri" pitchFamily="34" charset="0"/>
                <a:cs typeface="Calibri" pitchFamily="34" charset="0"/>
              </a:rPr>
              <a:t>1,2,3</a:t>
            </a:r>
            <a:r>
              <a:rPr lang="en-US" sz="4400" dirty="0">
                <a:solidFill>
                  <a:srgbClr val="000066"/>
                </a:solidFill>
                <a:latin typeface="Calibri" pitchFamily="34" charset="0"/>
                <a:cs typeface="Calibri" pitchFamily="34" charset="0"/>
              </a:rPr>
              <a:t> (1) Joan and James </a:t>
            </a:r>
            <a:r>
              <a:rPr lang="en-US" sz="4400" dirty="0" err="1">
                <a:solidFill>
                  <a:srgbClr val="000066"/>
                </a:solidFill>
                <a:latin typeface="Calibri" pitchFamily="34" charset="0"/>
                <a:cs typeface="Calibri" pitchFamily="34" charset="0"/>
              </a:rPr>
              <a:t>Leitzel</a:t>
            </a:r>
            <a:r>
              <a:rPr lang="en-US" sz="4400" dirty="0">
                <a:solidFill>
                  <a:srgbClr val="000066"/>
                </a:solidFill>
                <a:latin typeface="Calibri" pitchFamily="34" charset="0"/>
                <a:cs typeface="Calibri" pitchFamily="34" charset="0"/>
              </a:rPr>
              <a:t> Center for Mathematics, Science, and Engineering Education, University of New Hampshire, Durham, NH 03824, erik.froburg@unh.edu, (2) UNH Institute for the Study of Earth, Oceans, and Space, and (3) Dept. of Earth Sciences, UNH</a:t>
            </a:r>
          </a:p>
        </p:txBody>
      </p:sp>
      <p:sp>
        <p:nvSpPr>
          <p:cNvPr id="2051" name="Text Box 11"/>
          <p:cNvSpPr txBox="1">
            <a:spLocks noChangeArrowheads="1"/>
          </p:cNvSpPr>
          <p:nvPr/>
        </p:nvSpPr>
        <p:spPr bwMode="auto">
          <a:xfrm>
            <a:off x="1371600" y="6665624"/>
            <a:ext cx="13716000" cy="10218182"/>
          </a:xfrm>
          <a:prstGeom prst="rect">
            <a:avLst/>
          </a:prstGeom>
          <a:noFill/>
          <a:ln w="38100">
            <a:noFill/>
            <a:miter lim="800000"/>
            <a:headEnd/>
            <a:tailEnd/>
          </a:ln>
        </p:spPr>
        <p:txBody>
          <a:bodyPr wrap="square" lIns="0" tIns="137160" rIns="0" bIns="228600">
            <a:spAutoFit/>
          </a:bodyPr>
          <a:lstStyle/>
          <a:p>
            <a:pPr algn="just"/>
            <a:r>
              <a:rPr lang="en-US" sz="3200" dirty="0">
                <a:solidFill>
                  <a:srgbClr val="000066"/>
                </a:solidFill>
                <a:latin typeface="Verdana" pitchFamily="34" charset="0"/>
                <a:ea typeface="Verdana" pitchFamily="34" charset="0"/>
                <a:cs typeface="Verdana" pitchFamily="34" charset="0"/>
              </a:rPr>
              <a:t>Partners in the Northern Ecosystem Research for Undergraduates (NERU) project, funded by the NSF Research Experience for Undergraduates (REU) program, have developed </a:t>
            </a:r>
            <a:r>
              <a:rPr lang="en-US" sz="3200" b="1" dirty="0">
                <a:solidFill>
                  <a:srgbClr val="000066"/>
                </a:solidFill>
                <a:latin typeface="Verdana" pitchFamily="34" charset="0"/>
                <a:ea typeface="Verdana" pitchFamily="34" charset="0"/>
                <a:cs typeface="Verdana" pitchFamily="34" charset="0"/>
              </a:rPr>
              <a:t>a multi-instrument formative assessment approach aimed at maintaining a responsive relationship between undergraduate participants and their research mentors</a:t>
            </a:r>
            <a:r>
              <a:rPr lang="en-US" sz="3200" dirty="0">
                <a:solidFill>
                  <a:srgbClr val="000066"/>
                </a:solidFill>
                <a:latin typeface="Verdana" pitchFamily="34" charset="0"/>
                <a:ea typeface="Verdana" pitchFamily="34" charset="0"/>
                <a:cs typeface="Verdana" pitchFamily="34" charset="0"/>
              </a:rPr>
              <a:t>. All evaluation is conducted independent of the NERU scientific/mentor team, by the Joan and James Leitzel Center for Mathematics, Science, and Engineering Education. </a:t>
            </a:r>
          </a:p>
          <a:p>
            <a:pPr algn="just"/>
            <a:endParaRPr lang="en-US" sz="3200" dirty="0">
              <a:solidFill>
                <a:srgbClr val="000066"/>
              </a:solidFill>
              <a:latin typeface="Verdana" pitchFamily="34" charset="0"/>
              <a:ea typeface="Verdana" pitchFamily="34" charset="0"/>
              <a:cs typeface="Verdana" pitchFamily="34" charset="0"/>
            </a:endParaRPr>
          </a:p>
          <a:p>
            <a:pPr algn="just"/>
            <a:r>
              <a:rPr lang="en-US" sz="3200" dirty="0">
                <a:solidFill>
                  <a:srgbClr val="000066"/>
                </a:solidFill>
                <a:latin typeface="Verdana" pitchFamily="34" charset="0"/>
                <a:ea typeface="Verdana" pitchFamily="34" charset="0"/>
                <a:cs typeface="Verdana" pitchFamily="34" charset="0"/>
              </a:rPr>
              <a:t>The 10-week summer research experience has 3 </a:t>
            </a:r>
            <a:r>
              <a:rPr lang="en-US" sz="3200" dirty="0" smtClean="0">
                <a:solidFill>
                  <a:srgbClr val="000066"/>
                </a:solidFill>
                <a:latin typeface="Verdana" pitchFamily="34" charset="0"/>
                <a:ea typeface="Verdana" pitchFamily="34" charset="0"/>
                <a:cs typeface="Verdana" pitchFamily="34" charset="0"/>
              </a:rPr>
              <a:t>components: 1</a:t>
            </a:r>
            <a:r>
              <a:rPr lang="en-US" sz="3200" dirty="0">
                <a:solidFill>
                  <a:srgbClr val="000066"/>
                </a:solidFill>
                <a:latin typeface="Verdana" pitchFamily="34" charset="0"/>
                <a:ea typeface="Verdana" pitchFamily="34" charset="0"/>
                <a:cs typeface="Verdana" pitchFamily="34" charset="0"/>
              </a:rPr>
              <a:t>) REU fellows spend the first three weeks at the University of New Hampshire, where they acquire background knowledge of Earth System Science and biogeochemistry; 2) students spend the following 4-weeks at the Abisko Scientific Research Station conducting research, co-mentored by UNH-based and ANS-based scientists; and 3) fellows return to UNH to complete any additional analytical work, synthesize their results, and prepare their projects for presentation.</a:t>
            </a:r>
          </a:p>
          <a:p>
            <a:pPr algn="just"/>
            <a:endParaRPr lang="en-US" sz="3200" dirty="0">
              <a:solidFill>
                <a:srgbClr val="000066"/>
              </a:solidFill>
              <a:latin typeface="Verdana" pitchFamily="34" charset="0"/>
              <a:ea typeface="Verdana" pitchFamily="34" charset="0"/>
              <a:cs typeface="Verdana" pitchFamily="34" charset="0"/>
            </a:endParaRPr>
          </a:p>
        </p:txBody>
      </p:sp>
      <p:pic>
        <p:nvPicPr>
          <p:cNvPr id="2052" name="Picture 116" descr="NSFlogo"/>
          <p:cNvPicPr>
            <a:picLocks noChangeAspect="1" noChangeArrowheads="1"/>
          </p:cNvPicPr>
          <p:nvPr/>
        </p:nvPicPr>
        <p:blipFill>
          <a:blip r:embed="rId3" cstate="print"/>
          <a:srcRect/>
          <a:stretch>
            <a:fillRect/>
          </a:stretch>
        </p:blipFill>
        <p:spPr bwMode="auto">
          <a:xfrm>
            <a:off x="23106402" y="27279600"/>
            <a:ext cx="2971800" cy="2971800"/>
          </a:xfrm>
          <a:prstGeom prst="rect">
            <a:avLst/>
          </a:prstGeom>
          <a:noFill/>
          <a:ln w="9525">
            <a:noFill/>
            <a:miter lim="800000"/>
            <a:headEnd/>
            <a:tailEnd/>
          </a:ln>
        </p:spPr>
      </p:pic>
      <p:sp>
        <p:nvSpPr>
          <p:cNvPr id="2053" name="TextBox 47"/>
          <p:cNvSpPr txBox="1">
            <a:spLocks noChangeArrowheads="1"/>
          </p:cNvSpPr>
          <p:nvPr/>
        </p:nvSpPr>
        <p:spPr bwMode="auto">
          <a:xfrm rot="10800000" flipV="1">
            <a:off x="31623000" y="6950219"/>
            <a:ext cx="12779188" cy="12680394"/>
          </a:xfrm>
          <a:prstGeom prst="rect">
            <a:avLst/>
          </a:prstGeom>
          <a:noFill/>
          <a:ln w="38100">
            <a:noFill/>
            <a:miter lim="800000"/>
            <a:headEnd/>
            <a:tailEnd/>
          </a:ln>
        </p:spPr>
        <p:txBody>
          <a:bodyPr wrap="square" lIns="0" tIns="137160" rIns="0" bIns="228600">
            <a:spAutoFit/>
          </a:bodyPr>
          <a:lstStyle/>
          <a:p>
            <a:pPr algn="just"/>
            <a:r>
              <a:rPr lang="en-US" sz="3200" dirty="0">
                <a:solidFill>
                  <a:srgbClr val="000066"/>
                </a:solidFill>
                <a:latin typeface="Verdana" pitchFamily="34" charset="0"/>
                <a:ea typeface="Verdana" pitchFamily="34" charset="0"/>
                <a:cs typeface="Verdana" pitchFamily="34" charset="0"/>
              </a:rPr>
              <a:t>Taken as a whole, </a:t>
            </a:r>
            <a:r>
              <a:rPr lang="en-US" sz="3200" dirty="0" smtClean="0">
                <a:solidFill>
                  <a:srgbClr val="000066"/>
                </a:solidFill>
                <a:latin typeface="Verdana" pitchFamily="34" charset="0"/>
                <a:ea typeface="Verdana" pitchFamily="34" charset="0"/>
                <a:cs typeface="Verdana" pitchFamily="34" charset="0"/>
              </a:rPr>
              <a:t>our </a:t>
            </a:r>
            <a:r>
              <a:rPr lang="en-US" sz="3200" dirty="0">
                <a:solidFill>
                  <a:srgbClr val="000066"/>
                </a:solidFill>
                <a:latin typeface="Verdana" pitchFamily="34" charset="0"/>
                <a:ea typeface="Verdana" pitchFamily="34" charset="0"/>
                <a:cs typeface="Verdana" pitchFamily="34" charset="0"/>
              </a:rPr>
              <a:t>formative assessment allows the project team to respond immediately to specific participant concerns, and to also make longer-term programmatic changes reflective of trends in survey and focus group responses.</a:t>
            </a:r>
          </a:p>
          <a:p>
            <a:pPr algn="just"/>
            <a:r>
              <a:rPr lang="en-US" sz="3200" dirty="0">
                <a:solidFill>
                  <a:srgbClr val="000066"/>
                </a:solidFill>
                <a:latin typeface="Verdana" pitchFamily="34" charset="0"/>
                <a:ea typeface="Verdana" pitchFamily="34" charset="0"/>
                <a:cs typeface="Verdana" pitchFamily="34" charset="0"/>
              </a:rPr>
              <a:t>Early mentor/student pairings were based, almost entirely, on student desires to conduct research on specific research topics, and the mentors’ interpretation of students’ strength and experience related to the topic. Focus groups with the early NERU cohorts indicated that, although the participants were finding success by normal academic measures, there were a number who did not feel a strong collegial connection with their research mentor.  However, there was not consistency in how mentors were perceived, with some participants citing positive relationships with mentors that others had less success with. Probing questions in the focus groups suggested that both personal characteristics of the students and mentors, and the affective components of the research being conducted played a large role in the mentoring relationship. Although the sample size was very small, and we did not design our assessment intending to produce anything more than formative guidance, focus groups conducted with the final cohort seem to indicate greater participant satisfaction with the mentor/student relationship. Future work might include a more robust evaluation of this approach.</a:t>
            </a:r>
          </a:p>
        </p:txBody>
      </p:sp>
      <p:sp>
        <p:nvSpPr>
          <p:cNvPr id="2054" name="TextBox 80"/>
          <p:cNvSpPr txBox="1">
            <a:spLocks noChangeArrowheads="1"/>
          </p:cNvSpPr>
          <p:nvPr/>
        </p:nvSpPr>
        <p:spPr bwMode="auto">
          <a:xfrm>
            <a:off x="1399308" y="30724766"/>
            <a:ext cx="26947092" cy="830997"/>
          </a:xfrm>
          <a:prstGeom prst="rect">
            <a:avLst/>
          </a:prstGeom>
          <a:noFill/>
          <a:ln w="9525">
            <a:noFill/>
            <a:miter lim="800000"/>
            <a:headEnd/>
            <a:tailEnd/>
          </a:ln>
        </p:spPr>
        <p:txBody>
          <a:bodyPr wrap="square" anchor="ctr">
            <a:spAutoFit/>
          </a:bodyPr>
          <a:lstStyle/>
          <a:p>
            <a:r>
              <a:rPr lang="en-US" b="1" dirty="0">
                <a:solidFill>
                  <a:srgbClr val="000066"/>
                </a:solidFill>
                <a:latin typeface="Verdana" pitchFamily="34" charset="0"/>
              </a:rPr>
              <a:t>Acknowledgements: Support for this program is from the National Science Foundation’s REU-Site program grant </a:t>
            </a:r>
            <a:r>
              <a:rPr lang="en-US" b="1" dirty="0">
                <a:solidFill>
                  <a:srgbClr val="000066"/>
                </a:solidFill>
                <a:latin typeface="Verdana" pitchFamily="34" charset="0"/>
                <a:ea typeface="Verdana" pitchFamily="34" charset="0"/>
                <a:cs typeface="Verdana" pitchFamily="34" charset="0"/>
              </a:rPr>
              <a:t>EAR-1063037: </a:t>
            </a:r>
          </a:p>
          <a:p>
            <a:r>
              <a:rPr lang="en-US" b="1" dirty="0">
                <a:solidFill>
                  <a:srgbClr val="000066"/>
                </a:solidFill>
                <a:latin typeface="Verdana" pitchFamily="34" charset="0"/>
                <a:ea typeface="Verdana" pitchFamily="34" charset="0"/>
                <a:cs typeface="Verdana" pitchFamily="34" charset="0"/>
              </a:rPr>
              <a:t>“REU Site: The influence of climate change on biogeochemical processes in northern ecosystems: An international perspective in Earth System Science”</a:t>
            </a:r>
          </a:p>
        </p:txBody>
      </p:sp>
      <p:sp>
        <p:nvSpPr>
          <p:cNvPr id="2055" name="Text Box 379"/>
          <p:cNvSpPr txBox="1">
            <a:spLocks noChangeArrowheads="1"/>
          </p:cNvSpPr>
          <p:nvPr/>
        </p:nvSpPr>
        <p:spPr bwMode="auto">
          <a:xfrm>
            <a:off x="1371600" y="5015344"/>
            <a:ext cx="13716000" cy="1354217"/>
          </a:xfrm>
          <a:prstGeom prst="rect">
            <a:avLst/>
          </a:prstGeom>
          <a:gradFill rotWithShape="1">
            <a:gsLst>
              <a:gs pos="0">
                <a:srgbClr val="00001A"/>
              </a:gs>
              <a:gs pos="100000">
                <a:srgbClr val="000066"/>
              </a:gs>
            </a:gsLst>
            <a:lin ang="0" scaled="1"/>
          </a:gradFill>
          <a:ln w="9525">
            <a:noFill/>
            <a:miter lim="800000"/>
            <a:headEnd/>
            <a:tailEnd/>
          </a:ln>
        </p:spPr>
        <p:txBody>
          <a:bodyPr wrap="square" lIns="365760" tIns="365760" rIns="365760" bIns="365760">
            <a:spAutoFit/>
          </a:bodyPr>
          <a:lstStyle/>
          <a:p>
            <a:pPr>
              <a:spcBef>
                <a:spcPct val="50000"/>
              </a:spcBef>
            </a:pPr>
            <a:r>
              <a:rPr lang="en-US" sz="4000" b="1">
                <a:solidFill>
                  <a:schemeClr val="bg1"/>
                </a:solidFill>
                <a:latin typeface="Verdana" pitchFamily="34" charset="0"/>
              </a:rPr>
              <a:t>Introduction</a:t>
            </a:r>
          </a:p>
        </p:txBody>
      </p:sp>
      <p:sp>
        <p:nvSpPr>
          <p:cNvPr id="2056" name="Text Box 434"/>
          <p:cNvSpPr txBox="1">
            <a:spLocks noChangeArrowheads="1"/>
          </p:cNvSpPr>
          <p:nvPr/>
        </p:nvSpPr>
        <p:spPr bwMode="auto">
          <a:xfrm>
            <a:off x="31562040" y="4987635"/>
            <a:ext cx="12840148" cy="1354217"/>
          </a:xfrm>
          <a:prstGeom prst="rect">
            <a:avLst/>
          </a:prstGeom>
          <a:gradFill rotWithShape="1">
            <a:gsLst>
              <a:gs pos="0">
                <a:srgbClr val="00001A"/>
              </a:gs>
              <a:gs pos="100000">
                <a:srgbClr val="000066"/>
              </a:gs>
            </a:gsLst>
            <a:lin ang="0" scaled="1"/>
          </a:gradFill>
          <a:ln w="9525">
            <a:noFill/>
            <a:miter lim="800000"/>
            <a:headEnd/>
            <a:tailEnd/>
          </a:ln>
        </p:spPr>
        <p:txBody>
          <a:bodyPr wrap="square" lIns="365760" tIns="365760" rIns="365760" bIns="365760">
            <a:spAutoFit/>
          </a:bodyPr>
          <a:lstStyle/>
          <a:p>
            <a:pPr>
              <a:spcBef>
                <a:spcPct val="50000"/>
              </a:spcBef>
            </a:pPr>
            <a:r>
              <a:rPr lang="en-US" sz="4000" b="1">
                <a:solidFill>
                  <a:schemeClr val="bg1"/>
                </a:solidFill>
                <a:latin typeface="Verdana" pitchFamily="34" charset="0"/>
              </a:rPr>
              <a:t>Summary</a:t>
            </a:r>
          </a:p>
        </p:txBody>
      </p:sp>
      <p:pic>
        <p:nvPicPr>
          <p:cNvPr id="89" name="Picture 88" descr="1_unhlogo_web_hr.png"/>
          <p:cNvPicPr>
            <a:picLocks noChangeAspect="1"/>
          </p:cNvPicPr>
          <p:nvPr/>
        </p:nvPicPr>
        <p:blipFill>
          <a:blip r:embed="rId4" cstate="print"/>
          <a:stretch>
            <a:fillRect/>
          </a:stretch>
        </p:blipFill>
        <p:spPr>
          <a:xfrm>
            <a:off x="16981765" y="4994562"/>
            <a:ext cx="8839014" cy="2312875"/>
          </a:xfrm>
          <a:prstGeom prst="rect">
            <a:avLst/>
          </a:prstGeom>
        </p:spPr>
      </p:pic>
      <p:pic>
        <p:nvPicPr>
          <p:cNvPr id="91" name="Picture 90" descr="NERU_Logo.JPG"/>
          <p:cNvPicPr>
            <a:picLocks noChangeAspect="1"/>
          </p:cNvPicPr>
          <p:nvPr/>
        </p:nvPicPr>
        <p:blipFill>
          <a:blip r:embed="rId5" cstate="print"/>
          <a:stretch>
            <a:fillRect/>
          </a:stretch>
        </p:blipFill>
        <p:spPr>
          <a:xfrm>
            <a:off x="16232981" y="27133457"/>
            <a:ext cx="6347117" cy="2905713"/>
          </a:xfrm>
          <a:prstGeom prst="rect">
            <a:avLst/>
          </a:prstGeom>
        </p:spPr>
      </p:pic>
      <p:sp>
        <p:nvSpPr>
          <p:cNvPr id="2" name="Rectangle 2"/>
          <p:cNvSpPr>
            <a:spLocks noChangeArrowheads="1"/>
          </p:cNvSpPr>
          <p:nvPr/>
        </p:nvSpPr>
        <p:spPr bwMode="auto">
          <a:xfrm>
            <a:off x="29405580" y="27997246"/>
            <a:ext cx="15019020" cy="3508653"/>
          </a:xfrm>
          <a:prstGeom prst="rect">
            <a:avLst/>
          </a:prstGeom>
          <a:noFill/>
          <a:ln w="12700">
            <a:solidFill>
              <a:srgbClr val="000066">
                <a:alpha val="25000"/>
              </a:srgbClr>
            </a:solidFill>
            <a:miter lim="800000"/>
            <a:headEnd/>
            <a:tailEnd/>
          </a:ln>
          <a:effectLst/>
        </p:spPr>
        <p:txBody>
          <a:bodyPr vert="horz" wrap="square" lIns="182880" tIns="182880" rIns="182880" bIns="18288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rgbClr val="000066"/>
                </a:solidFill>
                <a:effectLst/>
                <a:latin typeface="Verdana" pitchFamily="34" charset="0"/>
                <a:ea typeface="Verdana" pitchFamily="34" charset="0"/>
                <a:cs typeface="Verdana" pitchFamily="34" charset="0"/>
              </a:rPr>
              <a:t>Citations: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a:ln>
                  <a:noFill/>
                </a:ln>
                <a:solidFill>
                  <a:srgbClr val="000066"/>
                </a:solidFill>
                <a:effectLst/>
                <a:latin typeface="Verdana" pitchFamily="34" charset="0"/>
                <a:ea typeface="Verdana" pitchFamily="34" charset="0"/>
                <a:cs typeface="Verdana" pitchFamily="34" charset="0"/>
              </a:rPr>
              <a:t>Handelsman</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J., </a:t>
            </a:r>
            <a:r>
              <a:rPr kumimoji="0" lang="en-US" sz="2000" b="0" i="0" u="none" strike="noStrike" cap="none" normalizeH="0" baseline="0" dirty="0" err="1">
                <a:ln>
                  <a:noFill/>
                </a:ln>
                <a:solidFill>
                  <a:srgbClr val="000066"/>
                </a:solidFill>
                <a:effectLst/>
                <a:latin typeface="Verdana" pitchFamily="34" charset="0"/>
                <a:ea typeface="Verdana" pitchFamily="34" charset="0"/>
                <a:cs typeface="Verdana" pitchFamily="34" charset="0"/>
              </a:rPr>
              <a:t>Pfund</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C., </a:t>
            </a:r>
            <a:r>
              <a:rPr kumimoji="0" lang="en-US" sz="2000" b="0" i="0" u="none" strike="noStrike" cap="none" normalizeH="0" baseline="0" dirty="0" err="1">
                <a:ln>
                  <a:noFill/>
                </a:ln>
                <a:solidFill>
                  <a:srgbClr val="000066"/>
                </a:solidFill>
                <a:effectLst/>
                <a:latin typeface="Verdana" pitchFamily="34" charset="0"/>
                <a:ea typeface="Verdana" pitchFamily="34" charset="0"/>
                <a:cs typeface="Verdana" pitchFamily="34" charset="0"/>
              </a:rPr>
              <a:t>Lauffer</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S. M., &amp; </a:t>
            </a:r>
            <a:r>
              <a:rPr kumimoji="0" lang="en-US" sz="2000" b="0" i="0" u="none" strike="noStrike" cap="none" normalizeH="0" baseline="0" dirty="0" err="1">
                <a:ln>
                  <a:noFill/>
                </a:ln>
                <a:solidFill>
                  <a:srgbClr val="000066"/>
                </a:solidFill>
                <a:effectLst/>
                <a:latin typeface="Verdana" pitchFamily="34" charset="0"/>
                <a:ea typeface="Verdana" pitchFamily="34" charset="0"/>
                <a:cs typeface="Verdana" pitchFamily="34" charset="0"/>
              </a:rPr>
              <a:t>Pribbenow</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C. M. (2005). Entering Mentoring. </a:t>
            </a:r>
            <a:r>
              <a:rPr kumimoji="0" lang="en-US" sz="2000" b="0" i="1" u="none" strike="noStrike" cap="none" normalizeH="0" baseline="0" dirty="0">
                <a:ln>
                  <a:noFill/>
                </a:ln>
                <a:solidFill>
                  <a:srgbClr val="000066"/>
                </a:solidFill>
                <a:effectLst/>
                <a:latin typeface="Verdana" pitchFamily="34" charset="0"/>
                <a:ea typeface="Verdana" pitchFamily="34" charset="0"/>
                <a:cs typeface="Verdana" pitchFamily="34" charset="0"/>
              </a:rPr>
              <a:t>Madison, WI: The Wisconsin Program for Scientific Teaching</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Hunter, A.-B., </a:t>
            </a:r>
            <a:r>
              <a:rPr kumimoji="0" lang="en-US" sz="2000" b="0" i="0" u="none" strike="noStrike" cap="none" normalizeH="0" baseline="0" dirty="0" err="1">
                <a:ln>
                  <a:noFill/>
                </a:ln>
                <a:solidFill>
                  <a:srgbClr val="000066"/>
                </a:solidFill>
                <a:effectLst/>
                <a:latin typeface="Verdana" pitchFamily="34" charset="0"/>
                <a:ea typeface="Verdana" pitchFamily="34" charset="0"/>
                <a:cs typeface="Verdana" pitchFamily="34" charset="0"/>
              </a:rPr>
              <a:t>Laursen</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S. L. and Seymour, E. (2007</a:t>
            </a:r>
            <a:r>
              <a:rPr kumimoji="0" lang="en-US" sz="2000" b="0" i="0" u="none" strike="noStrike" cap="none" normalizeH="0" baseline="0" dirty="0" smtClean="0">
                <a:ln>
                  <a:noFill/>
                </a:ln>
                <a:solidFill>
                  <a:srgbClr val="000066"/>
                </a:solidFill>
                <a:effectLst/>
                <a:latin typeface="Verdana" pitchFamily="34" charset="0"/>
                <a:ea typeface="Verdana" pitchFamily="34" charset="0"/>
                <a:cs typeface="Verdana" pitchFamily="34" charset="0"/>
              </a:rPr>
              <a:t>). </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Becoming a scientist: The role of undergraduate research in students' cognitive, personal, and professional development. Sci. Ed., 91: 36–74.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Lave, J., &amp; Wenger, E. (1991). </a:t>
            </a:r>
            <a:r>
              <a:rPr kumimoji="0" lang="en-US" sz="2000" b="0" i="1" u="none" strike="noStrike" cap="none" normalizeH="0" baseline="0" dirty="0">
                <a:ln>
                  <a:noFill/>
                </a:ln>
                <a:solidFill>
                  <a:srgbClr val="000066"/>
                </a:solidFill>
                <a:effectLst/>
                <a:latin typeface="Verdana" pitchFamily="34" charset="0"/>
                <a:ea typeface="Verdana" pitchFamily="34" charset="0"/>
                <a:cs typeface="Verdana" pitchFamily="34" charset="0"/>
              </a:rPr>
              <a:t>Situated learning: Legitimate peripheral participation</a:t>
            </a: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 Cambridge university press.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66"/>
                </a:solidFill>
                <a:effectLst/>
                <a:latin typeface="Verdana" pitchFamily="34" charset="0"/>
                <a:ea typeface="Verdana" pitchFamily="34" charset="0"/>
                <a:cs typeface="Verdana" pitchFamily="34" charset="0"/>
              </a:rPr>
              <a:t>Morgan, D. L. (1988). Focus groups as qualitative research. Newbury Park, CA: Sage. </a:t>
            </a:r>
          </a:p>
        </p:txBody>
      </p:sp>
      <p:sp>
        <p:nvSpPr>
          <p:cNvPr id="3" name="Rectangle 3"/>
          <p:cNvSpPr>
            <a:spLocks noChangeArrowheads="1"/>
          </p:cNvSpPr>
          <p:nvPr/>
        </p:nvSpPr>
        <p:spPr bwMode="auto">
          <a:xfrm>
            <a:off x="1371600" y="18544308"/>
            <a:ext cx="13716000" cy="114185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Based on our understanding of the importance of mentoring </a:t>
            </a:r>
            <a:r>
              <a:rPr kumimoji="0" lang="en-US" sz="3200" b="0" i="0" u="none" strike="noStrike" cap="none" normalizeH="0" baseline="0" dirty="0" smtClean="0">
                <a:ln>
                  <a:noFill/>
                </a:ln>
                <a:solidFill>
                  <a:srgbClr val="000066"/>
                </a:solidFill>
                <a:effectLst/>
                <a:latin typeface="Verdana" pitchFamily="34" charset="0"/>
                <a:ea typeface="Verdana" pitchFamily="34" charset="0"/>
                <a:cs typeface="Verdana" pitchFamily="34" charset="0"/>
              </a:rPr>
              <a:t>for undergraduate </a:t>
            </a: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student growth in the sciences (</a:t>
            </a:r>
            <a:r>
              <a:rPr kumimoji="0" lang="en-US" sz="3200" b="0" i="0" u="none" strike="noStrike" cap="none" normalizeH="0" baseline="0" dirty="0" err="1">
                <a:ln>
                  <a:noFill/>
                </a:ln>
                <a:solidFill>
                  <a:srgbClr val="000066"/>
                </a:solidFill>
                <a:effectLst/>
                <a:latin typeface="Verdana" pitchFamily="34" charset="0"/>
                <a:ea typeface="Verdana" pitchFamily="34" charset="0"/>
                <a:cs typeface="Verdana" pitchFamily="34" charset="0"/>
              </a:rPr>
              <a:t>Handelsman</a:t>
            </a: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 et al, 2005), particularly in intensive research experiences (Hunter et al, 2007), the formative evaluation of the NERU program was focused primarily on ensuring a high-quality mentor/student relationship.</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We utilized </a:t>
            </a:r>
            <a:r>
              <a:rPr kumimoji="0" lang="en-US" sz="3200" b="1" i="1" u="none" strike="noStrike" cap="none" normalizeH="0" baseline="0" dirty="0">
                <a:ln>
                  <a:noFill/>
                </a:ln>
                <a:solidFill>
                  <a:srgbClr val="000066"/>
                </a:solidFill>
                <a:effectLst/>
                <a:latin typeface="Verdana" pitchFamily="34" charset="0"/>
                <a:ea typeface="Verdana" pitchFamily="34" charset="0"/>
                <a:cs typeface="Verdana" pitchFamily="34" charset="0"/>
              </a:rPr>
              <a:t>pre- and post-surveys</a:t>
            </a: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 to establish a broad measure of our students’ experience, particularly in relation to self-efficacy in the various components of the scientific research process.  We chose</a:t>
            </a:r>
            <a:r>
              <a:rPr kumimoji="0" lang="en-US" sz="3200" b="1" i="0" u="none" strike="noStrike" cap="none" normalizeH="0" baseline="0" dirty="0">
                <a:ln>
                  <a:noFill/>
                </a:ln>
                <a:solidFill>
                  <a:srgbClr val="000066"/>
                </a:solidFill>
                <a:effectLst/>
                <a:latin typeface="Verdana" pitchFamily="34" charset="0"/>
                <a:ea typeface="Verdana" pitchFamily="34" charset="0"/>
                <a:cs typeface="Verdana" pitchFamily="34" charset="0"/>
              </a:rPr>
              <a:t> </a:t>
            </a:r>
            <a:r>
              <a:rPr kumimoji="0" lang="en-US" sz="3200" b="1" i="1" u="none" strike="noStrike" cap="none" normalizeH="0" baseline="0" dirty="0">
                <a:ln>
                  <a:noFill/>
                </a:ln>
                <a:solidFill>
                  <a:srgbClr val="000066"/>
                </a:solidFill>
                <a:effectLst/>
                <a:latin typeface="Verdana" pitchFamily="34" charset="0"/>
                <a:ea typeface="Verdana" pitchFamily="34" charset="0"/>
                <a:cs typeface="Verdana" pitchFamily="34" charset="0"/>
              </a:rPr>
              <a:t>focus groups</a:t>
            </a:r>
            <a:r>
              <a:rPr kumimoji="0" lang="en-US" sz="3200" b="0" i="1" u="none" strike="noStrike" cap="none" normalizeH="0" baseline="0" dirty="0">
                <a:ln>
                  <a:noFill/>
                </a:ln>
                <a:solidFill>
                  <a:srgbClr val="000066"/>
                </a:solidFill>
                <a:effectLst/>
                <a:latin typeface="Verdana" pitchFamily="34" charset="0"/>
                <a:ea typeface="Verdana" pitchFamily="34" charset="0"/>
                <a:cs typeface="Verdana" pitchFamily="34" charset="0"/>
              </a:rPr>
              <a:t> </a:t>
            </a: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as our primary method for determining effectiveness in our mentor/student pairings. This choice was based on the strength of the instrument in eliciting aspects of social relationships, as well as its utility in promoting richer, more nuanced discussions than individual interviews or surveys (Morgan, 1988).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Based, in part, on situated learning theory (Lave &amp; Wenger, 1991), and driven by our recognition that subtleties in personalities, and also affective components of the actual scientific research being conducted, were coloring the overall student experience, we developed and implemented a </a:t>
            </a:r>
            <a:r>
              <a:rPr kumimoji="0" lang="en-US" sz="3200" b="1" i="1" u="none" strike="noStrike" cap="none" normalizeH="0" baseline="0" dirty="0">
                <a:ln>
                  <a:noFill/>
                </a:ln>
                <a:solidFill>
                  <a:srgbClr val="000066"/>
                </a:solidFill>
                <a:effectLst/>
                <a:latin typeface="Verdana" pitchFamily="34" charset="0"/>
                <a:ea typeface="Verdana" pitchFamily="34" charset="0"/>
                <a:cs typeface="Verdana" pitchFamily="34" charset="0"/>
              </a:rPr>
              <a:t>mentor pairing survey</a:t>
            </a:r>
            <a:r>
              <a:rPr kumimoji="0" lang="en-US" sz="3200" b="0" i="0" u="none" strike="noStrike" cap="none" normalizeH="0" baseline="0" dirty="0">
                <a:ln>
                  <a:noFill/>
                </a:ln>
                <a:solidFill>
                  <a:srgbClr val="000066"/>
                </a:solidFill>
                <a:effectLst/>
                <a:latin typeface="Verdana" pitchFamily="34" charset="0"/>
                <a:ea typeface="Verdana" pitchFamily="34" charset="0"/>
                <a:cs typeface="Verdana" pitchFamily="34" charset="0"/>
              </a:rPr>
              <a:t> in the final year of the project.</a:t>
            </a:r>
          </a:p>
        </p:txBody>
      </p:sp>
      <p:sp>
        <p:nvSpPr>
          <p:cNvPr id="37" name="Text Box 379"/>
          <p:cNvSpPr txBox="1">
            <a:spLocks noChangeArrowheads="1"/>
          </p:cNvSpPr>
          <p:nvPr/>
        </p:nvSpPr>
        <p:spPr bwMode="auto">
          <a:xfrm>
            <a:off x="1371600" y="16883833"/>
            <a:ext cx="13723620" cy="1354217"/>
          </a:xfrm>
          <a:prstGeom prst="rect">
            <a:avLst/>
          </a:prstGeom>
          <a:gradFill rotWithShape="1">
            <a:gsLst>
              <a:gs pos="0">
                <a:srgbClr val="00001A"/>
              </a:gs>
              <a:gs pos="100000">
                <a:srgbClr val="000066"/>
              </a:gs>
            </a:gsLst>
            <a:lin ang="0" scaled="1"/>
          </a:gradFill>
          <a:ln w="9525">
            <a:noFill/>
            <a:miter lim="800000"/>
            <a:headEnd/>
            <a:tailEnd/>
          </a:ln>
        </p:spPr>
        <p:txBody>
          <a:bodyPr wrap="square" lIns="365760" tIns="365760" rIns="365760" bIns="365760">
            <a:spAutoFit/>
          </a:bodyPr>
          <a:lstStyle/>
          <a:p>
            <a:pPr>
              <a:spcBef>
                <a:spcPct val="50000"/>
              </a:spcBef>
            </a:pPr>
            <a:r>
              <a:rPr lang="en-US" sz="4000" b="1" dirty="0">
                <a:solidFill>
                  <a:schemeClr val="bg1"/>
                </a:solidFill>
                <a:latin typeface="Verdana" pitchFamily="34" charset="0"/>
              </a:rPr>
              <a:t>Approach</a:t>
            </a:r>
          </a:p>
        </p:txBody>
      </p:sp>
      <p:grpSp>
        <p:nvGrpSpPr>
          <p:cNvPr id="4" name="Group 3"/>
          <p:cNvGrpSpPr/>
          <p:nvPr/>
        </p:nvGrpSpPr>
        <p:grpSpPr>
          <a:xfrm>
            <a:off x="16445900" y="8191154"/>
            <a:ext cx="13740879" cy="14388773"/>
            <a:chOff x="16445900" y="7110503"/>
            <a:chExt cx="13740879" cy="14388773"/>
          </a:xfrm>
        </p:grpSpPr>
        <p:grpSp>
          <p:nvGrpSpPr>
            <p:cNvPr id="50" name="Group 49"/>
            <p:cNvGrpSpPr/>
            <p:nvPr/>
          </p:nvGrpSpPr>
          <p:grpSpPr>
            <a:xfrm>
              <a:off x="16445900" y="16241476"/>
              <a:ext cx="13740879" cy="5257800"/>
              <a:chOff x="21704577" y="20561736"/>
              <a:chExt cx="12081735" cy="5257800"/>
            </a:xfrm>
          </p:grpSpPr>
          <p:grpSp>
            <p:nvGrpSpPr>
              <p:cNvPr id="49" name="Group 48"/>
              <p:cNvGrpSpPr/>
              <p:nvPr/>
            </p:nvGrpSpPr>
            <p:grpSpPr>
              <a:xfrm>
                <a:off x="21704577" y="20561736"/>
                <a:ext cx="12081735" cy="5257800"/>
                <a:chOff x="20256777" y="20931850"/>
                <a:chExt cx="12081735" cy="5257800"/>
              </a:xfrm>
            </p:grpSpPr>
            <p:sp>
              <p:nvSpPr>
                <p:cNvPr id="39" name="Chevron 38"/>
                <p:cNvSpPr/>
                <p:nvPr/>
              </p:nvSpPr>
              <p:spPr>
                <a:xfrm rot="5400000">
                  <a:off x="19647170" y="21541457"/>
                  <a:ext cx="5257800" cy="4038586"/>
                </a:xfrm>
                <a:prstGeom prst="chevron">
                  <a:avLst>
                    <a:gd name="adj" fmla="val 3911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7" name="Rectangle 46"/>
                <p:cNvSpPr/>
                <p:nvPr/>
              </p:nvSpPr>
              <p:spPr>
                <a:xfrm>
                  <a:off x="24295363" y="20943424"/>
                  <a:ext cx="8043149" cy="34446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24879701" y="21394696"/>
                  <a:ext cx="6934200" cy="2462213"/>
                </a:xfrm>
                <a:prstGeom prst="rect">
                  <a:avLst/>
                </a:prstGeom>
                <a:noFill/>
              </p:spPr>
              <p:txBody>
                <a:bodyPr wrap="square" rtlCol="0" anchor="ctr">
                  <a:spAutoFit/>
                </a:bodyPr>
                <a:lstStyle/>
                <a:p>
                  <a:pPr marL="479425" lvl="0" indent="-479425">
                    <a:spcBef>
                      <a:spcPts val="1200"/>
                    </a:spcBef>
                    <a:buFont typeface="Arial" pitchFamily="34" charset="0"/>
                    <a:buChar char="•"/>
                  </a:pPr>
                  <a:r>
                    <a:rPr lang="en-US" sz="3600" dirty="0">
                      <a:solidFill>
                        <a:srgbClr val="0070C0"/>
                      </a:solidFill>
                      <a:latin typeface="Verdana" pitchFamily="34" charset="0"/>
                      <a:ea typeface="Verdana" pitchFamily="34" charset="0"/>
                      <a:cs typeface="Verdana" pitchFamily="34" charset="0"/>
                    </a:rPr>
                    <a:t>Two sessions held during the summer research experience</a:t>
                  </a:r>
                  <a:endParaRPr lang="en-US" sz="3600" dirty="0"/>
                </a:p>
                <a:p>
                  <a:pPr marL="479425" lvl="0" indent="-479425">
                    <a:spcBef>
                      <a:spcPts val="1200"/>
                    </a:spcBef>
                    <a:buFont typeface="Arial" pitchFamily="34" charset="0"/>
                    <a:buChar char="•"/>
                  </a:pPr>
                  <a:r>
                    <a:rPr lang="en-US" sz="3600" dirty="0">
                      <a:solidFill>
                        <a:srgbClr val="0070C0"/>
                      </a:solidFill>
                      <a:latin typeface="Verdana" pitchFamily="34" charset="0"/>
                      <a:ea typeface="Verdana" pitchFamily="34" charset="0"/>
                      <a:cs typeface="Verdana" pitchFamily="34" charset="0"/>
                    </a:rPr>
                    <a:t>Provide immediate feedback and response</a:t>
                  </a:r>
                  <a:endParaRPr lang="en-US" sz="3600" dirty="0"/>
                </a:p>
              </p:txBody>
            </p:sp>
          </p:grpSp>
          <p:sp>
            <p:nvSpPr>
              <p:cNvPr id="46" name="TextBox 45"/>
              <p:cNvSpPr txBox="1"/>
              <p:nvPr/>
            </p:nvSpPr>
            <p:spPr>
              <a:xfrm>
                <a:off x="22273571" y="22730460"/>
                <a:ext cx="2880693" cy="1446550"/>
              </a:xfrm>
              <a:prstGeom prst="rect">
                <a:avLst/>
              </a:prstGeom>
              <a:noFill/>
            </p:spPr>
            <p:txBody>
              <a:bodyPr wrap="square" rtlCol="0">
                <a:spAutoFit/>
              </a:bodyPr>
              <a:lstStyle/>
              <a:p>
                <a:pPr lvl="0" algn="ctr"/>
                <a:r>
                  <a:rPr lang="en-US" sz="4400" b="1" dirty="0">
                    <a:solidFill>
                      <a:srgbClr val="0070C0"/>
                    </a:solidFill>
                    <a:latin typeface="Verdana" pitchFamily="34" charset="0"/>
                    <a:ea typeface="Verdana" pitchFamily="34" charset="0"/>
                    <a:cs typeface="Verdana" pitchFamily="34" charset="0"/>
                  </a:rPr>
                  <a:t>Focus Groups</a:t>
                </a:r>
              </a:p>
            </p:txBody>
          </p:sp>
        </p:grpSp>
        <p:grpSp>
          <p:nvGrpSpPr>
            <p:cNvPr id="51" name="Group 50"/>
            <p:cNvGrpSpPr/>
            <p:nvPr/>
          </p:nvGrpSpPr>
          <p:grpSpPr>
            <a:xfrm>
              <a:off x="16447620" y="11668408"/>
              <a:ext cx="13739154" cy="5257800"/>
              <a:chOff x="21724793" y="20584886"/>
              <a:chExt cx="12053477" cy="5257800"/>
            </a:xfrm>
          </p:grpSpPr>
          <p:grpSp>
            <p:nvGrpSpPr>
              <p:cNvPr id="52" name="Group 48"/>
              <p:cNvGrpSpPr/>
              <p:nvPr/>
            </p:nvGrpSpPr>
            <p:grpSpPr>
              <a:xfrm>
                <a:off x="21724793" y="20584886"/>
                <a:ext cx="12053477" cy="5257800"/>
                <a:chOff x="20276993" y="20955000"/>
                <a:chExt cx="12053477" cy="5257800"/>
              </a:xfrm>
            </p:grpSpPr>
            <p:sp>
              <p:nvSpPr>
                <p:cNvPr id="54" name="Chevron 53"/>
                <p:cNvSpPr/>
                <p:nvPr/>
              </p:nvSpPr>
              <p:spPr>
                <a:xfrm rot="5400000">
                  <a:off x="19648989" y="21583004"/>
                  <a:ext cx="5257800" cy="4001791"/>
                </a:xfrm>
                <a:prstGeom prst="chevron">
                  <a:avLst>
                    <a:gd name="adj" fmla="val 4026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5" name="Rectangle 54"/>
                <p:cNvSpPr/>
                <p:nvPr/>
              </p:nvSpPr>
              <p:spPr>
                <a:xfrm>
                  <a:off x="24271115" y="20955000"/>
                  <a:ext cx="8059355" cy="343722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p:cNvSpPr txBox="1"/>
                <p:nvPr/>
              </p:nvSpPr>
              <p:spPr>
                <a:xfrm>
                  <a:off x="24893325" y="21695229"/>
                  <a:ext cx="6934200" cy="1908215"/>
                </a:xfrm>
                <a:prstGeom prst="rect">
                  <a:avLst/>
                </a:prstGeom>
                <a:noFill/>
              </p:spPr>
              <p:txBody>
                <a:bodyPr wrap="square" rtlCol="0" anchor="ctr">
                  <a:spAutoFit/>
                </a:bodyPr>
                <a:lstStyle/>
                <a:p>
                  <a:pPr marL="479425" lvl="0" indent="-479425">
                    <a:spcBef>
                      <a:spcPts val="1200"/>
                    </a:spcBef>
                    <a:buFont typeface="Arial" pitchFamily="34" charset="0"/>
                    <a:buChar char="•"/>
                  </a:pPr>
                  <a:r>
                    <a:rPr lang="en-US" sz="3600" dirty="0">
                      <a:solidFill>
                        <a:srgbClr val="0070C0"/>
                      </a:solidFill>
                      <a:latin typeface="Verdana" pitchFamily="34" charset="0"/>
                      <a:ea typeface="Verdana" pitchFamily="34" charset="0"/>
                      <a:cs typeface="Verdana" pitchFamily="34" charset="0"/>
                    </a:rPr>
                    <a:t>Added with the final cohort</a:t>
                  </a:r>
                  <a:endParaRPr lang="en-US" sz="3600" dirty="0"/>
                </a:p>
                <a:p>
                  <a:pPr marL="479425" lvl="0" indent="-479425">
                    <a:spcBef>
                      <a:spcPts val="1200"/>
                    </a:spcBef>
                    <a:buFont typeface="Arial" pitchFamily="34" charset="0"/>
                    <a:buChar char="•"/>
                  </a:pPr>
                  <a:r>
                    <a:rPr lang="en-US" sz="3600" dirty="0">
                      <a:solidFill>
                        <a:srgbClr val="0070C0"/>
                      </a:solidFill>
                      <a:latin typeface="Verdana" pitchFamily="34" charset="0"/>
                      <a:ea typeface="Verdana" pitchFamily="34" charset="0"/>
                      <a:cs typeface="Verdana" pitchFamily="34" charset="0"/>
                    </a:rPr>
                    <a:t>Matches research goals, skills, and personalities </a:t>
                  </a:r>
                  <a:endParaRPr lang="en-US" sz="3600" dirty="0"/>
                </a:p>
              </p:txBody>
            </p:sp>
          </p:grpSp>
          <p:sp>
            <p:nvSpPr>
              <p:cNvPr id="53" name="TextBox 52"/>
              <p:cNvSpPr txBox="1"/>
              <p:nvPr/>
            </p:nvSpPr>
            <p:spPr>
              <a:xfrm>
                <a:off x="22232881" y="22493151"/>
                <a:ext cx="2991825" cy="2123658"/>
              </a:xfrm>
              <a:prstGeom prst="rect">
                <a:avLst/>
              </a:prstGeom>
              <a:noFill/>
            </p:spPr>
            <p:txBody>
              <a:bodyPr wrap="square" rtlCol="0">
                <a:spAutoFit/>
              </a:bodyPr>
              <a:lstStyle/>
              <a:p>
                <a:pPr lvl="0" algn="ctr"/>
                <a:r>
                  <a:rPr lang="en-US" sz="4400" b="1" dirty="0">
                    <a:solidFill>
                      <a:srgbClr val="0070C0"/>
                    </a:solidFill>
                    <a:latin typeface="Verdana" pitchFamily="34" charset="0"/>
                    <a:ea typeface="Verdana" pitchFamily="34" charset="0"/>
                    <a:cs typeface="Verdana" pitchFamily="34" charset="0"/>
                  </a:rPr>
                  <a:t>Mentor Pairing Survey</a:t>
                </a:r>
              </a:p>
            </p:txBody>
          </p:sp>
        </p:grpSp>
        <p:grpSp>
          <p:nvGrpSpPr>
            <p:cNvPr id="57" name="Group 56"/>
            <p:cNvGrpSpPr/>
            <p:nvPr/>
          </p:nvGrpSpPr>
          <p:grpSpPr>
            <a:xfrm>
              <a:off x="16447625" y="7110503"/>
              <a:ext cx="13739149" cy="5260333"/>
              <a:chOff x="21869400" y="20582353"/>
              <a:chExt cx="11925906" cy="5260333"/>
            </a:xfrm>
          </p:grpSpPr>
          <p:grpSp>
            <p:nvGrpSpPr>
              <p:cNvPr id="58" name="Group 48"/>
              <p:cNvGrpSpPr/>
              <p:nvPr/>
            </p:nvGrpSpPr>
            <p:grpSpPr>
              <a:xfrm>
                <a:off x="21869400" y="20582353"/>
                <a:ext cx="11925906" cy="5260333"/>
                <a:chOff x="20421600" y="20952467"/>
                <a:chExt cx="11925906" cy="5260333"/>
              </a:xfrm>
            </p:grpSpPr>
            <p:sp>
              <p:nvSpPr>
                <p:cNvPr id="60" name="Chevron 59"/>
                <p:cNvSpPr/>
                <p:nvPr/>
              </p:nvSpPr>
              <p:spPr>
                <a:xfrm rot="5400000">
                  <a:off x="19779261" y="21597339"/>
                  <a:ext cx="5257800" cy="3973121"/>
                </a:xfrm>
                <a:prstGeom prst="chevron">
                  <a:avLst>
                    <a:gd name="adj" fmla="val 4009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1" name="Rectangle 60"/>
                <p:cNvSpPr/>
                <p:nvPr/>
              </p:nvSpPr>
              <p:spPr>
                <a:xfrm>
                  <a:off x="24394721" y="20952467"/>
                  <a:ext cx="7952785" cy="343222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p:cNvSpPr txBox="1"/>
                <p:nvPr/>
              </p:nvSpPr>
              <p:spPr>
                <a:xfrm>
                  <a:off x="24993599" y="21140057"/>
                  <a:ext cx="7079286" cy="3016210"/>
                </a:xfrm>
                <a:prstGeom prst="rect">
                  <a:avLst/>
                </a:prstGeom>
                <a:noFill/>
              </p:spPr>
              <p:txBody>
                <a:bodyPr wrap="square" rtlCol="0" anchor="ctr">
                  <a:spAutoFit/>
                </a:bodyPr>
                <a:lstStyle/>
                <a:p>
                  <a:pPr marL="479425" lvl="0" indent="-479425">
                    <a:spcBef>
                      <a:spcPts val="1200"/>
                    </a:spcBef>
                    <a:spcAft>
                      <a:spcPts val="0"/>
                    </a:spcAft>
                    <a:buFont typeface="Arial" pitchFamily="34" charset="0"/>
                    <a:buChar char="•"/>
                  </a:pPr>
                  <a:r>
                    <a:rPr lang="en-US" sz="3600" dirty="0">
                      <a:solidFill>
                        <a:srgbClr val="0070C0"/>
                      </a:solidFill>
                      <a:latin typeface="Verdana" pitchFamily="34" charset="0"/>
                      <a:ea typeface="Verdana" pitchFamily="34" charset="0"/>
                      <a:cs typeface="Verdana" pitchFamily="34" charset="0"/>
                    </a:rPr>
                    <a:t>Provides summative program metrics</a:t>
                  </a:r>
                  <a:endParaRPr lang="en-US" sz="3600" dirty="0"/>
                </a:p>
                <a:p>
                  <a:pPr marL="479425" lvl="0" indent="-479425">
                    <a:spcBef>
                      <a:spcPts val="1200"/>
                    </a:spcBef>
                    <a:spcAft>
                      <a:spcPts val="0"/>
                    </a:spcAft>
                    <a:buFont typeface="Arial" pitchFamily="34" charset="0"/>
                    <a:buChar char="•"/>
                  </a:pPr>
                  <a:r>
                    <a:rPr lang="en-US" sz="3600" dirty="0">
                      <a:solidFill>
                        <a:srgbClr val="0070C0"/>
                      </a:solidFill>
                      <a:latin typeface="Verdana" pitchFamily="34" charset="0"/>
                      <a:ea typeface="Verdana" pitchFamily="34" charset="0"/>
                      <a:cs typeface="Verdana" pitchFamily="34" charset="0"/>
                    </a:rPr>
                    <a:t>Provides baseline understanding of student preparation and perspectives </a:t>
                  </a:r>
                  <a:endParaRPr lang="en-US" sz="3600" dirty="0"/>
                </a:p>
              </p:txBody>
            </p:sp>
          </p:grpSp>
          <p:sp>
            <p:nvSpPr>
              <p:cNvPr id="59" name="TextBox 58"/>
              <p:cNvSpPr txBox="1"/>
              <p:nvPr/>
            </p:nvSpPr>
            <p:spPr>
              <a:xfrm>
                <a:off x="22065190" y="22954904"/>
                <a:ext cx="3571203" cy="769441"/>
              </a:xfrm>
              <a:prstGeom prst="rect">
                <a:avLst/>
              </a:prstGeom>
              <a:noFill/>
            </p:spPr>
            <p:txBody>
              <a:bodyPr wrap="square" rtlCol="0">
                <a:spAutoFit/>
              </a:bodyPr>
              <a:lstStyle/>
              <a:p>
                <a:pPr algn="ctr"/>
                <a:r>
                  <a:rPr lang="en-US" sz="4400" b="1" dirty="0">
                    <a:solidFill>
                      <a:srgbClr val="0070C0"/>
                    </a:solidFill>
                    <a:latin typeface="Verdana" pitchFamily="34" charset="0"/>
                    <a:ea typeface="Verdana" pitchFamily="34" charset="0"/>
                    <a:cs typeface="Verdana" pitchFamily="34" charset="0"/>
                  </a:rPr>
                  <a:t>Pre-Survey</a:t>
                </a:r>
              </a:p>
            </p:txBody>
          </p:sp>
        </p:grpSp>
      </p:grpSp>
      <p:sp>
        <p:nvSpPr>
          <p:cNvPr id="70" name="Bent Arrow 69"/>
          <p:cNvSpPr/>
          <p:nvPr/>
        </p:nvSpPr>
        <p:spPr>
          <a:xfrm rot="16200000" flipV="1">
            <a:off x="20921479" y="17016777"/>
            <a:ext cx="4789715" cy="13740874"/>
          </a:xfrm>
          <a:prstGeom prst="bentArrow">
            <a:avLst>
              <a:gd name="adj1" fmla="val 50952"/>
              <a:gd name="adj2" fmla="val 25476"/>
              <a:gd name="adj3" fmla="val 45952"/>
              <a:gd name="adj4" fmla="val 54048"/>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7" name="TextBox 76"/>
          <p:cNvSpPr txBox="1"/>
          <p:nvPr/>
        </p:nvSpPr>
        <p:spPr>
          <a:xfrm>
            <a:off x="20568558" y="24574495"/>
            <a:ext cx="4648200" cy="769441"/>
          </a:xfrm>
          <a:prstGeom prst="rect">
            <a:avLst/>
          </a:prstGeom>
          <a:noFill/>
        </p:spPr>
        <p:txBody>
          <a:bodyPr wrap="square" rtlCol="0">
            <a:spAutoFit/>
          </a:bodyPr>
          <a:lstStyle/>
          <a:p>
            <a:pPr algn="ctr"/>
            <a:r>
              <a:rPr lang="en-US" sz="4400" b="1" dirty="0">
                <a:solidFill>
                  <a:srgbClr val="0070C0"/>
                </a:solidFill>
                <a:latin typeface="Verdana" pitchFamily="34" charset="0"/>
                <a:ea typeface="Verdana" pitchFamily="34" charset="0"/>
                <a:cs typeface="Verdana" pitchFamily="34" charset="0"/>
              </a:rPr>
              <a:t>Post-Survey</a:t>
            </a:r>
          </a:p>
        </p:txBody>
      </p:sp>
      <p:pic>
        <p:nvPicPr>
          <p:cNvPr id="5" name="Picture 7" descr="ans logo"/>
          <p:cNvPicPr>
            <a:picLocks noChangeAspect="1" noChangeArrowheads="1"/>
          </p:cNvPicPr>
          <p:nvPr/>
        </p:nvPicPr>
        <p:blipFill>
          <a:blip r:embed="rId6" cstate="print"/>
          <a:srcRect/>
          <a:stretch>
            <a:fillRect/>
          </a:stretch>
        </p:blipFill>
        <p:spPr bwMode="auto">
          <a:xfrm>
            <a:off x="27172923" y="4657205"/>
            <a:ext cx="2286000" cy="2286000"/>
          </a:xfrm>
          <a:prstGeom prst="rect">
            <a:avLst/>
          </a:prstGeom>
          <a:noFill/>
        </p:spPr>
      </p:pic>
      <p:grpSp>
        <p:nvGrpSpPr>
          <p:cNvPr id="7" name="Group 6"/>
          <p:cNvGrpSpPr/>
          <p:nvPr/>
        </p:nvGrpSpPr>
        <p:grpSpPr>
          <a:xfrm>
            <a:off x="31661098" y="19490851"/>
            <a:ext cx="12741090" cy="8224562"/>
            <a:chOff x="31661099" y="19213760"/>
            <a:chExt cx="12602194" cy="8227333"/>
          </a:xfrm>
        </p:grpSpPr>
        <p:pic>
          <p:nvPicPr>
            <p:cNvPr id="2100" name="Picture 52" descr="http://neru.unh.edu/graphics/gallery2013/fieldwk6_stordalenmire_lg.jpg"/>
            <p:cNvPicPr>
              <a:picLocks noChangeAspect="1" noChangeArrowheads="1"/>
            </p:cNvPicPr>
            <p:nvPr/>
          </p:nvPicPr>
          <p:blipFill>
            <a:blip r:embed="rId7" cstate="print"/>
            <a:srcRect/>
            <a:stretch>
              <a:fillRect/>
            </a:stretch>
          </p:blipFill>
          <p:spPr bwMode="auto">
            <a:xfrm>
              <a:off x="38069195" y="23408419"/>
              <a:ext cx="6194098" cy="4032674"/>
            </a:xfrm>
            <a:prstGeom prst="rect">
              <a:avLst/>
            </a:prstGeom>
            <a:noFill/>
          </p:spPr>
        </p:pic>
        <p:pic>
          <p:nvPicPr>
            <p:cNvPr id="2102" name="Picture 54" descr="http://neru.unh.edu/graphics/gallery2013/fieldwk5_stordalenmire_lg.jpg"/>
            <p:cNvPicPr>
              <a:picLocks noChangeAspect="1" noChangeArrowheads="1"/>
            </p:cNvPicPr>
            <p:nvPr/>
          </p:nvPicPr>
          <p:blipFill>
            <a:blip r:embed="rId8" cstate="print"/>
            <a:srcRect/>
            <a:stretch>
              <a:fillRect/>
            </a:stretch>
          </p:blipFill>
          <p:spPr bwMode="auto">
            <a:xfrm>
              <a:off x="31668720" y="19213760"/>
              <a:ext cx="6194100" cy="4027240"/>
            </a:xfrm>
            <a:prstGeom prst="rect">
              <a:avLst/>
            </a:prstGeom>
            <a:noFill/>
          </p:spPr>
        </p:pic>
        <p:pic>
          <p:nvPicPr>
            <p:cNvPr id="2057" name="Picture 9" descr="http://neru.unh.edu/graphics/gallery/neru2013/fenpair_lg.jpg"/>
            <p:cNvPicPr>
              <a:picLocks noChangeAspect="1" noChangeArrowheads="1"/>
            </p:cNvPicPr>
            <p:nvPr/>
          </p:nvPicPr>
          <p:blipFill>
            <a:blip r:embed="rId9" cstate="print"/>
            <a:srcRect/>
            <a:stretch>
              <a:fillRect/>
            </a:stretch>
          </p:blipFill>
          <p:spPr bwMode="auto">
            <a:xfrm>
              <a:off x="38069194" y="19213761"/>
              <a:ext cx="6194098" cy="4027240"/>
            </a:xfrm>
            <a:prstGeom prst="rect">
              <a:avLst/>
            </a:prstGeom>
            <a:noFill/>
          </p:spPr>
        </p:pic>
        <p:pic>
          <p:nvPicPr>
            <p:cNvPr id="1026" name="Picture 2" descr="http://neru.unh.edu/graphics/gallery2013/fieldwk1_stordalenmire_lg.jp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31661099" y="23412521"/>
              <a:ext cx="6194101" cy="4028572"/>
            </a:xfrm>
            <a:prstGeom prst="rect">
              <a:avLst/>
            </a:prstGeom>
            <a:noFill/>
            <a:extLst>
              <a:ext uri="{909E8E84-426E-40DD-AFC4-6F175D3DCCD1}">
                <a14:hiddenFill xmlns:a14="http://schemas.microsoft.com/office/drawing/2010/main" xmlns="">
                  <a:solidFill>
                    <a:srgbClr val="FFFFFF"/>
                  </a:solidFill>
                </a14:hiddenFill>
              </a:ext>
            </a:extLst>
          </p:spPr>
        </p:pic>
      </p:gr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3574</TotalTime>
  <Words>893</Words>
  <Application>Microsoft Office PowerPoint</Application>
  <PresentationFormat>Custom</PresentationFormat>
  <Paragraphs>37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Erik</dc:creator>
  <cp:lastModifiedBy>efroburg</cp:lastModifiedBy>
  <cp:revision>297</cp:revision>
  <dcterms:created xsi:type="dcterms:W3CDTF">2007-12-07T15:49:51Z</dcterms:created>
  <dcterms:modified xsi:type="dcterms:W3CDTF">2016-12-12T17:24:52Z</dcterms:modified>
</cp:coreProperties>
</file>