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2"/>
  </p:sldMasterIdLst>
  <p:notesMasterIdLst>
    <p:notesMasterId r:id="rId5"/>
  </p:notesMasterIdLst>
  <p:handoutMasterIdLst>
    <p:handoutMasterId r:id="rId6"/>
  </p:handoutMasterIdLst>
  <p:sldIdLst>
    <p:sldId id="256" r:id="rId3"/>
    <p:sldId id="257" r:id="rId4"/>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34587" autoAdjust="0"/>
    <p:restoredTop sz="86432" autoAdjust="0"/>
  </p:normalViewPr>
  <p:slideViewPr>
    <p:cSldViewPr snapToGrid="0">
      <p:cViewPr>
        <p:scale>
          <a:sx n="37" d="100"/>
          <a:sy n="37" d="100"/>
        </p:scale>
        <p:origin x="-4320" y="42"/>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101" d="100"/>
          <a:sy n="101" d="100"/>
        </p:scale>
        <p:origin x="-3576"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03/23/2017</a:t>
            </a:fld>
            <a:endParaRPr lang="en-US"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dirty="0"/>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03/23/2017</a:t>
            </a:fld>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dirty="0"/>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a:prstGeom prst="rect">
            <a:avLst/>
          </a:prstGeo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7C7F044-5458-4B2E-BFA0-52AAA1C529D4}" type="slidenum">
              <a:rPr lang="en-US" smtClean="0"/>
              <a:t>1</a:t>
            </a:fld>
            <a:endParaRPr lang="en-US" dirty="0"/>
          </a:p>
        </p:txBody>
      </p:sp>
    </p:spTree>
    <p:extLst>
      <p:ext uri="{BB962C8B-B14F-4D97-AF65-F5344CB8AC3E}">
        <p14:creationId xmlns:p14="http://schemas.microsoft.com/office/powerpoint/2010/main" val="28924680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2" name="Title 1"/>
          <p:cNvSpPr>
            <a:spLocks noGrp="1"/>
          </p:cNvSpPr>
          <p:nvPr>
            <p:ph type="title"/>
          </p:nvPr>
        </p:nvSpPr>
        <p:spPr>
          <a:xfrm>
            <a:off x="6400800" y="990600"/>
            <a:ext cx="31089600" cy="2514540"/>
          </a:xfrm>
        </p:spPr>
        <p:txBody>
          <a:bodyPr/>
          <a:lstStyle/>
          <a:p>
            <a:r>
              <a:rPr lang="en-US"/>
              <a:t>Click to edit Master title style</a:t>
            </a:r>
          </a:p>
        </p:txBody>
      </p:sp>
      <p:sp>
        <p:nvSpPr>
          <p:cNvPr id="31" name="Text Placeholder 6"/>
          <p:cNvSpPr>
            <a:spLocks noGrp="1"/>
          </p:cNvSpPr>
          <p:nvPr>
            <p:ph type="body" sz="quarter" idx="36"/>
          </p:nvPr>
        </p:nvSpPr>
        <p:spPr bwMode="auto">
          <a:xfrm>
            <a:off x="6400800" y="3588603"/>
            <a:ext cx="31089600" cy="830997"/>
          </a:xfrm>
        </p:spPr>
        <p:txBody>
          <a:bodyPr>
            <a:noAutofit/>
          </a:bodyPr>
          <a:lstStyle>
            <a:lvl1pPr marL="0" indent="0">
              <a:spcBef>
                <a:spcPts val="0"/>
              </a:spcBef>
              <a:buNone/>
              <a:defRPr sz="2400">
                <a:solidFill>
                  <a:schemeClr val="bg1"/>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3" name="Date Placeholder 2"/>
          <p:cNvSpPr>
            <a:spLocks noGrp="1"/>
          </p:cNvSpPr>
          <p:nvPr>
            <p:ph type="dt" sz="half" idx="10"/>
          </p:nvPr>
        </p:nvSpPr>
        <p:spPr/>
        <p:txBody>
          <a:bodyPr/>
          <a:lstStyle/>
          <a:p>
            <a:fld id="{ECAA57DF-1C19-4726-AB84-014692BAD8F5}" type="datetimeFigureOut">
              <a:rPr lang="en-US" smtClean="0"/>
              <a:t>03/23/2017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dirty="0"/>
          </a:p>
        </p:txBody>
      </p:sp>
      <p:sp>
        <p:nvSpPr>
          <p:cNvPr id="7" name="Text Placeholder 6"/>
          <p:cNvSpPr>
            <a:spLocks noGrp="1"/>
          </p:cNvSpPr>
          <p:nvPr>
            <p:ph type="body" sz="quarter" idx="13" hasCustomPrompt="1"/>
          </p:nvPr>
        </p:nvSpPr>
        <p:spPr>
          <a:xfrm>
            <a:off x="1143000" y="5852160"/>
            <a:ext cx="12801600" cy="1219200"/>
          </a:xfrm>
          <a:prstGeom prst="round1Rect">
            <a:avLst/>
          </a:prstGeom>
          <a:solidFill>
            <a:schemeClr val="accent2"/>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9" name="Content Placeholder 17"/>
          <p:cNvSpPr>
            <a:spLocks noGrp="1"/>
          </p:cNvSpPr>
          <p:nvPr>
            <p:ph sz="quarter" idx="24" hasCustomPrompt="1"/>
          </p:nvPr>
        </p:nvSpPr>
        <p:spPr>
          <a:xfrm>
            <a:off x="1143000" y="7071360"/>
            <a:ext cx="12801600" cy="6858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1" name="Text Placeholder 6"/>
          <p:cNvSpPr>
            <a:spLocks noGrp="1"/>
          </p:cNvSpPr>
          <p:nvPr>
            <p:ph type="body" sz="quarter" idx="17" hasCustomPrompt="1"/>
          </p:nvPr>
        </p:nvSpPr>
        <p:spPr>
          <a:xfrm>
            <a:off x="1143000" y="15032736"/>
            <a:ext cx="12801600" cy="1219200"/>
          </a:xfrm>
          <a:prstGeom prst="round1Rect">
            <a:avLst/>
          </a:prstGeom>
          <a:solidFill>
            <a:schemeClr val="accent3"/>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251936"/>
            <a:ext cx="12801600" cy="9088165"/>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5831800"/>
            <a:ext cx="12801600" cy="1219200"/>
          </a:xfrm>
          <a:prstGeom prst="round1Rect">
            <a:avLst/>
          </a:prstGeom>
          <a:solidFill>
            <a:schemeClr val="accent4"/>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852160"/>
            <a:ext cx="12801600" cy="1219200"/>
          </a:xfrm>
          <a:prstGeom prst="round1Rect">
            <a:avLst/>
          </a:prstGeom>
          <a:solidFill>
            <a:schemeClr val="accent5"/>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071360"/>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8" name="Content Placeholder 17"/>
          <p:cNvSpPr>
            <a:spLocks noGrp="1"/>
          </p:cNvSpPr>
          <p:nvPr>
            <p:ph sz="quarter" idx="23" hasCustomPrompt="1"/>
          </p:nvPr>
        </p:nvSpPr>
        <p:spPr>
          <a:xfrm>
            <a:off x="15544800" y="11948160"/>
            <a:ext cx="12801600" cy="6172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3" name="Content Placeholder 17"/>
          <p:cNvSpPr>
            <a:spLocks noGrp="1"/>
          </p:cNvSpPr>
          <p:nvPr>
            <p:ph sz="quarter" idx="28" hasCustomPrompt="1"/>
          </p:nvPr>
        </p:nvSpPr>
        <p:spPr>
          <a:xfrm>
            <a:off x="15544800" y="23469600"/>
            <a:ext cx="12801600" cy="1752600"/>
          </a:xfrm>
        </p:spPr>
        <p:txBody>
          <a:bodyPr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p:txBody>
      </p:sp>
      <p:sp>
        <p:nvSpPr>
          <p:cNvPr id="24" name="Text Placeholder 6"/>
          <p:cNvSpPr>
            <a:spLocks noGrp="1"/>
          </p:cNvSpPr>
          <p:nvPr>
            <p:ph type="body" sz="quarter" idx="29" hasCustomPrompt="1"/>
          </p:nvPr>
        </p:nvSpPr>
        <p:spPr>
          <a:xfrm>
            <a:off x="15544800" y="2583180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852160"/>
            <a:ext cx="12801600" cy="1219200"/>
          </a:xfrm>
          <a:prstGeom prst="round1Rect">
            <a:avLst/>
          </a:prstGeom>
          <a:solidFill>
            <a:schemeClr val="accent6"/>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071360"/>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5837408"/>
            <a:ext cx="12801600" cy="73152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9" name="Text Placeholder 6"/>
          <p:cNvSpPr>
            <a:spLocks noGrp="1"/>
          </p:cNvSpPr>
          <p:nvPr>
            <p:ph type="body" sz="quarter" idx="34" hasCustomPrompt="1"/>
          </p:nvPr>
        </p:nvSpPr>
        <p:spPr>
          <a:xfrm>
            <a:off x="29900880" y="25831800"/>
            <a:ext cx="12801600" cy="1219200"/>
          </a:xfrm>
          <a:prstGeom prst="round1Rect">
            <a:avLst/>
          </a:prstGeom>
          <a:solidFill>
            <a:schemeClr val="accent1"/>
          </a:solidFill>
        </p:spPr>
        <p:txBody>
          <a:bodyPr lIns="365760" anchor="ctr">
            <a:noAutofit/>
          </a:bodyPr>
          <a:lstStyle>
            <a:lvl1pPr marL="0" indent="0">
              <a:spcBef>
                <a:spcPts val="0"/>
              </a:spcBef>
              <a:buNone/>
              <a:defRPr sz="6000" cap="all"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057096"/>
            <a:ext cx="12801600" cy="4572000"/>
          </a:xfrm>
        </p:spPr>
        <p:txBody>
          <a:bodyPr lIns="365760" tIns="182880"/>
          <a:lstStyle>
            <a:lvl1pPr>
              <a:defRPr baseline="0"/>
            </a:lvl1pPr>
            <a:lvl5pPr>
              <a:defRPr/>
            </a:lvl5pPr>
            <a:lvl6pPr>
              <a:defRPr/>
            </a:lvl6pPr>
            <a:lvl7pPr>
              <a:defRPr/>
            </a:lvl7pPr>
            <a:lvl8pPr>
              <a:defRPr/>
            </a:lvl8pPr>
            <a:lvl9pPr>
              <a:defRPr/>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Tree>
    <p:extLst>
      <p:ext uri="{BB962C8B-B14F-4D97-AF65-F5344CB8AC3E}">
        <p14:creationId xmlns:p14="http://schemas.microsoft.com/office/powerpoint/2010/main" val="145907722"/>
      </p:ext>
    </p:extLst>
  </p:cSld>
  <p:clrMapOvr>
    <a:masterClrMapping/>
  </p:clrMapOvr>
  <p:extLst mod="1">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invGray">
          <a:xfrm>
            <a:off x="0" y="0"/>
            <a:ext cx="43891200" cy="5029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bwMode="auto">
          <a:xfrm>
            <a:off x="6400800" y="990600"/>
            <a:ext cx="31089600" cy="25145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6400800" y="6019800"/>
            <a:ext cx="3108960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03/23/2017</a:t>
            </a:fld>
            <a:endParaRPr lang="en-US" dirty="0"/>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dirty="0"/>
          </a:p>
        </p:txBody>
      </p: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8800" b="1"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accent2"/>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gif"/><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hyperlink" Target="http://posters.unh.edu/"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hyperlink" Target="http://goo.gl/1E7TJ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6341111" y="-91233"/>
            <a:ext cx="31089600" cy="2514540"/>
          </a:xfrm>
        </p:spPr>
        <p:txBody>
          <a:bodyPr>
            <a:normAutofit/>
          </a:bodyPr>
          <a:lstStyle/>
          <a:p>
            <a:pPr algn="ctr"/>
            <a:r>
              <a:rPr lang="en-US" sz="9600" dirty="0"/>
              <a:t>NAN YO BUSINESS</a:t>
            </a:r>
          </a:p>
        </p:txBody>
      </p:sp>
      <p:sp>
        <p:nvSpPr>
          <p:cNvPr id="7" name="Text Placeholder 6"/>
          <p:cNvSpPr>
            <a:spLocks noGrp="1"/>
          </p:cNvSpPr>
          <p:nvPr>
            <p:ph type="body" sz="quarter" idx="17"/>
          </p:nvPr>
        </p:nvSpPr>
        <p:spPr>
          <a:xfrm>
            <a:off x="1251397" y="7095913"/>
            <a:ext cx="12801600" cy="1219200"/>
          </a:xfrm>
        </p:spPr>
        <p:txBody>
          <a:bodyPr/>
          <a:lstStyle/>
          <a:p>
            <a:pPr algn="ctr"/>
            <a:r>
              <a:rPr lang="en-US" dirty="0"/>
              <a:t>Power Source </a:t>
            </a:r>
          </a:p>
        </p:txBody>
      </p:sp>
      <p:sp>
        <p:nvSpPr>
          <p:cNvPr id="17" name="Content Placeholder 16"/>
          <p:cNvSpPr>
            <a:spLocks noGrp="1"/>
          </p:cNvSpPr>
          <p:nvPr>
            <p:ph sz="quarter" idx="30"/>
          </p:nvPr>
        </p:nvSpPr>
        <p:spPr>
          <a:xfrm>
            <a:off x="15610557" y="17432819"/>
            <a:ext cx="12801600" cy="9650838"/>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endParaRPr lang="en-US" dirty="0"/>
          </a:p>
          <a:p>
            <a:endParaRPr lang="en-US" dirty="0"/>
          </a:p>
          <a:p>
            <a:endParaRPr lang="en-US" dirty="0"/>
          </a:p>
        </p:txBody>
      </p:sp>
      <p:sp>
        <p:nvSpPr>
          <p:cNvPr id="18" name="Text Placeholder 17"/>
          <p:cNvSpPr>
            <a:spLocks noGrp="1"/>
          </p:cNvSpPr>
          <p:nvPr>
            <p:ph type="body" sz="quarter" idx="31"/>
          </p:nvPr>
        </p:nvSpPr>
        <p:spPr>
          <a:xfrm>
            <a:off x="29900880" y="7095913"/>
            <a:ext cx="12801600" cy="1219200"/>
          </a:xfrm>
        </p:spPr>
        <p:txBody>
          <a:bodyPr/>
          <a:lstStyle/>
          <a:p>
            <a:pPr algn="ctr"/>
            <a:r>
              <a:rPr lang="en-US" dirty="0"/>
              <a:t>STOPPING MECHANISM</a:t>
            </a:r>
          </a:p>
        </p:txBody>
      </p:sp>
      <p:sp>
        <p:nvSpPr>
          <p:cNvPr id="30" name="Text Placeholder 1"/>
          <p:cNvSpPr>
            <a:spLocks noGrp="1"/>
          </p:cNvSpPr>
          <p:nvPr>
            <p:ph sz="quarter" idx="25"/>
          </p:nvPr>
        </p:nvSpPr>
        <p:spPr>
          <a:xfrm>
            <a:off x="885948" y="10655998"/>
            <a:ext cx="12801600" cy="10317645"/>
          </a:xfrm>
        </p:spPr>
        <p:txBody>
          <a:bodyPr>
            <a:normAutofit/>
          </a:bodyPr>
          <a:lstStyle/>
          <a:p>
            <a:pPr marL="0" indent="0">
              <a:buNone/>
            </a:pPr>
            <a:endParaRPr lang="en-US" dirty="0"/>
          </a:p>
          <a:p>
            <a:r>
              <a:rPr lang="en-US" sz="3200" dirty="0"/>
              <a:t>Lead plates will be placed in a small container with 1M sulfuric acid solution.  The plates will be charged using a 6 Amp car charger for 25 minutes, forcing electrons into the positive plates.  During operation the negative ions in the electrolyte will move to the lead plates causing a voltage difference and this discharge will be used to run the motor of the car.  As the sulfate comes into contact with the lead plates, lead sulfate will form.  </a:t>
            </a:r>
          </a:p>
          <a:p>
            <a:endParaRPr lang="en-US" sz="3200" dirty="0"/>
          </a:p>
          <a:p>
            <a:r>
              <a:rPr lang="en-US" sz="3200" dirty="0" err="1"/>
              <a:t>Pb</a:t>
            </a:r>
            <a:r>
              <a:rPr lang="en-US" sz="3200" baseline="-25000" dirty="0"/>
              <a:t>(s)</a:t>
            </a:r>
            <a:r>
              <a:rPr lang="en-US" sz="3200" dirty="0"/>
              <a:t> + PbO</a:t>
            </a:r>
            <a:r>
              <a:rPr lang="en-US" sz="3200" baseline="-25000" dirty="0"/>
              <a:t>2</a:t>
            </a:r>
            <a:r>
              <a:rPr lang="en-US" sz="3200" dirty="0"/>
              <a:t> </a:t>
            </a:r>
            <a:r>
              <a:rPr lang="en-US" sz="3200" baseline="-25000" dirty="0"/>
              <a:t>(s)</a:t>
            </a:r>
            <a:r>
              <a:rPr lang="en-US" sz="3200" dirty="0"/>
              <a:t> + 2H 2SO</a:t>
            </a:r>
            <a:r>
              <a:rPr lang="en-US" sz="3200" baseline="-25000" dirty="0"/>
              <a:t>4(</a:t>
            </a:r>
            <a:r>
              <a:rPr lang="en-US" sz="3200" baseline="-25000" dirty="0" err="1"/>
              <a:t>aq</a:t>
            </a:r>
            <a:r>
              <a:rPr lang="en-US" sz="3200" baseline="-25000" dirty="0"/>
              <a:t>)</a:t>
            </a:r>
            <a:r>
              <a:rPr lang="en-US" sz="3200" dirty="0"/>
              <a:t> → 2PbSO</a:t>
            </a:r>
            <a:r>
              <a:rPr lang="en-US" sz="3200" baseline="-25000" dirty="0"/>
              <a:t>4(s)</a:t>
            </a:r>
            <a:r>
              <a:rPr lang="en-US" sz="3200" dirty="0"/>
              <a:t> + 2H</a:t>
            </a:r>
            <a:r>
              <a:rPr lang="en-US" sz="3200" baseline="-25000" dirty="0"/>
              <a:t>2</a:t>
            </a:r>
            <a:r>
              <a:rPr lang="en-US" sz="3200" dirty="0"/>
              <a:t>O</a:t>
            </a:r>
            <a:r>
              <a:rPr lang="en-US" sz="3200" baseline="-25000" dirty="0"/>
              <a:t>(l)</a:t>
            </a:r>
            <a:r>
              <a:rPr lang="en-US" sz="3200" dirty="0"/>
              <a:t> </a:t>
            </a:r>
          </a:p>
          <a:p>
            <a:endParaRPr lang="en-US" sz="3200" dirty="0"/>
          </a:p>
          <a:p>
            <a:endParaRPr lang="en-US" dirty="0"/>
          </a:p>
          <a:p>
            <a:endParaRPr lang="en-US" dirty="0"/>
          </a:p>
          <a:p>
            <a:endParaRPr lang="en-US" dirty="0"/>
          </a:p>
          <a:p>
            <a:endParaRPr lang="en-US" dirty="0"/>
          </a:p>
          <a:p>
            <a:endParaRPr lang="en-US" dirty="0"/>
          </a:p>
          <a:p>
            <a:endParaRPr lang="en-US" dirty="0"/>
          </a:p>
          <a:p>
            <a:endParaRPr lang="en-US" dirty="0"/>
          </a:p>
          <a:p>
            <a:endParaRPr lang="en-US" sz="4800" dirty="0"/>
          </a:p>
        </p:txBody>
      </p:sp>
      <p:sp>
        <p:nvSpPr>
          <p:cNvPr id="43" name="TextBox 42"/>
          <p:cNvSpPr txBox="1"/>
          <p:nvPr/>
        </p:nvSpPr>
        <p:spPr>
          <a:xfrm>
            <a:off x="30203651" y="10400839"/>
            <a:ext cx="12801600" cy="7478970"/>
          </a:xfrm>
          <a:prstGeom prst="rect">
            <a:avLst/>
          </a:prstGeom>
          <a:noFill/>
        </p:spPr>
        <p:txBody>
          <a:bodyPr wrap="square" rtlCol="0">
            <a:spAutoFit/>
          </a:bodyPr>
          <a:lstStyle/>
          <a:p>
            <a:endParaRPr lang="en-US" sz="3200" dirty="0"/>
          </a:p>
          <a:p>
            <a:r>
              <a:rPr lang="en-US" sz="3200" dirty="0"/>
              <a:t>clock reaction will be used to stop the car. The iodine clock reaction requires two solutions to be mixed together to be successful. The first solution of the iodine clock reaction consists of Sodium Iodide (</a:t>
            </a:r>
            <a:r>
              <a:rPr lang="en-US" sz="3200" dirty="0" err="1"/>
              <a:t>NaI</a:t>
            </a:r>
            <a:r>
              <a:rPr lang="en-US" sz="3200" dirty="0"/>
              <a:t>), sodium </a:t>
            </a:r>
            <a:r>
              <a:rPr lang="en-US" sz="3200" dirty="0" err="1"/>
              <a:t>thiosulfite</a:t>
            </a:r>
            <a:r>
              <a:rPr lang="en-US" sz="3200" dirty="0"/>
              <a:t> (NaHS3O3), and starch. The second solution consists of hydrogen peroxide (H</a:t>
            </a:r>
            <a:r>
              <a:rPr lang="en-US" sz="3200" baseline="-25000" dirty="0"/>
              <a:t>2</a:t>
            </a:r>
            <a:r>
              <a:rPr lang="en-US" sz="3200" dirty="0"/>
              <a:t>O</a:t>
            </a:r>
            <a:r>
              <a:rPr lang="en-US" sz="3200" baseline="-25000" dirty="0"/>
              <a:t>2</a:t>
            </a:r>
            <a:r>
              <a:rPr lang="en-US" sz="3200" dirty="0"/>
              <a:t>) and sulfuric acid (H2SO4). Inside the car there will be a photo sensor and a light source that is powered by the battery.  The photo sensor and light will be placed at opposite sides of the test tube that contains the iodine clock reaction solution. The iodine clock reaction causes the solution to turn dark blue at a specific time. When the solution changes dark blue, the light can no longer reach the photo sensor and thus cuts the power to the wheels stopping the car.  </a:t>
            </a:r>
          </a:p>
          <a:p>
            <a:r>
              <a:rPr lang="en-US" sz="3200" dirty="0"/>
              <a:t> </a:t>
            </a:r>
          </a:p>
          <a:p>
            <a:r>
              <a:rPr lang="en-US" sz="3200" dirty="0"/>
              <a:t>Slow reaction: H</a:t>
            </a:r>
            <a:r>
              <a:rPr lang="en-US" sz="3200" baseline="-25000" dirty="0"/>
              <a:t>2</a:t>
            </a:r>
            <a:r>
              <a:rPr lang="en-US" sz="3200" dirty="0"/>
              <a:t>O</a:t>
            </a:r>
            <a:r>
              <a:rPr lang="en-US" sz="3200" baseline="-25000" dirty="0"/>
              <a:t>2(</a:t>
            </a:r>
            <a:r>
              <a:rPr lang="en-US" sz="3200" baseline="-25000" dirty="0" err="1"/>
              <a:t>aq</a:t>
            </a:r>
            <a:r>
              <a:rPr lang="en-US" sz="3200" baseline="-25000" dirty="0"/>
              <a:t>)</a:t>
            </a:r>
            <a:r>
              <a:rPr lang="en-US" sz="3200" dirty="0"/>
              <a:t> + 2I</a:t>
            </a:r>
            <a:r>
              <a:rPr lang="en-US" sz="3200" baseline="30000" dirty="0"/>
              <a:t>–</a:t>
            </a:r>
            <a:r>
              <a:rPr lang="en-US" sz="3200" dirty="0"/>
              <a:t> </a:t>
            </a:r>
            <a:r>
              <a:rPr lang="en-US" sz="3200" baseline="-25000" dirty="0"/>
              <a:t>(</a:t>
            </a:r>
            <a:r>
              <a:rPr lang="en-US" sz="3200" baseline="-25000" dirty="0" err="1"/>
              <a:t>aq</a:t>
            </a:r>
            <a:r>
              <a:rPr lang="en-US" sz="3200" baseline="-25000" dirty="0"/>
              <a:t>)</a:t>
            </a:r>
            <a:r>
              <a:rPr lang="en-US" sz="3200" dirty="0"/>
              <a:t> + 2H</a:t>
            </a:r>
            <a:r>
              <a:rPr lang="en-US" sz="3200" baseline="30000" dirty="0"/>
              <a:t>+</a:t>
            </a:r>
            <a:r>
              <a:rPr lang="en-US" sz="3200" dirty="0"/>
              <a:t> </a:t>
            </a:r>
            <a:r>
              <a:rPr lang="en-US" sz="3200" baseline="-25000" dirty="0"/>
              <a:t>(</a:t>
            </a:r>
            <a:r>
              <a:rPr lang="en-US" sz="3200" baseline="-25000" dirty="0" err="1"/>
              <a:t>aq</a:t>
            </a:r>
            <a:r>
              <a:rPr lang="en-US" sz="3200" baseline="-25000" dirty="0"/>
              <a:t>)</a:t>
            </a:r>
            <a:r>
              <a:rPr lang="en-US" sz="3200" dirty="0"/>
              <a:t> → I</a:t>
            </a:r>
            <a:r>
              <a:rPr lang="en-US" sz="3200" baseline="-25000" dirty="0"/>
              <a:t>2(</a:t>
            </a:r>
            <a:r>
              <a:rPr lang="en-US" sz="3200" baseline="-25000" dirty="0" err="1"/>
              <a:t>aq</a:t>
            </a:r>
            <a:r>
              <a:rPr lang="en-US" sz="3200" baseline="-25000" dirty="0"/>
              <a:t>)</a:t>
            </a:r>
            <a:r>
              <a:rPr lang="en-US" sz="3200" dirty="0"/>
              <a:t> + 2H</a:t>
            </a:r>
            <a:r>
              <a:rPr lang="en-US" sz="3200" baseline="-25000" dirty="0"/>
              <a:t>2</a:t>
            </a:r>
            <a:r>
              <a:rPr lang="en-US" sz="3200" dirty="0"/>
              <a:t>O</a:t>
            </a:r>
            <a:r>
              <a:rPr lang="en-US" sz="3200" baseline="-25000" dirty="0"/>
              <a:t>(l)</a:t>
            </a:r>
            <a:r>
              <a:rPr lang="en-US" sz="3200" dirty="0"/>
              <a:t> </a:t>
            </a:r>
          </a:p>
          <a:p>
            <a:r>
              <a:rPr lang="en-US" sz="3200" dirty="0"/>
              <a:t>Fast reaction: 2S</a:t>
            </a:r>
            <a:r>
              <a:rPr lang="en-US" sz="3200" baseline="-25000" dirty="0"/>
              <a:t>2</a:t>
            </a:r>
            <a:r>
              <a:rPr lang="en-US" sz="3200" dirty="0"/>
              <a:t>O</a:t>
            </a:r>
            <a:r>
              <a:rPr lang="en-US" sz="3200" baseline="-25000" dirty="0"/>
              <a:t>3</a:t>
            </a:r>
            <a:r>
              <a:rPr lang="en-US" sz="3200" baseline="30000" dirty="0"/>
              <a:t>2–</a:t>
            </a:r>
            <a:r>
              <a:rPr lang="en-US" sz="3200" baseline="-25000" dirty="0"/>
              <a:t>(</a:t>
            </a:r>
            <a:r>
              <a:rPr lang="en-US" sz="3200" baseline="-25000" dirty="0" err="1"/>
              <a:t>aq</a:t>
            </a:r>
            <a:r>
              <a:rPr lang="en-US" sz="3200" baseline="-25000" dirty="0"/>
              <a:t>)</a:t>
            </a:r>
            <a:r>
              <a:rPr lang="en-US" sz="3200" dirty="0"/>
              <a:t> + I</a:t>
            </a:r>
            <a:r>
              <a:rPr lang="en-US" sz="3200" baseline="-25000" dirty="0"/>
              <a:t>2(</a:t>
            </a:r>
            <a:r>
              <a:rPr lang="en-US" sz="3200" baseline="-25000" dirty="0" err="1"/>
              <a:t>aq</a:t>
            </a:r>
            <a:r>
              <a:rPr lang="en-US" sz="3200" baseline="-25000" dirty="0"/>
              <a:t>)</a:t>
            </a:r>
            <a:r>
              <a:rPr lang="en-US" sz="3200" dirty="0"/>
              <a:t> → S</a:t>
            </a:r>
            <a:r>
              <a:rPr lang="en-US" sz="3200" baseline="-25000" dirty="0"/>
              <a:t>4</a:t>
            </a:r>
            <a:r>
              <a:rPr lang="en-US" sz="3200" dirty="0"/>
              <a:t>O</a:t>
            </a:r>
            <a:r>
              <a:rPr lang="en-US" sz="3200" baseline="-25000" dirty="0"/>
              <a:t>6</a:t>
            </a:r>
            <a:r>
              <a:rPr lang="en-US" sz="3200" baseline="30000" dirty="0"/>
              <a:t>2–</a:t>
            </a:r>
            <a:r>
              <a:rPr lang="en-US" sz="3200" baseline="-25000" dirty="0"/>
              <a:t>(</a:t>
            </a:r>
            <a:r>
              <a:rPr lang="en-US" sz="3200" baseline="-25000" dirty="0" err="1"/>
              <a:t>aq</a:t>
            </a:r>
            <a:r>
              <a:rPr lang="en-US" sz="3200" baseline="-25000" dirty="0"/>
              <a:t>) </a:t>
            </a:r>
            <a:r>
              <a:rPr lang="en-US" sz="3200" dirty="0"/>
              <a:t>+ 2 I</a:t>
            </a:r>
            <a:r>
              <a:rPr lang="en-US" sz="3200" baseline="30000" dirty="0"/>
              <a:t>–</a:t>
            </a:r>
            <a:r>
              <a:rPr lang="en-US" sz="3200" dirty="0"/>
              <a:t> </a:t>
            </a:r>
            <a:r>
              <a:rPr lang="en-US" sz="3200" baseline="-25000" dirty="0"/>
              <a:t>(</a:t>
            </a:r>
            <a:r>
              <a:rPr lang="en-US" sz="3200" baseline="-25000" dirty="0" err="1"/>
              <a:t>aq</a:t>
            </a:r>
            <a:r>
              <a:rPr lang="en-US" sz="3200" baseline="-25000" dirty="0"/>
              <a:t>)</a:t>
            </a:r>
            <a:r>
              <a:rPr lang="en-US" sz="3200" dirty="0"/>
              <a:t> </a:t>
            </a:r>
          </a:p>
        </p:txBody>
      </p:sp>
      <p:sp>
        <p:nvSpPr>
          <p:cNvPr id="45" name="TextBox 44"/>
          <p:cNvSpPr txBox="1"/>
          <p:nvPr/>
        </p:nvSpPr>
        <p:spPr>
          <a:xfrm>
            <a:off x="4310743" y="2207984"/>
            <a:ext cx="35800318" cy="2862322"/>
          </a:xfrm>
          <a:prstGeom prst="rect">
            <a:avLst/>
          </a:prstGeom>
          <a:noFill/>
        </p:spPr>
        <p:txBody>
          <a:bodyPr wrap="square" rtlCol="0">
            <a:spAutoFit/>
          </a:bodyPr>
          <a:lstStyle/>
          <a:p>
            <a:pPr algn="ctr"/>
            <a:r>
              <a:rPr lang="en-US" sz="6000" dirty="0">
                <a:solidFill>
                  <a:schemeClr val="bg1"/>
                </a:solidFill>
              </a:rPr>
              <a:t>UNIVERSITY OF NEW HAMPSHIRE CHEME CAR</a:t>
            </a:r>
          </a:p>
          <a:p>
            <a:pPr algn="ctr"/>
            <a:r>
              <a:rPr lang="en-US" sz="6000" dirty="0">
                <a:solidFill>
                  <a:schemeClr val="bg1"/>
                </a:solidFill>
              </a:rPr>
              <a:t>JAMES DILIEGRO, JOSHUA TEIXEIRA, SERGE BOUCHER, SRIGANA PADAMATI, SEAN MCNEILL, CURTIS LALONDE, THOMAS GENDE, ALTAI PERRY, DARRELL OROZCO, JOHN PRUD’HOMME, JOSHUA CAVALLARO</a:t>
            </a:r>
          </a:p>
        </p:txBody>
      </p:sp>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51397" y="1144645"/>
            <a:ext cx="2478029" cy="2983998"/>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224451" y="1048392"/>
            <a:ext cx="2478029" cy="2983998"/>
          </a:xfrm>
          <a:prstGeom prst="rect">
            <a:avLst/>
          </a:prstGeom>
        </p:spPr>
      </p:pic>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464773" y="10655998"/>
            <a:ext cx="15088507" cy="16038404"/>
          </a:xfrm>
          <a:prstGeom prst="rect">
            <a:avLst/>
          </a:prstGeom>
        </p:spPr>
      </p:pic>
      <p:pic>
        <p:nvPicPr>
          <p:cNvPr id="26" name="Picture 2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60679" y="18271920"/>
            <a:ext cx="11827098" cy="7507377"/>
          </a:xfrm>
          <a:prstGeom prst="rect">
            <a:avLst/>
          </a:prstGeom>
        </p:spPr>
      </p:pic>
      <p:grpSp>
        <p:nvGrpSpPr>
          <p:cNvPr id="31" name="Group 30"/>
          <p:cNvGrpSpPr/>
          <p:nvPr/>
        </p:nvGrpSpPr>
        <p:grpSpPr>
          <a:xfrm>
            <a:off x="31580393" y="19395295"/>
            <a:ext cx="10811692" cy="7688362"/>
            <a:chOff x="0" y="0"/>
            <a:chExt cx="5181601" cy="3692017"/>
          </a:xfrm>
        </p:grpSpPr>
        <p:sp>
          <p:nvSpPr>
            <p:cNvPr id="32" name="Rectangle 31"/>
            <p:cNvSpPr/>
            <p:nvPr/>
          </p:nvSpPr>
          <p:spPr>
            <a:xfrm>
              <a:off x="1469771" y="0"/>
              <a:ext cx="102765"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9</a:t>
              </a:r>
              <a:endParaRPr lang="en-US" sz="1100">
                <a:solidFill>
                  <a:srgbClr val="000000"/>
                </a:solidFill>
                <a:effectLst/>
                <a:latin typeface="Calibri" panose="020F0502020204030204" pitchFamily="34" charset="0"/>
                <a:ea typeface="Calibri" panose="020F0502020204030204" pitchFamily="34" charset="0"/>
              </a:endParaRPr>
            </a:p>
          </p:txBody>
        </p:sp>
        <p:sp>
          <p:nvSpPr>
            <p:cNvPr id="33" name="Rectangle 32"/>
            <p:cNvSpPr/>
            <p:nvPr/>
          </p:nvSpPr>
          <p:spPr>
            <a:xfrm>
              <a:off x="1547495" y="0"/>
              <a:ext cx="45808"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 </a:t>
              </a:r>
              <a:endParaRPr lang="en-US" sz="1100">
                <a:solidFill>
                  <a:srgbClr val="000000"/>
                </a:solidFill>
                <a:effectLst/>
                <a:latin typeface="Calibri" panose="020F0502020204030204" pitchFamily="34" charset="0"/>
                <a:ea typeface="Calibri" panose="020F0502020204030204" pitchFamily="34" charset="0"/>
              </a:endParaRPr>
            </a:p>
          </p:txBody>
        </p:sp>
        <p:sp>
          <p:nvSpPr>
            <p:cNvPr id="34" name="Rectangle 33"/>
            <p:cNvSpPr/>
            <p:nvPr/>
          </p:nvSpPr>
          <p:spPr>
            <a:xfrm>
              <a:off x="2277491" y="0"/>
              <a:ext cx="566524"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0.6273</a:t>
              </a:r>
              <a:endParaRPr lang="en-US" sz="1100">
                <a:solidFill>
                  <a:srgbClr val="000000"/>
                </a:solidFill>
                <a:effectLst/>
                <a:latin typeface="Calibri" panose="020F0502020204030204" pitchFamily="34" charset="0"/>
                <a:ea typeface="Calibri" panose="020F0502020204030204" pitchFamily="34" charset="0"/>
              </a:endParaRPr>
            </a:p>
          </p:txBody>
        </p:sp>
        <p:sp>
          <p:nvSpPr>
            <p:cNvPr id="35" name="Rectangle 34"/>
            <p:cNvSpPr/>
            <p:nvPr/>
          </p:nvSpPr>
          <p:spPr>
            <a:xfrm>
              <a:off x="2702687" y="0"/>
              <a:ext cx="45808"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 </a:t>
              </a:r>
              <a:endParaRPr lang="en-US" sz="1100">
                <a:solidFill>
                  <a:srgbClr val="000000"/>
                </a:solidFill>
                <a:effectLst/>
                <a:latin typeface="Calibri" panose="020F0502020204030204" pitchFamily="34" charset="0"/>
                <a:ea typeface="Calibri" panose="020F0502020204030204" pitchFamily="34" charset="0"/>
              </a:endParaRPr>
            </a:p>
          </p:txBody>
        </p:sp>
        <p:sp>
          <p:nvSpPr>
            <p:cNvPr id="36" name="Rectangle 35"/>
            <p:cNvSpPr/>
            <p:nvPr/>
          </p:nvSpPr>
          <p:spPr>
            <a:xfrm>
              <a:off x="3420745" y="0"/>
              <a:ext cx="566524"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211.93</a:t>
              </a:r>
              <a:endParaRPr lang="en-US" sz="1100">
                <a:solidFill>
                  <a:srgbClr val="000000"/>
                </a:solidFill>
                <a:effectLst/>
                <a:latin typeface="Calibri" panose="020F0502020204030204" pitchFamily="34" charset="0"/>
                <a:ea typeface="Calibri" panose="020F0502020204030204" pitchFamily="34" charset="0"/>
              </a:endParaRPr>
            </a:p>
          </p:txBody>
        </p:sp>
        <p:sp>
          <p:nvSpPr>
            <p:cNvPr id="37" name="Rectangle 36"/>
            <p:cNvSpPr/>
            <p:nvPr/>
          </p:nvSpPr>
          <p:spPr>
            <a:xfrm>
              <a:off x="3845941" y="0"/>
              <a:ext cx="45808" cy="2064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200">
                  <a:solidFill>
                    <a:srgbClr val="000000"/>
                  </a:solidFill>
                  <a:effectLst/>
                  <a:latin typeface="Calibri" panose="020F0502020204030204" pitchFamily="34" charset="0"/>
                  <a:ea typeface="Calibri" panose="020F0502020204030204" pitchFamily="34" charset="0"/>
                </a:rPr>
                <a:t> </a:t>
              </a:r>
              <a:endParaRPr lang="en-US" sz="1100">
                <a:solidFill>
                  <a:srgbClr val="000000"/>
                </a:solidFill>
                <a:effectLst/>
                <a:latin typeface="Calibri" panose="020F0502020204030204" pitchFamily="34" charset="0"/>
                <a:ea typeface="Calibri" panose="020F0502020204030204" pitchFamily="34" charset="0"/>
              </a:endParaRPr>
            </a:p>
          </p:txBody>
        </p:sp>
        <p:sp>
          <p:nvSpPr>
            <p:cNvPr id="38" name="Shape 5655"/>
            <p:cNvSpPr/>
            <p:nvPr/>
          </p:nvSpPr>
          <p:spPr>
            <a:xfrm>
              <a:off x="693420" y="810133"/>
              <a:ext cx="0" cy="2255520"/>
            </a:xfrm>
            <a:custGeom>
              <a:avLst/>
              <a:gdLst/>
              <a:ahLst/>
              <a:cxnLst/>
              <a:rect l="0" t="0" r="0" b="0"/>
              <a:pathLst>
                <a:path h="2255520">
                  <a:moveTo>
                    <a:pt x="0" y="2255520"/>
                  </a:moveTo>
                  <a:lnTo>
                    <a:pt x="0" y="0"/>
                  </a:lnTo>
                </a:path>
              </a:pathLst>
            </a:custGeom>
            <a:ln w="9144" cap="flat">
              <a:round/>
            </a:ln>
          </p:spPr>
          <p:style>
            <a:lnRef idx="1">
              <a:srgbClr val="BFBFBF"/>
            </a:lnRef>
            <a:fillRef idx="0">
              <a:srgbClr val="000000">
                <a:alpha val="0"/>
              </a:srgbClr>
            </a:fillRef>
            <a:effectRef idx="0">
              <a:scrgbClr r="0" g="0" b="0"/>
            </a:effectRef>
            <a:fontRef idx="none"/>
          </p:style>
          <p:txBody>
            <a:bodyPr/>
            <a:lstStyle/>
            <a:p>
              <a:endParaRPr lang="en-US"/>
            </a:p>
          </p:txBody>
        </p:sp>
        <p:sp>
          <p:nvSpPr>
            <p:cNvPr id="39" name="Shape 5656"/>
            <p:cNvSpPr/>
            <p:nvPr/>
          </p:nvSpPr>
          <p:spPr>
            <a:xfrm>
              <a:off x="693420" y="3065653"/>
              <a:ext cx="4276344" cy="0"/>
            </a:xfrm>
            <a:custGeom>
              <a:avLst/>
              <a:gdLst/>
              <a:ahLst/>
              <a:cxnLst/>
              <a:rect l="0" t="0" r="0" b="0"/>
              <a:pathLst>
                <a:path w="4276344">
                  <a:moveTo>
                    <a:pt x="0" y="0"/>
                  </a:moveTo>
                  <a:lnTo>
                    <a:pt x="4276344" y="0"/>
                  </a:lnTo>
                </a:path>
              </a:pathLst>
            </a:custGeom>
            <a:ln w="9144" cap="flat">
              <a:round/>
            </a:ln>
          </p:spPr>
          <p:style>
            <a:lnRef idx="1">
              <a:srgbClr val="BFBFBF"/>
            </a:lnRef>
            <a:fillRef idx="0">
              <a:srgbClr val="000000">
                <a:alpha val="0"/>
              </a:srgbClr>
            </a:fillRef>
            <a:effectRef idx="0">
              <a:scrgbClr r="0" g="0" b="0"/>
            </a:effectRef>
            <a:fontRef idx="none"/>
          </p:style>
          <p:txBody>
            <a:bodyPr/>
            <a:lstStyle/>
            <a:p>
              <a:endParaRPr lang="en-US"/>
            </a:p>
          </p:txBody>
        </p:sp>
        <p:sp>
          <p:nvSpPr>
            <p:cNvPr id="40" name="Shape 5657"/>
            <p:cNvSpPr/>
            <p:nvPr/>
          </p:nvSpPr>
          <p:spPr>
            <a:xfrm>
              <a:off x="1043559" y="2916644"/>
              <a:ext cx="64008" cy="64008"/>
            </a:xfrm>
            <a:custGeom>
              <a:avLst/>
              <a:gdLst/>
              <a:ahLst/>
              <a:cxnLst/>
              <a:rect l="0" t="0" r="0" b="0"/>
              <a:pathLst>
                <a:path w="64008" h="64008">
                  <a:moveTo>
                    <a:pt x="32004" y="0"/>
                  </a:moveTo>
                  <a:cubicBezTo>
                    <a:pt x="49657" y="0"/>
                    <a:pt x="64008" y="14326"/>
                    <a:pt x="64008" y="32004"/>
                  </a:cubicBezTo>
                  <a:cubicBezTo>
                    <a:pt x="64008" y="49683"/>
                    <a:pt x="49657" y="64008"/>
                    <a:pt x="32004" y="64008"/>
                  </a:cubicBezTo>
                  <a:cubicBezTo>
                    <a:pt x="14351" y="64008"/>
                    <a:pt x="0" y="49683"/>
                    <a:pt x="0" y="32004"/>
                  </a:cubicBezTo>
                  <a:cubicBezTo>
                    <a:pt x="0" y="14326"/>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41" name="Shape 5658"/>
            <p:cNvSpPr/>
            <p:nvPr/>
          </p:nvSpPr>
          <p:spPr>
            <a:xfrm>
              <a:off x="1043559" y="2916644"/>
              <a:ext cx="64008" cy="64008"/>
            </a:xfrm>
            <a:custGeom>
              <a:avLst/>
              <a:gdLst/>
              <a:ahLst/>
              <a:cxnLst/>
              <a:rect l="0" t="0" r="0" b="0"/>
              <a:pathLst>
                <a:path w="64008" h="64008">
                  <a:moveTo>
                    <a:pt x="64008" y="32004"/>
                  </a:moveTo>
                  <a:cubicBezTo>
                    <a:pt x="64008" y="49683"/>
                    <a:pt x="49657" y="64008"/>
                    <a:pt x="32004" y="64008"/>
                  </a:cubicBezTo>
                  <a:cubicBezTo>
                    <a:pt x="14351" y="64008"/>
                    <a:pt x="0" y="49683"/>
                    <a:pt x="0" y="32004"/>
                  </a:cubicBezTo>
                  <a:cubicBezTo>
                    <a:pt x="0" y="14326"/>
                    <a:pt x="14351" y="0"/>
                    <a:pt x="32004" y="0"/>
                  </a:cubicBezTo>
                  <a:cubicBezTo>
                    <a:pt x="49657" y="0"/>
                    <a:pt x="64008" y="14326"/>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42" name="Shape 5659"/>
            <p:cNvSpPr/>
            <p:nvPr/>
          </p:nvSpPr>
          <p:spPr>
            <a:xfrm>
              <a:off x="1421511" y="2770378"/>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44" name="Shape 5660"/>
            <p:cNvSpPr/>
            <p:nvPr/>
          </p:nvSpPr>
          <p:spPr>
            <a:xfrm>
              <a:off x="1421511" y="2770378"/>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46" name="Shape 5661"/>
            <p:cNvSpPr/>
            <p:nvPr/>
          </p:nvSpPr>
          <p:spPr>
            <a:xfrm>
              <a:off x="1805559" y="2671318"/>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47" name="Shape 5662"/>
            <p:cNvSpPr/>
            <p:nvPr/>
          </p:nvSpPr>
          <p:spPr>
            <a:xfrm>
              <a:off x="1805559" y="2671318"/>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48" name="Shape 5663"/>
            <p:cNvSpPr/>
            <p:nvPr/>
          </p:nvSpPr>
          <p:spPr>
            <a:xfrm>
              <a:off x="2189607" y="2528062"/>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49" name="Shape 5664"/>
            <p:cNvSpPr/>
            <p:nvPr/>
          </p:nvSpPr>
          <p:spPr>
            <a:xfrm>
              <a:off x="2189607" y="2528062"/>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50" name="Shape 5665"/>
            <p:cNvSpPr/>
            <p:nvPr/>
          </p:nvSpPr>
          <p:spPr>
            <a:xfrm>
              <a:off x="2575179" y="2409190"/>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51" name="Shape 5666"/>
            <p:cNvSpPr/>
            <p:nvPr/>
          </p:nvSpPr>
          <p:spPr>
            <a:xfrm>
              <a:off x="2575179" y="2409190"/>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52" name="Shape 5667"/>
            <p:cNvSpPr/>
            <p:nvPr/>
          </p:nvSpPr>
          <p:spPr>
            <a:xfrm>
              <a:off x="2954655" y="2265934"/>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53" name="Shape 5668"/>
            <p:cNvSpPr/>
            <p:nvPr/>
          </p:nvSpPr>
          <p:spPr>
            <a:xfrm>
              <a:off x="2954655" y="2265934"/>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54" name="Shape 5669"/>
            <p:cNvSpPr/>
            <p:nvPr/>
          </p:nvSpPr>
          <p:spPr>
            <a:xfrm>
              <a:off x="3347847" y="1961134"/>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55" name="Shape 5670"/>
            <p:cNvSpPr/>
            <p:nvPr/>
          </p:nvSpPr>
          <p:spPr>
            <a:xfrm>
              <a:off x="3347847" y="1961134"/>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56" name="Shape 5671"/>
            <p:cNvSpPr/>
            <p:nvPr/>
          </p:nvSpPr>
          <p:spPr>
            <a:xfrm>
              <a:off x="3727323" y="1880362"/>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57" name="Shape 5672"/>
            <p:cNvSpPr/>
            <p:nvPr/>
          </p:nvSpPr>
          <p:spPr>
            <a:xfrm>
              <a:off x="3727323" y="1880362"/>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58" name="Shape 5673"/>
            <p:cNvSpPr/>
            <p:nvPr/>
          </p:nvSpPr>
          <p:spPr>
            <a:xfrm>
              <a:off x="4492371" y="1122934"/>
              <a:ext cx="64008" cy="64008"/>
            </a:xfrm>
            <a:custGeom>
              <a:avLst/>
              <a:gdLst/>
              <a:ahLst/>
              <a:cxnLst/>
              <a:rect l="0" t="0" r="0" b="0"/>
              <a:pathLst>
                <a:path w="64008" h="64008">
                  <a:moveTo>
                    <a:pt x="32004" y="0"/>
                  </a:moveTo>
                  <a:cubicBezTo>
                    <a:pt x="49657" y="0"/>
                    <a:pt x="64008" y="14351"/>
                    <a:pt x="64008" y="32004"/>
                  </a:cubicBezTo>
                  <a:cubicBezTo>
                    <a:pt x="64008" y="49657"/>
                    <a:pt x="49657" y="64008"/>
                    <a:pt x="32004" y="64008"/>
                  </a:cubicBezTo>
                  <a:cubicBezTo>
                    <a:pt x="14351" y="64008"/>
                    <a:pt x="0" y="49657"/>
                    <a:pt x="0" y="32004"/>
                  </a:cubicBezTo>
                  <a:cubicBezTo>
                    <a:pt x="0" y="14351"/>
                    <a:pt x="14351" y="0"/>
                    <a:pt x="32004" y="0"/>
                  </a:cubicBezTo>
                  <a:close/>
                </a:path>
              </a:pathLst>
            </a:custGeom>
            <a:ln w="0" cap="flat">
              <a:round/>
            </a:ln>
          </p:spPr>
          <p:style>
            <a:lnRef idx="0">
              <a:srgbClr val="000000">
                <a:alpha val="0"/>
              </a:srgbClr>
            </a:lnRef>
            <a:fillRef idx="1">
              <a:srgbClr val="4F81BD"/>
            </a:fillRef>
            <a:effectRef idx="0">
              <a:scrgbClr r="0" g="0" b="0"/>
            </a:effectRef>
            <a:fontRef idx="none"/>
          </p:style>
          <p:txBody>
            <a:bodyPr/>
            <a:lstStyle/>
            <a:p>
              <a:endParaRPr lang="en-US"/>
            </a:p>
          </p:txBody>
        </p:sp>
        <p:sp>
          <p:nvSpPr>
            <p:cNvPr id="59" name="Shape 5674"/>
            <p:cNvSpPr/>
            <p:nvPr/>
          </p:nvSpPr>
          <p:spPr>
            <a:xfrm>
              <a:off x="4492371" y="1122934"/>
              <a:ext cx="64008" cy="64008"/>
            </a:xfrm>
            <a:custGeom>
              <a:avLst/>
              <a:gdLst/>
              <a:ahLst/>
              <a:cxnLst/>
              <a:rect l="0" t="0" r="0" b="0"/>
              <a:pathLst>
                <a:path w="64008" h="64008">
                  <a:moveTo>
                    <a:pt x="64008" y="32004"/>
                  </a:moveTo>
                  <a:cubicBezTo>
                    <a:pt x="64008" y="49657"/>
                    <a:pt x="49657" y="64008"/>
                    <a:pt x="32004" y="64008"/>
                  </a:cubicBezTo>
                  <a:cubicBezTo>
                    <a:pt x="14351" y="64008"/>
                    <a:pt x="0" y="49657"/>
                    <a:pt x="0" y="32004"/>
                  </a:cubicBezTo>
                  <a:cubicBezTo>
                    <a:pt x="0" y="14351"/>
                    <a:pt x="14351" y="0"/>
                    <a:pt x="32004" y="0"/>
                  </a:cubicBezTo>
                  <a:cubicBezTo>
                    <a:pt x="49657" y="0"/>
                    <a:pt x="64008" y="14351"/>
                    <a:pt x="64008" y="32004"/>
                  </a:cubicBezTo>
                  <a:close/>
                </a:path>
              </a:pathLst>
            </a:custGeom>
            <a:ln w="9144" cap="flat">
              <a:round/>
            </a:ln>
          </p:spPr>
          <p:style>
            <a:lnRef idx="1">
              <a:srgbClr val="4F81BD"/>
            </a:lnRef>
            <a:fillRef idx="0">
              <a:srgbClr val="000000">
                <a:alpha val="0"/>
              </a:srgbClr>
            </a:fillRef>
            <a:effectRef idx="0">
              <a:scrgbClr r="0" g="0" b="0"/>
            </a:effectRef>
            <a:fontRef idx="none"/>
          </p:style>
          <p:txBody>
            <a:bodyPr/>
            <a:lstStyle/>
            <a:p>
              <a:endParaRPr lang="en-US"/>
            </a:p>
          </p:txBody>
        </p:sp>
        <p:sp>
          <p:nvSpPr>
            <p:cNvPr id="60" name="Rectangle 59"/>
            <p:cNvSpPr/>
            <p:nvPr/>
          </p:nvSpPr>
          <p:spPr>
            <a:xfrm>
              <a:off x="529717" y="3014066"/>
              <a:ext cx="77074"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a:t>
              </a:r>
              <a:endParaRPr lang="en-US" sz="1100">
                <a:solidFill>
                  <a:srgbClr val="000000"/>
                </a:solidFill>
                <a:effectLst/>
                <a:latin typeface="Calibri" panose="020F0502020204030204" pitchFamily="34" charset="0"/>
                <a:ea typeface="Calibri" panose="020F0502020204030204" pitchFamily="34" charset="0"/>
              </a:endParaRPr>
            </a:p>
          </p:txBody>
        </p:sp>
        <p:sp>
          <p:nvSpPr>
            <p:cNvPr id="61" name="Rectangle 60"/>
            <p:cNvSpPr/>
            <p:nvPr/>
          </p:nvSpPr>
          <p:spPr>
            <a:xfrm>
              <a:off x="471805" y="2562987"/>
              <a:ext cx="154097"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50</a:t>
              </a:r>
              <a:endParaRPr lang="en-US" sz="1100">
                <a:solidFill>
                  <a:srgbClr val="000000"/>
                </a:solidFill>
                <a:effectLst/>
                <a:latin typeface="Calibri" panose="020F0502020204030204" pitchFamily="34" charset="0"/>
                <a:ea typeface="Calibri" panose="020F0502020204030204" pitchFamily="34" charset="0"/>
              </a:endParaRPr>
            </a:p>
          </p:txBody>
        </p:sp>
        <p:sp>
          <p:nvSpPr>
            <p:cNvPr id="62" name="Rectangle 61"/>
            <p:cNvSpPr/>
            <p:nvPr/>
          </p:nvSpPr>
          <p:spPr>
            <a:xfrm>
              <a:off x="413893" y="2111502"/>
              <a:ext cx="231120"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100</a:t>
              </a:r>
              <a:endParaRPr lang="en-US" sz="1100">
                <a:solidFill>
                  <a:srgbClr val="000000"/>
                </a:solidFill>
                <a:effectLst/>
                <a:latin typeface="Calibri" panose="020F0502020204030204" pitchFamily="34" charset="0"/>
                <a:ea typeface="Calibri" panose="020F0502020204030204" pitchFamily="34" charset="0"/>
              </a:endParaRPr>
            </a:p>
          </p:txBody>
        </p:sp>
        <p:sp>
          <p:nvSpPr>
            <p:cNvPr id="63" name="Rectangle 62"/>
            <p:cNvSpPr/>
            <p:nvPr/>
          </p:nvSpPr>
          <p:spPr>
            <a:xfrm>
              <a:off x="413893" y="1660398"/>
              <a:ext cx="231120"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150</a:t>
              </a:r>
              <a:endParaRPr lang="en-US" sz="1100">
                <a:solidFill>
                  <a:srgbClr val="000000"/>
                </a:solidFill>
                <a:effectLst/>
                <a:latin typeface="Calibri" panose="020F0502020204030204" pitchFamily="34" charset="0"/>
                <a:ea typeface="Calibri" panose="020F0502020204030204" pitchFamily="34" charset="0"/>
              </a:endParaRPr>
            </a:p>
          </p:txBody>
        </p:sp>
        <p:sp>
          <p:nvSpPr>
            <p:cNvPr id="64" name="Rectangle 63"/>
            <p:cNvSpPr/>
            <p:nvPr/>
          </p:nvSpPr>
          <p:spPr>
            <a:xfrm>
              <a:off x="413893" y="1208812"/>
              <a:ext cx="231324" cy="15525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200</a:t>
              </a:r>
              <a:endParaRPr lang="en-US" sz="1100">
                <a:solidFill>
                  <a:srgbClr val="000000"/>
                </a:solidFill>
                <a:effectLst/>
                <a:latin typeface="Calibri" panose="020F0502020204030204" pitchFamily="34" charset="0"/>
                <a:ea typeface="Calibri" panose="020F0502020204030204" pitchFamily="34" charset="0"/>
              </a:endParaRPr>
            </a:p>
          </p:txBody>
        </p:sp>
        <p:sp>
          <p:nvSpPr>
            <p:cNvPr id="65" name="Rectangle 64"/>
            <p:cNvSpPr/>
            <p:nvPr/>
          </p:nvSpPr>
          <p:spPr>
            <a:xfrm>
              <a:off x="413893" y="757936"/>
              <a:ext cx="231120"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250</a:t>
              </a:r>
              <a:endParaRPr lang="en-US" sz="1100">
                <a:solidFill>
                  <a:srgbClr val="000000"/>
                </a:solidFill>
                <a:effectLst/>
                <a:latin typeface="Calibri" panose="020F0502020204030204" pitchFamily="34" charset="0"/>
                <a:ea typeface="Calibri" panose="020F0502020204030204" pitchFamily="34" charset="0"/>
              </a:endParaRPr>
            </a:p>
          </p:txBody>
        </p:sp>
        <p:sp>
          <p:nvSpPr>
            <p:cNvPr id="66" name="Rectangle 65"/>
            <p:cNvSpPr/>
            <p:nvPr/>
          </p:nvSpPr>
          <p:spPr>
            <a:xfrm>
              <a:off x="664718" y="3162809"/>
              <a:ext cx="77074"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a:t>
              </a:r>
              <a:endParaRPr lang="en-US" sz="1100">
                <a:solidFill>
                  <a:srgbClr val="000000"/>
                </a:solidFill>
                <a:effectLst/>
                <a:latin typeface="Calibri" panose="020F0502020204030204" pitchFamily="34" charset="0"/>
                <a:ea typeface="Calibri" panose="020F0502020204030204" pitchFamily="34" charset="0"/>
              </a:endParaRPr>
            </a:p>
          </p:txBody>
        </p:sp>
        <p:sp>
          <p:nvSpPr>
            <p:cNvPr id="67" name="Rectangle 66"/>
            <p:cNvSpPr/>
            <p:nvPr/>
          </p:nvSpPr>
          <p:spPr>
            <a:xfrm>
              <a:off x="1232281"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0.1</a:t>
              </a:r>
              <a:endParaRPr lang="en-US" sz="1100">
                <a:solidFill>
                  <a:srgbClr val="000000"/>
                </a:solidFill>
                <a:effectLst/>
                <a:latin typeface="Calibri" panose="020F0502020204030204" pitchFamily="34" charset="0"/>
                <a:ea typeface="Calibri" panose="020F0502020204030204" pitchFamily="34" charset="0"/>
              </a:endParaRPr>
            </a:p>
          </p:txBody>
        </p:sp>
        <p:sp>
          <p:nvSpPr>
            <p:cNvPr id="68" name="Rectangle 67"/>
            <p:cNvSpPr/>
            <p:nvPr/>
          </p:nvSpPr>
          <p:spPr>
            <a:xfrm>
              <a:off x="1843151"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0.2</a:t>
              </a:r>
              <a:endParaRPr lang="en-US" sz="1100">
                <a:solidFill>
                  <a:srgbClr val="000000"/>
                </a:solidFill>
                <a:effectLst/>
                <a:latin typeface="Calibri" panose="020F0502020204030204" pitchFamily="34" charset="0"/>
                <a:ea typeface="Calibri" panose="020F0502020204030204" pitchFamily="34" charset="0"/>
              </a:endParaRPr>
            </a:p>
          </p:txBody>
        </p:sp>
        <p:sp>
          <p:nvSpPr>
            <p:cNvPr id="69" name="Rectangle 68"/>
            <p:cNvSpPr/>
            <p:nvPr/>
          </p:nvSpPr>
          <p:spPr>
            <a:xfrm>
              <a:off x="2454275"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0.3</a:t>
              </a:r>
              <a:endParaRPr lang="en-US" sz="1100">
                <a:solidFill>
                  <a:srgbClr val="000000"/>
                </a:solidFill>
                <a:effectLst/>
                <a:latin typeface="Calibri" panose="020F0502020204030204" pitchFamily="34" charset="0"/>
                <a:ea typeface="Calibri" panose="020F0502020204030204" pitchFamily="34" charset="0"/>
              </a:endParaRPr>
            </a:p>
          </p:txBody>
        </p:sp>
        <p:sp>
          <p:nvSpPr>
            <p:cNvPr id="70" name="Rectangle 69"/>
            <p:cNvSpPr/>
            <p:nvPr/>
          </p:nvSpPr>
          <p:spPr>
            <a:xfrm>
              <a:off x="3065018"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0.4</a:t>
              </a:r>
              <a:endParaRPr lang="en-US" sz="1100">
                <a:solidFill>
                  <a:srgbClr val="000000"/>
                </a:solidFill>
                <a:effectLst/>
                <a:latin typeface="Calibri" panose="020F0502020204030204" pitchFamily="34" charset="0"/>
                <a:ea typeface="Calibri" panose="020F0502020204030204" pitchFamily="34" charset="0"/>
              </a:endParaRPr>
            </a:p>
          </p:txBody>
        </p:sp>
        <p:sp>
          <p:nvSpPr>
            <p:cNvPr id="71" name="Rectangle 70"/>
            <p:cNvSpPr/>
            <p:nvPr/>
          </p:nvSpPr>
          <p:spPr>
            <a:xfrm>
              <a:off x="3675888"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0.5</a:t>
              </a:r>
              <a:endParaRPr lang="en-US" sz="1100">
                <a:solidFill>
                  <a:srgbClr val="000000"/>
                </a:solidFill>
                <a:effectLst/>
                <a:latin typeface="Calibri" panose="020F0502020204030204" pitchFamily="34" charset="0"/>
                <a:ea typeface="Calibri" panose="020F0502020204030204" pitchFamily="34" charset="0"/>
              </a:endParaRPr>
            </a:p>
          </p:txBody>
        </p:sp>
        <p:sp>
          <p:nvSpPr>
            <p:cNvPr id="72" name="Rectangle 71"/>
            <p:cNvSpPr/>
            <p:nvPr/>
          </p:nvSpPr>
          <p:spPr>
            <a:xfrm>
              <a:off x="4287013"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0.6</a:t>
              </a:r>
              <a:endParaRPr lang="en-US" sz="1100">
                <a:solidFill>
                  <a:srgbClr val="000000"/>
                </a:solidFill>
                <a:effectLst/>
                <a:latin typeface="Calibri" panose="020F0502020204030204" pitchFamily="34" charset="0"/>
                <a:ea typeface="Calibri" panose="020F0502020204030204" pitchFamily="34" charset="0"/>
              </a:endParaRPr>
            </a:p>
          </p:txBody>
        </p:sp>
        <p:sp>
          <p:nvSpPr>
            <p:cNvPr id="73" name="Rectangle 72"/>
            <p:cNvSpPr/>
            <p:nvPr/>
          </p:nvSpPr>
          <p:spPr>
            <a:xfrm>
              <a:off x="4897882" y="3162809"/>
              <a:ext cx="192456" cy="15484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900">
                  <a:solidFill>
                    <a:srgbClr val="595959"/>
                  </a:solidFill>
                  <a:effectLst/>
                  <a:latin typeface="Calibri" panose="020F0502020204030204" pitchFamily="34" charset="0"/>
                  <a:ea typeface="Calibri" panose="020F0502020204030204" pitchFamily="34" charset="0"/>
                </a:rPr>
                <a:t>0.7</a:t>
              </a:r>
              <a:endParaRPr lang="en-US" sz="1100">
                <a:solidFill>
                  <a:srgbClr val="000000"/>
                </a:solidFill>
                <a:effectLst/>
                <a:latin typeface="Calibri" panose="020F0502020204030204" pitchFamily="34" charset="0"/>
                <a:ea typeface="Calibri" panose="020F0502020204030204" pitchFamily="34" charset="0"/>
              </a:endParaRPr>
            </a:p>
          </p:txBody>
        </p:sp>
        <p:sp>
          <p:nvSpPr>
            <p:cNvPr id="74" name="Rectangle 73"/>
            <p:cNvSpPr/>
            <p:nvPr/>
          </p:nvSpPr>
          <p:spPr>
            <a:xfrm rot="-5399999">
              <a:off x="-407873" y="1640133"/>
              <a:ext cx="1445664" cy="241549"/>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400" dirty="0">
                  <a:solidFill>
                    <a:srgbClr val="595959"/>
                  </a:solidFill>
                  <a:effectLst/>
                  <a:latin typeface="Calibri" panose="020F0502020204030204" pitchFamily="34" charset="0"/>
                  <a:ea typeface="Calibri" panose="020F0502020204030204" pitchFamily="34" charset="0"/>
                </a:rPr>
                <a:t>Time (seconds)</a:t>
              </a:r>
              <a:endParaRPr lang="en-US" sz="1100" dirty="0">
                <a:solidFill>
                  <a:srgbClr val="000000"/>
                </a:solidFill>
                <a:effectLst/>
                <a:latin typeface="Calibri" panose="020F0502020204030204" pitchFamily="34" charset="0"/>
                <a:ea typeface="Calibri" panose="020F0502020204030204" pitchFamily="34" charset="0"/>
              </a:endParaRPr>
            </a:p>
          </p:txBody>
        </p:sp>
        <p:sp>
          <p:nvSpPr>
            <p:cNvPr id="75" name="Rectangle 74"/>
            <p:cNvSpPr/>
            <p:nvPr/>
          </p:nvSpPr>
          <p:spPr>
            <a:xfrm>
              <a:off x="2424938" y="3353461"/>
              <a:ext cx="1081165" cy="241550"/>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400">
                  <a:solidFill>
                    <a:srgbClr val="595959"/>
                  </a:solidFill>
                  <a:effectLst/>
                  <a:latin typeface="Calibri" panose="020F0502020204030204" pitchFamily="34" charset="0"/>
                  <a:ea typeface="Calibri" panose="020F0502020204030204" pitchFamily="34" charset="0"/>
                </a:rPr>
                <a:t>NaS2O3 (g)</a:t>
              </a:r>
              <a:endParaRPr lang="en-US" sz="1100">
                <a:solidFill>
                  <a:srgbClr val="000000"/>
                </a:solidFill>
                <a:effectLst/>
                <a:latin typeface="Calibri" panose="020F0502020204030204" pitchFamily="34" charset="0"/>
                <a:ea typeface="Calibri" panose="020F0502020204030204" pitchFamily="34" charset="0"/>
              </a:endParaRPr>
            </a:p>
          </p:txBody>
        </p:sp>
        <p:sp>
          <p:nvSpPr>
            <p:cNvPr id="76" name="Rectangle 75"/>
            <p:cNvSpPr/>
            <p:nvPr/>
          </p:nvSpPr>
          <p:spPr>
            <a:xfrm>
              <a:off x="1662938" y="470688"/>
              <a:ext cx="2468672" cy="241963"/>
            </a:xfrm>
            <a:prstGeom prst="rect">
              <a:avLst/>
            </a:prstGeom>
            <a:ln>
              <a:noFill/>
            </a:ln>
          </p:spPr>
          <p:txBody>
            <a:bodyPr vert="horz" lIns="0" tIns="0" rIns="0" bIns="0" rtlCol="0">
              <a:noAutofit/>
            </a:bodyPr>
            <a:lstStyle/>
            <a:p>
              <a:pPr marL="0" marR="0">
                <a:lnSpc>
                  <a:spcPct val="107000"/>
                </a:lnSpc>
                <a:spcBef>
                  <a:spcPts val="0"/>
                </a:spcBef>
                <a:spcAft>
                  <a:spcPts val="800"/>
                </a:spcAft>
              </a:pPr>
              <a:r>
                <a:rPr lang="en-US" sz="1400">
                  <a:solidFill>
                    <a:srgbClr val="595959"/>
                  </a:solidFill>
                  <a:effectLst/>
                  <a:latin typeface="Calibri" panose="020F0502020204030204" pitchFamily="34" charset="0"/>
                  <a:ea typeface="Calibri" panose="020F0502020204030204" pitchFamily="34" charset="0"/>
                </a:rPr>
                <a:t>Time (sec) v.s. NaS2O3 (g)</a:t>
              </a:r>
              <a:endParaRPr lang="en-US" sz="1100">
                <a:solidFill>
                  <a:srgbClr val="000000"/>
                </a:solidFill>
                <a:effectLst/>
                <a:latin typeface="Calibri" panose="020F0502020204030204" pitchFamily="34" charset="0"/>
                <a:ea typeface="Calibri" panose="020F0502020204030204" pitchFamily="34" charset="0"/>
              </a:endParaRPr>
            </a:p>
          </p:txBody>
        </p:sp>
        <p:sp>
          <p:nvSpPr>
            <p:cNvPr id="77" name="Shape 5692"/>
            <p:cNvSpPr/>
            <p:nvPr/>
          </p:nvSpPr>
          <p:spPr>
            <a:xfrm>
              <a:off x="0" y="339217"/>
              <a:ext cx="5181601" cy="3352800"/>
            </a:xfrm>
            <a:custGeom>
              <a:avLst/>
              <a:gdLst/>
              <a:ahLst/>
              <a:cxnLst/>
              <a:rect l="0" t="0" r="0" b="0"/>
              <a:pathLst>
                <a:path w="5181601" h="3352800">
                  <a:moveTo>
                    <a:pt x="0" y="3352800"/>
                  </a:moveTo>
                  <a:lnTo>
                    <a:pt x="5181601" y="3352800"/>
                  </a:lnTo>
                  <a:lnTo>
                    <a:pt x="5181601" y="0"/>
                  </a:lnTo>
                  <a:lnTo>
                    <a:pt x="0" y="0"/>
                  </a:lnTo>
                  <a:close/>
                </a:path>
              </a:pathLst>
            </a:custGeom>
            <a:ln w="9144" cap="flat">
              <a:round/>
            </a:ln>
          </p:spPr>
          <p:style>
            <a:lnRef idx="1">
              <a:srgbClr val="D9D9D9"/>
            </a:lnRef>
            <a:fillRef idx="0">
              <a:srgbClr val="000000">
                <a:alpha val="0"/>
              </a:srgbClr>
            </a:fillRef>
            <a:effectRef idx="0">
              <a:scrgbClr r="0" g="0" b="0"/>
            </a:effectRef>
            <a:fontRef idx="none"/>
          </p:style>
          <p:txBody>
            <a:bodyPr/>
            <a:lstStyle/>
            <a:p>
              <a:endParaRPr lang="en-US" dirty="0"/>
            </a:p>
          </p:txBody>
        </p:sp>
      </p:grpSp>
    </p:spTree>
    <p:extLst>
      <p:ext uri="{BB962C8B-B14F-4D97-AF65-F5344CB8AC3E}">
        <p14:creationId xmlns:p14="http://schemas.microsoft.com/office/powerpoint/2010/main" val="9311989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sz="quarter" idx="36"/>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
        <p:nvSpPr>
          <p:cNvPr id="5" name="Content Placeholder 4"/>
          <p:cNvSpPr>
            <a:spLocks noGrp="1"/>
          </p:cNvSpPr>
          <p:nvPr>
            <p:ph sz="quarter" idx="24"/>
          </p:nvPr>
        </p:nvSpPr>
        <p:spPr/>
        <p:txBody>
          <a:bodyPr/>
          <a:lstStyle/>
          <a:p>
            <a:endParaRPr lang="en-US"/>
          </a:p>
        </p:txBody>
      </p:sp>
      <p:sp>
        <p:nvSpPr>
          <p:cNvPr id="6" name="Text Placeholder 5"/>
          <p:cNvSpPr>
            <a:spLocks noGrp="1"/>
          </p:cNvSpPr>
          <p:nvPr>
            <p:ph type="body" sz="quarter" idx="17"/>
          </p:nvPr>
        </p:nvSpPr>
        <p:spPr/>
        <p:txBody>
          <a:bodyPr/>
          <a:lstStyle/>
          <a:p>
            <a:endParaRPr lang="en-US"/>
          </a:p>
        </p:txBody>
      </p:sp>
      <p:sp>
        <p:nvSpPr>
          <p:cNvPr id="7" name="Content Placeholder 6"/>
          <p:cNvSpPr>
            <a:spLocks noGrp="1"/>
          </p:cNvSpPr>
          <p:nvPr>
            <p:ph sz="quarter" idx="25"/>
          </p:nvPr>
        </p:nvSpPr>
        <p:spPr/>
        <p:txBody>
          <a:bodyPr/>
          <a:lstStyle/>
          <a:p>
            <a:endParaRPr lang="en-US"/>
          </a:p>
        </p:txBody>
      </p:sp>
      <p:sp>
        <p:nvSpPr>
          <p:cNvPr id="8" name="Text Placeholder 7"/>
          <p:cNvSpPr>
            <a:spLocks noGrp="1"/>
          </p:cNvSpPr>
          <p:nvPr>
            <p:ph type="body" sz="quarter" idx="19"/>
          </p:nvPr>
        </p:nvSpPr>
        <p:spPr/>
        <p:txBody>
          <a:bodyPr/>
          <a:lstStyle/>
          <a:p>
            <a:endParaRPr lang="en-US"/>
          </a:p>
        </p:txBody>
      </p:sp>
      <p:sp>
        <p:nvSpPr>
          <p:cNvPr id="9" name="Content Placeholder 8"/>
          <p:cNvSpPr>
            <a:spLocks noGrp="1"/>
          </p:cNvSpPr>
          <p:nvPr>
            <p:ph sz="quarter" idx="26"/>
          </p:nvPr>
        </p:nvSpPr>
        <p:spPr/>
        <p:txBody>
          <a:bodyPr/>
          <a:lstStyle/>
          <a:p>
            <a:endParaRPr lang="en-US"/>
          </a:p>
        </p:txBody>
      </p:sp>
      <p:sp>
        <p:nvSpPr>
          <p:cNvPr id="10" name="Text Placeholder 9"/>
          <p:cNvSpPr>
            <a:spLocks noGrp="1"/>
          </p:cNvSpPr>
          <p:nvPr>
            <p:ph type="body" sz="quarter" idx="21"/>
          </p:nvPr>
        </p:nvSpPr>
        <p:spPr/>
        <p:txBody>
          <a:bodyPr/>
          <a:lstStyle/>
          <a:p>
            <a:endParaRPr lang="en-US"/>
          </a:p>
        </p:txBody>
      </p:sp>
      <p:sp>
        <p:nvSpPr>
          <p:cNvPr id="11" name="Content Placeholder 10"/>
          <p:cNvSpPr>
            <a:spLocks noGrp="1"/>
          </p:cNvSpPr>
          <p:nvPr>
            <p:ph sz="quarter" idx="27"/>
          </p:nvPr>
        </p:nvSpPr>
        <p:spPr/>
        <p:txBody>
          <a:bodyPr/>
          <a:lstStyle/>
          <a:p>
            <a:endParaRPr lang="en-US"/>
          </a:p>
        </p:txBody>
      </p:sp>
      <p:sp>
        <p:nvSpPr>
          <p:cNvPr id="12" name="Content Placeholder 11"/>
          <p:cNvSpPr>
            <a:spLocks noGrp="1"/>
          </p:cNvSpPr>
          <p:nvPr>
            <p:ph sz="quarter" idx="23"/>
          </p:nvPr>
        </p:nvSpPr>
        <p:spPr/>
        <p:txBody>
          <a:bodyPr/>
          <a:lstStyle/>
          <a:p>
            <a:endParaRPr lang="en-US"/>
          </a:p>
        </p:txBody>
      </p:sp>
      <p:sp>
        <p:nvSpPr>
          <p:cNvPr id="13" name="Content Placeholder 12"/>
          <p:cNvSpPr>
            <a:spLocks noGrp="1"/>
          </p:cNvSpPr>
          <p:nvPr>
            <p:ph sz="quarter" idx="28"/>
          </p:nvPr>
        </p:nvSpPr>
        <p:spPr/>
        <p:txBody>
          <a:bodyPr/>
          <a:lstStyle/>
          <a:p>
            <a:endParaRPr lang="en-US"/>
          </a:p>
        </p:txBody>
      </p:sp>
      <p:sp>
        <p:nvSpPr>
          <p:cNvPr id="14" name="Text Placeholder 13"/>
          <p:cNvSpPr>
            <a:spLocks noGrp="1"/>
          </p:cNvSpPr>
          <p:nvPr>
            <p:ph type="body" sz="quarter" idx="29"/>
          </p:nvPr>
        </p:nvSpPr>
        <p:spPr/>
        <p:txBody>
          <a:bodyPr/>
          <a:lstStyle/>
          <a:p>
            <a:endParaRPr lang="en-US"/>
          </a:p>
        </p:txBody>
      </p:sp>
      <p:sp>
        <p:nvSpPr>
          <p:cNvPr id="15" name="Content Placeholder 14"/>
          <p:cNvSpPr>
            <a:spLocks noGrp="1"/>
          </p:cNvSpPr>
          <p:nvPr>
            <p:ph sz="quarter" idx="30"/>
          </p:nvPr>
        </p:nvSpPr>
        <p:spPr/>
        <p:txBody>
          <a:bodyPr/>
          <a:lstStyle/>
          <a:p>
            <a:endParaRPr lang="en-US"/>
          </a:p>
        </p:txBody>
      </p:sp>
      <p:sp>
        <p:nvSpPr>
          <p:cNvPr id="16" name="Text Placeholder 15"/>
          <p:cNvSpPr>
            <a:spLocks noGrp="1"/>
          </p:cNvSpPr>
          <p:nvPr>
            <p:ph type="body" sz="quarter" idx="31"/>
          </p:nvPr>
        </p:nvSpPr>
        <p:spPr/>
        <p:txBody>
          <a:bodyPr/>
          <a:lstStyle/>
          <a:p>
            <a:endParaRPr lang="en-US"/>
          </a:p>
        </p:txBody>
      </p:sp>
      <p:sp>
        <p:nvSpPr>
          <p:cNvPr id="17" name="Content Placeholder 16"/>
          <p:cNvSpPr>
            <a:spLocks noGrp="1"/>
          </p:cNvSpPr>
          <p:nvPr>
            <p:ph sz="quarter" idx="32"/>
          </p:nvPr>
        </p:nvSpPr>
        <p:spPr/>
        <p:txBody>
          <a:bodyPr/>
          <a:lstStyle/>
          <a:p>
            <a:endParaRPr lang="en-US"/>
          </a:p>
        </p:txBody>
      </p:sp>
      <p:sp>
        <p:nvSpPr>
          <p:cNvPr id="18" name="Content Placeholder 17"/>
          <p:cNvSpPr>
            <a:spLocks noGrp="1"/>
          </p:cNvSpPr>
          <p:nvPr>
            <p:ph sz="quarter" idx="33"/>
          </p:nvPr>
        </p:nvSpPr>
        <p:spPr/>
        <p:txBody>
          <a:bodyPr/>
          <a:lstStyle/>
          <a:p>
            <a:endParaRPr lang="en-US"/>
          </a:p>
        </p:txBody>
      </p:sp>
      <p:sp>
        <p:nvSpPr>
          <p:cNvPr id="19" name="Text Placeholder 18"/>
          <p:cNvSpPr>
            <a:spLocks noGrp="1"/>
          </p:cNvSpPr>
          <p:nvPr>
            <p:ph type="body" sz="quarter" idx="34"/>
          </p:nvPr>
        </p:nvSpPr>
        <p:spPr/>
        <p:txBody>
          <a:bodyPr/>
          <a:lstStyle/>
          <a:p>
            <a:endParaRPr lang="en-US"/>
          </a:p>
        </p:txBody>
      </p:sp>
      <p:sp>
        <p:nvSpPr>
          <p:cNvPr id="20" name="Content Placeholder 19"/>
          <p:cNvSpPr>
            <a:spLocks noGrp="1"/>
          </p:cNvSpPr>
          <p:nvPr>
            <p:ph sz="quarter" idx="35"/>
          </p:nvPr>
        </p:nvSpPr>
        <p:spPr/>
        <p:txBody>
          <a:bodyPr/>
          <a:lstStyle/>
          <a:p>
            <a:endParaRPr lang="en-US"/>
          </a:p>
        </p:txBody>
      </p:sp>
      <p:sp>
        <p:nvSpPr>
          <p:cNvPr id="21" name="Rectangle 20"/>
          <p:cNvSpPr/>
          <p:nvPr/>
        </p:nvSpPr>
        <p:spPr>
          <a:xfrm>
            <a:off x="0" y="-14288"/>
            <a:ext cx="43891200" cy="32932688"/>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lIns="106674" tIns="53337" rIns="106674" bIns="53337" rtlCol="0" anchor="ctr"/>
          <a:lstStyle/>
          <a:p>
            <a:pPr algn="ctr"/>
            <a:endParaRPr lang="en-US"/>
          </a:p>
        </p:txBody>
      </p:sp>
      <p:sp>
        <p:nvSpPr>
          <p:cNvPr id="22" name="TextBox 21"/>
          <p:cNvSpPr txBox="1"/>
          <p:nvPr/>
        </p:nvSpPr>
        <p:spPr>
          <a:xfrm>
            <a:off x="4103406" y="2350455"/>
            <a:ext cx="33951842" cy="12187946"/>
          </a:xfrm>
          <a:prstGeom prst="rect">
            <a:avLst/>
          </a:prstGeom>
          <a:noFill/>
        </p:spPr>
        <p:txBody>
          <a:bodyPr wrap="square" lIns="106674" tIns="53337" rIns="106674" bIns="53337" rtlCol="0">
            <a:spAutoFit/>
          </a:bodyPr>
          <a:lstStyle/>
          <a:p>
            <a:pPr algn="ctr"/>
            <a:r>
              <a:rPr lang="en-US" sz="14000" b="1" dirty="0">
                <a:solidFill>
                  <a:srgbClr val="002060"/>
                </a:solidFill>
              </a:rPr>
              <a:t>This poster template provided courtesy of </a:t>
            </a:r>
          </a:p>
          <a:p>
            <a:pPr algn="ctr"/>
            <a:r>
              <a:rPr lang="en-US" sz="14000" b="1" dirty="0">
                <a:solidFill>
                  <a:srgbClr val="002060"/>
                </a:solidFill>
              </a:rPr>
              <a:t>UNH ESRC Poster Printing Services</a:t>
            </a:r>
          </a:p>
          <a:p>
            <a:pPr algn="ctr"/>
            <a:endParaRPr lang="en-US" sz="14000" dirty="0">
              <a:solidFill>
                <a:schemeClr val="tx2"/>
              </a:solidFill>
            </a:endParaRPr>
          </a:p>
          <a:p>
            <a:pPr algn="ctr"/>
            <a:endParaRPr lang="en-US" sz="14000" dirty="0">
              <a:solidFill>
                <a:schemeClr val="tx2"/>
              </a:solidFill>
            </a:endParaRPr>
          </a:p>
          <a:p>
            <a:pPr algn="ctr"/>
            <a:r>
              <a:rPr lang="en-US" sz="14000" dirty="0">
                <a:solidFill>
                  <a:srgbClr val="002060"/>
                </a:solidFill>
              </a:rPr>
              <a:t>Trust us to make your poster look </a:t>
            </a:r>
            <a:r>
              <a:rPr lang="en-US" sz="14000" b="1" dirty="0">
                <a:solidFill>
                  <a:srgbClr val="002060"/>
                </a:solidFill>
              </a:rPr>
              <a:t>GREAT!</a:t>
            </a:r>
          </a:p>
          <a:p>
            <a:pPr algn="ctr"/>
            <a:endParaRPr lang="en-US" sz="8500" dirty="0">
              <a:solidFill>
                <a:schemeClr val="accent5">
                  <a:lumMod val="75000"/>
                </a:schemeClr>
              </a:solidFill>
            </a:endParaRPr>
          </a:p>
        </p:txBody>
      </p:sp>
      <p:pic>
        <p:nvPicPr>
          <p:cNvPr id="23" name="Picture 2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0000" y="27649842"/>
            <a:ext cx="3642785" cy="4271884"/>
          </a:xfrm>
          <a:prstGeom prst="rect">
            <a:avLst/>
          </a:prstGeom>
        </p:spPr>
      </p:pic>
      <p:sp>
        <p:nvSpPr>
          <p:cNvPr id="24" name="TextBox 23"/>
          <p:cNvSpPr txBox="1"/>
          <p:nvPr/>
        </p:nvSpPr>
        <p:spPr>
          <a:xfrm>
            <a:off x="10439279" y="17086254"/>
            <a:ext cx="26753879" cy="4755142"/>
          </a:xfrm>
          <a:prstGeom prst="rect">
            <a:avLst/>
          </a:prstGeom>
          <a:noFill/>
        </p:spPr>
        <p:txBody>
          <a:bodyPr wrap="square" lIns="106674" tIns="53337" rIns="106674" bIns="53337" rtlCol="0" anchor="ctr">
            <a:spAutoFit/>
          </a:bodyPr>
          <a:lstStyle/>
          <a:p>
            <a:r>
              <a:rPr lang="en-US" sz="11200" b="1" dirty="0">
                <a:solidFill>
                  <a:srgbClr val="002060"/>
                </a:solidFill>
              </a:rPr>
              <a:t>Website: </a:t>
            </a:r>
            <a:r>
              <a:rPr lang="en-US" sz="11200" dirty="0">
                <a:solidFill>
                  <a:srgbClr val="002060"/>
                </a:solidFill>
                <a:hlinkClick r:id="rId3"/>
              </a:rPr>
              <a:t>http://posters.unh.edu</a:t>
            </a:r>
            <a:endParaRPr lang="en-US" sz="11200" dirty="0">
              <a:solidFill>
                <a:srgbClr val="002060"/>
              </a:solidFill>
            </a:endParaRPr>
          </a:p>
          <a:p>
            <a:r>
              <a:rPr lang="en-US" sz="11200" b="1" dirty="0">
                <a:solidFill>
                  <a:srgbClr val="002060"/>
                </a:solidFill>
              </a:rPr>
              <a:t>Poster Guide: </a:t>
            </a:r>
            <a:r>
              <a:rPr lang="en-US" sz="11200" dirty="0">
                <a:solidFill>
                  <a:srgbClr val="002060"/>
                </a:solidFill>
                <a:hlinkClick r:id="rId4"/>
              </a:rPr>
              <a:t>http://goo.gl/1E7TJY</a:t>
            </a:r>
            <a:endParaRPr lang="en-US" sz="11200" dirty="0">
              <a:solidFill>
                <a:srgbClr val="002060"/>
              </a:solidFill>
            </a:endParaRPr>
          </a:p>
          <a:p>
            <a:endParaRPr lang="en-US" sz="7800" dirty="0"/>
          </a:p>
        </p:txBody>
      </p:sp>
      <p:sp>
        <p:nvSpPr>
          <p:cNvPr id="25" name="TextBox 24"/>
          <p:cNvSpPr txBox="1"/>
          <p:nvPr/>
        </p:nvSpPr>
        <p:spPr>
          <a:xfrm>
            <a:off x="10463116" y="28902850"/>
            <a:ext cx="30713760" cy="2262152"/>
          </a:xfrm>
          <a:prstGeom prst="rect">
            <a:avLst/>
          </a:prstGeom>
          <a:noFill/>
        </p:spPr>
        <p:txBody>
          <a:bodyPr wrap="square" lIns="106674" tIns="53337" rIns="106674" bIns="53337" rtlCol="0">
            <a:spAutoFit/>
          </a:bodyPr>
          <a:lstStyle/>
          <a:p>
            <a:r>
              <a:rPr lang="en-US" sz="14000" dirty="0">
                <a:solidFill>
                  <a:schemeClr val="accent4"/>
                </a:solidFill>
                <a:effectLst>
                  <a:outerShdw blurRad="38100" dist="38100" dir="2700000" algn="tl">
                    <a:srgbClr val="000000">
                      <a:alpha val="43137"/>
                    </a:srgbClr>
                  </a:outerShdw>
                </a:effectLst>
              </a:rPr>
              <a:t>DELETE THIS SLIDE BEFORE PRINTING</a:t>
            </a:r>
          </a:p>
        </p:txBody>
      </p:sp>
    </p:spTree>
    <p:extLst>
      <p:ext uri="{BB962C8B-B14F-4D97-AF65-F5344CB8AC3E}">
        <p14:creationId xmlns:p14="http://schemas.microsoft.com/office/powerpoint/2010/main" val="1167759772"/>
      </p:ext>
    </p:extLst>
  </p:cSld>
  <p:clrMapOvr>
    <a:masterClrMapping/>
  </p:clrMapOvr>
</p:sld>
</file>

<file path=ppt/theme/theme1.xml><?xml version="1.0" encoding="utf-8"?>
<a:theme xmlns:a="http://schemas.openxmlformats.org/drawingml/2006/main" name="Medical Poster">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1" id="{55A68E73-61CB-4542-8C48-DCBB2482A3D5}" vid="{6A3CA63D-1E3C-4681-8668-89277FEB3FEB}"/>
    </a:ext>
  </a:ext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Cambria-Calibri">
      <a:majorFont>
        <a:latin typeface="Cambria" panose="02040503050406030204"/>
        <a:ea typeface=""/>
        <a:cs typeface=""/>
        <a:font script="Jpan" typeface="ＭＳ Ｐゴシック"/>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A1110015-E380-4C53-980C-698226C61CA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Poster (blue and brown design)</Template>
  <TotalTime>0</TotalTime>
  <Words>373</Words>
  <Application>Microsoft Office PowerPoint</Application>
  <PresentationFormat>Custom</PresentationFormat>
  <Paragraphs>60</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Cambria</vt:lpstr>
      <vt:lpstr>Medical Poster</vt:lpstr>
      <vt:lpstr>NAN YO BUSINESS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2015-04-29T17:08:18Z</dcterms:created>
  <dcterms:modified xsi:type="dcterms:W3CDTF">2017-03-23T16:42:57Z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TC040015519991</vt:lpwstr>
  </property>
</Properties>
</file>