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DCAF9ED-07DC-4A11-8D7F-57B35C25682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>
        <p:scale>
          <a:sx n="54" d="100"/>
          <a:sy n="54" d="100"/>
        </p:scale>
        <p:origin x="187" y="-693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5" d="100"/>
          <a:sy n="65" d="100"/>
        </p:scale>
        <p:origin x="2796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3/23/2017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3/23/2017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ter"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685800" y="14798040"/>
            <a:ext cx="457200" cy="9144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/>
          <p:cNvSpPr/>
          <p:nvPr/>
        </p:nvSpPr>
        <p:spPr>
          <a:xfrm>
            <a:off x="685800" y="23301960"/>
            <a:ext cx="457200" cy="9144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Rectangle 101"/>
          <p:cNvSpPr>
            <a:spLocks noChangeArrowheads="1"/>
          </p:cNvSpPr>
          <p:nvPr userDrawn="1"/>
        </p:nvSpPr>
        <p:spPr bwMode="auto">
          <a:xfrm>
            <a:off x="1" y="32004000"/>
            <a:ext cx="438912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59" name="Line 112"/>
          <p:cNvSpPr>
            <a:spLocks noChangeShapeType="1"/>
          </p:cNvSpPr>
          <p:nvPr userDrawn="1"/>
        </p:nvSpPr>
        <p:spPr bwMode="white">
          <a:xfrm>
            <a:off x="0" y="32004000"/>
            <a:ext cx="43891200" cy="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43" name="Rectangle 42"/>
          <p:cNvSpPr/>
          <p:nvPr userDrawn="1"/>
        </p:nvSpPr>
        <p:spPr bwMode="white">
          <a:xfrm>
            <a:off x="29591222" y="6172200"/>
            <a:ext cx="13102114" cy="25328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Rectangle 41"/>
          <p:cNvSpPr/>
          <p:nvPr userDrawn="1"/>
        </p:nvSpPr>
        <p:spPr bwMode="white">
          <a:xfrm>
            <a:off x="15363158" y="6172200"/>
            <a:ext cx="13102114" cy="25328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/>
          <p:cNvSpPr/>
          <p:nvPr userDrawn="1"/>
        </p:nvSpPr>
        <p:spPr bwMode="white">
          <a:xfrm>
            <a:off x="1116805" y="6172200"/>
            <a:ext cx="13102114" cy="25328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Rectangle 38"/>
          <p:cNvSpPr/>
          <p:nvPr/>
        </p:nvSpPr>
        <p:spPr>
          <a:xfrm>
            <a:off x="685800" y="6172200"/>
            <a:ext cx="457200" cy="9144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101"/>
          <p:cNvSpPr>
            <a:spLocks noChangeArrowheads="1"/>
          </p:cNvSpPr>
          <p:nvPr userDrawn="1"/>
        </p:nvSpPr>
        <p:spPr bwMode="auto">
          <a:xfrm>
            <a:off x="1143001" y="3886200"/>
            <a:ext cx="42748200" cy="1600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" name="Title 5"/>
          <p:cNvSpPr>
            <a:spLocks noGrp="1"/>
          </p:cNvSpPr>
          <p:nvPr userDrawn="1"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1" name="Text Placeholder 6"/>
          <p:cNvSpPr>
            <a:spLocks noGrp="1"/>
          </p:cNvSpPr>
          <p:nvPr userDrawn="1">
            <p:ph type="body" sz="quarter" idx="36"/>
          </p:nvPr>
        </p:nvSpPr>
        <p:spPr bwMode="auto">
          <a:xfrm>
            <a:off x="2209800" y="4083469"/>
            <a:ext cx="35661600" cy="127699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170431" y="6172200"/>
            <a:ext cx="13044367" cy="914400"/>
          </a:xfrm>
          <a:prstGeom prst="rect">
            <a:avLst/>
          </a:prstGeom>
          <a:solidFill>
            <a:schemeClr val="tx2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19" name="Content Placeholder 17"/>
          <p:cNvSpPr>
            <a:spLocks noGrp="1"/>
          </p:cNvSpPr>
          <p:nvPr userDrawn="1">
            <p:ph sz="quarter" idx="24" hasCustomPrompt="1"/>
          </p:nvPr>
        </p:nvSpPr>
        <p:spPr>
          <a:xfrm>
            <a:off x="1174552" y="7086600"/>
            <a:ext cx="13048488" cy="6840825"/>
          </a:xfrm>
        </p:spPr>
        <p:txBody>
          <a:bodyPr lIns="365760" tIns="18288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1170431" y="14798040"/>
            <a:ext cx="13048488" cy="914400"/>
          </a:xfrm>
          <a:prstGeom prst="rect">
            <a:avLst/>
          </a:prstGeom>
          <a:solidFill>
            <a:schemeClr val="accent5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0" name="Content Placeholder 17"/>
          <p:cNvSpPr>
            <a:spLocks noGrp="1"/>
          </p:cNvSpPr>
          <p:nvPr userDrawn="1">
            <p:ph sz="quarter" idx="25" hasCustomPrompt="1"/>
          </p:nvPr>
        </p:nvSpPr>
        <p:spPr>
          <a:xfrm>
            <a:off x="1174552" y="15712439"/>
            <a:ext cx="13048488" cy="7440169"/>
          </a:xfrm>
        </p:spPr>
        <p:txBody>
          <a:bodyPr lIns="365760" tIns="18288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3" name="Text Placeholder 6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170431" y="23301960"/>
            <a:ext cx="13048488" cy="9144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1" name="Content Placeholder 17"/>
          <p:cNvSpPr>
            <a:spLocks noGrp="1"/>
          </p:cNvSpPr>
          <p:nvPr userDrawn="1">
            <p:ph sz="quarter" idx="26" hasCustomPrompt="1"/>
          </p:nvPr>
        </p:nvSpPr>
        <p:spPr>
          <a:xfrm>
            <a:off x="1174552" y="24216361"/>
            <a:ext cx="13048488" cy="7263385"/>
          </a:xfrm>
        </p:spPr>
        <p:txBody>
          <a:bodyPr lIns="365760" tIns="18288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5" name="Text Placeholder 6"/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5416784" y="6172200"/>
            <a:ext cx="13048488" cy="914400"/>
          </a:xfrm>
          <a:prstGeom prst="rect">
            <a:avLst/>
          </a:prstGeom>
          <a:solidFill>
            <a:schemeClr val="accent2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2" name="Content Placeholder 17"/>
          <p:cNvSpPr>
            <a:spLocks noGrp="1"/>
          </p:cNvSpPr>
          <p:nvPr userDrawn="1">
            <p:ph sz="quarter" idx="27" hasCustomPrompt="1"/>
          </p:nvPr>
        </p:nvSpPr>
        <p:spPr>
          <a:xfrm>
            <a:off x="15416784" y="7086600"/>
            <a:ext cx="13048488" cy="4926126"/>
          </a:xfrm>
        </p:spPr>
        <p:txBody>
          <a:bodyPr lIns="365760" tIns="18288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8" name="Content Placeholder 17"/>
          <p:cNvSpPr>
            <a:spLocks noGrp="1"/>
          </p:cNvSpPr>
          <p:nvPr userDrawn="1">
            <p:ph sz="quarter" idx="23" hasCustomPrompt="1"/>
          </p:nvPr>
        </p:nvSpPr>
        <p:spPr>
          <a:xfrm>
            <a:off x="15416784" y="12456478"/>
            <a:ext cx="13048488" cy="6172200"/>
          </a:xfrm>
        </p:spPr>
        <p:txBody>
          <a:bodyPr lIns="365760" tIns="18288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57" name="Content Placeholder 17"/>
          <p:cNvSpPr>
            <a:spLocks noGrp="1"/>
          </p:cNvSpPr>
          <p:nvPr>
            <p:ph sz="quarter" idx="37" hasCustomPrompt="1"/>
          </p:nvPr>
        </p:nvSpPr>
        <p:spPr>
          <a:xfrm>
            <a:off x="15416784" y="19072430"/>
            <a:ext cx="13048488" cy="3918814"/>
          </a:xfrm>
        </p:spPr>
        <p:txBody>
          <a:bodyPr lIns="365760" tIns="18288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24" name="Text Placeholder 6"/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15416784" y="23301960"/>
            <a:ext cx="13048488" cy="914400"/>
          </a:xfrm>
          <a:prstGeom prst="rect">
            <a:avLst/>
          </a:prstGeom>
          <a:solidFill>
            <a:schemeClr val="accent1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5" name="Content Placeholder 17"/>
          <p:cNvSpPr>
            <a:spLocks noGrp="1"/>
          </p:cNvSpPr>
          <p:nvPr userDrawn="1">
            <p:ph sz="quarter" idx="30" hasCustomPrompt="1"/>
          </p:nvPr>
        </p:nvSpPr>
        <p:spPr>
          <a:xfrm>
            <a:off x="15416784" y="24216361"/>
            <a:ext cx="13048488" cy="7260336"/>
          </a:xfrm>
        </p:spPr>
        <p:txBody>
          <a:bodyPr lIns="365760" tIns="18288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6" name="Text Placeholder 6"/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29644848" y="6172200"/>
            <a:ext cx="13048488" cy="914400"/>
          </a:xfrm>
          <a:prstGeom prst="rect">
            <a:avLst/>
          </a:prstGeom>
          <a:solidFill>
            <a:schemeClr val="accent1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7" name="Content Placeholder 17"/>
          <p:cNvSpPr>
            <a:spLocks noGrp="1"/>
          </p:cNvSpPr>
          <p:nvPr userDrawn="1">
            <p:ph sz="quarter" idx="32" hasCustomPrompt="1"/>
          </p:nvPr>
        </p:nvSpPr>
        <p:spPr>
          <a:xfrm>
            <a:off x="29644848" y="7086600"/>
            <a:ext cx="13048488" cy="7315200"/>
          </a:xfrm>
        </p:spPr>
        <p:txBody>
          <a:bodyPr lIns="365760" tIns="18288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8" name="Content Placeholder 17"/>
          <p:cNvSpPr>
            <a:spLocks noGrp="1"/>
          </p:cNvSpPr>
          <p:nvPr userDrawn="1">
            <p:ph sz="quarter" idx="33" hasCustomPrompt="1"/>
          </p:nvPr>
        </p:nvSpPr>
        <p:spPr>
          <a:xfrm>
            <a:off x="29644848" y="15251886"/>
            <a:ext cx="13048488" cy="7315200"/>
          </a:xfrm>
        </p:spPr>
        <p:txBody>
          <a:bodyPr lIns="365760" tIns="18288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9" name="Text Placeholder 6"/>
          <p:cNvSpPr>
            <a:spLocks noGrp="1"/>
          </p:cNvSpPr>
          <p:nvPr userDrawn="1">
            <p:ph type="body" sz="quarter" idx="34" hasCustomPrompt="1"/>
          </p:nvPr>
        </p:nvSpPr>
        <p:spPr>
          <a:xfrm>
            <a:off x="29644848" y="23301960"/>
            <a:ext cx="13048488" cy="914400"/>
          </a:xfrm>
          <a:prstGeom prst="rect">
            <a:avLst/>
          </a:prstGeom>
          <a:solidFill>
            <a:schemeClr val="accent3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30" name="Content Placeholder 17"/>
          <p:cNvSpPr>
            <a:spLocks noGrp="1"/>
          </p:cNvSpPr>
          <p:nvPr userDrawn="1">
            <p:ph sz="quarter" idx="35" hasCustomPrompt="1"/>
          </p:nvPr>
        </p:nvSpPr>
        <p:spPr>
          <a:xfrm>
            <a:off x="29644848" y="24216361"/>
            <a:ext cx="13048488" cy="7260336"/>
          </a:xfrm>
        </p:spPr>
        <p:txBody>
          <a:bodyPr lIns="365760" tIns="18288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32" name="Instructions"/>
          <p:cNvSpPr/>
          <p:nvPr userDrawn="1"/>
        </p:nvSpPr>
        <p:spPr>
          <a:xfrm>
            <a:off x="44302680" y="-1"/>
            <a:ext cx="12447270" cy="329184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rIns="274320" rtlCol="0" anchor="t"/>
          <a:lstStyle/>
          <a:p>
            <a:pPr lvl="0">
              <a:spcBef>
                <a:spcPts val="1200"/>
              </a:spcBef>
            </a:pPr>
            <a:r>
              <a:rPr sz="9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Printing:</a:t>
            </a:r>
          </a:p>
          <a:p>
            <a:pPr lvl="0">
              <a:spcBef>
                <a:spcPts val="1200"/>
              </a:spcBef>
            </a:pP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This poster is 48” wide by 36” high. It’s designed to be printed on a large-format printer.</a:t>
            </a:r>
          </a:p>
          <a:p>
            <a:pPr lvl="0">
              <a:spcBef>
                <a:spcPts val="300"/>
              </a:spcBef>
            </a:pPr>
            <a:endParaRPr sz="600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  <a:p>
            <a:pPr lvl="0">
              <a:spcBef>
                <a:spcPts val="1200"/>
              </a:spcBef>
            </a:pPr>
            <a:r>
              <a:rPr sz="88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Customizing the Content:</a:t>
            </a:r>
          </a:p>
          <a:p>
            <a:pPr lvl="0">
              <a:spcBef>
                <a:spcPts val="12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The placeholders in this 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poster </a:t>
            </a:r>
            <a:r>
              <a:rPr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are 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formatted for you. 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Type</a:t>
            </a:r>
            <a:r>
              <a:rPr lang="en-US" sz="6600" baseline="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in the placeholders 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to add text, or c</a:t>
            </a:r>
            <a:r>
              <a:rPr lang="en-US" sz="6600" baseline="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lick an icon to add a table, chart, SmartArt graphic, picture or multimedia file.</a:t>
            </a:r>
          </a:p>
          <a:p>
            <a:pPr lvl="0">
              <a:spcBef>
                <a:spcPts val="2400"/>
              </a:spcBef>
            </a:pP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</a:t>
            </a:r>
            <a:r>
              <a:rPr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o 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add or remove bullet points from text, just click the Bullets button on the Home tab.</a:t>
            </a:r>
          </a:p>
          <a:p>
            <a:pPr lvl="0">
              <a:spcBef>
                <a:spcPts val="24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If you need more placeholders for titles, 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content</a:t>
            </a:r>
            <a:r>
              <a:rPr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or body text, just make a copy of what you need and drag it into place. PowerPoint’s Smart Guides will help you align it with everything else.</a:t>
            </a:r>
          </a:p>
          <a:p>
            <a:pPr lvl="0">
              <a:spcBef>
                <a:spcPts val="24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Want to use your own pictures instead of ours? No problem! Just 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right-</a:t>
            </a:r>
            <a:r>
              <a:rPr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click 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 </a:t>
            </a:r>
            <a:r>
              <a:rPr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picture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and choose Change Picture. Maintain the</a:t>
            </a:r>
            <a:r>
              <a:rPr lang="en-US" sz="6600" baseline="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proportion of pictures as you r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esize</a:t>
            </a:r>
            <a:r>
              <a:rPr lang="en-US" sz="6600" baseline="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by dragging a corner.</a:t>
            </a:r>
            <a:endParaRPr sz="660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0" name="Line 115"/>
          <p:cNvSpPr>
            <a:spLocks noChangeShapeType="1"/>
          </p:cNvSpPr>
          <p:nvPr/>
        </p:nvSpPr>
        <p:spPr bwMode="white">
          <a:xfrm>
            <a:off x="1143000" y="6172200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48" name="Line 115"/>
          <p:cNvSpPr>
            <a:spLocks noChangeShapeType="1"/>
          </p:cNvSpPr>
          <p:nvPr/>
        </p:nvSpPr>
        <p:spPr bwMode="white">
          <a:xfrm>
            <a:off x="1143000" y="23301960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49" name="Rectangle 48"/>
          <p:cNvSpPr/>
          <p:nvPr userDrawn="1"/>
        </p:nvSpPr>
        <p:spPr>
          <a:xfrm>
            <a:off x="14927686" y="6172200"/>
            <a:ext cx="457200" cy="9144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Line 115"/>
          <p:cNvSpPr>
            <a:spLocks noChangeShapeType="1"/>
          </p:cNvSpPr>
          <p:nvPr userDrawn="1"/>
        </p:nvSpPr>
        <p:spPr bwMode="white">
          <a:xfrm>
            <a:off x="15387315" y="6172200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51" name="Rectangle 50"/>
          <p:cNvSpPr/>
          <p:nvPr userDrawn="1"/>
        </p:nvSpPr>
        <p:spPr>
          <a:xfrm>
            <a:off x="29138880" y="6172200"/>
            <a:ext cx="457200" cy="9144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Line 115"/>
          <p:cNvSpPr>
            <a:spLocks noChangeShapeType="1"/>
          </p:cNvSpPr>
          <p:nvPr userDrawn="1"/>
        </p:nvSpPr>
        <p:spPr bwMode="white">
          <a:xfrm>
            <a:off x="29596080" y="6172200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53" name="Rectangle 52"/>
          <p:cNvSpPr/>
          <p:nvPr userDrawn="1"/>
        </p:nvSpPr>
        <p:spPr>
          <a:xfrm>
            <a:off x="29141928" y="23298912"/>
            <a:ext cx="457200" cy="9144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Line 115"/>
          <p:cNvSpPr>
            <a:spLocks noChangeShapeType="1"/>
          </p:cNvSpPr>
          <p:nvPr userDrawn="1"/>
        </p:nvSpPr>
        <p:spPr bwMode="white">
          <a:xfrm>
            <a:off x="29596080" y="23298912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55" name="Rectangle 54"/>
          <p:cNvSpPr/>
          <p:nvPr userDrawn="1"/>
        </p:nvSpPr>
        <p:spPr>
          <a:xfrm>
            <a:off x="14932152" y="23298912"/>
            <a:ext cx="457200" cy="9144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Line 115"/>
          <p:cNvSpPr>
            <a:spLocks noChangeShapeType="1"/>
          </p:cNvSpPr>
          <p:nvPr userDrawn="1"/>
        </p:nvSpPr>
        <p:spPr bwMode="white">
          <a:xfrm>
            <a:off x="15389352" y="23298912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3/23/2017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6" name="Line 115"/>
          <p:cNvSpPr>
            <a:spLocks noChangeShapeType="1"/>
          </p:cNvSpPr>
          <p:nvPr/>
        </p:nvSpPr>
        <p:spPr bwMode="white">
          <a:xfrm>
            <a:off x="1143000" y="14798040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077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9168">
          <p15:clr>
            <a:srgbClr val="A4A3A4"/>
          </p15:clr>
        </p15:guide>
        <p15:guide id="2" pos="1848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04"/>
          <p:cNvSpPr>
            <a:spLocks noChangeArrowheads="1"/>
          </p:cNvSpPr>
          <p:nvPr userDrawn="1"/>
        </p:nvSpPr>
        <p:spPr bwMode="auto">
          <a:xfrm flipH="1">
            <a:off x="685800" y="0"/>
            <a:ext cx="457200" cy="38862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" name="Rectangle 6"/>
          <p:cNvSpPr/>
          <p:nvPr userDrawn="1"/>
        </p:nvSpPr>
        <p:spPr bwMode="auto">
          <a:xfrm>
            <a:off x="1142999" y="0"/>
            <a:ext cx="42748200" cy="3886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2209800" y="1219260"/>
            <a:ext cx="35661600" cy="25145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0" y="6019800"/>
            <a:ext cx="31089600" cy="23629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300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3/23/2017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18520" y="32114698"/>
            <a:ext cx="2185416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87268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" name="Group 7"/>
          <p:cNvGrpSpPr/>
          <p:nvPr userDrawn="1"/>
        </p:nvGrpSpPr>
        <p:grpSpPr bwMode="white">
          <a:xfrm>
            <a:off x="1143000" y="0"/>
            <a:ext cx="42748200" cy="5513832"/>
            <a:chOff x="1143000" y="0"/>
            <a:chExt cx="42748200" cy="5513832"/>
          </a:xfrm>
        </p:grpSpPr>
        <p:sp>
          <p:nvSpPr>
            <p:cNvPr id="9" name="Line 112"/>
            <p:cNvSpPr>
              <a:spLocks noChangeShapeType="1"/>
            </p:cNvSpPr>
            <p:nvPr userDrawn="1"/>
          </p:nvSpPr>
          <p:spPr bwMode="white">
            <a:xfrm>
              <a:off x="1143000" y="3899217"/>
              <a:ext cx="42748200" cy="0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0" name="Line 115"/>
            <p:cNvSpPr>
              <a:spLocks noChangeShapeType="1"/>
            </p:cNvSpPr>
            <p:nvPr userDrawn="1"/>
          </p:nvSpPr>
          <p:spPr bwMode="white">
            <a:xfrm>
              <a:off x="1143000" y="0"/>
              <a:ext cx="0" cy="5513832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1" name="Line 112"/>
            <p:cNvSpPr>
              <a:spLocks noChangeShapeType="1"/>
            </p:cNvSpPr>
            <p:nvPr userDrawn="1"/>
          </p:nvSpPr>
          <p:spPr bwMode="white">
            <a:xfrm>
              <a:off x="1143000" y="5486400"/>
              <a:ext cx="42748200" cy="0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50880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80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720">
          <p15:clr>
            <a:srgbClr val="A4A3A4"/>
          </p15:clr>
        </p15:guide>
        <p15:guide id="3" pos="26928">
          <p15:clr>
            <a:srgbClr val="A4A3A4"/>
          </p15:clr>
        </p15:guide>
        <p15:guide id="4" pos="13824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 descr="Logo" title="Sample Pictur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89887" y="1066800"/>
            <a:ext cx="3273032" cy="2136563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9600" dirty="0" smtClean="0"/>
              <a:t>Patient Portal Use in a Community Medical </a:t>
            </a:r>
            <a:br>
              <a:rPr lang="en-US" sz="9600" dirty="0" smtClean="0"/>
            </a:br>
            <a:r>
              <a:rPr lang="en-US" sz="9600" dirty="0" smtClean="0"/>
              <a:t>Group: A Healthcare Improvement Project</a:t>
            </a:r>
            <a:endParaRPr lang="en-US" sz="9600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36"/>
          </p:nvPr>
        </p:nvSpPr>
        <p:spPr>
          <a:xfrm>
            <a:off x="2209800" y="4083469"/>
            <a:ext cx="40482838" cy="1276992"/>
          </a:xfrm>
        </p:spPr>
        <p:txBody>
          <a:bodyPr/>
          <a:lstStyle/>
          <a:p>
            <a:r>
              <a:rPr lang="en-US" sz="7200" dirty="0" smtClean="0"/>
              <a:t>Pamela S</a:t>
            </a:r>
            <a:r>
              <a:rPr lang="en-US" sz="7200" dirty="0"/>
              <a:t>. Kallmerten, DNP, RN, CNL </a:t>
            </a:r>
            <a:r>
              <a:rPr lang="en-US" sz="7200" dirty="0" smtClean="0"/>
              <a:t>University </a:t>
            </a:r>
            <a:r>
              <a:rPr lang="en-US" sz="7200" dirty="0"/>
              <a:t>of New Hampshire, Durham, New Hampshire </a:t>
            </a:r>
            <a:endParaRPr lang="en-US" sz="7200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4"/>
          </p:nvPr>
        </p:nvSpPr>
        <p:spPr>
          <a:xfrm>
            <a:off x="1174552" y="7086600"/>
            <a:ext cx="13048488" cy="745357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American </a:t>
            </a:r>
            <a:r>
              <a:rPr lang="en-US" b="1" dirty="0"/>
              <a:t>Recovery and Reinvestment Act (ARRA) and the Health Information Technology for Economic and Clinical Health Act (HITECH) 2009</a:t>
            </a:r>
          </a:p>
          <a:p>
            <a:pPr lvl="1"/>
            <a:r>
              <a:rPr lang="en-US" sz="2800" b="1" dirty="0"/>
              <a:t>Promote the adoption and meaningful use of health information technology</a:t>
            </a:r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Meaningful </a:t>
            </a:r>
            <a:r>
              <a:rPr lang="en-US" b="1" dirty="0"/>
              <a:t>Use Financial Incentives &amp; Penalties for Eligible Providers</a:t>
            </a:r>
          </a:p>
          <a:p>
            <a:pPr marL="640080" lvl="1" indent="0">
              <a:buNone/>
            </a:pPr>
            <a:r>
              <a:rPr lang="en-US" sz="2800" b="1" dirty="0" smtClean="0"/>
              <a:t>Tethered </a:t>
            </a:r>
            <a:r>
              <a:rPr lang="en-US" sz="2800" b="1" dirty="0"/>
              <a:t>Personal Health </a:t>
            </a:r>
            <a:r>
              <a:rPr lang="en-US" sz="2800" b="1" dirty="0" smtClean="0"/>
              <a:t>Record also </a:t>
            </a:r>
            <a:r>
              <a:rPr lang="en-US" sz="2800" b="1" dirty="0"/>
              <a:t>known as the patient </a:t>
            </a:r>
            <a:r>
              <a:rPr lang="en-US" sz="2800" b="1" dirty="0" smtClean="0"/>
              <a:t>portal: theorized to </a:t>
            </a:r>
            <a:r>
              <a:rPr lang="en-US" sz="2800" b="1" dirty="0"/>
              <a:t>increase </a:t>
            </a:r>
            <a:r>
              <a:rPr lang="en-US" sz="2800" b="1" dirty="0" smtClean="0"/>
              <a:t>patient engagement </a:t>
            </a:r>
            <a:r>
              <a:rPr lang="en-US" sz="2800" b="1" dirty="0"/>
              <a:t>which has </a:t>
            </a:r>
            <a:r>
              <a:rPr lang="en-US" sz="2800" b="1" dirty="0" smtClean="0"/>
              <a:t>been </a:t>
            </a:r>
            <a:r>
              <a:rPr lang="en-US" sz="2800" b="1" dirty="0"/>
              <a:t>associated with:</a:t>
            </a:r>
          </a:p>
          <a:p>
            <a:pPr lvl="8"/>
            <a:r>
              <a:rPr lang="en-US" sz="2800" b="1" dirty="0"/>
              <a:t>Improved Clinical </a:t>
            </a:r>
            <a:r>
              <a:rPr lang="en-US" sz="2800" b="1" dirty="0" smtClean="0"/>
              <a:t>Outcomes</a:t>
            </a:r>
          </a:p>
          <a:p>
            <a:pPr lvl="8"/>
            <a:r>
              <a:rPr lang="en-US" sz="2800" b="1" dirty="0" smtClean="0"/>
              <a:t>Decreased </a:t>
            </a:r>
            <a:r>
              <a:rPr lang="en-US" sz="2800" b="1" dirty="0"/>
              <a:t>Cost of </a:t>
            </a:r>
            <a:r>
              <a:rPr lang="en-US" sz="2800" b="1" dirty="0" smtClean="0"/>
              <a:t>Care </a:t>
            </a:r>
          </a:p>
          <a:p>
            <a:pPr lvl="8"/>
            <a:r>
              <a:rPr lang="en-US" sz="2800" b="1" dirty="0" smtClean="0"/>
              <a:t>Increased </a:t>
            </a:r>
            <a:r>
              <a:rPr lang="en-US" sz="2800" b="1" dirty="0"/>
              <a:t>Patient </a:t>
            </a:r>
            <a:r>
              <a:rPr lang="en-US" sz="2800" b="1" dirty="0" smtClean="0"/>
              <a:t>Satisfaction</a:t>
            </a:r>
          </a:p>
          <a:p>
            <a:pPr lvl="2"/>
            <a:endParaRPr lang="en-US" dirty="0"/>
          </a:p>
          <a:p>
            <a:pPr lvl="2"/>
            <a:endParaRPr lang="en-US" dirty="0"/>
          </a:p>
          <a:p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 smtClean="0"/>
              <a:t>Project Goals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25"/>
          </p:nvPr>
        </p:nvSpPr>
        <p:spPr/>
        <p:txBody>
          <a:bodyPr/>
          <a:lstStyle/>
          <a:p>
            <a:endParaRPr lang="en-US" sz="3200" b="1" dirty="0" smtClean="0"/>
          </a:p>
          <a:p>
            <a:endParaRPr lang="en-US" sz="3200" b="1" dirty="0"/>
          </a:p>
          <a:p>
            <a:endParaRPr lang="en-US" sz="3200" b="1" dirty="0" smtClean="0"/>
          </a:p>
          <a:p>
            <a:r>
              <a:rPr lang="en-US" sz="3200" b="1" dirty="0" smtClean="0"/>
              <a:t>Global </a:t>
            </a:r>
            <a:r>
              <a:rPr lang="en-US" sz="3200" b="1" dirty="0"/>
              <a:t>Aim: Optimize patient engagement with the </a:t>
            </a:r>
            <a:r>
              <a:rPr lang="en-US" sz="3200" b="1" dirty="0" smtClean="0"/>
              <a:t>use</a:t>
            </a:r>
          </a:p>
          <a:p>
            <a:pPr marL="0" indent="0">
              <a:buNone/>
            </a:pPr>
            <a:r>
              <a:rPr lang="en-US" sz="3200" b="1" dirty="0"/>
              <a:t> </a:t>
            </a:r>
            <a:r>
              <a:rPr lang="en-US" sz="3200" b="1" dirty="0" smtClean="0"/>
              <a:t>  </a:t>
            </a:r>
            <a:r>
              <a:rPr lang="en-US" sz="3200" b="1" dirty="0" smtClean="0"/>
              <a:t> </a:t>
            </a:r>
            <a:r>
              <a:rPr lang="en-US" sz="3200" b="1" dirty="0"/>
              <a:t>of a patient </a:t>
            </a:r>
            <a:r>
              <a:rPr lang="en-US" sz="3200" b="1" dirty="0" smtClean="0"/>
              <a:t>portal</a:t>
            </a:r>
          </a:p>
          <a:p>
            <a:pPr marL="0" indent="0">
              <a:buNone/>
            </a:pPr>
            <a:endParaRPr lang="en-US" sz="3200" b="1" dirty="0"/>
          </a:p>
          <a:p>
            <a:r>
              <a:rPr lang="en-US" sz="3200" b="1" dirty="0" smtClean="0"/>
              <a:t>Specific </a:t>
            </a:r>
            <a:r>
              <a:rPr lang="en-US" sz="3200" b="1" dirty="0"/>
              <a:t>Aim: Increase the percentage of patients </a:t>
            </a:r>
            <a:endParaRPr lang="en-US" sz="3200" b="1" dirty="0" smtClean="0"/>
          </a:p>
          <a:p>
            <a:pPr marL="0" indent="0">
              <a:buNone/>
            </a:pPr>
            <a:r>
              <a:rPr lang="en-US" sz="3200" b="1" dirty="0"/>
              <a:t> </a:t>
            </a:r>
            <a:r>
              <a:rPr lang="en-US" sz="3200" b="1" dirty="0" smtClean="0"/>
              <a:t>   </a:t>
            </a:r>
            <a:r>
              <a:rPr lang="en-US" sz="3200" b="1" dirty="0" smtClean="0"/>
              <a:t>who </a:t>
            </a:r>
            <a:r>
              <a:rPr lang="en-US" sz="3200" b="1" dirty="0"/>
              <a:t>register to use the patient portal to the benchmark </a:t>
            </a:r>
            <a:endParaRPr lang="en-US" sz="3200" b="1" dirty="0" smtClean="0"/>
          </a:p>
          <a:p>
            <a:pPr marL="0" indent="0">
              <a:buNone/>
            </a:pPr>
            <a:r>
              <a:rPr lang="en-US" sz="3200" b="1" dirty="0"/>
              <a:t> </a:t>
            </a:r>
            <a:r>
              <a:rPr lang="en-US" sz="3200" b="1" dirty="0" smtClean="0"/>
              <a:t>   </a:t>
            </a:r>
            <a:r>
              <a:rPr lang="en-US" sz="3200" b="1" dirty="0" smtClean="0"/>
              <a:t>of </a:t>
            </a:r>
            <a:r>
              <a:rPr lang="en-US" sz="3200" b="1" dirty="0"/>
              <a:t>&gt;50%</a:t>
            </a:r>
          </a:p>
          <a:p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 smtClean="0"/>
              <a:t>Project Description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26"/>
          </p:nvPr>
        </p:nvSpPr>
        <p:spPr/>
        <p:txBody>
          <a:bodyPr/>
          <a:lstStyle/>
          <a:p>
            <a:pPr marL="0" indent="0" algn="r">
              <a:buNone/>
            </a:pPr>
            <a:endParaRPr lang="en-US" b="1" dirty="0" smtClean="0"/>
          </a:p>
          <a:p>
            <a:pPr marL="0" indent="0" algn="r">
              <a:buNone/>
            </a:pPr>
            <a:r>
              <a:rPr lang="en-US" b="1" dirty="0" smtClean="0"/>
              <a:t>Two-part </a:t>
            </a:r>
            <a:r>
              <a:rPr lang="en-US" b="1" dirty="0"/>
              <a:t>Research Translation and </a:t>
            </a:r>
            <a:endParaRPr lang="en-US" b="1" dirty="0" smtClean="0"/>
          </a:p>
          <a:p>
            <a:pPr marL="0" indent="0" algn="r">
              <a:buNone/>
            </a:pPr>
            <a:r>
              <a:rPr lang="en-US" b="1" dirty="0" smtClean="0"/>
              <a:t>Health </a:t>
            </a:r>
            <a:r>
              <a:rPr lang="en-US" b="1" dirty="0"/>
              <a:t>Care Improvement DNP </a:t>
            </a:r>
            <a:r>
              <a:rPr lang="en-US" b="1" dirty="0" smtClean="0"/>
              <a:t>Project</a:t>
            </a:r>
          </a:p>
          <a:p>
            <a:pPr lvl="1"/>
            <a:endParaRPr lang="en-US" sz="2800" b="1" dirty="0" smtClean="0"/>
          </a:p>
          <a:p>
            <a:pPr lvl="1"/>
            <a:endParaRPr lang="en-US" sz="2800" b="1" dirty="0"/>
          </a:p>
          <a:p>
            <a:pPr marL="640080" lvl="5" indent="0" algn="r">
              <a:buNone/>
            </a:pPr>
            <a:r>
              <a:rPr lang="en-US" sz="2800" b="1" dirty="0" smtClean="0"/>
              <a:t>	</a:t>
            </a:r>
            <a:r>
              <a:rPr lang="en-US" sz="2800" b="1" dirty="0" smtClean="0"/>
              <a:t>Phase </a:t>
            </a:r>
            <a:r>
              <a:rPr lang="en-US" sz="2800" b="1" dirty="0"/>
              <a:t>I: Survey the CHMG patients </a:t>
            </a:r>
            <a:r>
              <a:rPr lang="en-US" sz="2800" b="1" dirty="0"/>
              <a:t>&amp;</a:t>
            </a:r>
            <a:r>
              <a:rPr lang="en-US" sz="2800" b="1" dirty="0" smtClean="0"/>
              <a:t> </a:t>
            </a:r>
          </a:p>
          <a:p>
            <a:pPr marL="640080" lvl="5" indent="0" algn="r">
              <a:buNone/>
            </a:pPr>
            <a:r>
              <a:rPr lang="en-US" sz="2800" b="1" dirty="0" smtClean="0"/>
              <a:t>analyze the results</a:t>
            </a:r>
          </a:p>
          <a:p>
            <a:pPr marL="640080" lvl="5" indent="0" algn="r">
              <a:buNone/>
            </a:pPr>
            <a:r>
              <a:rPr lang="en-US" sz="2800" b="1" dirty="0"/>
              <a:t>	</a:t>
            </a:r>
            <a:endParaRPr lang="en-US" sz="2800" b="1" dirty="0" smtClean="0"/>
          </a:p>
          <a:p>
            <a:pPr marL="640080" lvl="5" indent="0" algn="r">
              <a:buNone/>
            </a:pPr>
            <a:r>
              <a:rPr lang="en-US" sz="2800" b="1" dirty="0"/>
              <a:t>	</a:t>
            </a:r>
            <a:r>
              <a:rPr lang="en-US" sz="2800" b="1" dirty="0" smtClean="0"/>
              <a:t>Phase </a:t>
            </a:r>
            <a:r>
              <a:rPr lang="en-US" sz="2800" b="1" dirty="0"/>
              <a:t>II: Implement a trial of Open </a:t>
            </a:r>
            <a:r>
              <a:rPr lang="en-US" sz="2800" b="1" dirty="0" smtClean="0"/>
              <a:t>Notes</a:t>
            </a:r>
          </a:p>
          <a:p>
            <a:pPr marL="640080" lvl="1" indent="0">
              <a:buNone/>
            </a:pPr>
            <a:endParaRPr lang="en-US" sz="2800" b="1" dirty="0"/>
          </a:p>
          <a:p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 smtClean="0"/>
              <a:t>Evaluation Strategy: Phase I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27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b="1" dirty="0"/>
              <a:t>Current facility benchmarks are &gt;50% of unique patients seen by an EP will be registered to use the patient portal</a:t>
            </a:r>
          </a:p>
          <a:p>
            <a:pPr lvl="1"/>
            <a:r>
              <a:rPr lang="en-US" sz="3200" b="1" dirty="0" smtClean="0"/>
              <a:t>100,109 </a:t>
            </a:r>
            <a:r>
              <a:rPr lang="en-US" sz="3200" b="1" dirty="0"/>
              <a:t>unique patients</a:t>
            </a:r>
          </a:p>
          <a:p>
            <a:pPr lvl="1"/>
            <a:r>
              <a:rPr lang="en-US" sz="3200" b="1" dirty="0" smtClean="0"/>
              <a:t>21,221 </a:t>
            </a:r>
            <a:r>
              <a:rPr lang="en-US" sz="3200" b="1" dirty="0"/>
              <a:t>completed registrations for portal use</a:t>
            </a:r>
          </a:p>
          <a:p>
            <a:pPr lvl="1"/>
            <a:r>
              <a:rPr lang="en-US" sz="3200" b="1" dirty="0" smtClean="0"/>
              <a:t>Percentage registered &amp; use </a:t>
            </a:r>
            <a:r>
              <a:rPr lang="en-US" sz="3200" b="1" dirty="0"/>
              <a:t>the patient portal </a:t>
            </a:r>
            <a:r>
              <a:rPr lang="en-US" sz="3200" b="1" dirty="0" smtClean="0"/>
              <a:t>suboptimal </a:t>
            </a:r>
            <a:r>
              <a:rPr lang="en-US" sz="3200" b="1" dirty="0"/>
              <a:t>at 21%</a:t>
            </a:r>
          </a:p>
          <a:p>
            <a:pPr lvl="1"/>
            <a:r>
              <a:rPr lang="en-US" sz="3200" b="1" dirty="0" smtClean="0"/>
              <a:t>79</a:t>
            </a:r>
            <a:r>
              <a:rPr lang="en-US" sz="3200" b="1" dirty="0"/>
              <a:t>% have not registered to use the patient </a:t>
            </a:r>
            <a:r>
              <a:rPr lang="en-US" sz="3200" b="1" dirty="0" smtClean="0"/>
              <a:t>portal</a:t>
            </a:r>
          </a:p>
          <a:p>
            <a:pPr marL="640080" lvl="1" indent="0">
              <a:buNone/>
            </a:pPr>
            <a:endParaRPr lang="en-US" sz="3200" b="1" dirty="0"/>
          </a:p>
          <a:p>
            <a:pPr marL="0" indent="0">
              <a:buNone/>
            </a:pPr>
            <a:r>
              <a:rPr lang="en-US" sz="3200" b="1" i="1" dirty="0"/>
              <a:t>Patient Connect-My CHMG Survey </a:t>
            </a:r>
            <a:r>
              <a:rPr lang="en-US" sz="3200" b="1" dirty="0"/>
              <a:t>to identify the factors that affect a patient’s intention and decision to use a patient portal </a:t>
            </a:r>
          </a:p>
          <a:p>
            <a:pPr lvl="1"/>
            <a:r>
              <a:rPr lang="en-US" sz="3200" b="1" dirty="0"/>
              <a:t>Adapted from:  </a:t>
            </a:r>
            <a:r>
              <a:rPr lang="en-US" sz="3200" b="1" i="1" dirty="0"/>
              <a:t>A Questionnaire on Development of a Health Information Technology Acceptance Model (</a:t>
            </a:r>
            <a:r>
              <a:rPr lang="en-US" sz="3200" b="1" dirty="0"/>
              <a:t>Kim and Park, 2013)</a:t>
            </a:r>
          </a:p>
          <a:p>
            <a:pPr lvl="4"/>
            <a:r>
              <a:rPr lang="en-US" sz="3200" b="1" dirty="0"/>
              <a:t>Reliability-Cronbach alpha = 0.853. </a:t>
            </a:r>
          </a:p>
          <a:p>
            <a:pPr lvl="2"/>
            <a:r>
              <a:rPr lang="en-US" sz="3200" b="1" dirty="0"/>
              <a:t>Content Validity-Confirmed by a group of HIT experts.</a:t>
            </a:r>
          </a:p>
          <a:p>
            <a:endParaRPr lang="en-US" sz="3200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37"/>
          </p:nvPr>
        </p:nvSpPr>
        <p:spPr>
          <a:xfrm>
            <a:off x="15416784" y="22567084"/>
            <a:ext cx="13048488" cy="424159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dirty="0" smtClean="0"/>
              <a:t>      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 dirty="0" smtClean="0"/>
              <a:t>Improvement: Phase II</a:t>
            </a: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30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 smtClean="0"/>
              <a:t>Phase </a:t>
            </a:r>
            <a:r>
              <a:rPr lang="en-US" b="1" dirty="0"/>
              <a:t>II</a:t>
            </a:r>
            <a:r>
              <a:rPr lang="en-US" b="1" dirty="0" smtClean="0"/>
              <a:t>: Implement </a:t>
            </a:r>
            <a:r>
              <a:rPr lang="en-US" b="1" dirty="0"/>
              <a:t>a strategy likely to address the </a:t>
            </a:r>
            <a:r>
              <a:rPr lang="en-US" b="1" u="sng" dirty="0"/>
              <a:t>specific aim</a:t>
            </a:r>
            <a:r>
              <a:rPr lang="en-US" b="1" dirty="0"/>
              <a:t>:</a:t>
            </a:r>
          </a:p>
          <a:p>
            <a:pPr lvl="5"/>
            <a:r>
              <a:rPr lang="en-US" sz="2800" b="1" dirty="0"/>
              <a:t>Increase the percentage of patients who register to use the patient portal from the baseline of 21% to the benchmark of &gt;50</a:t>
            </a:r>
            <a:r>
              <a:rPr lang="en-US" sz="2800" b="1" dirty="0" smtClean="0"/>
              <a:t>% through the </a:t>
            </a:r>
            <a:r>
              <a:rPr lang="en-US" sz="2800" b="1" dirty="0"/>
              <a:t>release of the office visit note </a:t>
            </a:r>
            <a:r>
              <a:rPr lang="en-US" sz="2800" b="1" dirty="0" smtClean="0"/>
              <a:t>through the patient portal</a:t>
            </a:r>
          </a:p>
          <a:p>
            <a:pPr marL="640080" lvl="5" indent="0">
              <a:buNone/>
            </a:pPr>
            <a:endParaRPr lang="en-US" sz="2800" b="1" dirty="0"/>
          </a:p>
          <a:p>
            <a:pPr lvl="3"/>
            <a:r>
              <a:rPr lang="en-US" sz="2800" b="1" dirty="0"/>
              <a:t>Provide education: Frequently Asked </a:t>
            </a:r>
            <a:r>
              <a:rPr lang="en-US" sz="2800" b="1" dirty="0" smtClean="0"/>
              <a:t>Questions </a:t>
            </a:r>
            <a:r>
              <a:rPr lang="en-US" sz="2800" b="1" dirty="0"/>
              <a:t>(FAQs) </a:t>
            </a:r>
            <a:endParaRPr lang="en-US" sz="2800" b="1" dirty="0" smtClean="0"/>
          </a:p>
          <a:p>
            <a:pPr marL="640080" lvl="3" indent="0">
              <a:buNone/>
            </a:pPr>
            <a:r>
              <a:rPr lang="en-US" sz="2800" b="1" dirty="0"/>
              <a:t> </a:t>
            </a:r>
            <a:r>
              <a:rPr lang="en-US" sz="2800" b="1" dirty="0" smtClean="0"/>
              <a:t>    </a:t>
            </a:r>
            <a:r>
              <a:rPr lang="en-US" sz="2800" b="1" dirty="0" smtClean="0"/>
              <a:t>about </a:t>
            </a:r>
            <a:r>
              <a:rPr lang="en-US" sz="2800" b="1" dirty="0"/>
              <a:t>Open Notes </a:t>
            </a:r>
            <a:endParaRPr lang="en-US" sz="2800" b="1" dirty="0"/>
          </a:p>
          <a:p>
            <a:pPr marL="640080" lvl="3" indent="0">
              <a:buNone/>
            </a:pPr>
            <a:endParaRPr lang="en-US" sz="2800" b="1" dirty="0"/>
          </a:p>
          <a:p>
            <a:pPr lvl="3"/>
            <a:r>
              <a:rPr lang="en-US" sz="2800" b="1" dirty="0"/>
              <a:t>Survey the patients’ perceptions of the </a:t>
            </a:r>
            <a:r>
              <a:rPr lang="en-US" sz="2800" b="1" dirty="0" smtClean="0"/>
              <a:t>benefits </a:t>
            </a:r>
            <a:r>
              <a:rPr lang="en-US" sz="2800" b="1" dirty="0"/>
              <a:t>and risks associated with </a:t>
            </a:r>
            <a:r>
              <a:rPr lang="en-US" sz="2800" b="1" dirty="0" smtClean="0"/>
              <a:t>viewing </a:t>
            </a:r>
            <a:r>
              <a:rPr lang="en-US" sz="2800" b="1" dirty="0" smtClean="0"/>
              <a:t>their </a:t>
            </a:r>
            <a:r>
              <a:rPr lang="en-US" sz="2800" b="1" dirty="0"/>
              <a:t>office </a:t>
            </a:r>
            <a:r>
              <a:rPr lang="en-US" sz="2800" b="1" dirty="0" smtClean="0"/>
              <a:t>visit</a:t>
            </a:r>
            <a:endParaRPr lang="en-US" sz="2800" b="1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 dirty="0" smtClean="0"/>
              <a:t>Findings</a:t>
            </a:r>
            <a:endParaRPr lang="en-US" dirty="0"/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4"/>
          </p:nvPr>
        </p:nvSpPr>
        <p:spPr>
          <a:xfrm>
            <a:off x="29752336" y="23301961"/>
            <a:ext cx="13048488" cy="911022"/>
          </a:xfrm>
        </p:spPr>
        <p:txBody>
          <a:bodyPr/>
          <a:lstStyle/>
          <a:p>
            <a:r>
              <a:rPr lang="en-US" dirty="0"/>
              <a:t>Conclusions </a:t>
            </a:r>
            <a:r>
              <a:rPr lang="en-US" dirty="0"/>
              <a:t>&amp;</a:t>
            </a:r>
            <a:r>
              <a:rPr lang="en-US" dirty="0" smtClean="0"/>
              <a:t> </a:t>
            </a:r>
            <a:r>
              <a:rPr lang="en-US" dirty="0" smtClean="0"/>
              <a:t>Implications</a:t>
            </a:r>
            <a:endParaRPr lang="en-US" dirty="0"/>
          </a:p>
        </p:txBody>
      </p:sp>
      <p:sp>
        <p:nvSpPr>
          <p:cNvPr id="22" name="Content Placeholder 21"/>
          <p:cNvSpPr>
            <a:spLocks noGrp="1"/>
          </p:cNvSpPr>
          <p:nvPr>
            <p:ph sz="quarter" idx="35"/>
          </p:nvPr>
        </p:nvSpPr>
        <p:spPr>
          <a:xfrm>
            <a:off x="29672819" y="24493078"/>
            <a:ext cx="13048488" cy="6983619"/>
          </a:xfrm>
        </p:spPr>
        <p:txBody>
          <a:bodyPr>
            <a:normAutofit/>
          </a:bodyPr>
          <a:lstStyle/>
          <a:p>
            <a:r>
              <a:rPr lang="en-US" b="1" dirty="0" smtClean="0"/>
              <a:t>Overall </a:t>
            </a:r>
            <a:r>
              <a:rPr lang="en-US" b="1" dirty="0"/>
              <a:t>findings from this specific population are consistent with a review of the </a:t>
            </a:r>
            <a:r>
              <a:rPr lang="en-US" b="1" dirty="0" smtClean="0"/>
              <a:t>literature.</a:t>
            </a:r>
          </a:p>
          <a:p>
            <a:r>
              <a:rPr lang="en-US" b="1" dirty="0" smtClean="0"/>
              <a:t>Perception </a:t>
            </a:r>
            <a:r>
              <a:rPr lang="en-US" b="1" dirty="0"/>
              <a:t>of usefulness is a key process which impacts attitude, intent to use and ultimately portal registration and use</a:t>
            </a:r>
            <a:r>
              <a:rPr lang="en-US" b="1" dirty="0" smtClean="0"/>
              <a:t>.</a:t>
            </a:r>
            <a:endParaRPr lang="en-US" b="1" dirty="0" smtClean="0"/>
          </a:p>
          <a:p>
            <a:r>
              <a:rPr lang="en-US" b="1" dirty="0" smtClean="0"/>
              <a:t>More </a:t>
            </a:r>
            <a:r>
              <a:rPr lang="en-US" b="1" dirty="0"/>
              <a:t>data is necessary to identify why a non-user is not registering for the patient portal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 algn="r">
              <a:buNone/>
            </a:pPr>
            <a:endParaRPr lang="en-US" dirty="0" smtClean="0"/>
          </a:p>
          <a:p>
            <a:pPr marL="0" indent="0" algn="r">
              <a:buNone/>
            </a:pPr>
            <a:endParaRPr lang="en-US" dirty="0"/>
          </a:p>
          <a:p>
            <a:pPr marL="0" indent="0" algn="r">
              <a:buNone/>
            </a:pPr>
            <a:r>
              <a:rPr lang="en-US" dirty="0" smtClean="0"/>
              <a:t>DNP </a:t>
            </a:r>
            <a:r>
              <a:rPr lang="en-US" dirty="0"/>
              <a:t>Project Team: Joanne Samuels, PhD, RN, CNL </a:t>
            </a:r>
            <a:endParaRPr lang="en-US" dirty="0" smtClean="0"/>
          </a:p>
          <a:p>
            <a:pPr marL="0" indent="0" algn="r">
              <a:buNone/>
            </a:pPr>
            <a:r>
              <a:rPr lang="en-US" dirty="0" smtClean="0"/>
              <a:t>Paul </a:t>
            </a:r>
            <a:r>
              <a:rPr lang="en-US" dirty="0"/>
              <a:t>R. Clark, MD, </a:t>
            </a:r>
            <a:r>
              <a:rPr lang="en-US" dirty="0" smtClean="0"/>
              <a:t>FACP</a:t>
            </a:r>
          </a:p>
          <a:p>
            <a:pPr marL="0" indent="0" algn="r">
              <a:buNone/>
            </a:pPr>
            <a:r>
              <a:rPr lang="en-US" dirty="0" smtClean="0"/>
              <a:t>Donna </a:t>
            </a:r>
            <a:r>
              <a:rPr lang="en-US" dirty="0"/>
              <a:t>Pelletier DNP, APRN, </a:t>
            </a:r>
            <a:r>
              <a:rPr lang="en-US" dirty="0" smtClean="0"/>
              <a:t>FNP-BC</a:t>
            </a:r>
            <a:endParaRPr lang="en-US" dirty="0"/>
          </a:p>
        </p:txBody>
      </p:sp>
      <p:pic>
        <p:nvPicPr>
          <p:cNvPr id="24" name="Picture 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0376" y="990707"/>
            <a:ext cx="10200448" cy="2281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32"/>
          </p:nvPr>
        </p:nvSpPr>
        <p:spPr>
          <a:xfrm>
            <a:off x="29644848" y="7086599"/>
            <a:ext cx="13048488" cy="86258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Total 271 completed survey responses </a:t>
            </a:r>
            <a:r>
              <a:rPr lang="en-US" sz="2400" b="1" dirty="0" smtClean="0"/>
              <a:t>(235 users, 36 non-users)</a:t>
            </a:r>
          </a:p>
          <a:p>
            <a:pPr marL="0" indent="0">
              <a:buNone/>
            </a:pPr>
            <a:r>
              <a:rPr lang="en-US" sz="2400" dirty="0" smtClean="0">
                <a:ln>
                  <a:solidFill>
                    <a:srgbClr val="0070C0"/>
                  </a:solidFill>
                </a:ln>
              </a:rPr>
              <a:t>Perceived Usefulness</a:t>
            </a:r>
            <a:r>
              <a:rPr lang="en-US" sz="2400" dirty="0" smtClean="0"/>
              <a:t>	</a:t>
            </a:r>
            <a:r>
              <a:rPr lang="en-US" sz="2400" dirty="0" smtClean="0">
                <a:ln>
                  <a:solidFill>
                    <a:schemeClr val="accent1"/>
                  </a:solidFill>
                </a:ln>
              </a:rPr>
              <a:t>                      Attitude</a:t>
            </a:r>
            <a:r>
              <a:rPr lang="en-US" sz="2400" dirty="0" smtClean="0"/>
              <a:t>	</a:t>
            </a:r>
          </a:p>
          <a:p>
            <a:pPr marL="0" indent="0">
              <a:buNone/>
            </a:pPr>
            <a:endParaRPr lang="en-US" sz="2400" dirty="0" smtClean="0">
              <a:ln>
                <a:solidFill>
                  <a:schemeClr val="accent1"/>
                </a:solidFill>
              </a:ln>
            </a:endParaRPr>
          </a:p>
          <a:p>
            <a:pPr marL="0" indent="0">
              <a:buNone/>
            </a:pPr>
            <a:endParaRPr lang="en-US" sz="2400" dirty="0">
              <a:ln>
                <a:solidFill>
                  <a:schemeClr val="accent1"/>
                </a:solidFill>
              </a:ln>
            </a:endParaRPr>
          </a:p>
          <a:p>
            <a:pPr marL="0" indent="0">
              <a:buNone/>
            </a:pPr>
            <a:endParaRPr lang="en-US" sz="2400" dirty="0" smtClean="0">
              <a:ln>
                <a:solidFill>
                  <a:schemeClr val="accent1"/>
                </a:solidFill>
              </a:ln>
            </a:endParaRPr>
          </a:p>
          <a:p>
            <a:pPr marL="0" indent="0">
              <a:buNone/>
            </a:pPr>
            <a:endParaRPr lang="en-US" sz="2400" dirty="0">
              <a:ln>
                <a:solidFill>
                  <a:schemeClr val="accent1"/>
                </a:solidFill>
              </a:ln>
            </a:endParaRPr>
          </a:p>
          <a:p>
            <a:pPr marL="0" indent="0">
              <a:buNone/>
            </a:pPr>
            <a:endParaRPr lang="en-US" sz="2400" dirty="0" smtClean="0">
              <a:ln>
                <a:solidFill>
                  <a:schemeClr val="accent1"/>
                </a:solidFill>
              </a:ln>
            </a:endParaRPr>
          </a:p>
          <a:p>
            <a:pPr marL="0" indent="0">
              <a:buNone/>
            </a:pPr>
            <a:endParaRPr lang="en-US" sz="2400" dirty="0" smtClean="0">
              <a:ln>
                <a:solidFill>
                  <a:schemeClr val="accent1"/>
                </a:solidFill>
              </a:ln>
            </a:endParaRPr>
          </a:p>
          <a:p>
            <a:pPr marL="0" indent="0">
              <a:buNone/>
            </a:pPr>
            <a:endParaRPr lang="en-US" sz="2400" dirty="0" smtClean="0">
              <a:ln>
                <a:solidFill>
                  <a:schemeClr val="accent1"/>
                </a:solidFill>
              </a:ln>
            </a:endParaRPr>
          </a:p>
          <a:p>
            <a:pPr marL="0" indent="0">
              <a:buNone/>
            </a:pPr>
            <a:endParaRPr lang="en-US" sz="2400" dirty="0" smtClean="0">
              <a:ln>
                <a:solidFill>
                  <a:schemeClr val="accent1"/>
                </a:solidFill>
              </a:ln>
            </a:endParaRPr>
          </a:p>
          <a:p>
            <a:pPr marL="0" indent="0">
              <a:buNone/>
            </a:pPr>
            <a:endParaRPr lang="en-US" sz="2400" dirty="0" smtClean="0">
              <a:ln>
                <a:solidFill>
                  <a:schemeClr val="accent1"/>
                </a:solidFill>
              </a:ln>
            </a:endParaRPr>
          </a:p>
          <a:p>
            <a:pPr marL="0" indent="0">
              <a:buNone/>
            </a:pPr>
            <a:endParaRPr lang="en-US" sz="2400" dirty="0" smtClean="0">
              <a:ln>
                <a:solidFill>
                  <a:schemeClr val="accent1"/>
                </a:solidFill>
              </a:ln>
            </a:endParaRPr>
          </a:p>
          <a:p>
            <a:pPr marL="0" indent="0">
              <a:buNone/>
            </a:pPr>
            <a:endParaRPr lang="en-US" sz="2400" dirty="0" smtClean="0">
              <a:ln>
                <a:solidFill>
                  <a:schemeClr val="accent1"/>
                </a:solidFill>
              </a:ln>
            </a:endParaRPr>
          </a:p>
          <a:p>
            <a:pPr marL="0" indent="0">
              <a:buNone/>
            </a:pPr>
            <a:endParaRPr lang="en-US" sz="2400" dirty="0" smtClean="0">
              <a:ln>
                <a:solidFill>
                  <a:schemeClr val="accent1"/>
                </a:solidFill>
              </a:ln>
            </a:endParaRPr>
          </a:p>
          <a:p>
            <a:pPr marL="0" indent="0">
              <a:buNone/>
            </a:pPr>
            <a:r>
              <a:rPr lang="en-US" sz="2400" dirty="0" smtClean="0">
                <a:ln>
                  <a:solidFill>
                    <a:schemeClr val="accent1"/>
                  </a:solidFill>
                </a:ln>
              </a:rPr>
              <a:t>                                    Intent to Use</a:t>
            </a:r>
            <a:endParaRPr lang="en-US" sz="2400" dirty="0">
              <a:ln>
                <a:solidFill>
                  <a:schemeClr val="accent1"/>
                </a:solidFill>
              </a:ln>
            </a:endParaRP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45064" y="8552315"/>
            <a:ext cx="5554768" cy="567146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57987" y="8565538"/>
            <a:ext cx="5541816" cy="565824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281789" y="15248837"/>
            <a:ext cx="5989968" cy="611580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8" name="TextBox 27"/>
          <p:cNvSpPr txBox="1"/>
          <p:nvPr/>
        </p:nvSpPr>
        <p:spPr>
          <a:xfrm>
            <a:off x="32476159" y="25839644"/>
            <a:ext cx="113745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6000" dirty="0" smtClean="0"/>
          </a:p>
        </p:txBody>
      </p:sp>
      <p:sp>
        <p:nvSpPr>
          <p:cNvPr id="39" name="TextBox 38"/>
          <p:cNvSpPr txBox="1"/>
          <p:nvPr/>
        </p:nvSpPr>
        <p:spPr>
          <a:xfrm>
            <a:off x="30409202" y="20587760"/>
            <a:ext cx="117347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/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3"/>
          </p:nvPr>
        </p:nvSpPr>
        <p:spPr>
          <a:xfrm>
            <a:off x="29659016" y="21612817"/>
            <a:ext cx="13048488" cy="1606140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/>
              <a:t>Logistic Regression for Perceived Usefulness        </a:t>
            </a:r>
          </a:p>
          <a:p>
            <a:pPr marL="2300630" lvl="1"/>
            <a:r>
              <a:rPr lang="en-US" sz="2800" b="1" dirty="0"/>
              <a:t>Odds Ratio 1.44    Lower 95% 1.20    Upper 95% 1.75</a:t>
            </a:r>
          </a:p>
          <a:p>
            <a:pPr marL="2300630" lvl="1"/>
            <a:r>
              <a:rPr lang="en-US" sz="2800" b="1" dirty="0"/>
              <a:t>Chi Square 30.09, </a:t>
            </a:r>
            <a:r>
              <a:rPr lang="en-US" sz="2800" b="1" dirty="0"/>
              <a:t>df</a:t>
            </a:r>
            <a:r>
              <a:rPr lang="en-US" sz="2800" b="1" dirty="0"/>
              <a:t>=7, p=&lt;0.0001</a:t>
            </a:r>
          </a:p>
          <a:p>
            <a:endParaRPr lang="en-US" dirty="0"/>
          </a:p>
        </p:txBody>
      </p:sp>
      <p:pic>
        <p:nvPicPr>
          <p:cNvPr id="44" name="Content Placeholder 40"/>
          <p:cNvPicPr>
            <a:picLocks noGrp="1" noChangeAspect="1"/>
          </p:cNvPicPr>
          <p:nvPr>
            <p:ph sz="quarter" idx="23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8182" y="16510000"/>
            <a:ext cx="9228617" cy="58465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6" name="Content Placeholder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24920354"/>
            <a:ext cx="4389260" cy="58523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dical Poster">
  <a:themeElements>
    <a:clrScheme name="Medical Poster B">
      <a:dk1>
        <a:sysClr val="windowText" lastClr="000000"/>
      </a:dk1>
      <a:lt1>
        <a:sysClr val="window" lastClr="FFFFFF"/>
      </a:lt1>
      <a:dk2>
        <a:srgbClr val="256693"/>
      </a:dk2>
      <a:lt2>
        <a:srgbClr val="D2EAFA"/>
      </a:lt2>
      <a:accent1>
        <a:srgbClr val="2F82BB"/>
      </a:accent1>
      <a:accent2>
        <a:srgbClr val="C9C64E"/>
      </a:accent2>
      <a:accent3>
        <a:srgbClr val="A5AB81"/>
      </a:accent3>
      <a:accent4>
        <a:srgbClr val="D8B25C"/>
      </a:accent4>
      <a:accent5>
        <a:srgbClr val="689CC0"/>
      </a:accent5>
      <a:accent6>
        <a:srgbClr val="968C8C"/>
      </a:accent6>
      <a:hlink>
        <a:srgbClr val="2F82BB"/>
      </a:hlink>
      <a:folHlink>
        <a:srgbClr val="80808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>
            <a:lumMod val="75000"/>
          </a:schemeClr>
        </a:solidFill>
        <a:ln>
          <a:noFill/>
        </a:ln>
      </a:spPr>
      <a:bodyPr rtlCol="0" anchor="ctr"/>
      <a:lstStyle>
        <a:defPPr algn="ctr">
          <a:defRPr sz="6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tx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6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2" id="{0CDA158F-BD11-4947-AD81-47123E717BAC}" vid="{D7EF840D-21B4-42C8-9035-CFD5E088B4D5}"/>
    </a:ext>
  </a:extLst>
</a:theme>
</file>

<file path=ppt/theme/theme2.xml><?xml version="1.0" encoding="utf-8"?>
<a:theme xmlns:a="http://schemas.openxmlformats.org/drawingml/2006/main" name="Office Theme">
  <a:themeElements>
    <a:clrScheme name="Medical Poster B">
      <a:dk1>
        <a:sysClr val="windowText" lastClr="000000"/>
      </a:dk1>
      <a:lt1>
        <a:sysClr val="window" lastClr="FFFFFF"/>
      </a:lt1>
      <a:dk2>
        <a:srgbClr val="256693"/>
      </a:dk2>
      <a:lt2>
        <a:srgbClr val="D2EAFA"/>
      </a:lt2>
      <a:accent1>
        <a:srgbClr val="2F82BB"/>
      </a:accent1>
      <a:accent2>
        <a:srgbClr val="C9C64E"/>
      </a:accent2>
      <a:accent3>
        <a:srgbClr val="A5AB81"/>
      </a:accent3>
      <a:accent4>
        <a:srgbClr val="D8B25C"/>
      </a:accent4>
      <a:accent5>
        <a:srgbClr val="689CC0"/>
      </a:accent5>
      <a:accent6>
        <a:srgbClr val="968C8C"/>
      </a:accent6>
      <a:hlink>
        <a:srgbClr val="2F82BB"/>
      </a:hlink>
      <a:folHlink>
        <a:srgbClr val="80808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Medical Poster B">
      <a:dk1>
        <a:sysClr val="windowText" lastClr="000000"/>
      </a:dk1>
      <a:lt1>
        <a:sysClr val="window" lastClr="FFFFFF"/>
      </a:lt1>
      <a:dk2>
        <a:srgbClr val="256693"/>
      </a:dk2>
      <a:lt2>
        <a:srgbClr val="D2EAFA"/>
      </a:lt2>
      <a:accent1>
        <a:srgbClr val="2F82BB"/>
      </a:accent1>
      <a:accent2>
        <a:srgbClr val="C9C64E"/>
      </a:accent2>
      <a:accent3>
        <a:srgbClr val="A5AB81"/>
      </a:accent3>
      <a:accent4>
        <a:srgbClr val="D8B25C"/>
      </a:accent4>
      <a:accent5>
        <a:srgbClr val="689CC0"/>
      </a:accent5>
      <a:accent6>
        <a:srgbClr val="968C8C"/>
      </a:accent6>
      <a:hlink>
        <a:srgbClr val="2F82BB"/>
      </a:hlink>
      <a:folHlink>
        <a:srgbClr val="80808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B451A831-6165-46D3-80FA-B53FDB37F9E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470</Words>
  <Application>Microsoft Office PowerPoint</Application>
  <PresentationFormat>Custom</PresentationFormat>
  <Paragraphs>85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Medical Poster</vt:lpstr>
      <vt:lpstr>Patient Portal Use in a Community Medical  Group: A Healthcare Improvement Project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2017-02-22T18:31:11Z</dcterms:created>
  <dcterms:modified xsi:type="dcterms:W3CDTF">2017-03-23T18:48:26Z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TC040010579991</vt:lpwstr>
  </property>
</Properties>
</file>