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9377600" cy="32918400"/>
  <p:notesSz cx="32099250" cy="4374832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86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86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36" userDrawn="1">
          <p15:clr>
            <a:srgbClr val="A4A3A4"/>
          </p15:clr>
        </p15:guide>
        <p15:guide id="2" orient="horz" pos="20196" userDrawn="1">
          <p15:clr>
            <a:srgbClr val="A4A3A4"/>
          </p15:clr>
        </p15:guide>
        <p15:guide id="3" orient="horz" pos="2148" userDrawn="1">
          <p15:clr>
            <a:srgbClr val="A4A3A4"/>
          </p15:clr>
        </p15:guide>
        <p15:guide id="4" pos="13330" userDrawn="1">
          <p15:clr>
            <a:srgbClr val="A4A3A4"/>
          </p15:clr>
        </p15:guide>
        <p15:guide id="5" pos="1555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obert Ross" initials="S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AEAEA"/>
    <a:srgbClr val="C0C0C0"/>
    <a:srgbClr val="0046D2"/>
    <a:srgbClr val="FF0000"/>
    <a:srgbClr val="698ED9"/>
    <a:srgbClr val="A7C4FF"/>
    <a:srgbClr val="003064"/>
    <a:srgbClr val="003399"/>
    <a:srgbClr val="0021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0413" autoAdjust="0"/>
    <p:restoredTop sz="94660"/>
  </p:normalViewPr>
  <p:slideViewPr>
    <p:cSldViewPr snapToGrid="0">
      <p:cViewPr>
        <p:scale>
          <a:sx n="24" d="100"/>
          <a:sy n="24" d="100"/>
        </p:scale>
        <p:origin x="-8" y="-1792"/>
      </p:cViewPr>
      <p:guideLst>
        <p:guide orient="horz" pos="4836"/>
        <p:guide orient="horz" pos="20196"/>
        <p:guide orient="horz" pos="2148"/>
        <p:guide pos="13330"/>
        <p:guide pos="1555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Mean </a:t>
            </a:r>
            <a:r>
              <a:rPr lang="en-US" dirty="0"/>
              <a:t>Reaction Time: DAT</a:t>
            </a: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38100"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38100">
                <a:solidFill>
                  <a:schemeClr val="tx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 w="38100">
                <a:solidFill>
                  <a:schemeClr val="tx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38100">
                <a:solidFill>
                  <a:schemeClr val="tx1"/>
                </a:solidFill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bg1"/>
              </a:solidFill>
              <a:ln w="38100">
                <a:solidFill>
                  <a:schemeClr val="tx1"/>
                </a:solidFill>
              </a:ln>
              <a:effectLst/>
            </c:spPr>
          </c:dPt>
          <c:errBars>
            <c:errBarType val="both"/>
            <c:errValType val="cust"/>
            <c:noEndCap val="0"/>
            <c:plus>
              <c:numRef>
                <c:f>[RSDA_behavioral_data.xlsx]Sheet3!$C$9:$C$13</c:f>
                <c:numCache>
                  <c:formatCode>General</c:formatCode>
                  <c:ptCount val="5"/>
                  <c:pt idx="0">
                    <c:v>142.30000000000001</c:v>
                  </c:pt>
                  <c:pt idx="1">
                    <c:v>180.59</c:v>
                  </c:pt>
                  <c:pt idx="3">
                    <c:v>159.71</c:v>
                  </c:pt>
                  <c:pt idx="4">
                    <c:v>181.01</c:v>
                  </c:pt>
                </c:numCache>
              </c:numRef>
            </c:plus>
            <c:minus>
              <c:numRef>
                <c:f>[RSDA_behavioral_data.xlsx]Sheet3!$C$9:$C$13</c:f>
                <c:numCache>
                  <c:formatCode>General</c:formatCode>
                  <c:ptCount val="5"/>
                  <c:pt idx="0">
                    <c:v>142.30000000000001</c:v>
                  </c:pt>
                  <c:pt idx="1">
                    <c:v>180.59</c:v>
                  </c:pt>
                  <c:pt idx="3">
                    <c:v>159.71</c:v>
                  </c:pt>
                  <c:pt idx="4">
                    <c:v>181.01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[RSDA_behavioral_data.xlsx]Sheet3!$A$9:$A$13</c:f>
              <c:strCache>
                <c:ptCount val="5"/>
                <c:pt idx="0">
                  <c:v>9-carriers</c:v>
                </c:pt>
                <c:pt idx="1">
                  <c:v>10/10</c:v>
                </c:pt>
                <c:pt idx="3">
                  <c:v>9-carriers</c:v>
                </c:pt>
                <c:pt idx="4">
                  <c:v>10/10</c:v>
                </c:pt>
              </c:strCache>
            </c:strRef>
          </c:cat>
          <c:val>
            <c:numRef>
              <c:f>[RSDA_behavioral_data.xlsx]Sheet3!$B$9:$B$13</c:f>
              <c:numCache>
                <c:formatCode>General</c:formatCode>
                <c:ptCount val="5"/>
                <c:pt idx="0">
                  <c:v>870.87</c:v>
                </c:pt>
                <c:pt idx="1">
                  <c:v>843.69</c:v>
                </c:pt>
                <c:pt idx="3">
                  <c:v>831.94</c:v>
                </c:pt>
                <c:pt idx="4">
                  <c:v>809.99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8"/>
        <c:overlap val="-27"/>
        <c:axId val="420059184"/>
        <c:axId val="420061928"/>
      </c:barChart>
      <c:catAx>
        <c:axId val="420059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61928"/>
        <c:crosses val="autoZero"/>
        <c:auto val="1"/>
        <c:lblAlgn val="ctr"/>
        <c:lblOffset val="100"/>
        <c:noMultiLvlLbl val="0"/>
      </c:catAx>
      <c:valAx>
        <c:axId val="420061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Reaction Time (ms)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59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 smtClean="0"/>
              <a:t>Mean </a:t>
            </a:r>
            <a:r>
              <a:rPr lang="en-US" dirty="0"/>
              <a:t>Accuracy: DAT</a:t>
            </a:r>
          </a:p>
        </c:rich>
      </c:tx>
      <c:layout>
        <c:manualLayout>
          <c:xMode val="edge"/>
          <c:yMode val="edge"/>
          <c:x val="0.31391313065033538"/>
          <c:y val="3.086419753086419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solidFill>
                <a:schemeClr val="tx1"/>
              </a:solidFill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28575">
                <a:solidFill>
                  <a:schemeClr val="tx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 w="28575">
                <a:solidFill>
                  <a:schemeClr val="tx1"/>
                </a:solidFill>
              </a:ln>
              <a:effectLst/>
            </c:spPr>
          </c:dPt>
          <c:dPt>
            <c:idx val="3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28575">
                <a:solidFill>
                  <a:schemeClr val="tx1"/>
                </a:solidFill>
              </a:ln>
              <a:effectLst/>
            </c:spPr>
          </c:dPt>
          <c:dPt>
            <c:idx val="4"/>
            <c:invertIfNegative val="0"/>
            <c:bubble3D val="0"/>
            <c:spPr>
              <a:solidFill>
                <a:schemeClr val="bg1"/>
              </a:solidFill>
              <a:ln w="38100">
                <a:solidFill>
                  <a:schemeClr val="tx1"/>
                </a:solidFill>
              </a:ln>
              <a:effectLst/>
            </c:spPr>
          </c:dPt>
          <c:errBars>
            <c:errBarType val="both"/>
            <c:errValType val="cust"/>
            <c:noEndCap val="0"/>
            <c:plus>
              <c:numRef>
                <c:f>[RSDA_behavioral_data.xlsx]Sheet3!$C$2:$C$6</c:f>
                <c:numCache>
                  <c:formatCode>General</c:formatCode>
                  <c:ptCount val="5"/>
                  <c:pt idx="0">
                    <c:v>0.08</c:v>
                  </c:pt>
                  <c:pt idx="1">
                    <c:v>0.06</c:v>
                  </c:pt>
                  <c:pt idx="3">
                    <c:v>0.04</c:v>
                  </c:pt>
                  <c:pt idx="4">
                    <c:v>0.04</c:v>
                  </c:pt>
                </c:numCache>
              </c:numRef>
            </c:plus>
            <c:minus>
              <c:numRef>
                <c:f>[RSDA_behavioral_data.xlsx]Sheet3!$C$2:$C$6</c:f>
                <c:numCache>
                  <c:formatCode>General</c:formatCode>
                  <c:ptCount val="5"/>
                  <c:pt idx="0">
                    <c:v>0.08</c:v>
                  </c:pt>
                  <c:pt idx="1">
                    <c:v>0.06</c:v>
                  </c:pt>
                  <c:pt idx="3">
                    <c:v>0.04</c:v>
                  </c:pt>
                  <c:pt idx="4">
                    <c:v>0.04</c:v>
                  </c:pt>
                </c:numCache>
              </c:numRef>
            </c:minus>
            <c:spPr>
              <a:noFill/>
              <a:ln w="9525" cap="flat" cmpd="sng" algn="ctr">
                <a:solidFill>
                  <a:schemeClr val="tx1">
                    <a:lumMod val="65000"/>
                    <a:lumOff val="35000"/>
                  </a:schemeClr>
                </a:solidFill>
                <a:round/>
              </a:ln>
              <a:effectLst/>
            </c:spPr>
          </c:errBars>
          <c:cat>
            <c:strRef>
              <c:f>[RSDA_behavioral_data.xlsx]Sheet3!$A$2:$A$6</c:f>
              <c:strCache>
                <c:ptCount val="5"/>
                <c:pt idx="0">
                  <c:v>9-carriers</c:v>
                </c:pt>
                <c:pt idx="1">
                  <c:v>10/10</c:v>
                </c:pt>
                <c:pt idx="3">
                  <c:v>9-carriers</c:v>
                </c:pt>
                <c:pt idx="4">
                  <c:v>10/10</c:v>
                </c:pt>
              </c:strCache>
            </c:strRef>
          </c:cat>
          <c:val>
            <c:numRef>
              <c:f>[RSDA_behavioral_data.xlsx]Sheet3!$B$2:$B$6</c:f>
              <c:numCache>
                <c:formatCode>General</c:formatCode>
                <c:ptCount val="5"/>
                <c:pt idx="0">
                  <c:v>0.91</c:v>
                </c:pt>
                <c:pt idx="1">
                  <c:v>0.91</c:v>
                </c:pt>
                <c:pt idx="3">
                  <c:v>0.96</c:v>
                </c:pt>
                <c:pt idx="4">
                  <c:v>0.95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8"/>
        <c:overlap val="-26"/>
        <c:axId val="420060752"/>
        <c:axId val="420057616"/>
      </c:barChart>
      <c:catAx>
        <c:axId val="4200607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57616"/>
        <c:crosses val="autoZero"/>
        <c:auto val="1"/>
        <c:lblAlgn val="ctr"/>
        <c:lblOffset val="100"/>
        <c:noMultiLvlLbl val="0"/>
      </c:catAx>
      <c:valAx>
        <c:axId val="420057616"/>
        <c:scaling>
          <c:orientation val="minMax"/>
          <c:max val="1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Accuracy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60752"/>
        <c:crosses val="autoZero"/>
        <c:crossBetween val="between"/>
      </c:valAx>
      <c:spPr>
        <a:noFill/>
        <a:ln w="19050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Reaction Time Switch Cost:</a:t>
            </a:r>
            <a:r>
              <a:rPr lang="en-US" baseline="0"/>
              <a:t> DAT</a:t>
            </a:r>
            <a:endParaRPr lang="en-US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 w="3810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38100">
                <a:solidFill>
                  <a:schemeClr val="tx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 w="38100">
                <a:solidFill>
                  <a:schemeClr val="tx1"/>
                </a:solidFill>
              </a:ln>
              <a:effectLst/>
            </c:spPr>
          </c:dPt>
          <c:cat>
            <c:strRef>
              <c:f>[RSDA_behavioral_data.xlsx]Sheet3!$A$16:$A$17</c:f>
              <c:strCache>
                <c:ptCount val="2"/>
                <c:pt idx="0">
                  <c:v>9-carriers</c:v>
                </c:pt>
                <c:pt idx="1">
                  <c:v>10/10</c:v>
                </c:pt>
              </c:strCache>
            </c:strRef>
          </c:cat>
          <c:val>
            <c:numRef>
              <c:f>[RSDA_behavioral_data.xlsx]Sheet3!$B$16:$B$17</c:f>
              <c:numCache>
                <c:formatCode>General</c:formatCode>
                <c:ptCount val="2"/>
                <c:pt idx="0">
                  <c:v>39.036999999999999</c:v>
                </c:pt>
                <c:pt idx="1">
                  <c:v>33.69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-27"/>
        <c:axId val="420064280"/>
        <c:axId val="420064672"/>
      </c:barChart>
      <c:catAx>
        <c:axId val="4200642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64672"/>
        <c:crosses val="autoZero"/>
        <c:auto val="1"/>
        <c:lblAlgn val="ctr"/>
        <c:lblOffset val="100"/>
        <c:noMultiLvlLbl val="0"/>
      </c:catAx>
      <c:valAx>
        <c:axId val="420064672"/>
        <c:scaling>
          <c:orientation val="minMax"/>
          <c:max val="5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Reaction Time (ms)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642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Accuracy</a:t>
            </a:r>
            <a:r>
              <a:rPr lang="en-US" baseline="0" dirty="0"/>
              <a:t> Switch Cost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bg1"/>
            </a:solidFill>
            <a:ln w="38100"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50000"/>
                </a:schemeClr>
              </a:solidFill>
              <a:ln w="38100">
                <a:solidFill>
                  <a:schemeClr val="tx1"/>
                </a:solidFill>
              </a:ln>
              <a:effectLst/>
            </c:spPr>
          </c:dPt>
          <c:dPt>
            <c:idx val="1"/>
            <c:invertIfNegative val="0"/>
            <c:bubble3D val="0"/>
            <c:spPr>
              <a:solidFill>
                <a:schemeClr val="bg1"/>
              </a:solidFill>
              <a:ln w="38100">
                <a:solidFill>
                  <a:schemeClr val="tx1"/>
                </a:solidFill>
              </a:ln>
              <a:effectLst/>
            </c:spPr>
          </c:dPt>
          <c:cat>
            <c:strRef>
              <c:f>[RSDA_behavioral_data.xlsx]Sheet3!$A$20:$A$21</c:f>
              <c:strCache>
                <c:ptCount val="2"/>
                <c:pt idx="0">
                  <c:v>9-carriers</c:v>
                </c:pt>
                <c:pt idx="1">
                  <c:v>10/10</c:v>
                </c:pt>
              </c:strCache>
            </c:strRef>
          </c:cat>
          <c:val>
            <c:numRef>
              <c:f>[RSDA_behavioral_data.xlsx]Sheet3!$B$20:$B$21</c:f>
              <c:numCache>
                <c:formatCode>General</c:formatCode>
                <c:ptCount val="2"/>
                <c:pt idx="0">
                  <c:v>5.1999999999999998E-2</c:v>
                </c:pt>
                <c:pt idx="1">
                  <c:v>4.3200000000000002E-2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-27"/>
        <c:axId val="420057224"/>
        <c:axId val="420060360"/>
      </c:barChart>
      <c:catAx>
        <c:axId val="42005722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60360"/>
        <c:crosses val="autoZero"/>
        <c:auto val="1"/>
        <c:lblAlgn val="ctr"/>
        <c:lblOffset val="100"/>
        <c:noMultiLvlLbl val="0"/>
      </c:catAx>
      <c:valAx>
        <c:axId val="42006036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10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/>
                  <a:t>Accuracy</a:t>
                </a:r>
              </a:p>
            </c:rich>
          </c:tx>
          <c:layout/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10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200572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2"/>
            <a:ext cx="13909677" cy="218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4706" tIns="217353" rIns="434706" bIns="217353" numCol="1" anchor="t" anchorCtr="0" compatLnSpc="1">
            <a:prstTxWarp prst="textNoShape">
              <a:avLst/>
            </a:prstTxWarp>
          </a:bodyPr>
          <a:lstStyle>
            <a:lvl1pPr algn="l">
              <a:defRPr sz="5700"/>
            </a:lvl1pPr>
          </a:lstStyle>
          <a:p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18181987" y="2"/>
            <a:ext cx="13909677" cy="218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4706" tIns="217353" rIns="434706" bIns="217353" numCol="1" anchor="t" anchorCtr="0" compatLnSpc="1">
            <a:prstTxWarp prst="textNoShape">
              <a:avLst/>
            </a:prstTxWarp>
          </a:bodyPr>
          <a:lstStyle>
            <a:lvl1pPr algn="r">
              <a:defRPr sz="5700"/>
            </a:lvl1pPr>
          </a:lstStyle>
          <a:p>
            <a:endParaRPr lang="en-US" dirty="0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746500" y="3276600"/>
            <a:ext cx="24614188" cy="164099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3209927" y="20784215"/>
            <a:ext cx="25679400" cy="196867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4706" tIns="217353" rIns="434706" bIns="21735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41553394"/>
            <a:ext cx="13909677" cy="218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4706" tIns="217353" rIns="434706" bIns="217353" numCol="1" anchor="b" anchorCtr="0" compatLnSpc="1">
            <a:prstTxWarp prst="textNoShape">
              <a:avLst/>
            </a:prstTxWarp>
          </a:bodyPr>
          <a:lstStyle>
            <a:lvl1pPr algn="l">
              <a:defRPr sz="5700"/>
            </a:lvl1pPr>
          </a:lstStyle>
          <a:p>
            <a:endParaRPr lang="en-US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18181987" y="41553394"/>
            <a:ext cx="13909677" cy="21874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34706" tIns="217353" rIns="434706" bIns="217353" numCol="1" anchor="b" anchorCtr="0" compatLnSpc="1">
            <a:prstTxWarp prst="textNoShape">
              <a:avLst/>
            </a:prstTxWarp>
          </a:bodyPr>
          <a:lstStyle>
            <a:lvl1pPr algn="r">
              <a:defRPr sz="5700"/>
            </a:lvl1pPr>
          </a:lstStyle>
          <a:p>
            <a:fld id="{7FB84CA5-7362-492D-8EBC-472296314F28}" type="slidenum">
              <a:rPr lang="en-US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68225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04D40FB-8398-4C90-906C-C9755161D6CD}" type="slidenum">
              <a:rPr lang="en-US"/>
              <a:pPr/>
              <a:t>1</a:t>
            </a:fld>
            <a:endParaRPr lang="en-US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746500" y="3276600"/>
            <a:ext cx="24614188" cy="16409988"/>
          </a:xfrm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7253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egaprint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hlinkClick r:id="rId3"/>
          </p:cNvPr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8727"/>
          <a:stretch>
            <a:fillRect/>
          </a:stretch>
        </p:blipFill>
        <p:spPr bwMode="auto">
          <a:xfrm>
            <a:off x="40307003" y="32395640"/>
            <a:ext cx="4659511" cy="212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 userDrawn="1"/>
        </p:nvSpPr>
        <p:spPr>
          <a:xfrm>
            <a:off x="45102971" y="32308800"/>
            <a:ext cx="2310569" cy="3297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543" dirty="0" smtClean="0">
                <a:solidFill>
                  <a:schemeClr val="bg1"/>
                </a:solidFill>
              </a:rPr>
              <a:t>www.postersession.com</a:t>
            </a:r>
            <a:endParaRPr lang="en-US" sz="1543" dirty="0">
              <a:solidFill>
                <a:schemeClr val="bg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+mj-lt"/>
          <a:ea typeface="+mj-ea"/>
          <a:cs typeface="+mj-cs"/>
        </a:defRPr>
      </a:lvl1pPr>
      <a:lvl2pPr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2pPr>
      <a:lvl3pPr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3pPr>
      <a:lvl4pPr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4pPr>
      <a:lvl5pPr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5pPr>
      <a:lvl6pPr marL="440868"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6pPr>
      <a:lvl7pPr marL="881738"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7pPr>
      <a:lvl8pPr marL="1322606"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8pPr>
      <a:lvl9pPr marL="1763475" algn="ctr" defTabSz="4232646" rtl="0" fontAlgn="base">
        <a:spcBef>
          <a:spcPct val="0"/>
        </a:spcBef>
        <a:spcAft>
          <a:spcPct val="0"/>
        </a:spcAft>
        <a:defRPr sz="20347">
          <a:solidFill>
            <a:schemeClr val="tx2"/>
          </a:solidFill>
          <a:latin typeface="Arial" charset="0"/>
        </a:defRPr>
      </a:lvl9pPr>
    </p:titleStyle>
    <p:bodyStyle>
      <a:lvl1pPr marL="1587434" indent="-1587434" algn="l" defTabSz="4232646" rtl="0" fontAlgn="base">
        <a:spcBef>
          <a:spcPct val="20000"/>
        </a:spcBef>
        <a:spcAft>
          <a:spcPct val="0"/>
        </a:spcAft>
        <a:buChar char="•"/>
        <a:defRPr sz="14849">
          <a:solidFill>
            <a:schemeClr val="tx1"/>
          </a:solidFill>
          <a:latin typeface="+mn-lt"/>
          <a:ea typeface="+mn-ea"/>
          <a:cs typeface="+mn-cs"/>
        </a:defRPr>
      </a:lvl1pPr>
      <a:lvl2pPr marL="3438164" indent="-1322606" algn="l" defTabSz="4232646" rtl="0" fontAlgn="base">
        <a:spcBef>
          <a:spcPct val="20000"/>
        </a:spcBef>
        <a:spcAft>
          <a:spcPct val="0"/>
        </a:spcAft>
        <a:buChar char="–"/>
        <a:defRPr sz="12922">
          <a:solidFill>
            <a:schemeClr val="tx1"/>
          </a:solidFill>
          <a:latin typeface="+mn-lt"/>
        </a:defRPr>
      </a:lvl2pPr>
      <a:lvl3pPr marL="5290426" indent="-1057779" algn="l" defTabSz="4232646" rtl="0" fontAlgn="base">
        <a:spcBef>
          <a:spcPct val="20000"/>
        </a:spcBef>
        <a:spcAft>
          <a:spcPct val="0"/>
        </a:spcAft>
        <a:buChar char="•"/>
        <a:defRPr sz="11088">
          <a:solidFill>
            <a:schemeClr val="tx1"/>
          </a:solidFill>
          <a:latin typeface="+mn-lt"/>
        </a:defRPr>
      </a:lvl3pPr>
      <a:lvl4pPr marL="7405982" indent="-1057779" algn="l" defTabSz="4232646" rtl="0" fontAlgn="base">
        <a:spcBef>
          <a:spcPct val="20000"/>
        </a:spcBef>
        <a:spcAft>
          <a:spcPct val="0"/>
        </a:spcAft>
        <a:buChar char="–"/>
        <a:defRPr sz="9257">
          <a:solidFill>
            <a:schemeClr val="tx1"/>
          </a:solidFill>
          <a:latin typeface="+mn-lt"/>
        </a:defRPr>
      </a:lvl4pPr>
      <a:lvl5pPr marL="9523072" indent="-1057779" algn="l" defTabSz="4232646" rtl="0" fontAlgn="base">
        <a:spcBef>
          <a:spcPct val="20000"/>
        </a:spcBef>
        <a:spcAft>
          <a:spcPct val="0"/>
        </a:spcAft>
        <a:buChar char="»"/>
        <a:defRPr sz="9257">
          <a:solidFill>
            <a:schemeClr val="tx1"/>
          </a:solidFill>
          <a:latin typeface="+mn-lt"/>
        </a:defRPr>
      </a:lvl5pPr>
      <a:lvl6pPr marL="9963941" indent="-1057779" algn="l" defTabSz="4232646" rtl="0" fontAlgn="base">
        <a:spcBef>
          <a:spcPct val="20000"/>
        </a:spcBef>
        <a:spcAft>
          <a:spcPct val="0"/>
        </a:spcAft>
        <a:buChar char="»"/>
        <a:defRPr sz="9257">
          <a:solidFill>
            <a:schemeClr val="tx1"/>
          </a:solidFill>
          <a:latin typeface="+mn-lt"/>
        </a:defRPr>
      </a:lvl6pPr>
      <a:lvl7pPr marL="10404810" indent="-1057779" algn="l" defTabSz="4232646" rtl="0" fontAlgn="base">
        <a:spcBef>
          <a:spcPct val="20000"/>
        </a:spcBef>
        <a:spcAft>
          <a:spcPct val="0"/>
        </a:spcAft>
        <a:buChar char="»"/>
        <a:defRPr sz="9257">
          <a:solidFill>
            <a:schemeClr val="tx1"/>
          </a:solidFill>
          <a:latin typeface="+mn-lt"/>
        </a:defRPr>
      </a:lvl7pPr>
      <a:lvl8pPr marL="10845677" indent="-1057779" algn="l" defTabSz="4232646" rtl="0" fontAlgn="base">
        <a:spcBef>
          <a:spcPct val="20000"/>
        </a:spcBef>
        <a:spcAft>
          <a:spcPct val="0"/>
        </a:spcAft>
        <a:buChar char="»"/>
        <a:defRPr sz="9257">
          <a:solidFill>
            <a:schemeClr val="tx1"/>
          </a:solidFill>
          <a:latin typeface="+mn-lt"/>
        </a:defRPr>
      </a:lvl8pPr>
      <a:lvl9pPr marL="11286546" indent="-1057779" algn="l" defTabSz="4232646" rtl="0" fontAlgn="base">
        <a:spcBef>
          <a:spcPct val="20000"/>
        </a:spcBef>
        <a:spcAft>
          <a:spcPct val="0"/>
        </a:spcAft>
        <a:buChar char="»"/>
        <a:defRPr sz="9257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1pPr>
      <a:lvl2pPr marL="440868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2pPr>
      <a:lvl3pPr marL="881738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3pPr>
      <a:lvl4pPr marL="1322606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4pPr>
      <a:lvl5pPr marL="1763475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5pPr>
      <a:lvl6pPr marL="2204344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6pPr>
      <a:lvl7pPr marL="2645213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7pPr>
      <a:lvl8pPr marL="3086081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8pPr>
      <a:lvl9pPr marL="3526950" algn="l" defTabSz="881738" rtl="0" eaLnBrk="1" latinLnBrk="0" hangingPunct="1">
        <a:defRPr sz="173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13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chart" Target="../charts/chart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chart" Target="../charts/chart3.xml"/><Relationship Id="rId5" Type="http://schemas.openxmlformats.org/officeDocument/2006/relationships/image" Target="../media/image4.png"/><Relationship Id="rId10" Type="http://schemas.openxmlformats.org/officeDocument/2006/relationships/chart" Target="../charts/chart2.xml"/><Relationship Id="rId4" Type="http://schemas.openxmlformats.org/officeDocument/2006/relationships/image" Target="../media/image3.png"/><Relationship Id="rId9" Type="http://schemas.openxmlformats.org/officeDocument/2006/relationships/chart" Target="../charts/char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3064"/>
            </a:gs>
            <a:gs pos="6000">
              <a:srgbClr val="4A6B8E"/>
            </a:gs>
            <a:gs pos="9000">
              <a:srgbClr val="003064"/>
            </a:gs>
            <a:gs pos="100000">
              <a:srgbClr val="67829F"/>
            </a:gs>
            <a:gs pos="5000">
              <a:srgbClr val="EAEAEA"/>
            </a:gs>
            <a:gs pos="100000">
              <a:srgbClr val="00306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AutoShape 29"/>
          <p:cNvSpPr>
            <a:spLocks noChangeArrowheads="1"/>
          </p:cNvSpPr>
          <p:nvPr/>
        </p:nvSpPr>
        <p:spPr bwMode="auto">
          <a:xfrm>
            <a:off x="15036712" y="5892984"/>
            <a:ext cx="33269212" cy="16385465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23" name="AutoShape 4"/>
          <p:cNvSpPr>
            <a:spLocks noChangeArrowheads="1"/>
          </p:cNvSpPr>
          <p:nvPr/>
        </p:nvSpPr>
        <p:spPr bwMode="auto">
          <a:xfrm>
            <a:off x="1086714" y="13851202"/>
            <a:ext cx="13079391" cy="8540093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2061" name="AutoShape 13"/>
          <p:cNvSpPr>
            <a:spLocks noChangeArrowheads="1"/>
          </p:cNvSpPr>
          <p:nvPr/>
        </p:nvSpPr>
        <p:spPr bwMode="auto">
          <a:xfrm>
            <a:off x="4218274" y="955224"/>
            <a:ext cx="40549844" cy="4588994"/>
          </a:xfrm>
          <a:prstGeom prst="roundRect">
            <a:avLst>
              <a:gd name="adj" fmla="val 10870"/>
            </a:avLst>
          </a:prstGeom>
          <a:ln>
            <a:solidFill>
              <a:schemeClr val="tx1"/>
            </a:solidFill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 defTabSz="4232646"/>
            <a:endParaRPr lang="en-US" sz="8293" dirty="0">
              <a:solidFill>
                <a:schemeClr val="bg1"/>
              </a:solidFill>
            </a:endParaRPr>
          </a:p>
        </p:txBody>
      </p:sp>
      <p:sp>
        <p:nvSpPr>
          <p:cNvPr id="2062" name="Text Box 14"/>
          <p:cNvSpPr txBox="1">
            <a:spLocks noChangeArrowheads="1"/>
          </p:cNvSpPr>
          <p:nvPr/>
        </p:nvSpPr>
        <p:spPr bwMode="auto">
          <a:xfrm>
            <a:off x="4156051" y="1956337"/>
            <a:ext cx="40753954" cy="2615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defTabSz="4232646">
              <a:spcBef>
                <a:spcPct val="50000"/>
              </a:spcBef>
            </a:pPr>
            <a:r>
              <a:rPr lang="en-US" sz="6943" b="1" dirty="0" smtClean="0"/>
              <a:t>Variations in Oscillatory Power During Rule Switching</a:t>
            </a:r>
            <a:endParaRPr lang="en-US" sz="6943" b="1" dirty="0"/>
          </a:p>
          <a:p>
            <a:pPr defTabSz="4232646"/>
            <a:r>
              <a:rPr lang="en-US" sz="5207" b="1" dirty="0"/>
              <a:t>Paolo </a:t>
            </a:r>
            <a:r>
              <a:rPr lang="en-US" sz="5207" b="1" dirty="0" smtClean="0"/>
              <a:t>Medrano</a:t>
            </a:r>
            <a:r>
              <a:rPr lang="en-US" sz="5207" b="1" baseline="30000" dirty="0" smtClean="0"/>
              <a:t>1</a:t>
            </a:r>
            <a:r>
              <a:rPr lang="en-US" sz="5207" b="1" dirty="0" smtClean="0"/>
              <a:t> and Robert S. Ross</a:t>
            </a:r>
            <a:r>
              <a:rPr lang="en-US" sz="5207" b="1" baseline="30000" dirty="0" smtClean="0"/>
              <a:t>1,2</a:t>
            </a:r>
            <a:endParaRPr lang="en-US" sz="5207" b="1" baseline="30000" dirty="0"/>
          </a:p>
          <a:p>
            <a:pPr defTabSz="4232646"/>
            <a:r>
              <a:rPr lang="en-US" sz="4243" b="1" i="1" dirty="0" smtClean="0"/>
              <a:t>University </a:t>
            </a:r>
            <a:r>
              <a:rPr lang="en-US" sz="4243" b="1" i="1" dirty="0"/>
              <a:t>of New Hampshire, </a:t>
            </a:r>
            <a:r>
              <a:rPr lang="en-US" sz="4243" b="1" i="1" baseline="30000" dirty="0" smtClean="0"/>
              <a:t>1</a:t>
            </a:r>
            <a:r>
              <a:rPr lang="en-US" sz="4243" b="1" i="1" dirty="0" smtClean="0"/>
              <a:t>Psychology, </a:t>
            </a:r>
            <a:r>
              <a:rPr lang="en-US" sz="4243" b="1" i="1" baseline="30000" dirty="0" smtClean="0"/>
              <a:t>2</a:t>
            </a:r>
            <a:r>
              <a:rPr lang="en-US" sz="4243" b="1" i="1" dirty="0" smtClean="0"/>
              <a:t>Neuroscience and Behavior</a:t>
            </a:r>
            <a:endParaRPr lang="en-US" sz="4243" dirty="0"/>
          </a:p>
        </p:txBody>
      </p:sp>
      <p:pic>
        <p:nvPicPr>
          <p:cNvPr id="1028" name="Picture 4" descr="The New UNH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350" y="1661968"/>
            <a:ext cx="3129686" cy="325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AutoShape 4"/>
          <p:cNvSpPr>
            <a:spLocks noChangeArrowheads="1"/>
          </p:cNvSpPr>
          <p:nvPr/>
        </p:nvSpPr>
        <p:spPr bwMode="auto">
          <a:xfrm>
            <a:off x="1086714" y="6005830"/>
            <a:ext cx="13122465" cy="7383760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39" name="AutoShape 4"/>
          <p:cNvSpPr>
            <a:spLocks noChangeArrowheads="1"/>
          </p:cNvSpPr>
          <p:nvPr/>
        </p:nvSpPr>
        <p:spPr bwMode="auto">
          <a:xfrm>
            <a:off x="1048277" y="22685719"/>
            <a:ext cx="13079394" cy="5619504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5" name="TextBox 4"/>
          <p:cNvSpPr txBox="1"/>
          <p:nvPr/>
        </p:nvSpPr>
        <p:spPr>
          <a:xfrm>
            <a:off x="3288465" y="6117028"/>
            <a:ext cx="81440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Background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39860" y="13851204"/>
            <a:ext cx="90860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Behavioral Paradigm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250028" y="22660365"/>
            <a:ext cx="850268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EEG Analysis</a:t>
            </a:r>
          </a:p>
        </p:txBody>
      </p:sp>
      <p:sp>
        <p:nvSpPr>
          <p:cNvPr id="43" name="AutoShape 4"/>
          <p:cNvSpPr>
            <a:spLocks noChangeArrowheads="1"/>
          </p:cNvSpPr>
          <p:nvPr/>
        </p:nvSpPr>
        <p:spPr bwMode="auto">
          <a:xfrm>
            <a:off x="14996878" y="22828758"/>
            <a:ext cx="18992634" cy="9412730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8" name="TextBox 7"/>
          <p:cNvSpPr txBox="1"/>
          <p:nvPr/>
        </p:nvSpPr>
        <p:spPr>
          <a:xfrm>
            <a:off x="20275356" y="22897184"/>
            <a:ext cx="843567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800" dirty="0"/>
              <a:t>Behavioral Results</a:t>
            </a:r>
          </a:p>
        </p:txBody>
      </p:sp>
      <p:sp>
        <p:nvSpPr>
          <p:cNvPr id="46" name="AutoShape 30"/>
          <p:cNvSpPr>
            <a:spLocks noChangeArrowheads="1"/>
          </p:cNvSpPr>
          <p:nvPr/>
        </p:nvSpPr>
        <p:spPr bwMode="auto">
          <a:xfrm>
            <a:off x="34648487" y="22840153"/>
            <a:ext cx="13657437" cy="7833264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47" name="AutoShape 30"/>
          <p:cNvSpPr>
            <a:spLocks noChangeArrowheads="1"/>
          </p:cNvSpPr>
          <p:nvPr/>
        </p:nvSpPr>
        <p:spPr bwMode="auto">
          <a:xfrm>
            <a:off x="1086714" y="28566242"/>
            <a:ext cx="13079391" cy="3632310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10" name="TextBox 9"/>
          <p:cNvSpPr txBox="1"/>
          <p:nvPr/>
        </p:nvSpPr>
        <p:spPr>
          <a:xfrm>
            <a:off x="21467584" y="6114441"/>
            <a:ext cx="2040746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786" b="1" dirty="0" smtClean="0"/>
              <a:t>Event Related Spectral Perturbation </a:t>
            </a:r>
            <a:r>
              <a:rPr lang="en-US" sz="5786" b="1" dirty="0" smtClean="0"/>
              <a:t>Results</a:t>
            </a:r>
            <a:endParaRPr lang="en-US" sz="5786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36687213" y="22897184"/>
            <a:ext cx="985829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/>
              <a:t>Conclusions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024912" y="28578379"/>
            <a:ext cx="9202994" cy="56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References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403540" y="7175891"/>
            <a:ext cx="1248881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 smtClean="0"/>
              <a:t>Cognitive control allows for goal-directed selection of the appropriate action within a given context.</a:t>
            </a:r>
            <a:endParaRPr lang="en-US" sz="2400" dirty="0"/>
          </a:p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/>
              <a:t>Cognitive control processes are hypothesized to operate as a function of dopamine release in dopaminergic circuits between the striatum and prefrontal cortex (Cools and D’Esposito, 2010). </a:t>
            </a:r>
          </a:p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 smtClean="0"/>
              <a:t>Rule-switching is a cognitive control process related to flexibly switching </a:t>
            </a:r>
            <a:r>
              <a:rPr lang="en-US" sz="2400" dirty="0" smtClean="0"/>
              <a:t>tasks and maintaining cognitive state. </a:t>
            </a:r>
            <a:endParaRPr lang="en-US" sz="2400" dirty="0" smtClean="0"/>
          </a:p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 smtClean="0"/>
              <a:t>EEG research has associated alpha (8-12 Hz) and beta (13-30 Hz) activity with cognitive control processes. </a:t>
            </a:r>
          </a:p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 smtClean="0"/>
              <a:t>The </a:t>
            </a:r>
            <a:r>
              <a:rPr lang="en-US" sz="2400" dirty="0"/>
              <a:t>density of dopamine transporters </a:t>
            </a:r>
            <a:r>
              <a:rPr lang="en-US" sz="2400" dirty="0" smtClean="0"/>
              <a:t>vary </a:t>
            </a:r>
            <a:r>
              <a:rPr lang="en-US" sz="2400" dirty="0"/>
              <a:t>based on genetic polymorphisms (Fuke et al. </a:t>
            </a:r>
            <a:r>
              <a:rPr lang="en-US" sz="2400" dirty="0" smtClean="0"/>
              <a:t>2001). </a:t>
            </a:r>
            <a:endParaRPr lang="en-US" sz="2400" dirty="0"/>
          </a:p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/>
              <a:t>Synaptic dopamine levels are hypothesized to vary as a function of these polymorphisms.</a:t>
            </a:r>
          </a:p>
          <a:p>
            <a:pPr marL="551086" indent="-551086" algn="l">
              <a:buFont typeface="Arial" panose="020B0604020202020204" pitchFamily="34" charset="0"/>
              <a:buChar char="•"/>
            </a:pPr>
            <a:r>
              <a:rPr lang="en-US" sz="2400" dirty="0"/>
              <a:t>The present study investigated the influence of genetic differences in the dopamine </a:t>
            </a:r>
            <a:r>
              <a:rPr lang="en-US" sz="2400" dirty="0" smtClean="0"/>
              <a:t>transporter gene (DAT</a:t>
            </a:r>
            <a:r>
              <a:rPr lang="en-US" sz="2400" dirty="0"/>
              <a:t>) </a:t>
            </a:r>
            <a:r>
              <a:rPr lang="en-US" sz="2400" dirty="0" smtClean="0"/>
              <a:t>on alpha and beta oscillations during a rule switching task. </a:t>
            </a:r>
            <a:endParaRPr lang="en-US" sz="2400" dirty="0"/>
          </a:p>
        </p:txBody>
      </p:sp>
      <p:sp>
        <p:nvSpPr>
          <p:cNvPr id="2051" name="TextBox 2050"/>
          <p:cNvSpPr txBox="1"/>
          <p:nvPr/>
        </p:nvSpPr>
        <p:spPr>
          <a:xfrm>
            <a:off x="1403540" y="19356444"/>
            <a:ext cx="124888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73 healthy </a:t>
            </a:r>
            <a:r>
              <a:rPr lang="en-US" sz="2400" dirty="0" smtClean="0"/>
              <a:t>individuals (36 9-carriers and 37 10/10 homozygotes) </a:t>
            </a:r>
            <a:r>
              <a:rPr lang="en-US" sz="2400" dirty="0"/>
              <a:t>participated in this study 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Participants were asked to differentiate stimuli based on two rules: color (red or green) or shape (square or circle)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Cues presented prior to stimulus presentation determined what rule the participant followed, and changed every few trials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Trials where cues changed from color to shape or vice versa were labeled switch trials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Trials that repeated the previous cue were labeled maintain trials</a:t>
            </a:r>
            <a:endParaRPr lang="en-US" sz="2400" dirty="0"/>
          </a:p>
        </p:txBody>
      </p:sp>
      <p:sp>
        <p:nvSpPr>
          <p:cNvPr id="2052" name="TextBox 2051"/>
          <p:cNvSpPr txBox="1"/>
          <p:nvPr/>
        </p:nvSpPr>
        <p:spPr>
          <a:xfrm>
            <a:off x="1403540" y="29082550"/>
            <a:ext cx="12488810" cy="330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/>
              <a:t>Cools, R., &amp; D’Esposito (2010). Dopaminergic modulation of flexible cognitive control in humans. In: </a:t>
            </a:r>
            <a:r>
              <a:rPr lang="en-US" sz="1400" i="1" dirty="0"/>
              <a:t>Dopamine handbook</a:t>
            </a:r>
            <a:r>
              <a:rPr lang="en-US" sz="1400" dirty="0"/>
              <a:t>. </a:t>
            </a:r>
            <a:r>
              <a:rPr lang="en-US" sz="1400" dirty="0" err="1"/>
              <a:t>Eds</a:t>
            </a:r>
            <a:r>
              <a:rPr lang="en-US" sz="1400" dirty="0"/>
              <a:t> A. </a:t>
            </a:r>
            <a:r>
              <a:rPr lang="en-US" sz="1400" dirty="0" err="1"/>
              <a:t>Björklund</a:t>
            </a:r>
            <a:r>
              <a:rPr lang="en-US" sz="1400" dirty="0"/>
              <a:t>, S. </a:t>
            </a:r>
            <a:r>
              <a:rPr lang="en-US" sz="1400" dirty="0" err="1"/>
              <a:t>Dunnett</a:t>
            </a:r>
            <a:r>
              <a:rPr lang="en-US" sz="1400" dirty="0"/>
              <a:t>, L. </a:t>
            </a:r>
            <a:r>
              <a:rPr lang="en-US" sz="1400" dirty="0" err="1"/>
              <a:t>Iversen</a:t>
            </a:r>
            <a:r>
              <a:rPr lang="en-US" sz="1400" dirty="0"/>
              <a:t>, S. </a:t>
            </a:r>
            <a:r>
              <a:rPr lang="en-US" sz="1400" dirty="0" err="1"/>
              <a:t>Iversen</a:t>
            </a:r>
            <a:r>
              <a:rPr lang="en-US" sz="1400" dirty="0"/>
              <a:t>. Oxford University Press. pp 249-260</a:t>
            </a:r>
            <a:endParaRPr lang="en-US" sz="1400" dirty="0" smtClean="0"/>
          </a:p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 smtClean="0"/>
              <a:t>Delorme</a:t>
            </a:r>
            <a:r>
              <a:rPr lang="en-US" sz="1400" dirty="0"/>
              <a:t>, A., &amp; Makeig, S. (2004). EEGLAB: An open source toolbox for analysis of single-trial EEG dynamics including independent component analysis. </a:t>
            </a:r>
            <a:r>
              <a:rPr lang="en-US" sz="1400" i="1" dirty="0"/>
              <a:t>Journal of Neuroscience Methods,</a:t>
            </a:r>
            <a:r>
              <a:rPr lang="en-US" sz="1400" dirty="0"/>
              <a:t> 9-21.</a:t>
            </a:r>
          </a:p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 err="1"/>
              <a:t>Fuke</a:t>
            </a:r>
            <a:r>
              <a:rPr lang="en-US" sz="1400" dirty="0"/>
              <a:t>, S., </a:t>
            </a:r>
            <a:r>
              <a:rPr lang="en-US" sz="1400" dirty="0" err="1"/>
              <a:t>Suo</a:t>
            </a:r>
            <a:r>
              <a:rPr lang="en-US" sz="1400" dirty="0"/>
              <a:t>, S., Takahashi, N., Koike, H., </a:t>
            </a:r>
            <a:r>
              <a:rPr lang="en-US" sz="1400" dirty="0" err="1"/>
              <a:t>Sasagawa</a:t>
            </a:r>
            <a:r>
              <a:rPr lang="en-US" sz="1400" dirty="0"/>
              <a:t>, N., &amp; </a:t>
            </a:r>
            <a:r>
              <a:rPr lang="en-US" sz="1400" dirty="0" err="1"/>
              <a:t>Ishiura</a:t>
            </a:r>
            <a:r>
              <a:rPr lang="en-US" sz="1400" dirty="0"/>
              <a:t>, S. (2001). The VNTR polymorphism of the human dopamine transporter (DAT1) gene affects gene expression. </a:t>
            </a:r>
            <a:r>
              <a:rPr lang="en-US" sz="1400" i="1" dirty="0"/>
              <a:t>The Pharmacogenomics Journal,</a:t>
            </a:r>
            <a:r>
              <a:rPr lang="en-US" sz="1400" dirty="0"/>
              <a:t> 152-156</a:t>
            </a:r>
          </a:p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/>
              <a:t>Lopez-Calderon, J., &amp; Luck, S. (2014). ERPLAB: An open-source toolbox for the analysis of event-related potentials. </a:t>
            </a:r>
            <a:r>
              <a:rPr lang="en-US" sz="1400" i="1" dirty="0"/>
              <a:t>Frontiers in Human Neuroscience</a:t>
            </a:r>
            <a:r>
              <a:rPr lang="en-US" sz="1400" dirty="0" smtClean="0"/>
              <a:t>.</a:t>
            </a:r>
          </a:p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/>
              <a:t>Garcia-Garcia, M., Barceló, F., Clemente, I. C., &amp; </a:t>
            </a:r>
            <a:r>
              <a:rPr lang="en-US" sz="1400" dirty="0" err="1"/>
              <a:t>Escera</a:t>
            </a:r>
            <a:r>
              <a:rPr lang="en-US" sz="1400" dirty="0"/>
              <a:t>, C. (2010). The role of the dopamine transporter DAT1 genotype on the neural correlates of cognitive flexibility. </a:t>
            </a:r>
            <a:r>
              <a:rPr lang="en-US" sz="1400" i="1" dirty="0"/>
              <a:t>European Journal of Neuroscience,</a:t>
            </a:r>
            <a:r>
              <a:rPr lang="en-US" sz="1400" dirty="0"/>
              <a:t> </a:t>
            </a:r>
            <a:r>
              <a:rPr lang="en-US" sz="1400" i="1" dirty="0"/>
              <a:t>31</a:t>
            </a:r>
            <a:r>
              <a:rPr lang="en-US" sz="1400" dirty="0"/>
              <a:t>(4), 754-760</a:t>
            </a:r>
            <a:r>
              <a:rPr lang="en-US" sz="1400" dirty="0" smtClean="0"/>
              <a:t>.</a:t>
            </a:r>
            <a:endParaRPr lang="en-US" sz="1400" dirty="0"/>
          </a:p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 err="1"/>
              <a:t>Mognon</a:t>
            </a:r>
            <a:r>
              <a:rPr lang="en-US" sz="1400" dirty="0"/>
              <a:t>, A., </a:t>
            </a:r>
            <a:r>
              <a:rPr lang="en-US" sz="1400" dirty="0" err="1"/>
              <a:t>Jovicich</a:t>
            </a:r>
            <a:r>
              <a:rPr lang="en-US" sz="1400" dirty="0"/>
              <a:t>, J., </a:t>
            </a:r>
            <a:r>
              <a:rPr lang="en-US" sz="1400" dirty="0" err="1"/>
              <a:t>Bruzzone</a:t>
            </a:r>
            <a:r>
              <a:rPr lang="en-US" sz="1400" dirty="0"/>
              <a:t>, L., &amp; </a:t>
            </a:r>
            <a:r>
              <a:rPr lang="en-US" sz="1400" dirty="0" err="1"/>
              <a:t>Buiatti</a:t>
            </a:r>
            <a:r>
              <a:rPr lang="en-US" sz="1400" dirty="0"/>
              <a:t>, M. (2010). ADJUST: An automatic EEG artifact detector based on the joint use of spatial and temporal features. </a:t>
            </a:r>
            <a:r>
              <a:rPr lang="en-US" sz="1400" i="1" dirty="0"/>
              <a:t>Psychophysiology,</a:t>
            </a:r>
            <a:r>
              <a:rPr lang="en-US" sz="1400" dirty="0"/>
              <a:t> </a:t>
            </a:r>
            <a:r>
              <a:rPr lang="en-US" sz="1400" dirty="0" smtClean="0"/>
              <a:t>229-240</a:t>
            </a:r>
            <a:endParaRPr lang="en-US" sz="1400" dirty="0"/>
          </a:p>
          <a:p>
            <a:pPr marL="275543" indent="-275543" algn="l">
              <a:buFont typeface="Arial" panose="020B0604020202020204" pitchFamily="34" charset="0"/>
              <a:buChar char="•"/>
            </a:pPr>
            <a:r>
              <a:rPr lang="en-US" sz="1400" dirty="0"/>
              <a:t>Rossato, J. I., L. R. M. </a:t>
            </a:r>
            <a:r>
              <a:rPr lang="en-US" sz="1400" dirty="0" err="1"/>
              <a:t>Bevilaqua</a:t>
            </a:r>
            <a:r>
              <a:rPr lang="en-US" sz="1400" dirty="0"/>
              <a:t>, I. </a:t>
            </a:r>
            <a:r>
              <a:rPr lang="en-US" sz="1400" dirty="0" err="1"/>
              <a:t>Izquierdo</a:t>
            </a:r>
            <a:r>
              <a:rPr lang="en-US" sz="1400" dirty="0"/>
              <a:t>, J. H. Medina, and M. </a:t>
            </a:r>
            <a:r>
              <a:rPr lang="en-US" sz="1400" dirty="0" err="1"/>
              <a:t>Cammarota</a:t>
            </a:r>
            <a:r>
              <a:rPr lang="en-US" sz="1400" dirty="0"/>
              <a:t>. Dopamine Controls Persistence of Long-Term Memory Storage." </a:t>
            </a:r>
            <a:r>
              <a:rPr lang="en-US" sz="1400" i="1" dirty="0"/>
              <a:t>Science</a:t>
            </a:r>
            <a:r>
              <a:rPr lang="en-US" sz="1400" dirty="0"/>
              <a:t> (2009): 1017-020. </a:t>
            </a:r>
          </a:p>
          <a:p>
            <a:pPr algn="l"/>
            <a:endParaRPr lang="en-US" sz="2700" dirty="0"/>
          </a:p>
        </p:txBody>
      </p:sp>
      <p:sp>
        <p:nvSpPr>
          <p:cNvPr id="74" name="AutoShape 30"/>
          <p:cNvSpPr>
            <a:spLocks noChangeArrowheads="1"/>
          </p:cNvSpPr>
          <p:nvPr/>
        </p:nvSpPr>
        <p:spPr bwMode="auto">
          <a:xfrm>
            <a:off x="34648487" y="30854399"/>
            <a:ext cx="13657437" cy="1344153"/>
          </a:xfrm>
          <a:prstGeom prst="roundRect">
            <a:avLst>
              <a:gd name="adj" fmla="val 7000"/>
            </a:avLst>
          </a:prstGeom>
          <a:solidFill>
            <a:schemeClr val="bg1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 sz="8293" dirty="0"/>
          </a:p>
        </p:txBody>
      </p:sp>
      <p:sp>
        <p:nvSpPr>
          <p:cNvPr id="26" name="TextBox 25"/>
          <p:cNvSpPr txBox="1"/>
          <p:nvPr/>
        </p:nvSpPr>
        <p:spPr>
          <a:xfrm>
            <a:off x="34752116" y="31371239"/>
            <a:ext cx="134501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Many thanks to </a:t>
            </a:r>
            <a:r>
              <a:rPr lang="en-US" sz="1800" dirty="0" smtClean="0"/>
              <a:t>Taylor Picard, Sara White, Stephanie E. Barlow, Timothy Gray, Cassandra </a:t>
            </a:r>
            <a:r>
              <a:rPr lang="en-US" sz="1800" dirty="0" err="1" smtClean="0"/>
              <a:t>Raphel</a:t>
            </a:r>
            <a:r>
              <a:rPr lang="en-US" sz="1800" dirty="0" smtClean="0"/>
              <a:t>, and all </a:t>
            </a:r>
            <a:r>
              <a:rPr lang="en-US" sz="1800" dirty="0"/>
              <a:t>current and past members of the Laboratory of Brain Science and Cognition for your support in making this presentation.</a:t>
            </a:r>
          </a:p>
        </p:txBody>
      </p:sp>
      <p:sp>
        <p:nvSpPr>
          <p:cNvPr id="2058" name="TextBox 2057"/>
          <p:cNvSpPr txBox="1"/>
          <p:nvPr/>
        </p:nvSpPr>
        <p:spPr>
          <a:xfrm>
            <a:off x="38012532" y="30846431"/>
            <a:ext cx="71366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Acknowledgements 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1300040" y="23625810"/>
            <a:ext cx="124888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EEGLAB (Delorme et al. 2004) </a:t>
            </a:r>
            <a:r>
              <a:rPr lang="en-US" sz="2400" dirty="0" smtClean="0"/>
              <a:t>was </a:t>
            </a:r>
            <a:r>
              <a:rPr lang="en-US" sz="2400" dirty="0"/>
              <a:t>used to preprocess the data.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Data was filtered from </a:t>
            </a:r>
            <a:r>
              <a:rPr lang="en-US" sz="2400" dirty="0" smtClean="0"/>
              <a:t>1-50 </a:t>
            </a:r>
            <a:r>
              <a:rPr lang="en-US" sz="2400" dirty="0"/>
              <a:t>Hz for oscillation analysis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Data was epoched in segments from </a:t>
            </a:r>
            <a:r>
              <a:rPr lang="en-US" sz="2400" dirty="0" smtClean="0"/>
              <a:t>-1000 ms pre-cue </a:t>
            </a:r>
            <a:r>
              <a:rPr lang="en-US" sz="2400" dirty="0"/>
              <a:t>to </a:t>
            </a:r>
            <a:r>
              <a:rPr lang="en-US" sz="2400" dirty="0" smtClean="0"/>
              <a:t>2000 ms post-cue </a:t>
            </a:r>
            <a:r>
              <a:rPr lang="en-US" sz="2400" dirty="0"/>
              <a:t>and sorted into bins based on </a:t>
            </a:r>
            <a:r>
              <a:rPr lang="en-US" sz="2400" dirty="0" smtClean="0"/>
              <a:t>trial </a:t>
            </a:r>
            <a:r>
              <a:rPr lang="en-US" sz="2400" dirty="0"/>
              <a:t>type </a:t>
            </a:r>
            <a:r>
              <a:rPr lang="en-US" sz="2400" dirty="0" smtClean="0"/>
              <a:t>(Switch, Maintain)</a:t>
            </a:r>
            <a:endParaRPr lang="en-US" sz="2400" dirty="0"/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Trials were manually inspected for artifacts and removed accordingly.</a:t>
            </a:r>
            <a:endParaRPr lang="en-US" sz="2400" dirty="0"/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Independent Component Analysis was run on participant data. Activity not fully separated by the initial ICA was manually removed and ICA was run again on the dataset.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ADJUST 1.1 (</a:t>
            </a:r>
            <a:r>
              <a:rPr lang="en-US" sz="2400" dirty="0" err="1"/>
              <a:t>Mognon</a:t>
            </a:r>
            <a:r>
              <a:rPr lang="en-US" sz="2400" dirty="0"/>
              <a:t> et al. 2011) was used to automatically remove </a:t>
            </a:r>
            <a:r>
              <a:rPr lang="en-US" sz="2400" dirty="0" smtClean="0"/>
              <a:t>artifactual </a:t>
            </a:r>
            <a:r>
              <a:rPr lang="en-US" sz="2400" dirty="0"/>
              <a:t>components.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Component datasets were entered into EEGLAB, and STUDY was used for component clustering and analysis.</a:t>
            </a:r>
          </a:p>
        </p:txBody>
      </p:sp>
      <p:sp>
        <p:nvSpPr>
          <p:cNvPr id="93" name="TextBox 92"/>
          <p:cNvSpPr txBox="1"/>
          <p:nvPr/>
        </p:nvSpPr>
        <p:spPr>
          <a:xfrm>
            <a:off x="34908758" y="23481646"/>
            <a:ext cx="13344153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30651" indent="-330651" algn="l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/>
              <a:t>Polymorphisms involving the dopamine transporter gene (</a:t>
            </a:r>
            <a:r>
              <a:rPr lang="en-US" sz="2400" dirty="0" smtClean="0"/>
              <a:t>9-carrier and </a:t>
            </a:r>
            <a:r>
              <a:rPr lang="en-US" sz="2400" dirty="0"/>
              <a:t>10 repeat) </a:t>
            </a:r>
            <a:r>
              <a:rPr lang="en-US" sz="2400" dirty="0" smtClean="0"/>
              <a:t>do not affect behavioral measures of task accuracy and reaction time.</a:t>
            </a:r>
            <a:endParaRPr lang="en-US" sz="2400" dirty="0"/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Within a left parietal component cluster, 10/10 homozygotes display decreased theta power from about 150 ms to 200 ms post-cue presentation. 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Increased dopamine transporter transcription in 10/10 homozygotes may be playing a role in the decreased theta power in the early 150-200 ms time frame.</a:t>
            </a:r>
            <a:endParaRPr lang="en-US" sz="2400" dirty="0" smtClean="0"/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Within the left parietal cluster, a greater decrease in theta power is observed in 9-carriers from roughly 400 to 600 ms post cue presentation</a:t>
            </a:r>
            <a:r>
              <a:rPr lang="en-US" sz="2400" dirty="0" smtClean="0"/>
              <a:t>.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Decreased dopamine transporter transcription may be playing a role in the significant decrease in theta power observed in 9-carriers in the 400 to 600 ms time frame.  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In a left occipital component, differences in delta power were observed in 9-carriers’ switch and maintain trials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Previous studies have shown that 10/10 homozygotes display better cognitive stability while 9-carriers display better cognitive flexibility (Garcia-Garcia et al., 2010)</a:t>
            </a:r>
          </a:p>
          <a:p>
            <a:pPr marL="330651" indent="-330651" algn="l">
              <a:buFont typeface="Arial" panose="020B0604020202020204" pitchFamily="34" charset="0"/>
              <a:buChar char="•"/>
            </a:pPr>
            <a:r>
              <a:rPr lang="en-US" sz="2400" dirty="0" smtClean="0"/>
              <a:t>9-carriers decrease in theta at 400-600 ms post-cue presentation may be related to their ability to perform at the same level as 10/10 homozygotes. </a:t>
            </a:r>
            <a:endParaRPr lang="en-US" sz="24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00879" y="14884948"/>
            <a:ext cx="11764006" cy="4114301"/>
          </a:xfrm>
          <a:prstGeom prst="rect">
            <a:avLst/>
          </a:prstGeom>
        </p:spPr>
      </p:pic>
      <p:pic>
        <p:nvPicPr>
          <p:cNvPr id="72" name="Picture 4" descr="The New UNH Logo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703" y="1665096"/>
            <a:ext cx="3129686" cy="3255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3" name="Table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6892611"/>
              </p:ext>
            </p:extLst>
          </p:nvPr>
        </p:nvGraphicFramePr>
        <p:xfrm>
          <a:off x="15857295" y="24454782"/>
          <a:ext cx="3097719" cy="6666632"/>
        </p:xfrm>
        <a:graphic>
          <a:graphicData uri="http://schemas.openxmlformats.org/drawingml/2006/table">
            <a:tbl>
              <a:tblPr/>
              <a:tblGrid>
                <a:gridCol w="1154771"/>
                <a:gridCol w="971474"/>
                <a:gridCol w="971474"/>
              </a:tblGrid>
              <a:tr h="504478"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Trial type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Accuracy ±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SD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mr-IN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RT (ms) ± </a:t>
                      </a:r>
                      <a:r>
                        <a:rPr lang="mr-IN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SD</a:t>
                      </a:r>
                      <a:endParaRPr lang="mr-IN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0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Switch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91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08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870.87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14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30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5044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0.91 ± 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0.0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843.69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1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80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59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0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Maintain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0.0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831.84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1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59.71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5044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0.95 ± 0.04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809.99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181.01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0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Maintain +1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0.0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4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829.60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1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52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39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50447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0.97 ± </a:t>
                      </a:r>
                      <a:r>
                        <a:rPr lang="nb-N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0.03</a:t>
                      </a:r>
                      <a:endParaRPr lang="nb-NO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811.82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190.13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478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Maintain +2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0.04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832.90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1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62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.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57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69070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nb-N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0.97 ± 0.03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i-FI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787.84± 174.44</a:t>
                      </a:r>
                      <a:endParaRPr lang="fi-FI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90707"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Maintain +3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0.0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836.54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150.44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</a:tr>
              <a:tr h="69070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0.9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5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0.05</a:t>
                      </a: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797.42</a:t>
                      </a:r>
                      <a:r>
                        <a:rPr lang="hr-HR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</a:t>
                      </a:r>
                      <a:r>
                        <a:rPr lang="hr-HR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± </a:t>
                      </a:r>
                      <a:r>
                        <a:rPr lang="en-US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184.95</a:t>
                      </a:r>
                      <a:endParaRPr lang="hr-HR" sz="16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75" name="TextBox 74"/>
          <p:cNvSpPr txBox="1"/>
          <p:nvPr/>
        </p:nvSpPr>
        <p:spPr>
          <a:xfrm>
            <a:off x="16005742" y="23759466"/>
            <a:ext cx="2807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 smtClean="0"/>
              <a:t>Accuracy and response time by trial type</a:t>
            </a:r>
            <a:endParaRPr lang="en-US" sz="1800" b="1" dirty="0"/>
          </a:p>
        </p:txBody>
      </p:sp>
      <p:sp>
        <p:nvSpPr>
          <p:cNvPr id="94" name="TextBox 93"/>
          <p:cNvSpPr txBox="1"/>
          <p:nvPr/>
        </p:nvSpPr>
        <p:spPr>
          <a:xfrm>
            <a:off x="6819042" y="18829972"/>
            <a:ext cx="57663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      3s                   2s                       0.75s               2-4s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22513900" y="14269932"/>
            <a:ext cx="2286026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315282" y="7662672"/>
            <a:ext cx="4572000" cy="460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713432" y="7662053"/>
            <a:ext cx="4572000" cy="46072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59" descr="Cluster 3 and 9 ERSP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2371050" y="7461249"/>
            <a:ext cx="9892832" cy="14027151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3592888" y="7328724"/>
            <a:ext cx="2846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9-carrier Switch</a:t>
            </a:r>
            <a:endParaRPr lang="en-US" sz="2000" dirty="0"/>
          </a:p>
        </p:txBody>
      </p:sp>
      <p:sp>
        <p:nvSpPr>
          <p:cNvPr id="44" name="TextBox 43"/>
          <p:cNvSpPr txBox="1"/>
          <p:nvPr/>
        </p:nvSpPr>
        <p:spPr>
          <a:xfrm>
            <a:off x="28304062" y="7296400"/>
            <a:ext cx="2846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9-carrier Maintain</a:t>
            </a:r>
            <a:endParaRPr lang="en-US" sz="2000" dirty="0"/>
          </a:p>
        </p:txBody>
      </p:sp>
      <p:sp>
        <p:nvSpPr>
          <p:cNvPr id="29" name="TextBox 28"/>
          <p:cNvSpPr txBox="1"/>
          <p:nvPr/>
        </p:nvSpPr>
        <p:spPr>
          <a:xfrm>
            <a:off x="23740675" y="14972847"/>
            <a:ext cx="2236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10/10 Switch</a:t>
            </a:r>
            <a:endParaRPr lang="en-US" sz="2000" dirty="0"/>
          </a:p>
        </p:txBody>
      </p:sp>
      <p:sp>
        <p:nvSpPr>
          <p:cNvPr id="40" name="TextBox 39"/>
          <p:cNvSpPr txBox="1"/>
          <p:nvPr/>
        </p:nvSpPr>
        <p:spPr>
          <a:xfrm>
            <a:off x="28401339" y="15015277"/>
            <a:ext cx="2731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10/10 Maintain</a:t>
            </a:r>
            <a:endParaRPr lang="en-US" sz="2000" dirty="0"/>
          </a:p>
        </p:txBody>
      </p:sp>
      <p:sp>
        <p:nvSpPr>
          <p:cNvPr id="51" name="TextBox 50"/>
          <p:cNvSpPr txBox="1"/>
          <p:nvPr/>
        </p:nvSpPr>
        <p:spPr>
          <a:xfrm>
            <a:off x="27850655" y="17899778"/>
            <a:ext cx="409193" cy="53570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48" name="TextBox 47"/>
          <p:cNvSpPr txBox="1"/>
          <p:nvPr/>
        </p:nvSpPr>
        <p:spPr>
          <a:xfrm>
            <a:off x="29137418" y="17880436"/>
            <a:ext cx="991087" cy="53108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50" name="TextBox 49"/>
          <p:cNvSpPr txBox="1"/>
          <p:nvPr/>
        </p:nvSpPr>
        <p:spPr>
          <a:xfrm>
            <a:off x="27865378" y="10256515"/>
            <a:ext cx="409193" cy="535706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49" name="TextBox 48"/>
          <p:cNvSpPr txBox="1"/>
          <p:nvPr/>
        </p:nvSpPr>
        <p:spPr>
          <a:xfrm>
            <a:off x="29071030" y="10275857"/>
            <a:ext cx="991087" cy="531082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pic>
        <p:nvPicPr>
          <p:cNvPr id="64" name="Picture 63" descr="Cluster 6 ERSP (1)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566600" y="7461504"/>
            <a:ext cx="9885096" cy="14026896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38769850" y="7319491"/>
            <a:ext cx="2846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9-carrier Switch</a:t>
            </a:r>
            <a:endParaRPr lang="en-US" sz="2000" dirty="0"/>
          </a:p>
        </p:txBody>
      </p:sp>
      <p:sp>
        <p:nvSpPr>
          <p:cNvPr id="55" name="TextBox 54"/>
          <p:cNvSpPr txBox="1"/>
          <p:nvPr/>
        </p:nvSpPr>
        <p:spPr>
          <a:xfrm>
            <a:off x="43470056" y="7304772"/>
            <a:ext cx="28465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9-carrier Maintain</a:t>
            </a:r>
            <a:endParaRPr lang="en-US" sz="2000" dirty="0"/>
          </a:p>
        </p:txBody>
      </p:sp>
      <p:sp>
        <p:nvSpPr>
          <p:cNvPr id="56" name="TextBox 55"/>
          <p:cNvSpPr txBox="1"/>
          <p:nvPr/>
        </p:nvSpPr>
        <p:spPr>
          <a:xfrm>
            <a:off x="38940728" y="14969098"/>
            <a:ext cx="223690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10/10 Switch</a:t>
            </a:r>
            <a:endParaRPr lang="en-US" sz="2000" dirty="0"/>
          </a:p>
        </p:txBody>
      </p:sp>
      <p:sp>
        <p:nvSpPr>
          <p:cNvPr id="57" name="TextBox 56"/>
          <p:cNvSpPr txBox="1"/>
          <p:nvPr/>
        </p:nvSpPr>
        <p:spPr>
          <a:xfrm>
            <a:off x="43618999" y="14959862"/>
            <a:ext cx="273105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dirty="0" smtClean="0"/>
              <a:t>DAT 10/10 Maintain</a:t>
            </a:r>
            <a:endParaRPr lang="en-US" sz="2000" dirty="0"/>
          </a:p>
        </p:txBody>
      </p:sp>
      <p:sp>
        <p:nvSpPr>
          <p:cNvPr id="65" name="TextBox 64"/>
          <p:cNvSpPr txBox="1"/>
          <p:nvPr/>
        </p:nvSpPr>
        <p:spPr>
          <a:xfrm>
            <a:off x="38490967" y="11715750"/>
            <a:ext cx="1097280" cy="136851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67" name="TextBox 66"/>
          <p:cNvSpPr txBox="1"/>
          <p:nvPr/>
        </p:nvSpPr>
        <p:spPr>
          <a:xfrm>
            <a:off x="40500742" y="11725275"/>
            <a:ext cx="1097280" cy="136851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68" name="TextBox 67"/>
          <p:cNvSpPr txBox="1"/>
          <p:nvPr/>
        </p:nvSpPr>
        <p:spPr>
          <a:xfrm>
            <a:off x="43310617" y="11706225"/>
            <a:ext cx="1097280" cy="136851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69" name="TextBox 68"/>
          <p:cNvSpPr txBox="1"/>
          <p:nvPr/>
        </p:nvSpPr>
        <p:spPr>
          <a:xfrm>
            <a:off x="45310867" y="11706225"/>
            <a:ext cx="1097280" cy="1368516"/>
          </a:xfrm>
          <a:prstGeom prst="rect">
            <a:avLst/>
          </a:prstGeom>
          <a:noFill/>
          <a:ln w="76200">
            <a:solidFill>
              <a:schemeClr val="accent3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US" sz="8293" dirty="0"/>
          </a:p>
        </p:txBody>
      </p:sp>
      <p:sp>
        <p:nvSpPr>
          <p:cNvPr id="2" name="TextBox 1"/>
          <p:cNvSpPr txBox="1"/>
          <p:nvPr/>
        </p:nvSpPr>
        <p:spPr>
          <a:xfrm>
            <a:off x="21013341" y="27672279"/>
            <a:ext cx="11608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Switch</a:t>
            </a:r>
            <a:endParaRPr lang="en-US" sz="1000" dirty="0"/>
          </a:p>
        </p:txBody>
      </p:sp>
      <p:sp>
        <p:nvSpPr>
          <p:cNvPr id="59" name="TextBox 58"/>
          <p:cNvSpPr txBox="1"/>
          <p:nvPr/>
        </p:nvSpPr>
        <p:spPr>
          <a:xfrm>
            <a:off x="23740675" y="27651661"/>
            <a:ext cx="11608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Maintain</a:t>
            </a:r>
            <a:endParaRPr lang="en-US" sz="1000" dirty="0"/>
          </a:p>
        </p:txBody>
      </p:sp>
      <p:sp>
        <p:nvSpPr>
          <p:cNvPr id="62" name="TextBox 61"/>
          <p:cNvSpPr txBox="1"/>
          <p:nvPr/>
        </p:nvSpPr>
        <p:spPr>
          <a:xfrm>
            <a:off x="27606088" y="27672279"/>
            <a:ext cx="11608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Switch</a:t>
            </a:r>
            <a:endParaRPr lang="en-US" sz="1000" dirty="0"/>
          </a:p>
        </p:txBody>
      </p:sp>
      <p:sp>
        <p:nvSpPr>
          <p:cNvPr id="63" name="TextBox 62"/>
          <p:cNvSpPr txBox="1"/>
          <p:nvPr/>
        </p:nvSpPr>
        <p:spPr>
          <a:xfrm>
            <a:off x="30453394" y="27672279"/>
            <a:ext cx="1160891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Maintain</a:t>
            </a:r>
            <a:endParaRPr lang="en-US" sz="1000" dirty="0"/>
          </a:p>
        </p:txBody>
      </p:sp>
      <p:graphicFrame>
        <p:nvGraphicFramePr>
          <p:cNvPr id="66" name="Chart 6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0611767"/>
              </p:ext>
            </p:extLst>
          </p:nvPr>
        </p:nvGraphicFramePr>
        <p:xfrm>
          <a:off x="26555812" y="23625810"/>
          <a:ext cx="5486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70" name="Chart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9754641"/>
              </p:ext>
            </p:extLst>
          </p:nvPr>
        </p:nvGraphicFramePr>
        <p:xfrm>
          <a:off x="20070663" y="23635977"/>
          <a:ext cx="5486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71" name="Chart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142101"/>
              </p:ext>
            </p:extLst>
          </p:nvPr>
        </p:nvGraphicFramePr>
        <p:xfrm>
          <a:off x="26652289" y="27862827"/>
          <a:ext cx="5486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77" name="Chart 7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7272528"/>
              </p:ext>
            </p:extLst>
          </p:nvPr>
        </p:nvGraphicFramePr>
        <p:xfrm>
          <a:off x="20061361" y="27902770"/>
          <a:ext cx="5486400" cy="4114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sp>
        <p:nvSpPr>
          <p:cNvPr id="61" name="TextBox 60"/>
          <p:cNvSpPr txBox="1"/>
          <p:nvPr/>
        </p:nvSpPr>
        <p:spPr>
          <a:xfrm>
            <a:off x="32545050" y="12365663"/>
            <a:ext cx="50916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/>
              <a:t>Left Occipital Component Cluster </a:t>
            </a:r>
            <a:endParaRPr lang="en-US" sz="2400" b="1" dirty="0"/>
          </a:p>
        </p:txBody>
      </p:sp>
      <p:sp>
        <p:nvSpPr>
          <p:cNvPr id="76" name="TextBox 75"/>
          <p:cNvSpPr txBox="1"/>
          <p:nvPr/>
        </p:nvSpPr>
        <p:spPr>
          <a:xfrm>
            <a:off x="17125840" y="12365663"/>
            <a:ext cx="49508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/>
              <a:t>Left Parietal Component Cluster</a:t>
            </a:r>
            <a:endParaRPr lang="en-US" sz="2400" b="1" dirty="0"/>
          </a:p>
        </p:txBody>
      </p:sp>
      <p:sp>
        <p:nvSpPr>
          <p:cNvPr id="79" name="TextBox 78"/>
          <p:cNvSpPr txBox="1"/>
          <p:nvPr/>
        </p:nvSpPr>
        <p:spPr>
          <a:xfrm>
            <a:off x="31772572" y="27651661"/>
            <a:ext cx="202036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 smtClean="0"/>
              <a:t>Gray: 9-carriers</a:t>
            </a:r>
          </a:p>
          <a:p>
            <a:r>
              <a:rPr lang="en-US" sz="1000" dirty="0" smtClean="0"/>
              <a:t>White: 10/10 </a:t>
            </a:r>
            <a:r>
              <a:rPr lang="en-US" sz="1000" dirty="0" err="1" smtClean="0"/>
              <a:t>Homozygoes</a:t>
            </a:r>
            <a:endParaRPr lang="en-US" sz="10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 flipV="1">
            <a:off x="37741737" y="32377003"/>
            <a:ext cx="10484827" cy="5177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28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4389438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8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10389</TotalTime>
  <Words>831</Words>
  <Application>Microsoft Office PowerPoint</Application>
  <PresentationFormat>Custom</PresentationFormat>
  <Paragraphs>102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Arial</vt:lpstr>
      <vt:lpstr>Default Design</vt:lpstr>
      <vt:lpstr>PowerPoint Presentation</vt:lpstr>
    </vt:vector>
  </TitlesOfParts>
  <Company>MegaPrint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36x48 Horizontal Poster</dc:title>
  <dc:creator>Ethan Shulda</dc:creator>
  <dc:description>©MegaPrint Inc. 2009</dc:description>
  <cp:lastModifiedBy>Microsoft account</cp:lastModifiedBy>
  <cp:revision>191</cp:revision>
  <cp:lastPrinted>2011-03-08T18:07:35Z</cp:lastPrinted>
  <dcterms:created xsi:type="dcterms:W3CDTF">2008-12-04T00:20:37Z</dcterms:created>
  <dcterms:modified xsi:type="dcterms:W3CDTF">2017-03-23T19:26:41Z</dcterms:modified>
  <cp:category>Research Poster</cp:category>
</cp:coreProperties>
</file>