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6" r:id="rId3"/>
  </p:sldIdLst>
  <p:sldSz cx="43891200" cy="32918400"/>
  <p:notesSz cx="9144000" cy="6858000"/>
  <p:defaultTextStyle>
    <a:defPPr>
      <a:defRPr lang="en-US"/>
    </a:defPPr>
    <a:lvl1pPr marL="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934" autoAdjust="0"/>
    <p:restoredTop sz="94660"/>
  </p:normalViewPr>
  <p:slideViewPr>
    <p:cSldViewPr snapToGrid="0">
      <p:cViewPr>
        <p:scale>
          <a:sx n="23" d="100"/>
          <a:sy n="23" d="100"/>
        </p:scale>
        <p:origin x="268" y="-11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1.xml"/><Relationship Id="rId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F2A90-EBCC-4A33-A5B5-1BD96337D968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A0F4E-6A04-4FB6-BF85-C12A642EB0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62107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F2A90-EBCC-4A33-A5B5-1BD96337D968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A0F4E-6A04-4FB6-BF85-C12A642EB0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239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F2A90-EBCC-4A33-A5B5-1BD96337D968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A0F4E-6A04-4FB6-BF85-C12A642EB0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73257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F2A90-EBCC-4A33-A5B5-1BD96337D968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A0F4E-6A04-4FB6-BF85-C12A642EB0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9988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F2A90-EBCC-4A33-A5B5-1BD96337D968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A0F4E-6A04-4FB6-BF85-C12A642EB0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87893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F2A90-EBCC-4A33-A5B5-1BD96337D968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A0F4E-6A04-4FB6-BF85-C12A642EB0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31949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F2A90-EBCC-4A33-A5B5-1BD96337D968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A0F4E-6A04-4FB6-BF85-C12A642EB0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46144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F2A90-EBCC-4A33-A5B5-1BD96337D968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A0F4E-6A04-4FB6-BF85-C12A642EB0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874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F2A90-EBCC-4A33-A5B5-1BD96337D968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A0F4E-6A04-4FB6-BF85-C12A642EB0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54884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F2A90-EBCC-4A33-A5B5-1BD96337D968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A0F4E-6A04-4FB6-BF85-C12A642EB0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98700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F2A90-EBCC-4A33-A5B5-1BD96337D968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A0F4E-6A04-4FB6-BF85-C12A642EB0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28336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86400" y="5387975"/>
            <a:ext cx="32918400" cy="11460163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463"/>
            <a:ext cx="32918400" cy="794861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EEAC0-AE7D-41F2-BB8B-88041E3E93C6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260B6-AD4F-41D9-A024-2F7061D6CF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77074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EEAC0-AE7D-41F2-BB8B-88041E3E93C6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260B6-AD4F-41D9-A024-2F7061D6CF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1806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025" y="8207375"/>
            <a:ext cx="37857113" cy="13692188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025" y="22029738"/>
            <a:ext cx="37857113" cy="720090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EEAC0-AE7D-41F2-BB8B-88041E3E93C6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260B6-AD4F-41D9-A024-2F7061D6CF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95484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838" y="8763000"/>
            <a:ext cx="18851562" cy="208867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21800" y="8763000"/>
            <a:ext cx="18851563" cy="208867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EEAC0-AE7D-41F2-BB8B-88041E3E93C6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260B6-AD4F-41D9-A024-2F7061D6CF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1871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2600" y="1752600"/>
            <a:ext cx="37857113" cy="63627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2600" y="8069263"/>
            <a:ext cx="18568988" cy="39544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2600" y="12023725"/>
            <a:ext cx="18568988" cy="17686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20238" y="8069263"/>
            <a:ext cx="18659475" cy="39544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20238" y="12023725"/>
            <a:ext cx="18659475" cy="17686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EEAC0-AE7D-41F2-BB8B-88041E3E93C6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260B6-AD4F-41D9-A024-2F7061D6CF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901384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EEAC0-AE7D-41F2-BB8B-88041E3E93C6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260B6-AD4F-41D9-A024-2F7061D6CF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049621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EEAC0-AE7D-41F2-BB8B-88041E3E93C6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260B6-AD4F-41D9-A024-2F7061D6CF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95159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2600" y="2193925"/>
            <a:ext cx="14157325" cy="768191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5" y="4740275"/>
            <a:ext cx="22220238" cy="233934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2600" y="9875838"/>
            <a:ext cx="14157325" cy="1829593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EEAC0-AE7D-41F2-BB8B-88041E3E93C6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260B6-AD4F-41D9-A024-2F7061D6CF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11061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2600" y="2193925"/>
            <a:ext cx="14157325" cy="768191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659475" y="4740275"/>
            <a:ext cx="22220238" cy="23393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2600" y="9875838"/>
            <a:ext cx="14157325" cy="1829593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EEAC0-AE7D-41F2-BB8B-88041E3E93C6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260B6-AD4F-41D9-A024-2F7061D6CF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957525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EEAC0-AE7D-41F2-BB8B-88041E3E93C6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260B6-AD4F-41D9-A024-2F7061D6CF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690357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10275" y="1752600"/>
            <a:ext cx="9463088" cy="278971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838" y="1752600"/>
            <a:ext cx="28240037" cy="278971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EEAC0-AE7D-41F2-BB8B-88041E3E93C6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260B6-AD4F-41D9-A024-2F7061D6CF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8777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37" y="0"/>
            <a:ext cx="43891200" cy="32975249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9F2A90-EBCC-4A33-A5B5-1BD96337D968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8A0F4E-6A04-4FB6-BF85-C12A642EB0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04896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838" y="1752600"/>
            <a:ext cx="37855525" cy="63627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838" y="8763000"/>
            <a:ext cx="37855525" cy="208867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838" y="30510163"/>
            <a:ext cx="9875837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AEEAC0-AE7D-41F2-BB8B-88041E3E93C6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325" y="30510163"/>
            <a:ext cx="1481455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7525" y="30510163"/>
            <a:ext cx="9875838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8260B6-AD4F-41D9-A024-2F7061D6CF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019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9.png"/><Relationship Id="rId4" Type="http://schemas.openxmlformats.org/officeDocument/2006/relationships/image" Target="../media/image4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31247" y="4420825"/>
            <a:ext cx="36972240" cy="1874081"/>
          </a:xfrm>
        </p:spPr>
        <p:txBody>
          <a:bodyPr>
            <a:normAutofit fontScale="90000"/>
          </a:bodyPr>
          <a:lstStyle/>
          <a:p>
            <a:r>
              <a:rPr lang="en-US" sz="88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Developing Youth Peer Support Specialist Training Curriculum</a:t>
            </a:r>
            <a:br>
              <a:rPr lang="en-US" sz="88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88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355753" y="6058253"/>
            <a:ext cx="14417040" cy="13027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Leadership Placement </a:t>
            </a:r>
          </a:p>
          <a:p>
            <a:r>
              <a:rPr lang="en-US" sz="5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4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Leadership in Neurodevelopmental Disabilities </a:t>
            </a:r>
          </a:p>
          <a:p>
            <a:r>
              <a:rPr lang="en-US" sz="4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program (NH-ME LEND) </a:t>
            </a:r>
          </a:p>
          <a:p>
            <a:pPr lvl="1"/>
            <a:r>
              <a:rPr lang="en-US" sz="4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improves the health of youth and families who experience neurodevelopmental disabilities </a:t>
            </a:r>
          </a:p>
          <a:p>
            <a:r>
              <a:rPr lang="en-US" sz="4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Institute on Disability </a:t>
            </a:r>
          </a:p>
          <a:p>
            <a:pPr lvl="1"/>
            <a:r>
              <a:rPr lang="en-US" sz="4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improves knowledge, policies, and practices related to the lives of people with disabilities &amp; their families </a:t>
            </a:r>
          </a:p>
          <a:p>
            <a:r>
              <a:rPr lang="en-US" sz="4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Youth M.O.V.E. (YM) NH</a:t>
            </a:r>
          </a:p>
          <a:p>
            <a:pPr lvl="1"/>
            <a:r>
              <a:rPr lang="en-US" sz="4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empowers youth to advocate for better services, enhanced youth rights, and stronger mental health systems </a:t>
            </a:r>
          </a:p>
          <a:p>
            <a:r>
              <a:rPr lang="en-US" sz="4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Youth Peer Support (YPS) Specialists</a:t>
            </a:r>
          </a:p>
          <a:p>
            <a:pPr lvl="1"/>
            <a:r>
              <a:rPr lang="en-US" sz="4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“provides support, education, skills training, and advocacy in ways that are both accessible and acceptable to families and youth” (2013 Joint CMCS and SAMHSA)</a:t>
            </a:r>
          </a:p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10145" y="22399499"/>
            <a:ext cx="15232796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have: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Acquired an understanding of the NIRN</a:t>
            </a:r>
            <a:r>
              <a:rPr lang="en-US" sz="4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program development </a:t>
            </a:r>
            <a:r>
              <a:rPr lang="en-US" sz="4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framework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Developed skills in program development and implementation, as well as </a:t>
            </a:r>
            <a:r>
              <a:rPr lang="en-US" sz="4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adult learning theory</a:t>
            </a:r>
            <a:endParaRPr lang="en-US" sz="44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Acquired leadership skills in communication, active listening,  and team facilitation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Gained skills in developing program evaluations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102085" y="6058253"/>
            <a:ext cx="13167361" cy="7694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8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Placement Objectives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 and rollout a comprehensive training program for YM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Understand Implementation Science as it pertains to training and evaluation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 training strategies based on youth and adult learning theory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Train new YPS Specialists in</a:t>
            </a:r>
          </a:p>
          <a:p>
            <a:pPr lvl="1"/>
            <a:r>
              <a:rPr lang="en-US" sz="4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Purpose, Values, Principles, and Philosophies Context of Wraparound/System of Care </a:t>
            </a:r>
          </a:p>
          <a:p>
            <a:pPr marL="2700680" lvl="1" indent="-857250">
              <a:buFont typeface="Wingdings" panose="05000000000000000000" pitchFamily="2" charset="2"/>
              <a:buChar char="v"/>
            </a:pPr>
            <a:endParaRPr lang="en-US" sz="40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113088" y="17497068"/>
            <a:ext cx="15794006" cy="7786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Process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Researched program development through National Implementation Research Network (NIRN) framework </a:t>
            </a:r>
          </a:p>
          <a:p>
            <a:pPr lvl="1"/>
            <a:r>
              <a:rPr lang="en-US" sz="4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Reviewing YPS competencies, Practice Profile, Fidelity instruments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Qualitatively interviewed a current YPS Specialist to identify themes used in YM Evidence Based Practice (EBP), Profile and Competencies</a:t>
            </a:r>
          </a:p>
          <a:p>
            <a:pPr lvl="1"/>
            <a:r>
              <a:rPr lang="en-US" sz="4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Sharing Lived Experience/</a:t>
            </a:r>
            <a:r>
              <a:rPr lang="en-US" sz="4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Wellness Strategies </a:t>
            </a:r>
            <a:endParaRPr lang="en-US" sz="44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4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Skills and Strategies for developing youth/YPS relationship</a:t>
            </a:r>
          </a:p>
          <a:p>
            <a:pPr lvl="1"/>
            <a:r>
              <a:rPr lang="en-US" sz="4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Understanding Trauma and Boundaries</a:t>
            </a:r>
            <a:endParaRPr lang="en-US" sz="44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376698" y="25314593"/>
            <a:ext cx="1554152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Outline was developed based on qualitative themes and EBP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Curriculum was developed based on adult learning theory and NIRN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Piloted training was completed, along with experience survey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578" y="14060360"/>
            <a:ext cx="1480030" cy="14601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884" y="9283731"/>
            <a:ext cx="1277658" cy="15608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4"/>
          <a:srcRect l="27687" t="37738" r="33817" b="33723"/>
          <a:stretch/>
        </p:blipFill>
        <p:spPr>
          <a:xfrm>
            <a:off x="282290" y="11475612"/>
            <a:ext cx="1432607" cy="14160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093411" y="18960838"/>
            <a:ext cx="9545463" cy="9154522"/>
          </a:xfrm>
          <a:prstGeom prst="rect">
            <a:avLst/>
          </a:prstGeom>
          <a:ln w="76200">
            <a:solidFill>
              <a:schemeClr val="accent1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272971" y="13752667"/>
            <a:ext cx="10365903" cy="4368441"/>
          </a:xfrm>
          <a:prstGeom prst="rect">
            <a:avLst/>
          </a:prstGeom>
          <a:ln w="76200">
            <a:solidFill>
              <a:schemeClr val="accent1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827486" y="18121108"/>
            <a:ext cx="6461629" cy="47791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17121533" y="5253178"/>
            <a:ext cx="113916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i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Greta DeVolder</a:t>
            </a:r>
            <a:br>
              <a:rPr lang="en-US" sz="72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72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Occupational Therapist</a:t>
            </a:r>
            <a:endParaRPr lang="en-US" sz="7200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825684" y="12259544"/>
            <a:ext cx="6942636" cy="46272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1187067" y="8247643"/>
            <a:ext cx="8120576" cy="47613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798213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9315</TotalTime>
  <Words>305</Words>
  <Application>Microsoft Office PowerPoint</Application>
  <PresentationFormat>Custom</PresentationFormat>
  <Paragraphs>33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Times New Roman</vt:lpstr>
      <vt:lpstr>Wingdings</vt:lpstr>
      <vt:lpstr>Office Theme</vt:lpstr>
      <vt:lpstr>Custom Design</vt:lpstr>
      <vt:lpstr>Developing Youth Peer Support Specialist Training Curriculum  </vt:lpstr>
    </vt:vector>
  </TitlesOfParts>
  <Company>UNH Institute on Disability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Brennan-Curry, Anna</dc:creator>
  <cp:lastModifiedBy>Greta DeVolder</cp:lastModifiedBy>
  <cp:revision>52</cp:revision>
  <dcterms:created xsi:type="dcterms:W3CDTF">2016-11-23T16:20:03Z</dcterms:created>
  <dcterms:modified xsi:type="dcterms:W3CDTF">2017-04-04T19:11:42Z</dcterms:modified>
</cp:coreProperties>
</file>