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9" r:id="rId2"/>
  </p:sldIdLst>
  <p:sldSz cx="38404800" cy="32918400"/>
  <p:notesSz cx="7077075" cy="93630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776" userDrawn="1">
          <p15:clr>
            <a:srgbClr val="A4A3A4"/>
          </p15:clr>
        </p15:guide>
        <p15:guide id="2" pos="18144" userDrawn="1">
          <p15:clr>
            <a:srgbClr val="A4A3A4"/>
          </p15:clr>
        </p15:guide>
        <p15:guide id="3" orient="horz" pos="10368" userDrawn="1">
          <p15:clr>
            <a:srgbClr val="A4A3A4"/>
          </p15:clr>
        </p15:guide>
        <p15:guide id="4" pos="1209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FABDE"/>
    <a:srgbClr val="052E64"/>
    <a:srgbClr val="FFFFFF"/>
    <a:srgbClr val="FDFDFE"/>
    <a:srgbClr val="CFD9EF"/>
    <a:srgbClr val="F1F9FE"/>
    <a:srgbClr val="052E65"/>
    <a:srgbClr val="000066"/>
    <a:srgbClr val="CCCCCC"/>
    <a:srgbClr val="99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914" autoAdjust="0"/>
    <p:restoredTop sz="94575" autoAdjust="0"/>
  </p:normalViewPr>
  <p:slideViewPr>
    <p:cSldViewPr>
      <p:cViewPr>
        <p:scale>
          <a:sx n="30" d="100"/>
          <a:sy n="30" d="100"/>
        </p:scale>
        <p:origin x="204" y="-2844"/>
      </p:cViewPr>
      <p:guideLst>
        <p:guide orient="horz" pos="7776"/>
        <p:guide pos="18144"/>
        <p:guide orient="horz" pos="10368"/>
        <p:guide pos="1209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b11.AD\Dropbox\Consumer%20Research\APS2017\Figures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gbla\Dropbox\Consumer%20Research\APS2017\Figures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gbla\Dropbox\Consumer%20Research\Dissertation%20Planning\APS2017\Figures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600" b="0" i="0" u="none" strike="noStrike" kern="1200" spc="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 sz="3200" b="1" dirty="0"/>
              <a:t>Figure 1a. Consumer</a:t>
            </a:r>
            <a:r>
              <a:rPr lang="en-US" sz="3200" b="1" baseline="0" dirty="0"/>
              <a:t> t</a:t>
            </a:r>
            <a:r>
              <a:rPr lang="en-US" sz="3200" b="1" dirty="0"/>
              <a:t>rust due to CBR and DJ interaction within Study 1</a:t>
            </a:r>
          </a:p>
        </c:rich>
      </c:tx>
      <c:layout>
        <c:manualLayout>
          <c:xMode val="edge"/>
          <c:yMode val="edge"/>
          <c:x val="0.11412254282579708"/>
          <c:y val="6.9221853125343994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0" i="0" u="none" strike="noStrike" kern="1200" spc="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'Study 1'!$A$2</c:f>
              <c:strCache>
                <c:ptCount val="1"/>
                <c:pt idx="0">
                  <c:v>Exchange</c:v>
                </c:pt>
              </c:strCache>
            </c:strRef>
          </c:tx>
          <c:spPr>
            <a:solidFill>
              <a:srgbClr val="052E64"/>
            </a:solidFill>
            <a:ln>
              <a:noFill/>
            </a:ln>
            <a:effectLst/>
          </c:spPr>
          <c:invertIfNegative val="0"/>
          <c:errBars>
            <c:errBarType val="both"/>
            <c:errValType val="cust"/>
            <c:noEndCap val="0"/>
            <c:plus>
              <c:numRef>
                <c:f>('Study 1'!$D$2,'Study 1'!$E$2)</c:f>
                <c:numCache>
                  <c:formatCode>General</c:formatCode>
                  <c:ptCount val="2"/>
                  <c:pt idx="0">
                    <c:v>0.13</c:v>
                  </c:pt>
                  <c:pt idx="1">
                    <c:v>0.12</c:v>
                  </c:pt>
                </c:numCache>
              </c:numRef>
            </c:plus>
            <c:minus>
              <c:numRef>
                <c:f>('Study 1'!$D$2,'Study 1'!$E$2)</c:f>
                <c:numCache>
                  <c:formatCode>General</c:formatCode>
                  <c:ptCount val="2"/>
                  <c:pt idx="0">
                    <c:v>0.13</c:v>
                  </c:pt>
                  <c:pt idx="1">
                    <c:v>0.12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'Study 1'!$B$1:$C$1</c:f>
              <c:strCache>
                <c:ptCount val="2"/>
                <c:pt idx="0">
                  <c:v>Fair (DJ)</c:v>
                </c:pt>
                <c:pt idx="1">
                  <c:v>Unfair (DJ)</c:v>
                </c:pt>
              </c:strCache>
            </c:strRef>
          </c:cat>
          <c:val>
            <c:numRef>
              <c:f>'Study 1'!$B$2:$C$2</c:f>
              <c:numCache>
                <c:formatCode>General</c:formatCode>
                <c:ptCount val="2"/>
                <c:pt idx="0">
                  <c:v>4.96</c:v>
                </c:pt>
                <c:pt idx="1">
                  <c:v>3.54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2E8-433E-8487-030E588BEED8}"/>
            </c:ext>
          </c:extLst>
        </c:ser>
        <c:ser>
          <c:idx val="1"/>
          <c:order val="1"/>
          <c:tx>
            <c:strRef>
              <c:f>'Study 1'!$A$3</c:f>
              <c:strCache>
                <c:ptCount val="1"/>
                <c:pt idx="0">
                  <c:v>Communal</c:v>
                </c:pt>
              </c:strCache>
            </c:strRef>
          </c:tx>
          <c:spPr>
            <a:solidFill>
              <a:schemeClr val="accent2">
                <a:tint val="77000"/>
              </a:schemeClr>
            </a:solidFill>
            <a:ln>
              <a:noFill/>
            </a:ln>
            <a:effectLst/>
          </c:spPr>
          <c:invertIfNegative val="0"/>
          <c:errBars>
            <c:errBarType val="both"/>
            <c:errValType val="cust"/>
            <c:noEndCap val="0"/>
            <c:plus>
              <c:numRef>
                <c:f>('Study 1'!$D$3,'Study 1'!$E$3)</c:f>
                <c:numCache>
                  <c:formatCode>General</c:formatCode>
                  <c:ptCount val="2"/>
                  <c:pt idx="0">
                    <c:v>0.13</c:v>
                  </c:pt>
                  <c:pt idx="1">
                    <c:v>0.11</c:v>
                  </c:pt>
                </c:numCache>
              </c:numRef>
            </c:plus>
            <c:minus>
              <c:numRef>
                <c:f>('Study 1'!$D$3,'Study 1'!$E$3)</c:f>
                <c:numCache>
                  <c:formatCode>General</c:formatCode>
                  <c:ptCount val="2"/>
                  <c:pt idx="0">
                    <c:v>0.13</c:v>
                  </c:pt>
                  <c:pt idx="1">
                    <c:v>0.11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'Study 1'!$B$1:$C$1</c:f>
              <c:strCache>
                <c:ptCount val="2"/>
                <c:pt idx="0">
                  <c:v>Fair (DJ)</c:v>
                </c:pt>
                <c:pt idx="1">
                  <c:v>Unfair (DJ)</c:v>
                </c:pt>
              </c:strCache>
            </c:strRef>
          </c:cat>
          <c:val>
            <c:numRef>
              <c:f>'Study 1'!$B$3:$C$3</c:f>
              <c:numCache>
                <c:formatCode>General</c:formatCode>
                <c:ptCount val="2"/>
                <c:pt idx="0">
                  <c:v>4.71</c:v>
                </c:pt>
                <c:pt idx="1">
                  <c:v>3.81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2E8-433E-8487-030E588BEE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3780368"/>
        <c:axId val="183780928"/>
      </c:barChart>
      <c:catAx>
        <c:axId val="1837803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83780928"/>
        <c:crosses val="autoZero"/>
        <c:auto val="1"/>
        <c:lblAlgn val="ctr"/>
        <c:lblOffset val="100"/>
        <c:noMultiLvlLbl val="0"/>
      </c:catAx>
      <c:valAx>
        <c:axId val="183780928"/>
        <c:scaling>
          <c:orientation val="minMax"/>
          <c:min val="1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32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 b="1"/>
                  <a:t>Trust in Amazon</a:t>
                </a:r>
              </a:p>
            </c:rich>
          </c:tx>
          <c:layout>
            <c:manualLayout>
              <c:xMode val="edge"/>
              <c:yMode val="edge"/>
              <c:x val="3.338186099468783E-3"/>
              <c:y val="0.2597021275862722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3200" b="1" i="0" u="none" strike="noStrike" kern="1200" baseline="0">
                  <a:solidFill>
                    <a:schemeClr val="tx1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83780368"/>
        <c:crosses val="autoZero"/>
        <c:crossBetween val="between"/>
        <c:majorUnit val="2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358573657384563"/>
          <c:y val="0.91012767403739081"/>
          <c:w val="0.83131314436254444"/>
          <c:h val="8.987230348120726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3200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840" b="1" i="0" u="none" strike="noStrike" kern="1200" spc="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 sz="3200" b="1" dirty="0"/>
              <a:t>Figure 1b. Consumer</a:t>
            </a:r>
            <a:r>
              <a:rPr lang="en-US" sz="3200" b="1" baseline="0" dirty="0"/>
              <a:t> </a:t>
            </a:r>
            <a:r>
              <a:rPr lang="en-US" sz="3200" b="1" dirty="0"/>
              <a:t>trust due to CBR and DJ within Study 2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840" b="1" i="0" u="none" strike="noStrike" kern="1200" spc="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'Study 2'!$A$2</c:f>
              <c:strCache>
                <c:ptCount val="1"/>
                <c:pt idx="0">
                  <c:v>Exchange</c:v>
                </c:pt>
              </c:strCache>
            </c:strRef>
          </c:tx>
          <c:spPr>
            <a:solidFill>
              <a:srgbClr val="052E64"/>
            </a:solidFill>
            <a:ln>
              <a:noFill/>
            </a:ln>
            <a:effectLst/>
          </c:spPr>
          <c:invertIfNegative val="0"/>
          <c:errBars>
            <c:errBarType val="both"/>
            <c:errValType val="cust"/>
            <c:noEndCap val="0"/>
            <c:plus>
              <c:numRef>
                <c:f>('Study 2'!$D$2,'Study 2'!$E$2)</c:f>
                <c:numCache>
                  <c:formatCode>General</c:formatCode>
                  <c:ptCount val="2"/>
                  <c:pt idx="0">
                    <c:v>0.42</c:v>
                  </c:pt>
                  <c:pt idx="1">
                    <c:v>0.39</c:v>
                  </c:pt>
                </c:numCache>
              </c:numRef>
            </c:plus>
            <c:minus>
              <c:numRef>
                <c:f>('Study 2'!$D$3,'Study 2'!$E$3)</c:f>
                <c:numCache>
                  <c:formatCode>General</c:formatCode>
                  <c:ptCount val="2"/>
                  <c:pt idx="0">
                    <c:v>0.38</c:v>
                  </c:pt>
                  <c:pt idx="1">
                    <c:v>0.47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'Study 2'!$B$1:$C$1</c:f>
              <c:strCache>
                <c:ptCount val="2"/>
                <c:pt idx="0">
                  <c:v>Fair (DJ)</c:v>
                </c:pt>
                <c:pt idx="1">
                  <c:v>Unfair (DJ)</c:v>
                </c:pt>
              </c:strCache>
            </c:strRef>
          </c:cat>
          <c:val>
            <c:numRef>
              <c:f>'Study 2'!$B$2:$C$2</c:f>
              <c:numCache>
                <c:formatCode>General</c:formatCode>
                <c:ptCount val="2"/>
                <c:pt idx="0">
                  <c:v>4.5</c:v>
                </c:pt>
                <c:pt idx="1">
                  <c:v>2.67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9BB-42A1-9BC8-80F2FAD6E4A5}"/>
            </c:ext>
          </c:extLst>
        </c:ser>
        <c:ser>
          <c:idx val="1"/>
          <c:order val="1"/>
          <c:tx>
            <c:strRef>
              <c:f>'Study 2'!$A$3</c:f>
              <c:strCache>
                <c:ptCount val="1"/>
                <c:pt idx="0">
                  <c:v>Communal</c:v>
                </c:pt>
              </c:strCache>
            </c:strRef>
          </c:tx>
          <c:spPr>
            <a:solidFill>
              <a:srgbClr val="8FABDE"/>
            </a:solidFill>
            <a:ln>
              <a:noFill/>
            </a:ln>
            <a:effectLst/>
          </c:spPr>
          <c:invertIfNegative val="0"/>
          <c:errBars>
            <c:errBarType val="both"/>
            <c:errValType val="cust"/>
            <c:noEndCap val="0"/>
            <c:plus>
              <c:numRef>
                <c:f>('Study 2'!$D$3,'Study 2'!$E$3)</c:f>
                <c:numCache>
                  <c:formatCode>General</c:formatCode>
                  <c:ptCount val="2"/>
                  <c:pt idx="0">
                    <c:v>0.38</c:v>
                  </c:pt>
                  <c:pt idx="1">
                    <c:v>0.47</c:v>
                  </c:pt>
                </c:numCache>
              </c:numRef>
            </c:plus>
            <c:minus>
              <c:numRef>
                <c:f>('Study 2'!$D$3,'Study 2'!$E$3)</c:f>
                <c:numCache>
                  <c:formatCode>General</c:formatCode>
                  <c:ptCount val="2"/>
                  <c:pt idx="0">
                    <c:v>0.38</c:v>
                  </c:pt>
                  <c:pt idx="1">
                    <c:v>0.47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'Study 2'!$B$1:$C$1</c:f>
              <c:strCache>
                <c:ptCount val="2"/>
                <c:pt idx="0">
                  <c:v>Fair (DJ)</c:v>
                </c:pt>
                <c:pt idx="1">
                  <c:v>Unfair (DJ)</c:v>
                </c:pt>
              </c:strCache>
            </c:strRef>
          </c:cat>
          <c:val>
            <c:numRef>
              <c:f>'Study 2'!$B$3:$C$3</c:f>
              <c:numCache>
                <c:formatCode>General</c:formatCode>
                <c:ptCount val="2"/>
                <c:pt idx="0">
                  <c:v>4.5199999999999996</c:v>
                </c:pt>
                <c:pt idx="1">
                  <c:v>3.31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9BB-42A1-9BC8-80F2FAD6E4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3783728"/>
        <c:axId val="183784288"/>
      </c:barChart>
      <c:catAx>
        <c:axId val="1837837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83784288"/>
        <c:crosses val="autoZero"/>
        <c:auto val="1"/>
        <c:lblAlgn val="ctr"/>
        <c:lblOffset val="100"/>
        <c:noMultiLvlLbl val="0"/>
      </c:catAx>
      <c:valAx>
        <c:axId val="183784288"/>
        <c:scaling>
          <c:orientation val="minMax"/>
          <c:max val="7"/>
          <c:min val="1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83783728"/>
        <c:crosses val="autoZero"/>
        <c:crossBetween val="between"/>
        <c:majorUnit val="2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4600895534010822"/>
          <c:y val="0.91522923928501276"/>
          <c:w val="0.76102945155971313"/>
          <c:h val="8.277351007792917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3200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840" b="1" i="0" u="none" strike="noStrike" kern="1200" spc="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 b="1" dirty="0"/>
              <a:t>Figure 2. Percentage of negative and positive views toward CBRs within Study 2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840" b="1" i="0" u="none" strike="noStrike" kern="1200" spc="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'Study 2'!$B$42</c:f>
              <c:strCache>
                <c:ptCount val="1"/>
                <c:pt idx="0">
                  <c:v>Negative</c:v>
                </c:pt>
              </c:strCache>
            </c:strRef>
          </c:tx>
          <c:spPr>
            <a:solidFill>
              <a:srgbClr val="052E64"/>
            </a:solidFill>
            <a:ln>
              <a:noFill/>
            </a:ln>
            <a:effectLst/>
          </c:spPr>
          <c:invertIfNegative val="0"/>
          <c:cat>
            <c:strRef>
              <c:f>'Study 2'!$A$43:$A$50</c:f>
              <c:strCache>
                <c:ptCount val="8"/>
                <c:pt idx="0">
                  <c:v>Abusive</c:v>
                </c:pt>
                <c:pt idx="1">
                  <c:v>Adversarial</c:v>
                </c:pt>
                <c:pt idx="2">
                  <c:v>Master-Slave</c:v>
                </c:pt>
                <c:pt idx="3">
                  <c:v>Secret Affair</c:v>
                </c:pt>
                <c:pt idx="4">
                  <c:v>Dependent</c:v>
                </c:pt>
                <c:pt idx="5">
                  <c:v>Exchange</c:v>
                </c:pt>
                <c:pt idx="6">
                  <c:v>Communal</c:v>
                </c:pt>
                <c:pt idx="7">
                  <c:v>Commited</c:v>
                </c:pt>
              </c:strCache>
            </c:strRef>
          </c:cat>
          <c:val>
            <c:numRef>
              <c:f>'Study 2'!$B$43:$B$50</c:f>
              <c:numCache>
                <c:formatCode>General</c:formatCode>
                <c:ptCount val="8"/>
                <c:pt idx="0">
                  <c:v>91.7</c:v>
                </c:pt>
                <c:pt idx="1">
                  <c:v>92.6</c:v>
                </c:pt>
                <c:pt idx="2">
                  <c:v>91.3</c:v>
                </c:pt>
                <c:pt idx="3">
                  <c:v>87</c:v>
                </c:pt>
                <c:pt idx="4">
                  <c:v>20</c:v>
                </c:pt>
                <c:pt idx="5">
                  <c:v>3.7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B56-4DFC-9BAC-4E88C143D5CE}"/>
            </c:ext>
          </c:extLst>
        </c:ser>
        <c:ser>
          <c:idx val="1"/>
          <c:order val="1"/>
          <c:tx>
            <c:strRef>
              <c:f>'Study 2'!$C$42</c:f>
              <c:strCache>
                <c:ptCount val="1"/>
                <c:pt idx="0">
                  <c:v>Positive</c:v>
                </c:pt>
              </c:strCache>
            </c:strRef>
          </c:tx>
          <c:spPr>
            <a:solidFill>
              <a:srgbClr val="8FABDE"/>
            </a:solidFill>
            <a:ln>
              <a:noFill/>
            </a:ln>
            <a:effectLst/>
          </c:spPr>
          <c:invertIfNegative val="0"/>
          <c:cat>
            <c:strRef>
              <c:f>'Study 2'!$A$43:$A$50</c:f>
              <c:strCache>
                <c:ptCount val="8"/>
                <c:pt idx="0">
                  <c:v>Abusive</c:v>
                </c:pt>
                <c:pt idx="1">
                  <c:v>Adversarial</c:v>
                </c:pt>
                <c:pt idx="2">
                  <c:v>Master-Slave</c:v>
                </c:pt>
                <c:pt idx="3">
                  <c:v>Secret Affair</c:v>
                </c:pt>
                <c:pt idx="4">
                  <c:v>Dependent</c:v>
                </c:pt>
                <c:pt idx="5">
                  <c:v>Exchange</c:v>
                </c:pt>
                <c:pt idx="6">
                  <c:v>Communal</c:v>
                </c:pt>
                <c:pt idx="7">
                  <c:v>Commited</c:v>
                </c:pt>
              </c:strCache>
            </c:strRef>
          </c:cat>
          <c:val>
            <c:numRef>
              <c:f>'Study 2'!$C$43:$C$50</c:f>
              <c:numCache>
                <c:formatCode>General</c:formatCode>
                <c:ptCount val="8"/>
                <c:pt idx="0">
                  <c:v>8.3000000000000007</c:v>
                </c:pt>
                <c:pt idx="1">
                  <c:v>7.4</c:v>
                </c:pt>
                <c:pt idx="2">
                  <c:v>8.6999999999999993</c:v>
                </c:pt>
                <c:pt idx="3">
                  <c:v>13</c:v>
                </c:pt>
                <c:pt idx="4">
                  <c:v>80</c:v>
                </c:pt>
                <c:pt idx="5">
                  <c:v>96.3</c:v>
                </c:pt>
                <c:pt idx="6">
                  <c:v>100</c:v>
                </c:pt>
                <c:pt idx="7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B56-4DFC-9BAC-4E88C143D5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5336688"/>
        <c:axId val="185337248"/>
      </c:barChart>
      <c:catAx>
        <c:axId val="185336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85337248"/>
        <c:crosses val="autoZero"/>
        <c:auto val="1"/>
        <c:lblAlgn val="ctr"/>
        <c:lblOffset val="100"/>
        <c:noMultiLvlLbl val="0"/>
      </c:catAx>
      <c:valAx>
        <c:axId val="185337248"/>
        <c:scaling>
          <c:orientation val="minMax"/>
          <c:max val="100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85336688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193559968706307"/>
          <c:y val="0.90696558471626809"/>
          <c:w val="0.53709864481293068"/>
          <c:h val="8.117802141992919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3200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840" b="0" i="0" u="none" strike="noStrike" kern="1200" spc="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 b="1"/>
              <a:t>Figure 3. Predicted changes in consumer trust within Study 2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840" b="0" i="0" u="none" strike="noStrike" kern="1200" spc="0" baseline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'Study 2'!$E$97</c:f>
              <c:strCache>
                <c:ptCount val="1"/>
                <c:pt idx="0">
                  <c:v>Negative</c:v>
                </c:pt>
              </c:strCache>
            </c:strRef>
          </c:tx>
          <c:spPr>
            <a:solidFill>
              <a:srgbClr val="052E64"/>
            </a:solidFill>
            <a:ln>
              <a:noFill/>
            </a:ln>
            <a:effectLst/>
          </c:spPr>
          <c:invertIfNegative val="0"/>
          <c:errBars>
            <c:errBarType val="both"/>
            <c:errValType val="cust"/>
            <c:noEndCap val="0"/>
            <c:plus>
              <c:numRef>
                <c:f>('Study 2'!$A$95,'Study 2'!$A$93,'Study 2'!$B$93,'Study 2'!$C$93)</c:f>
                <c:numCache>
                  <c:formatCode>General</c:formatCode>
                  <c:ptCount val="4"/>
                  <c:pt idx="0">
                    <c:v>0.13700000000000001</c:v>
                  </c:pt>
                  <c:pt idx="1">
                    <c:v>0.38600000000000001</c:v>
                  </c:pt>
                  <c:pt idx="2">
                    <c:v>0.107</c:v>
                  </c:pt>
                  <c:pt idx="3">
                    <c:v>9.8000000000000004E-2</c:v>
                  </c:pt>
                </c:numCache>
              </c:numRef>
            </c:plus>
            <c:minus>
              <c:numRef>
                <c:f>('Study 2'!$A$95,'Study 2'!$A$93,'Study 2'!$B$93,'Study 2'!$C$93)</c:f>
                <c:numCache>
                  <c:formatCode>General</c:formatCode>
                  <c:ptCount val="4"/>
                  <c:pt idx="0">
                    <c:v>0.13700000000000001</c:v>
                  </c:pt>
                  <c:pt idx="1">
                    <c:v>0.38600000000000001</c:v>
                  </c:pt>
                  <c:pt idx="2">
                    <c:v>0.107</c:v>
                  </c:pt>
                  <c:pt idx="3">
                    <c:v>9.8000000000000004E-2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'Study 2'!$D$98:$D$101</c:f>
              <c:strCache>
                <c:ptCount val="4"/>
                <c:pt idx="0">
                  <c:v>Initial 
CBR</c:v>
                </c:pt>
                <c:pt idx="1">
                  <c:v>CBR</c:v>
                </c:pt>
                <c:pt idx="2">
                  <c:v>DJ</c:v>
                </c:pt>
                <c:pt idx="3">
                  <c:v>PJ</c:v>
                </c:pt>
              </c:strCache>
            </c:strRef>
          </c:cat>
          <c:val>
            <c:numRef>
              <c:f>'Study 2'!$E$98:$E$101</c:f>
              <c:numCache>
                <c:formatCode>General</c:formatCode>
                <c:ptCount val="4"/>
                <c:pt idx="0">
                  <c:v>2.3199999999999998</c:v>
                </c:pt>
                <c:pt idx="1">
                  <c:v>-0.19400000000000001</c:v>
                </c:pt>
                <c:pt idx="2">
                  <c:v>0.30099999999999999</c:v>
                </c:pt>
                <c:pt idx="3">
                  <c:v>-6.0000000000000053E-3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0C7-4A8C-8C55-BEF4D2DA50E4}"/>
            </c:ext>
          </c:extLst>
        </c:ser>
        <c:ser>
          <c:idx val="1"/>
          <c:order val="1"/>
          <c:tx>
            <c:strRef>
              <c:f>'Study 2'!$F$97</c:f>
              <c:strCache>
                <c:ptCount val="1"/>
                <c:pt idx="0">
                  <c:v>Positive</c:v>
                </c:pt>
              </c:strCache>
            </c:strRef>
          </c:tx>
          <c:spPr>
            <a:solidFill>
              <a:srgbClr val="8FABDE"/>
            </a:solidFill>
            <a:ln>
              <a:noFill/>
            </a:ln>
            <a:effectLst/>
          </c:spPr>
          <c:invertIfNegative val="0"/>
          <c:errBars>
            <c:errBarType val="both"/>
            <c:errValType val="cust"/>
            <c:noEndCap val="0"/>
            <c:plus>
              <c:numRef>
                <c:f>('Study 2'!$A$96,'Study 2'!$D$93,'Study 2'!$E$93,'Study 2'!$F$93)</c:f>
                <c:numCache>
                  <c:formatCode>General</c:formatCode>
                  <c:ptCount val="4"/>
                  <c:pt idx="0">
                    <c:v>0.19</c:v>
                  </c:pt>
                  <c:pt idx="1">
                    <c:v>0.81100000000000005</c:v>
                  </c:pt>
                  <c:pt idx="2">
                    <c:v>0.17199999999999999</c:v>
                  </c:pt>
                  <c:pt idx="3">
                    <c:v>0.16700000000000001</c:v>
                  </c:pt>
                </c:numCache>
              </c:numRef>
            </c:plus>
            <c:minus>
              <c:numRef>
                <c:f>('Study 2'!$A$96,'Study 2'!$D$93,'Study 2'!$E$93,'Study 2'!$F$93)</c:f>
                <c:numCache>
                  <c:formatCode>General</c:formatCode>
                  <c:ptCount val="4"/>
                  <c:pt idx="0">
                    <c:v>0.19</c:v>
                  </c:pt>
                  <c:pt idx="1">
                    <c:v>0.81100000000000005</c:v>
                  </c:pt>
                  <c:pt idx="2">
                    <c:v>0.17199999999999999</c:v>
                  </c:pt>
                  <c:pt idx="3">
                    <c:v>0.16700000000000001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'Study 2'!$D$98:$D$101</c:f>
              <c:strCache>
                <c:ptCount val="4"/>
                <c:pt idx="0">
                  <c:v>Initial 
CBR</c:v>
                </c:pt>
                <c:pt idx="1">
                  <c:v>CBR</c:v>
                </c:pt>
                <c:pt idx="2">
                  <c:v>DJ</c:v>
                </c:pt>
                <c:pt idx="3">
                  <c:v>PJ</c:v>
                </c:pt>
              </c:strCache>
            </c:strRef>
          </c:cat>
          <c:val>
            <c:numRef>
              <c:f>'Study 2'!$F$98:$F$101</c:f>
              <c:numCache>
                <c:formatCode>General</c:formatCode>
                <c:ptCount val="4"/>
                <c:pt idx="0">
                  <c:v>4.0169999999999995</c:v>
                </c:pt>
                <c:pt idx="1">
                  <c:v>0.29299999999999998</c:v>
                </c:pt>
                <c:pt idx="2">
                  <c:v>0.64300000000000002</c:v>
                </c:pt>
                <c:pt idx="3">
                  <c:v>0.68100000000000005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0C7-4A8C-8C55-BEF4D2DA50E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83713456"/>
        <c:axId val="483708536"/>
      </c:barChart>
      <c:catAx>
        <c:axId val="4837134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483708536"/>
        <c:crosses val="autoZero"/>
        <c:auto val="1"/>
        <c:lblAlgn val="ctr"/>
        <c:lblOffset val="100"/>
        <c:noMultiLvlLbl val="0"/>
      </c:catAx>
      <c:valAx>
        <c:axId val="483708536"/>
        <c:scaling>
          <c:orientation val="minMax"/>
          <c:max val="4.5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3200" b="0" i="0" u="none" strike="noStrike" kern="1200" baseline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 b="1"/>
                  <a:t>Unstandardized Beta Coefficients</a:t>
                </a:r>
              </a:p>
            </c:rich>
          </c:tx>
          <c:layout>
            <c:manualLayout>
              <c:xMode val="edge"/>
              <c:yMode val="edge"/>
              <c:x val="1.6816816238423692E-2"/>
              <c:y val="0.2519782709265951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3200" b="0" i="0" u="none" strike="noStrike" kern="1200" baseline="0">
                  <a:solidFill>
                    <a:sysClr val="windowText" lastClr="000000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0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483713456"/>
        <c:crosses val="autoZero"/>
        <c:crossBetween val="between"/>
        <c:majorUnit val="1.5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2740535607083567"/>
          <c:y val="0.89546919418734017"/>
          <c:w val="0.53798235530635663"/>
          <c:h val="0.104530843996144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0" i="0" u="none" strike="noStrike" kern="1200" baseline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3200">
          <a:solidFill>
            <a:sysClr val="windowText" lastClr="000000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80918" y="10226676"/>
            <a:ext cx="32642969" cy="70548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60444" y="18653126"/>
            <a:ext cx="26883915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3713" y="21153443"/>
            <a:ext cx="32644359" cy="653732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33713" y="13952538"/>
            <a:ext cx="32644359" cy="7200900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19687" y="7680326"/>
            <a:ext cx="17216040" cy="21726525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269078" y="7680326"/>
            <a:ext cx="17216040" cy="21726525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19685" y="7369180"/>
            <a:ext cx="16968788" cy="307022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19685" y="10439402"/>
            <a:ext cx="16968788" cy="18965863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9509384" y="7369180"/>
            <a:ext cx="16975733" cy="307022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9509384" y="10439402"/>
            <a:ext cx="16975733" cy="18965863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9685" y="1311276"/>
            <a:ext cx="12634913" cy="557688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15765" y="1311276"/>
            <a:ext cx="21469350" cy="28093988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19685" y="6888163"/>
            <a:ext cx="12634913" cy="22517100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27332" y="23042568"/>
            <a:ext cx="23043158" cy="2720975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527332" y="2941640"/>
            <a:ext cx="23043158" cy="19750087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27332" y="25763543"/>
            <a:ext cx="23043158" cy="386238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7843760" y="1317626"/>
            <a:ext cx="8641358" cy="280892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19685" y="1317626"/>
            <a:ext cx="25790724" cy="280892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1919686" y="1317625"/>
            <a:ext cx="34565432" cy="5486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919687" y="7680328"/>
            <a:ext cx="17216040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19269078" y="7680328"/>
            <a:ext cx="17216040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1919687" y="18619788"/>
            <a:ext cx="17216040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9269078" y="18619788"/>
            <a:ext cx="17216040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19994" y="1317625"/>
            <a:ext cx="34564814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19994" y="7680326"/>
            <a:ext cx="34564814" cy="2172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919994" y="29978350"/>
            <a:ext cx="8961614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2821781">
              <a:defRPr sz="4275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121394" y="29978350"/>
            <a:ext cx="12162014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2821781">
              <a:defRPr sz="4275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7523194" y="29978350"/>
            <a:ext cx="8961614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2821781">
              <a:defRPr sz="4275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2821781" rtl="0" eaLnBrk="0" fontAlgn="base" hangingPunct="0">
        <a:spcBef>
          <a:spcPct val="0"/>
        </a:spcBef>
        <a:spcAft>
          <a:spcPct val="0"/>
        </a:spcAft>
        <a:defRPr sz="13650">
          <a:solidFill>
            <a:schemeClr val="tx2"/>
          </a:solidFill>
          <a:latin typeface="+mj-lt"/>
          <a:ea typeface="+mj-ea"/>
          <a:cs typeface="+mj-cs"/>
        </a:defRPr>
      </a:lvl1pPr>
      <a:lvl2pPr algn="ctr" defTabSz="2821781" rtl="0" eaLnBrk="0" fontAlgn="base" hangingPunct="0">
        <a:spcBef>
          <a:spcPct val="0"/>
        </a:spcBef>
        <a:spcAft>
          <a:spcPct val="0"/>
        </a:spcAft>
        <a:defRPr sz="13650">
          <a:solidFill>
            <a:schemeClr val="tx2"/>
          </a:solidFill>
          <a:latin typeface="Arial" pitchFamily="34" charset="0"/>
        </a:defRPr>
      </a:lvl2pPr>
      <a:lvl3pPr algn="ctr" defTabSz="2821781" rtl="0" eaLnBrk="0" fontAlgn="base" hangingPunct="0">
        <a:spcBef>
          <a:spcPct val="0"/>
        </a:spcBef>
        <a:spcAft>
          <a:spcPct val="0"/>
        </a:spcAft>
        <a:defRPr sz="13650">
          <a:solidFill>
            <a:schemeClr val="tx2"/>
          </a:solidFill>
          <a:latin typeface="Arial" pitchFamily="34" charset="0"/>
        </a:defRPr>
      </a:lvl3pPr>
      <a:lvl4pPr algn="ctr" defTabSz="2821781" rtl="0" eaLnBrk="0" fontAlgn="base" hangingPunct="0">
        <a:spcBef>
          <a:spcPct val="0"/>
        </a:spcBef>
        <a:spcAft>
          <a:spcPct val="0"/>
        </a:spcAft>
        <a:defRPr sz="13650">
          <a:solidFill>
            <a:schemeClr val="tx2"/>
          </a:solidFill>
          <a:latin typeface="Arial" pitchFamily="34" charset="0"/>
        </a:defRPr>
      </a:lvl4pPr>
      <a:lvl5pPr algn="ctr" defTabSz="2821781" rtl="0" eaLnBrk="0" fontAlgn="base" hangingPunct="0">
        <a:spcBef>
          <a:spcPct val="0"/>
        </a:spcBef>
        <a:spcAft>
          <a:spcPct val="0"/>
        </a:spcAft>
        <a:defRPr sz="13650">
          <a:solidFill>
            <a:schemeClr val="tx2"/>
          </a:solidFill>
          <a:latin typeface="Arial" pitchFamily="34" charset="0"/>
        </a:defRPr>
      </a:lvl5pPr>
      <a:lvl6pPr marL="342900" algn="ctr" defTabSz="2821781" rtl="0" fontAlgn="base">
        <a:spcBef>
          <a:spcPct val="0"/>
        </a:spcBef>
        <a:spcAft>
          <a:spcPct val="0"/>
        </a:spcAft>
        <a:defRPr sz="13650">
          <a:solidFill>
            <a:schemeClr val="tx2"/>
          </a:solidFill>
          <a:latin typeface="Arial" pitchFamily="34" charset="0"/>
        </a:defRPr>
      </a:lvl6pPr>
      <a:lvl7pPr marL="685800" algn="ctr" defTabSz="2821781" rtl="0" fontAlgn="base">
        <a:spcBef>
          <a:spcPct val="0"/>
        </a:spcBef>
        <a:spcAft>
          <a:spcPct val="0"/>
        </a:spcAft>
        <a:defRPr sz="13650">
          <a:solidFill>
            <a:schemeClr val="tx2"/>
          </a:solidFill>
          <a:latin typeface="Arial" pitchFamily="34" charset="0"/>
        </a:defRPr>
      </a:lvl7pPr>
      <a:lvl8pPr marL="1028700" algn="ctr" defTabSz="2821781" rtl="0" fontAlgn="base">
        <a:spcBef>
          <a:spcPct val="0"/>
        </a:spcBef>
        <a:spcAft>
          <a:spcPct val="0"/>
        </a:spcAft>
        <a:defRPr sz="13650">
          <a:solidFill>
            <a:schemeClr val="tx2"/>
          </a:solidFill>
          <a:latin typeface="Arial" pitchFamily="34" charset="0"/>
        </a:defRPr>
      </a:lvl8pPr>
      <a:lvl9pPr marL="1371600" algn="ctr" defTabSz="2821781" rtl="0" fontAlgn="base">
        <a:spcBef>
          <a:spcPct val="0"/>
        </a:spcBef>
        <a:spcAft>
          <a:spcPct val="0"/>
        </a:spcAft>
        <a:defRPr sz="13650">
          <a:solidFill>
            <a:schemeClr val="tx2"/>
          </a:solidFill>
          <a:latin typeface="Arial" pitchFamily="34" charset="0"/>
        </a:defRPr>
      </a:lvl9pPr>
    </p:titleStyle>
    <p:bodyStyle>
      <a:lvl1pPr marL="1057275" indent="-1057275" algn="l" defTabSz="2821781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  <a:ea typeface="+mn-ea"/>
          <a:cs typeface="+mn-cs"/>
        </a:defRPr>
      </a:lvl1pPr>
      <a:lvl2pPr marL="2293144" indent="-882254" algn="l" defTabSz="2821781" rtl="0" eaLnBrk="0" fontAlgn="base" hangingPunct="0">
        <a:spcBef>
          <a:spcPct val="20000"/>
        </a:spcBef>
        <a:spcAft>
          <a:spcPct val="0"/>
        </a:spcAft>
        <a:buChar char="–"/>
        <a:defRPr sz="8625">
          <a:solidFill>
            <a:schemeClr val="tx1"/>
          </a:solidFill>
          <a:latin typeface="+mn-lt"/>
        </a:defRPr>
      </a:lvl2pPr>
      <a:lvl3pPr marL="3526631" indent="-704850" algn="l" defTabSz="2821781" rtl="0" eaLnBrk="0" fontAlgn="base" hangingPunct="0">
        <a:spcBef>
          <a:spcPct val="20000"/>
        </a:spcBef>
        <a:spcAft>
          <a:spcPct val="0"/>
        </a:spcAft>
        <a:buChar char="•"/>
        <a:defRPr sz="7425">
          <a:solidFill>
            <a:schemeClr val="tx1"/>
          </a:solidFill>
          <a:latin typeface="+mn-lt"/>
        </a:defRPr>
      </a:lvl3pPr>
      <a:lvl4pPr marL="4937522" indent="-704850" algn="l" defTabSz="2821781" rtl="0" eaLnBrk="0" fontAlgn="base" hangingPunct="0">
        <a:spcBef>
          <a:spcPct val="20000"/>
        </a:spcBef>
        <a:spcAft>
          <a:spcPct val="0"/>
        </a:spcAft>
        <a:buChar char="–"/>
        <a:defRPr sz="6150">
          <a:solidFill>
            <a:schemeClr val="tx1"/>
          </a:solidFill>
          <a:latin typeface="+mn-lt"/>
        </a:defRPr>
      </a:lvl4pPr>
      <a:lvl5pPr marL="6349604" indent="-706041" algn="l" defTabSz="2821781" rtl="0" eaLnBrk="0" fontAlgn="base" hangingPunct="0">
        <a:spcBef>
          <a:spcPct val="20000"/>
        </a:spcBef>
        <a:spcAft>
          <a:spcPct val="0"/>
        </a:spcAft>
        <a:buChar char="»"/>
        <a:defRPr sz="6150">
          <a:solidFill>
            <a:schemeClr val="tx1"/>
          </a:solidFill>
          <a:latin typeface="+mn-lt"/>
        </a:defRPr>
      </a:lvl5pPr>
      <a:lvl6pPr marL="6692504" indent="-706041" algn="l" defTabSz="2821781" rtl="0" fontAlgn="base">
        <a:spcBef>
          <a:spcPct val="20000"/>
        </a:spcBef>
        <a:spcAft>
          <a:spcPct val="0"/>
        </a:spcAft>
        <a:buChar char="»"/>
        <a:defRPr sz="6150">
          <a:solidFill>
            <a:schemeClr val="tx1"/>
          </a:solidFill>
          <a:latin typeface="+mn-lt"/>
        </a:defRPr>
      </a:lvl6pPr>
      <a:lvl7pPr marL="7035404" indent="-706041" algn="l" defTabSz="2821781" rtl="0" fontAlgn="base">
        <a:spcBef>
          <a:spcPct val="20000"/>
        </a:spcBef>
        <a:spcAft>
          <a:spcPct val="0"/>
        </a:spcAft>
        <a:buChar char="»"/>
        <a:defRPr sz="6150">
          <a:solidFill>
            <a:schemeClr val="tx1"/>
          </a:solidFill>
          <a:latin typeface="+mn-lt"/>
        </a:defRPr>
      </a:lvl7pPr>
      <a:lvl8pPr marL="7378304" indent="-706041" algn="l" defTabSz="2821781" rtl="0" fontAlgn="base">
        <a:spcBef>
          <a:spcPct val="20000"/>
        </a:spcBef>
        <a:spcAft>
          <a:spcPct val="0"/>
        </a:spcAft>
        <a:buChar char="»"/>
        <a:defRPr sz="6150">
          <a:solidFill>
            <a:schemeClr val="tx1"/>
          </a:solidFill>
          <a:latin typeface="+mn-lt"/>
        </a:defRPr>
      </a:lvl8pPr>
      <a:lvl9pPr marL="7721204" indent="-706041" algn="l" defTabSz="2821781" rtl="0" fontAlgn="base">
        <a:spcBef>
          <a:spcPct val="20000"/>
        </a:spcBef>
        <a:spcAft>
          <a:spcPct val="0"/>
        </a:spcAft>
        <a:buChar char="»"/>
        <a:defRPr sz="615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1"/>
            <a:ext cx="38404800" cy="3542273"/>
          </a:xfr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  <a:miter lim="800000"/>
            <a:headEnd/>
            <a:tailEnd/>
          </a:ln>
        </p:spPr>
        <p:txBody>
          <a:bodyPr anchor="t"/>
          <a:lstStyle/>
          <a:p>
            <a:pPr algn="l">
              <a:spcBef>
                <a:spcPts val="1800"/>
              </a:spcBef>
            </a:pPr>
            <a:br>
              <a:rPr lang="en-US" sz="7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itchFamily="18" charset="0"/>
              </a:rPr>
            </a:br>
            <a:br>
              <a:rPr lang="en-US" sz="7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en-US" sz="36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Alexander Blandina &amp; Ellen Cohn</a:t>
            </a:r>
            <a:br>
              <a:rPr lang="en-US" sz="36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itchFamily="18" charset="0"/>
              </a:rPr>
              <a:t>Department of Psychology</a:t>
            </a:r>
            <a:br>
              <a:rPr lang="en-US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30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49" name="Text Box 154"/>
          <p:cNvSpPr txBox="1">
            <a:spLocks noChangeArrowheads="1"/>
          </p:cNvSpPr>
          <p:nvPr/>
        </p:nvSpPr>
        <p:spPr bwMode="auto">
          <a:xfrm>
            <a:off x="25739513" y="5449791"/>
            <a:ext cx="12225271" cy="18462747"/>
          </a:xfrm>
          <a:prstGeom prst="rect">
            <a:avLst/>
          </a:prstGeom>
          <a:noFill/>
          <a:ln w="127000" cmpd="dbl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2870" tIns="51435" rIns="102870" bIns="51435">
            <a:spAutoFit/>
          </a:bodyPr>
          <a:lstStyle>
            <a:lvl1pPr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/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Study 1</a:t>
            </a:r>
            <a:endParaRPr lang="en-US" sz="27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28625" indent="-428625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 support of previous research, perceptions of justice produced significant differences in consumer trust</a:t>
            </a:r>
          </a:p>
          <a:p>
            <a:pPr marL="985838" lvl="1" indent="-428625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High DJ and PJ caused a significant increase trust</a:t>
            </a:r>
          </a:p>
          <a:p>
            <a:pPr marL="985838" lvl="1" indent="-428625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 effect found due to CBR</a:t>
            </a:r>
          </a:p>
          <a:p>
            <a:pPr marL="428625" indent="-428625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Perceptions of  distributive justice interacted with CBRs to affect consumer trust </a:t>
            </a:r>
          </a:p>
          <a:p>
            <a:pPr marL="1171575" lvl="1" indent="-428625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Within an exchange relationship, low DJ significantly lowered consumer trust compared to those who experienced low DJ within a communal relationship</a:t>
            </a:r>
          </a:p>
          <a:p>
            <a:pPr marL="1171575" lvl="1" indent="-428625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High DJ did not produce a significant difference between CBRs</a:t>
            </a:r>
          </a:p>
          <a:p>
            <a:pPr marL="428625" indent="-428625" algn="l" eaLnBrk="1" hangingPunct="1"/>
            <a:endParaRPr lang="en-US" sz="27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28625" indent="-428625" algn="l" eaLnBrk="1" hangingPunct="1"/>
            <a:r>
              <a:rPr lang="en-US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Study 2</a:t>
            </a:r>
          </a:p>
          <a:p>
            <a:pPr marL="457200" indent="-457200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Although not significant, interaction effect from first study was directionally replicated</a:t>
            </a:r>
          </a:p>
          <a:p>
            <a:pPr marL="1200150" lvl="1" indent="-457200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Lack of significance could be due to small sample and small effect size</a:t>
            </a:r>
          </a:p>
          <a:p>
            <a:pPr marL="457200" indent="-457200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Participants considered Exchange and Communal CBRs as similarly positive</a:t>
            </a:r>
          </a:p>
          <a:p>
            <a:pPr marL="1200150" lvl="1" indent="-457200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May account for small effect found within first study</a:t>
            </a:r>
          </a:p>
          <a:p>
            <a:pPr marL="457200" indent="-457200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Positive CBRs significantly increased consumer trust compared to negative CBRs</a:t>
            </a:r>
          </a:p>
          <a:p>
            <a:pPr marL="1200150" lvl="1" indent="-457200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Effect was removed when controlling for perceptions of justice</a:t>
            </a:r>
          </a:p>
          <a:p>
            <a:pPr marL="457200" indent="-457200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Within negative CBRs, high perceptions of DJ predicted an increase in consumer trust while higher perceptions of PJ only had a marginal influence</a:t>
            </a:r>
          </a:p>
          <a:p>
            <a:pPr marL="457200" indent="-457200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Within positive CBRs, both high perceptions of DJ and PJ significantly predicted increased consumer trust</a:t>
            </a:r>
          </a:p>
          <a:p>
            <a:pPr marL="457200" indent="-457200" algn="l" eaLnBrk="1" hangingPunct="1">
              <a:buFont typeface="Arial" panose="020B0604020202020204" pitchFamily="34" charset="0"/>
              <a:buChar char="•"/>
            </a:pPr>
            <a:endParaRPr lang="en-US" sz="27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28625" indent="-428625" algn="l" eaLnBrk="1" hangingPunct="1"/>
            <a:r>
              <a:rPr lang="en-US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Implications</a:t>
            </a:r>
          </a:p>
          <a:p>
            <a:pPr marL="428625" indent="-428625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First evidence of CBRs and perceptions of justice affecting consumer trust towards a brand and their actions</a:t>
            </a:r>
          </a:p>
          <a:p>
            <a:pPr marL="1171575" lvl="1" indent="-428625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Type of CBR interacts with different forms of justice perceptions to influence the way consumers think about brands</a:t>
            </a:r>
          </a:p>
          <a:p>
            <a:pPr marL="1171575" lvl="1" indent="-428625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Positive CBR brands could be inadvertently providing low DJ or PJ causing consumers to defect towards competitors</a:t>
            </a:r>
          </a:p>
          <a:p>
            <a:pPr marL="428625" indent="-428625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 increase trust, branded firms must be aware of both the consumer expectations of their relationship and their perceptions of justice</a:t>
            </a:r>
          </a:p>
          <a:p>
            <a:pPr algn="l" eaLnBrk="1" hangingPunct="1"/>
            <a:endParaRPr lang="en-US" sz="27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hangingPunct="1"/>
            <a:r>
              <a:rPr lang="en-US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Future Directions</a:t>
            </a:r>
          </a:p>
          <a:p>
            <a:pPr marL="428625" indent="-428625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Separate procedural and interactional justice</a:t>
            </a:r>
          </a:p>
          <a:p>
            <a:pPr marL="1171575" lvl="1" indent="-428625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Respectful treatment may be more pertinent than the application of fair procedures</a:t>
            </a:r>
          </a:p>
          <a:p>
            <a:pPr marL="428625" indent="-428625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Utilize consistent trust scales to increase generalizability of results</a:t>
            </a:r>
          </a:p>
          <a:p>
            <a:pPr marL="428625" indent="-428625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Unclear high DJ and PJ may directly affect consumer trust within CBR types</a:t>
            </a:r>
          </a:p>
          <a:p>
            <a:pPr marL="1171575" lvl="1" indent="-428625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Experimentally manipulate high and low perceptions of justice within negative and positive CBRs</a:t>
            </a:r>
          </a:p>
          <a:p>
            <a:pPr marL="428625" indent="-428625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Perceptions of justice could influence future CBR norms and expectations</a:t>
            </a:r>
          </a:p>
          <a:p>
            <a:pPr marL="1171575" lvl="1" indent="-428625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Examine number of instances high or low instances of justice is needed to change a consumer’s CBR with brand</a:t>
            </a:r>
          </a:p>
        </p:txBody>
      </p:sp>
      <p:sp>
        <p:nvSpPr>
          <p:cNvPr id="2150" name="Text Box 161"/>
          <p:cNvSpPr txBox="1">
            <a:spLocks noChangeArrowheads="1"/>
          </p:cNvSpPr>
          <p:nvPr/>
        </p:nvSpPr>
        <p:spPr bwMode="auto">
          <a:xfrm>
            <a:off x="29275088" y="10275889"/>
            <a:ext cx="171450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en-US" sz="225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1" name="Rectangle 163"/>
          <p:cNvSpPr>
            <a:spLocks noChangeArrowheads="1"/>
          </p:cNvSpPr>
          <p:nvPr/>
        </p:nvSpPr>
        <p:spPr bwMode="auto">
          <a:xfrm>
            <a:off x="306570" y="8125128"/>
            <a:ext cx="11420226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02870" tIns="51435" rIns="102870" bIns="51435" anchor="ctr"/>
          <a:lstStyle/>
          <a:p>
            <a:pPr defTabSz="2821781"/>
            <a:r>
              <a:rPr lang="en-US" sz="44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Background</a:t>
            </a:r>
          </a:p>
        </p:txBody>
      </p:sp>
      <p:sp>
        <p:nvSpPr>
          <p:cNvPr id="2152" name="Rectangle 164"/>
          <p:cNvSpPr>
            <a:spLocks noChangeArrowheads="1"/>
          </p:cNvSpPr>
          <p:nvPr/>
        </p:nvSpPr>
        <p:spPr bwMode="auto">
          <a:xfrm>
            <a:off x="12061371" y="3826317"/>
            <a:ext cx="13008993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02870" tIns="51435" rIns="102870" bIns="51435" anchor="ctr"/>
          <a:lstStyle/>
          <a:p>
            <a:pPr defTabSz="2821781"/>
            <a:r>
              <a:rPr lang="en-US" sz="44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Results</a:t>
            </a:r>
          </a:p>
        </p:txBody>
      </p:sp>
      <p:sp>
        <p:nvSpPr>
          <p:cNvPr id="2153" name="Rectangle 165"/>
          <p:cNvSpPr>
            <a:spLocks noChangeArrowheads="1"/>
          </p:cNvSpPr>
          <p:nvPr/>
        </p:nvSpPr>
        <p:spPr bwMode="auto">
          <a:xfrm>
            <a:off x="25505465" y="3826317"/>
            <a:ext cx="12623658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02870" tIns="51435" rIns="102870" bIns="51435" anchor="ctr"/>
          <a:lstStyle/>
          <a:p>
            <a:pPr defTabSz="2821781"/>
            <a:r>
              <a:rPr lang="en-US" sz="44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Discussion</a:t>
            </a:r>
          </a:p>
        </p:txBody>
      </p:sp>
      <p:sp>
        <p:nvSpPr>
          <p:cNvPr id="2154" name="Rectangle 166"/>
          <p:cNvSpPr>
            <a:spLocks noChangeArrowheads="1"/>
          </p:cNvSpPr>
          <p:nvPr/>
        </p:nvSpPr>
        <p:spPr bwMode="auto">
          <a:xfrm>
            <a:off x="238372" y="21782932"/>
            <a:ext cx="11420227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02870" tIns="51435" rIns="102870" bIns="51435" anchor="ctr"/>
          <a:lstStyle/>
          <a:p>
            <a:pPr defTabSz="2821781"/>
            <a:r>
              <a:rPr lang="en-US" sz="44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</a:t>
            </a:r>
          </a:p>
        </p:txBody>
      </p:sp>
      <p:sp>
        <p:nvSpPr>
          <p:cNvPr id="2155" name="Rectangle 167"/>
          <p:cNvSpPr>
            <a:spLocks noChangeArrowheads="1"/>
          </p:cNvSpPr>
          <p:nvPr/>
        </p:nvSpPr>
        <p:spPr bwMode="auto">
          <a:xfrm>
            <a:off x="238373" y="3835220"/>
            <a:ext cx="11420228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02870" tIns="51435" rIns="102870" bIns="51435" anchor="ctr"/>
          <a:lstStyle/>
          <a:p>
            <a:pPr defTabSz="2821781"/>
            <a:r>
              <a:rPr lang="en-US" sz="4400" dirty="0">
                <a:solidFill>
                  <a:srgbClr val="FDFDF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Research Question</a:t>
            </a:r>
          </a:p>
        </p:txBody>
      </p:sp>
      <p:sp>
        <p:nvSpPr>
          <p:cNvPr id="2156" name="Text Box 168"/>
          <p:cNvSpPr txBox="1">
            <a:spLocks noChangeArrowheads="1"/>
          </p:cNvSpPr>
          <p:nvPr/>
        </p:nvSpPr>
        <p:spPr bwMode="auto">
          <a:xfrm>
            <a:off x="331767" y="9564633"/>
            <a:ext cx="10986043" cy="12153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800000"/>
                    </a:gs>
                    <a:gs pos="50000">
                      <a:srgbClr val="A14343"/>
                    </a:gs>
                    <a:gs pos="100000">
                      <a:srgbClr val="800000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2870" tIns="51435" rIns="102870" bIns="51435">
            <a:spAutoFit/>
          </a:bodyPr>
          <a:lstStyle>
            <a:lvl1pPr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>
              <a:spcAft>
                <a:spcPts val="0"/>
              </a:spcAft>
            </a:pP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Consumer Trust</a:t>
            </a:r>
          </a:p>
          <a:p>
            <a:pPr marL="428625" indent="-428625" algn="l" eaLnBrk="1" hangingPunct="1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belief that  brand is reliable and capable of fulfilling promises</a:t>
            </a:r>
          </a:p>
          <a:p>
            <a:pPr marL="1171575" lvl="1" indent="-428625" algn="l" eaLnBrk="1" hangingPunct="1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dynamic process that leads to both positive and negative outcomes (</a:t>
            </a:r>
            <a:r>
              <a:rPr lang="en-US" sz="27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Garbarino</a:t>
            </a: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&amp; Johnson, 1999; </a:t>
            </a:r>
            <a:r>
              <a:rPr lang="en-US" sz="27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Sirdeshmukh</a:t>
            </a: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Singh, &amp; Sabol, 2002)</a:t>
            </a:r>
          </a:p>
          <a:p>
            <a:pPr algn="l" eaLnBrk="1" hangingPunct="1">
              <a:spcAft>
                <a:spcPts val="0"/>
              </a:spcAft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eaLnBrk="1" hangingPunct="1">
              <a:spcAft>
                <a:spcPts val="0"/>
              </a:spcAft>
            </a:pP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Distributive Justice (DJ)</a:t>
            </a:r>
          </a:p>
          <a:p>
            <a:pPr marL="428625" indent="-428625" algn="l" eaLnBrk="1" hangingPunct="1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Obtaining a fair outcome (e.g., receiving a refund for a defective product) </a:t>
            </a:r>
          </a:p>
          <a:p>
            <a:pPr marL="1171575" lvl="1" indent="-428625" algn="l" eaLnBrk="1" hangingPunct="1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Produces increased consumer loyalty, trust, satisfaction, and reduced negative word of mouth (Adams, 1965; </a:t>
            </a:r>
            <a:r>
              <a:rPr lang="en-US" sz="2700" b="0" dirty="0" err="1">
                <a:solidFill>
                  <a:schemeClr val="tx1"/>
                </a:solidFill>
                <a:latin typeface="Times New Roman"/>
                <a:ea typeface="Calibri"/>
              </a:rPr>
              <a:t>Huppertz</a:t>
            </a:r>
            <a:r>
              <a:rPr lang="en-US" sz="2700" b="0" dirty="0">
                <a:solidFill>
                  <a:schemeClr val="tx1"/>
                </a:solidFill>
                <a:latin typeface="Times New Roman"/>
                <a:ea typeface="Calibri"/>
              </a:rPr>
              <a:t>, </a:t>
            </a:r>
            <a:r>
              <a:rPr lang="en-US" sz="2700" b="0" dirty="0" err="1">
                <a:solidFill>
                  <a:schemeClr val="tx1"/>
                </a:solidFill>
                <a:latin typeface="Times New Roman"/>
                <a:ea typeface="Calibri"/>
              </a:rPr>
              <a:t>Arenson</a:t>
            </a:r>
            <a:r>
              <a:rPr lang="en-US" sz="2700" b="0" dirty="0">
                <a:solidFill>
                  <a:schemeClr val="tx1"/>
                </a:solidFill>
                <a:latin typeface="Times New Roman"/>
                <a:ea typeface="Calibri"/>
              </a:rPr>
              <a:t>, &amp; Evans, 1978</a:t>
            </a: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Oliver &amp; Swan, 1989; Tax et al., 1998) </a:t>
            </a:r>
          </a:p>
          <a:p>
            <a:pPr algn="l" eaLnBrk="1" hangingPunct="1">
              <a:spcAft>
                <a:spcPts val="0"/>
              </a:spcAft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eaLnBrk="1" hangingPunct="1">
              <a:spcAft>
                <a:spcPts val="0"/>
              </a:spcAft>
            </a:pP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Procedural Justice (PJ) </a:t>
            </a:r>
          </a:p>
          <a:p>
            <a:pPr marL="428625" indent="-428625" algn="l" eaLnBrk="1" hangingPunct="1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Receiving fair treatment within an interaction (e.g., consumer service provides respect and attentively listens to consumer complaints)</a:t>
            </a:r>
          </a:p>
          <a:p>
            <a:pPr marL="1171575" lvl="1" indent="-428625" algn="l" eaLnBrk="1" hangingPunct="1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Produces increased trust, commitment, and loyalty towards the brand (Sparks &amp; McColl-Kennedy, 2001; Tyler, &amp; </a:t>
            </a:r>
            <a:r>
              <a:rPr lang="en-US" sz="27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Blader</a:t>
            </a: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2003)</a:t>
            </a:r>
          </a:p>
          <a:p>
            <a:pPr marL="1171575" lvl="1" indent="-428625" algn="l" eaLnBrk="1" hangingPunct="1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eaLnBrk="1" hangingPunct="1">
              <a:spcAft>
                <a:spcPts val="0"/>
              </a:spcAft>
            </a:pP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Consumer Brand Relationships (CBRs)</a:t>
            </a:r>
          </a:p>
          <a:p>
            <a:pPr marL="428625" indent="-428625" algn="l" eaLnBrk="1" hangingPunct="1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Forming a relationship with consumers increases consumer trust (Avery, Fournier, &amp; </a:t>
            </a:r>
            <a:r>
              <a:rPr lang="en-US" sz="27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Wittenbraker</a:t>
            </a: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2014)</a:t>
            </a:r>
          </a:p>
          <a:p>
            <a:pPr marL="428625" indent="-428625" algn="l" eaLnBrk="1" hangingPunct="1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Violation of relationship type leads to consumers holding a grudge against a business indefinitely (</a:t>
            </a:r>
            <a:r>
              <a:rPr lang="en-US" sz="27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Gregoire</a:t>
            </a: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Tripp, &amp; </a:t>
            </a:r>
            <a:r>
              <a:rPr lang="en-US" sz="27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Legoux</a:t>
            </a: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2009) </a:t>
            </a:r>
          </a:p>
          <a:p>
            <a:pPr marL="1171575" lvl="1" indent="-428625" algn="l" eaLnBrk="1" hangingPunct="1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Exchange - Consumer pays money for a service and trusts a business to perform it with quality (Morgan &amp; Hunt, 1994)</a:t>
            </a:r>
          </a:p>
          <a:p>
            <a:pPr marL="1171575" lvl="1" indent="-428625" algn="l" eaLnBrk="1" hangingPunct="1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Communal - Individuals and businesses work towards helping one another without expectations of reciprocation </a:t>
            </a:r>
            <a:r>
              <a:rPr lang="en-US" sz="2700" b="0" kern="50" dirty="0">
                <a:solidFill>
                  <a:schemeClr val="tx1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(Aggarwal, 2004)</a:t>
            </a:r>
          </a:p>
          <a:p>
            <a:pPr marL="1171575" lvl="1" indent="-428625" algn="l" eaLnBrk="1" hangingPunct="1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Abusive - Consumers feel the brand does not seem to value them as a customer; no matter what is done to change or ignore the situation, the wrongful treatment continues (Miller, Fournier, &amp; Allen, 2012)</a:t>
            </a:r>
          </a:p>
        </p:txBody>
      </p:sp>
      <p:sp>
        <p:nvSpPr>
          <p:cNvPr id="2157" name="Text Box 170"/>
          <p:cNvSpPr txBox="1">
            <a:spLocks noChangeArrowheads="1"/>
          </p:cNvSpPr>
          <p:nvPr/>
        </p:nvSpPr>
        <p:spPr bwMode="auto">
          <a:xfrm>
            <a:off x="331767" y="23213412"/>
            <a:ext cx="11095999" cy="9660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800000"/>
                    </a:gs>
                    <a:gs pos="50000">
                      <a:srgbClr val="A14343"/>
                    </a:gs>
                    <a:gs pos="100000">
                      <a:srgbClr val="800000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2870" tIns="51435" rIns="102870" bIns="51435">
            <a:spAutoFit/>
          </a:bodyPr>
          <a:lstStyle>
            <a:lvl1pPr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/>
            <a:r>
              <a:rPr lang="en-US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Study 1</a:t>
            </a:r>
          </a:p>
          <a:p>
            <a:pPr algn="l" eaLnBrk="1" hangingPunct="1"/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272 participants: 68.6% Female, 89.7% Caucasian, Average age 19.23 (</a:t>
            </a:r>
            <a:r>
              <a:rPr lang="en-US" sz="27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SD</a:t>
            </a: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1.07), Mainly freshman (50.2%) &amp; sophomores (32.5%)</a:t>
            </a:r>
          </a:p>
          <a:p>
            <a:pPr algn="l" eaLnBrk="1" hangingPunct="1"/>
            <a:endParaRPr lang="en-US" sz="27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hangingPunct="1"/>
            <a:r>
              <a:rPr lang="en-US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Procedure</a:t>
            </a:r>
          </a:p>
          <a:p>
            <a:pPr marL="457200" indent="-457200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Participants read a vignette which manipulated DJ, PJ, and CBR</a:t>
            </a:r>
          </a:p>
          <a:p>
            <a:pPr algn="l" eaLnBrk="1" hangingPunct="1"/>
            <a:r>
              <a:rPr lang="en-US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Dependent Measure</a:t>
            </a:r>
            <a:endParaRPr lang="en-US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28625" indent="-428625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Consumer Trust </a:t>
            </a:r>
            <a:r>
              <a:rPr lang="en-US" sz="27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4.18 (1.23), </a:t>
            </a:r>
            <a:r>
              <a:rPr lang="en-US" sz="27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.94</a:t>
            </a:r>
          </a:p>
          <a:p>
            <a:pPr marL="428625" indent="-428625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 Items (7 point-</a:t>
            </a:r>
            <a:r>
              <a:rPr lang="en-US" sz="27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likert</a:t>
            </a: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scale)</a:t>
            </a:r>
          </a:p>
          <a:p>
            <a:pPr marL="428625" indent="-428625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“Overall, the seller is not trustworthy” (r) </a:t>
            </a:r>
          </a:p>
          <a:p>
            <a:pPr marL="428625" indent="-428625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“The seller was fair in its conduct throughout the transaction” </a:t>
            </a:r>
          </a:p>
          <a:p>
            <a:pPr marL="428625" indent="-428625" algn="l" eaLnBrk="1" hangingPunct="1">
              <a:buFont typeface="Arial" panose="020B0604020202020204" pitchFamily="34" charset="0"/>
              <a:buChar char="•"/>
            </a:pPr>
            <a:endParaRPr lang="en-US" sz="27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eaLnBrk="1" hangingPunct="1"/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Study 2</a:t>
            </a:r>
          </a:p>
          <a:p>
            <a:pPr algn="l" eaLnBrk="1" hangingPunct="1"/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198 participants: 73.7% Female, 93%</a:t>
            </a:r>
            <a:r>
              <a:rPr lang="en-US" sz="2700" b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Caucasian, Average age 18.89 (</a:t>
            </a:r>
            <a:r>
              <a:rPr lang="en-US" sz="27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SD</a:t>
            </a: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1.27), Mainly freshman (45.3%) &amp; sophomores (35.9%)</a:t>
            </a:r>
          </a:p>
          <a:p>
            <a:pPr algn="l" eaLnBrk="1" hangingPunct="1"/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eaLnBrk="1" hangingPunct="1"/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Procedure</a:t>
            </a:r>
          </a:p>
          <a:p>
            <a:pPr marL="457200" indent="-457200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Participants matched a brand from their personal experience with a description of one of eight different CBRs </a:t>
            </a:r>
          </a:p>
          <a:p>
            <a:pPr algn="l" eaLnBrk="1" hangingPunct="1"/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Dependent Measure</a:t>
            </a:r>
            <a:endParaRPr lang="en-US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28625" indent="-428625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Consumer Trust </a:t>
            </a:r>
            <a:r>
              <a:rPr lang="en-US" sz="27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3.21 (1.58), </a:t>
            </a:r>
            <a:r>
              <a:rPr lang="en-US" sz="27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.92</a:t>
            </a:r>
          </a:p>
          <a:p>
            <a:pPr marL="428625" indent="-428625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Items (7 point-</a:t>
            </a:r>
            <a:r>
              <a:rPr lang="en-US" sz="27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likert</a:t>
            </a: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scale)</a:t>
            </a:r>
          </a:p>
          <a:p>
            <a:pPr marL="428625" indent="-428625" algn="l" eaLnBrk="1" hangingPunct="1">
              <a:buFont typeface="Arial" panose="020B0604020202020204" pitchFamily="34" charset="0"/>
              <a:buChar char="•"/>
            </a:pP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“I can count on the brand to do what is best for me.” </a:t>
            </a:r>
          </a:p>
        </p:txBody>
      </p:sp>
      <p:sp>
        <p:nvSpPr>
          <p:cNvPr id="2158" name="Text Box 171"/>
          <p:cNvSpPr txBox="1">
            <a:spLocks noChangeArrowheads="1"/>
          </p:cNvSpPr>
          <p:nvPr/>
        </p:nvSpPr>
        <p:spPr bwMode="auto">
          <a:xfrm>
            <a:off x="291554" y="5338142"/>
            <a:ext cx="11435242" cy="3307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800000"/>
                    </a:gs>
                    <a:gs pos="50000">
                      <a:srgbClr val="A14343"/>
                    </a:gs>
                    <a:gs pos="100000">
                      <a:srgbClr val="800000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2870" tIns="51435" rIns="102870" bIns="51435">
            <a:spAutoFit/>
          </a:bodyPr>
          <a:lstStyle>
            <a:lvl1pPr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indent="-342900" algn="l">
              <a:spcAft>
                <a:spcPts val="2250"/>
              </a:spcAft>
            </a:pP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Between 65 to 85% of satisfied consumers defect a brand’s competitor even though reporting positive interactions with the brand (</a:t>
            </a:r>
            <a:r>
              <a:rPr lang="en-US" sz="27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Reichheld</a:t>
            </a: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1996). To explain this behavior, both consumer-brand relationships and perceptions of justice separately examine changes in consumer trust. Unfortunately, no researcher has studied the simultaneous effects of both factors. Could they interact to affect consumer trust? </a:t>
            </a:r>
          </a:p>
          <a:p>
            <a:pPr indent="-342900" algn="l">
              <a:spcAft>
                <a:spcPts val="2250"/>
              </a:spcAft>
            </a:pPr>
            <a:r>
              <a:rPr lang="en-US" sz="27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9" name="Rectangle 165"/>
          <p:cNvSpPr>
            <a:spLocks noChangeArrowheads="1"/>
          </p:cNvSpPr>
          <p:nvPr/>
        </p:nvSpPr>
        <p:spPr bwMode="auto">
          <a:xfrm>
            <a:off x="25540320" y="23752655"/>
            <a:ext cx="12623658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02870" tIns="51435" rIns="102870" bIns="51435" anchor="ctr"/>
          <a:lstStyle/>
          <a:p>
            <a:pPr defTabSz="2821781"/>
            <a:r>
              <a:rPr lang="en-US" sz="44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540320" y="25195354"/>
            <a:ext cx="12353851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spcBef>
                <a:spcPts val="0"/>
              </a:spcBef>
              <a:spcAft>
                <a:spcPts val="0"/>
              </a:spcAft>
            </a:pPr>
            <a:r>
              <a:rPr lang="en-US" sz="1800" b="0" dirty="0">
                <a:solidFill>
                  <a:schemeClr val="tx1"/>
                </a:solidFill>
                <a:latin typeface="Times New Roman"/>
                <a:ea typeface="Calibri"/>
              </a:rPr>
              <a:t>Adams, J. S. (1965). Inequity In social exchange. Advances in Experimental Social Psychology, 2, 267–299. http://doi.org/10.1016/S0065-2601(08)60108-2.</a:t>
            </a:r>
          </a:p>
          <a:p>
            <a:pPr marL="342900" indent="-342900" algn="l">
              <a:spcBef>
                <a:spcPts val="0"/>
              </a:spcBef>
              <a:spcAft>
                <a:spcPts val="0"/>
              </a:spcAft>
            </a:pPr>
            <a:r>
              <a:rPr lang="en-US" sz="1800" b="0" dirty="0">
                <a:solidFill>
                  <a:schemeClr val="tx1"/>
                </a:solidFill>
                <a:latin typeface="Times New Roman"/>
                <a:ea typeface="Calibri"/>
              </a:rPr>
              <a:t>Aggarwal, P. (2004). The effects of brand relationship norms on consumer attitudes and behavior. Journal of Consumer Research, 31(1), 87-101.</a:t>
            </a:r>
          </a:p>
          <a:p>
            <a:pPr marL="342900" indent="-342900" algn="l">
              <a:spcBef>
                <a:spcPts val="0"/>
              </a:spcBef>
              <a:spcAft>
                <a:spcPts val="0"/>
              </a:spcAft>
            </a:pPr>
            <a:r>
              <a:rPr lang="en-US" sz="1800" b="0" dirty="0">
                <a:solidFill>
                  <a:schemeClr val="tx1"/>
                </a:solidFill>
                <a:latin typeface="Times New Roman"/>
                <a:ea typeface="Calibri"/>
              </a:rPr>
              <a:t>Avery, J., Fournier, S., &amp; </a:t>
            </a:r>
            <a:r>
              <a:rPr lang="en-US" sz="1800" b="0" dirty="0" err="1">
                <a:solidFill>
                  <a:schemeClr val="tx1"/>
                </a:solidFill>
                <a:latin typeface="Times New Roman"/>
                <a:ea typeface="Calibri"/>
              </a:rPr>
              <a:t>Wittenbraker</a:t>
            </a:r>
            <a:r>
              <a:rPr lang="en-US" sz="1800" b="0" dirty="0">
                <a:solidFill>
                  <a:schemeClr val="tx1"/>
                </a:solidFill>
                <a:latin typeface="Times New Roman"/>
                <a:ea typeface="Calibri"/>
              </a:rPr>
              <a:t>, J. (2014). Unlock the mysteries of your customer relationships. Harvard Business Review, 92(7), 8.</a:t>
            </a:r>
          </a:p>
          <a:p>
            <a:pPr marL="342900" indent="-342900" algn="l">
              <a:spcBef>
                <a:spcPts val="0"/>
              </a:spcBef>
              <a:spcAft>
                <a:spcPts val="0"/>
              </a:spcAft>
            </a:pPr>
            <a:r>
              <a:rPr lang="en-US" sz="1800" b="0" dirty="0" err="1">
                <a:solidFill>
                  <a:schemeClr val="tx1"/>
                </a:solidFill>
                <a:latin typeface="Times New Roman"/>
                <a:ea typeface="Calibri"/>
              </a:rPr>
              <a:t>Garbarino</a:t>
            </a:r>
            <a:r>
              <a:rPr lang="en-US" sz="1800" b="0" dirty="0">
                <a:solidFill>
                  <a:schemeClr val="tx1"/>
                </a:solidFill>
                <a:latin typeface="Times New Roman"/>
                <a:ea typeface="Calibri"/>
              </a:rPr>
              <a:t>, E., &amp; Johnson, M. S. (1999). The different roles of satisfaction, trust, and commitment in customer relationships. Journal of Marketing, 63(2), 70–87.</a:t>
            </a:r>
          </a:p>
          <a:p>
            <a:pPr marL="342900" indent="-342900" algn="l">
              <a:spcBef>
                <a:spcPts val="0"/>
              </a:spcBef>
              <a:spcAft>
                <a:spcPts val="0"/>
              </a:spcAft>
            </a:pPr>
            <a:r>
              <a:rPr lang="en-US" sz="1800" b="0" dirty="0" err="1">
                <a:solidFill>
                  <a:schemeClr val="tx1"/>
                </a:solidFill>
                <a:latin typeface="Times New Roman"/>
                <a:ea typeface="Calibri"/>
              </a:rPr>
              <a:t>Grégoire</a:t>
            </a:r>
            <a:r>
              <a:rPr lang="en-US" sz="1800" b="0" dirty="0">
                <a:solidFill>
                  <a:schemeClr val="tx1"/>
                </a:solidFill>
                <a:latin typeface="Times New Roman"/>
                <a:ea typeface="Calibri"/>
              </a:rPr>
              <a:t>, Y., Tripp, T. M., &amp; </a:t>
            </a:r>
            <a:r>
              <a:rPr lang="en-US" sz="1800" b="0" dirty="0" err="1">
                <a:solidFill>
                  <a:schemeClr val="tx1"/>
                </a:solidFill>
                <a:latin typeface="Times New Roman"/>
                <a:ea typeface="Calibri"/>
              </a:rPr>
              <a:t>Legoux</a:t>
            </a:r>
            <a:r>
              <a:rPr lang="en-US" sz="1800" b="0" dirty="0">
                <a:solidFill>
                  <a:schemeClr val="tx1"/>
                </a:solidFill>
                <a:latin typeface="Times New Roman"/>
                <a:ea typeface="Calibri"/>
              </a:rPr>
              <a:t>, R. (2009). When customer love turns into lasting hate: the effects of relationship strength and time on customer revenge and avoidance. Journal of Marketing, 73(6), 18-32 </a:t>
            </a:r>
          </a:p>
          <a:p>
            <a:pPr marL="342900" indent="-342900" algn="l">
              <a:spcBef>
                <a:spcPts val="0"/>
              </a:spcBef>
              <a:spcAft>
                <a:spcPts val="0"/>
              </a:spcAft>
            </a:pPr>
            <a:r>
              <a:rPr lang="en-US" sz="1800" b="0" dirty="0" err="1">
                <a:solidFill>
                  <a:schemeClr val="tx1"/>
                </a:solidFill>
                <a:latin typeface="Times New Roman"/>
                <a:ea typeface="Calibri"/>
              </a:rPr>
              <a:t>Huppertz</a:t>
            </a:r>
            <a:r>
              <a:rPr lang="en-US" sz="1800" b="0" dirty="0">
                <a:solidFill>
                  <a:schemeClr val="tx1"/>
                </a:solidFill>
                <a:latin typeface="Times New Roman"/>
                <a:ea typeface="Calibri"/>
              </a:rPr>
              <a:t>, J. W., </a:t>
            </a:r>
            <a:r>
              <a:rPr lang="en-US" sz="1800" b="0" dirty="0" err="1">
                <a:solidFill>
                  <a:schemeClr val="tx1"/>
                </a:solidFill>
                <a:latin typeface="Times New Roman"/>
                <a:ea typeface="Calibri"/>
              </a:rPr>
              <a:t>Arenson</a:t>
            </a:r>
            <a:r>
              <a:rPr lang="en-US" sz="1800" b="0" dirty="0">
                <a:solidFill>
                  <a:schemeClr val="tx1"/>
                </a:solidFill>
                <a:latin typeface="Times New Roman"/>
                <a:ea typeface="Calibri"/>
              </a:rPr>
              <a:t>, S. J., &amp; Evans, R. H. (1978). An application of equity theory to buyer-seller exchange situations. Journal of Marketing Research, 15(2), 250–260. http://doi.org/10.2307/3151255.</a:t>
            </a:r>
          </a:p>
          <a:p>
            <a:pPr marL="342900" indent="-342900" algn="l">
              <a:spcBef>
                <a:spcPts val="0"/>
              </a:spcBef>
              <a:spcAft>
                <a:spcPts val="0"/>
              </a:spcAft>
            </a:pPr>
            <a:r>
              <a:rPr lang="en-US" sz="1800" b="0" dirty="0">
                <a:solidFill>
                  <a:schemeClr val="tx1"/>
                </a:solidFill>
                <a:latin typeface="Times New Roman"/>
                <a:ea typeface="Calibri"/>
              </a:rPr>
              <a:t>Miller, F. M., Fournier, S., &amp; Allen, C. T. (2012). Exploring relationship analogues in the brand space. In S. Fournier, M. </a:t>
            </a:r>
            <a:r>
              <a:rPr lang="en-US" sz="1800" b="0" dirty="0" err="1">
                <a:solidFill>
                  <a:schemeClr val="tx1"/>
                </a:solidFill>
                <a:latin typeface="Times New Roman"/>
                <a:ea typeface="Calibri"/>
              </a:rPr>
              <a:t>Breazeale</a:t>
            </a:r>
            <a:r>
              <a:rPr lang="en-US" sz="1800" b="0" dirty="0">
                <a:solidFill>
                  <a:schemeClr val="tx1"/>
                </a:solidFill>
                <a:latin typeface="Times New Roman"/>
                <a:ea typeface="Calibri"/>
              </a:rPr>
              <a:t>, &amp; M. </a:t>
            </a:r>
            <a:r>
              <a:rPr lang="en-US" sz="1800" b="0" dirty="0" err="1">
                <a:solidFill>
                  <a:schemeClr val="tx1"/>
                </a:solidFill>
                <a:latin typeface="Times New Roman"/>
                <a:ea typeface="Calibri"/>
              </a:rPr>
              <a:t>Fetscherin</a:t>
            </a:r>
            <a:r>
              <a:rPr lang="en-US" sz="1800" b="0" dirty="0">
                <a:solidFill>
                  <a:schemeClr val="tx1"/>
                </a:solidFill>
                <a:latin typeface="Times New Roman"/>
                <a:ea typeface="Calibri"/>
              </a:rPr>
              <a:t> (Eds.), Consumer-brand relationships: Theory and practice (pp. 30–56). New York, NY: Routledge.</a:t>
            </a:r>
          </a:p>
          <a:p>
            <a:pPr marL="342900" indent="-342900" algn="l">
              <a:spcBef>
                <a:spcPts val="0"/>
              </a:spcBef>
              <a:spcAft>
                <a:spcPts val="0"/>
              </a:spcAft>
            </a:pPr>
            <a:r>
              <a:rPr lang="en-US" sz="1800" b="0" dirty="0">
                <a:solidFill>
                  <a:schemeClr val="tx1"/>
                </a:solidFill>
                <a:latin typeface="Times New Roman"/>
                <a:ea typeface="Calibri"/>
              </a:rPr>
              <a:t>Morgan, R. M., &amp; Hunt, S. D. (1994). The commitment-trust theory of relationship marketing. Journal of Marketing, 58: 20-38.</a:t>
            </a:r>
          </a:p>
          <a:p>
            <a:pPr marL="342900" indent="-342900" algn="l">
              <a:spcBef>
                <a:spcPts val="0"/>
              </a:spcBef>
              <a:spcAft>
                <a:spcPts val="0"/>
              </a:spcAft>
            </a:pPr>
            <a:r>
              <a:rPr lang="en-US" sz="1800" b="0" dirty="0">
                <a:solidFill>
                  <a:schemeClr val="tx1"/>
                </a:solidFill>
                <a:latin typeface="Times New Roman"/>
                <a:ea typeface="Calibri"/>
              </a:rPr>
              <a:t>Oliver, R. L., &amp; Swan, J. (1989). Consumer </a:t>
            </a:r>
            <a:r>
              <a:rPr lang="en-US" sz="1800" b="0" dirty="0" err="1">
                <a:solidFill>
                  <a:schemeClr val="tx1"/>
                </a:solidFill>
                <a:latin typeface="Times New Roman"/>
                <a:ea typeface="Calibri"/>
              </a:rPr>
              <a:t>percepcions</a:t>
            </a:r>
            <a:r>
              <a:rPr lang="en-US" sz="1800" b="0" dirty="0">
                <a:solidFill>
                  <a:schemeClr val="tx1"/>
                </a:solidFill>
                <a:latin typeface="Times New Roman"/>
                <a:ea typeface="Calibri"/>
              </a:rPr>
              <a:t> of Interpersonal Equity and Satisfaction in Transactions: A field Survey Approach. Journal of Marketing, 53(2), 21–35. http://doi.org/10.2307/1251411.</a:t>
            </a:r>
          </a:p>
          <a:p>
            <a:pPr marL="342900" indent="-342900" algn="l">
              <a:spcBef>
                <a:spcPts val="0"/>
              </a:spcBef>
              <a:spcAft>
                <a:spcPts val="0"/>
              </a:spcAft>
            </a:pPr>
            <a:r>
              <a:rPr lang="en-US" sz="1800" b="0" dirty="0" err="1">
                <a:solidFill>
                  <a:schemeClr val="tx1"/>
                </a:solidFill>
                <a:latin typeface="Times New Roman"/>
                <a:ea typeface="Calibri"/>
              </a:rPr>
              <a:t>Reichheld</a:t>
            </a:r>
            <a:r>
              <a:rPr lang="en-US" sz="1800" b="0" dirty="0">
                <a:solidFill>
                  <a:schemeClr val="tx1"/>
                </a:solidFill>
                <a:latin typeface="Times New Roman"/>
                <a:ea typeface="Calibri"/>
              </a:rPr>
              <a:t>, F. F. (1996). Learning from customer defections. Harvard Business Review, 74, 56–67.</a:t>
            </a:r>
          </a:p>
          <a:p>
            <a:pPr marL="342900" indent="-342900" algn="l">
              <a:spcBef>
                <a:spcPts val="0"/>
              </a:spcBef>
              <a:spcAft>
                <a:spcPts val="0"/>
              </a:spcAft>
            </a:pPr>
            <a:r>
              <a:rPr lang="en-US" sz="1800" b="0" dirty="0" err="1">
                <a:solidFill>
                  <a:schemeClr val="tx1"/>
                </a:solidFill>
                <a:latin typeface="Times New Roman"/>
                <a:ea typeface="Calibri"/>
              </a:rPr>
              <a:t>Sirdeshmukh</a:t>
            </a:r>
            <a:r>
              <a:rPr lang="en-US" sz="1800" b="0" dirty="0">
                <a:solidFill>
                  <a:schemeClr val="tx1"/>
                </a:solidFill>
                <a:latin typeface="Times New Roman"/>
                <a:ea typeface="Calibri"/>
              </a:rPr>
              <a:t>, D., Singh, J., &amp; Sabol, B. (2002). Consumer trust , value , and loyalty in relational exchange. Journal of Marketing, 66, 15–37. http://doi.org/10.1509/jmkg.66.1.15.18449.</a:t>
            </a:r>
          </a:p>
          <a:p>
            <a:pPr marL="342900" indent="-342900" algn="l">
              <a:spcBef>
                <a:spcPts val="0"/>
              </a:spcBef>
              <a:spcAft>
                <a:spcPts val="0"/>
              </a:spcAft>
            </a:pPr>
            <a:r>
              <a:rPr lang="en-US" sz="1800" b="0" dirty="0">
                <a:solidFill>
                  <a:schemeClr val="tx1"/>
                </a:solidFill>
                <a:latin typeface="Times New Roman"/>
                <a:ea typeface="Calibri"/>
              </a:rPr>
              <a:t>Sparks, B. A., &amp; McColl-Kennedy, J. R. (2001). Justice strategy options for increased customer satisfaction in a services recovery setting. Journal of Business Research, 54(3), 209–218. http://doi.org/10.1016/S0148-2963(00)00120-X.</a:t>
            </a:r>
          </a:p>
          <a:p>
            <a:pPr marL="342900" indent="-342900" algn="l">
              <a:spcBef>
                <a:spcPts val="0"/>
              </a:spcBef>
              <a:spcAft>
                <a:spcPts val="0"/>
              </a:spcAft>
            </a:pPr>
            <a:r>
              <a:rPr lang="en-US" sz="1800" b="0" dirty="0">
                <a:solidFill>
                  <a:schemeClr val="tx1"/>
                </a:solidFill>
                <a:latin typeface="Times New Roman"/>
                <a:ea typeface="Calibri"/>
              </a:rPr>
              <a:t>Tax, S. S., Brown, S. S., &amp; </a:t>
            </a:r>
            <a:r>
              <a:rPr lang="en-US" sz="1800" b="0" dirty="0" err="1">
                <a:solidFill>
                  <a:schemeClr val="tx1"/>
                </a:solidFill>
                <a:latin typeface="Times New Roman"/>
                <a:ea typeface="Calibri"/>
              </a:rPr>
              <a:t>Chandrashekaran</a:t>
            </a:r>
            <a:r>
              <a:rPr lang="en-US" sz="1800" b="0" dirty="0">
                <a:solidFill>
                  <a:schemeClr val="tx1"/>
                </a:solidFill>
                <a:latin typeface="Times New Roman"/>
                <a:ea typeface="Calibri"/>
              </a:rPr>
              <a:t>, M. (1998). Customer evaluations of service complaint experiences: Implications for relationship marketing. Journal of Marketing, 62(2), 60–76.</a:t>
            </a:r>
          </a:p>
          <a:p>
            <a:pPr marL="342900" indent="-342900" algn="l">
              <a:spcBef>
                <a:spcPts val="0"/>
              </a:spcBef>
              <a:spcAft>
                <a:spcPts val="0"/>
              </a:spcAft>
            </a:pPr>
            <a:r>
              <a:rPr lang="en-US" sz="1800" b="0" dirty="0">
                <a:solidFill>
                  <a:schemeClr val="tx1"/>
                </a:solidFill>
                <a:latin typeface="Times New Roman"/>
                <a:ea typeface="Calibri"/>
              </a:rPr>
              <a:t>Tyler, T. R., &amp; </a:t>
            </a:r>
            <a:r>
              <a:rPr lang="en-US" sz="1800" b="0" dirty="0" err="1">
                <a:solidFill>
                  <a:schemeClr val="tx1"/>
                </a:solidFill>
                <a:latin typeface="Times New Roman"/>
                <a:ea typeface="Calibri"/>
              </a:rPr>
              <a:t>Blader</a:t>
            </a:r>
            <a:r>
              <a:rPr lang="en-US" sz="1800" b="0" dirty="0">
                <a:solidFill>
                  <a:schemeClr val="tx1"/>
                </a:solidFill>
                <a:latin typeface="Times New Roman"/>
                <a:ea typeface="Calibri"/>
              </a:rPr>
              <a:t>, S. L. (2003). The group engagement model: Procedural justice, social identity, and cooperative behavior. Personality and Social Psychology Review, 7(4), 349-361.</a:t>
            </a:r>
          </a:p>
          <a:p>
            <a:pPr marL="342900" indent="-342900" algn="l">
              <a:spcBef>
                <a:spcPts val="0"/>
              </a:spcBef>
              <a:spcAft>
                <a:spcPts val="0"/>
              </a:spcAft>
            </a:pPr>
            <a:r>
              <a:rPr lang="en-US" sz="1800" b="0" dirty="0">
                <a:solidFill>
                  <a:schemeClr val="tx1"/>
                </a:solidFill>
                <a:latin typeface="Times New Roman"/>
                <a:ea typeface="Calibri"/>
              </a:rPr>
              <a:t>Tyler, T. R., &amp; </a:t>
            </a:r>
            <a:r>
              <a:rPr lang="en-US" sz="1800" b="0" dirty="0" err="1">
                <a:solidFill>
                  <a:schemeClr val="tx1"/>
                </a:solidFill>
                <a:latin typeface="Times New Roman"/>
                <a:ea typeface="Calibri"/>
              </a:rPr>
              <a:t>Blader</a:t>
            </a:r>
            <a:r>
              <a:rPr lang="en-US" sz="1800" b="0" dirty="0">
                <a:solidFill>
                  <a:schemeClr val="tx1"/>
                </a:solidFill>
                <a:latin typeface="Times New Roman"/>
                <a:ea typeface="Calibri"/>
              </a:rPr>
              <a:t>, S. L. (2003). The group engagement model: Procedural justice, social identity, and cooperative behavior. Personality and Social Psychology Review, 7(4), 349–361. http://doi.org/10.1207/S15327957PSPR0704_07.</a:t>
            </a:r>
          </a:p>
        </p:txBody>
      </p:sp>
      <p:sp>
        <p:nvSpPr>
          <p:cNvPr id="74" name="TextBox 29"/>
          <p:cNvSpPr txBox="1">
            <a:spLocks noChangeArrowheads="1"/>
          </p:cNvSpPr>
          <p:nvPr/>
        </p:nvSpPr>
        <p:spPr bwMode="auto">
          <a:xfrm>
            <a:off x="13351442" y="32267203"/>
            <a:ext cx="1012681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1pPr>
            <a:lvl2pPr marL="742950" indent="-28575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2pPr>
            <a:lvl3pPr marL="11430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3pPr>
            <a:lvl4pPr marL="16002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4pPr>
            <a:lvl5pPr marL="20574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9pPr>
          </a:lstStyle>
          <a:p>
            <a:pPr lvl="3" algn="l"/>
            <a:r>
              <a:rPr lang="en-US" sz="3200" dirty="0">
                <a:latin typeface="Times New Roman" panose="02020603050405020304" pitchFamily="18" charset="0"/>
                <a:cs typeface="Times New Roman" pitchFamily="18" charset="0"/>
              </a:rPr>
              <a:t>For more information: ab11@wildcats. unh.edu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238372" y="245566"/>
            <a:ext cx="2079824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itchFamily="18" charset="0"/>
              </a:rPr>
              <a:t>Changes in consumer trust due to consumer-brand relationships and perceptions of justice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2065630"/>
              </p:ext>
            </p:extLst>
          </p:nvPr>
        </p:nvGraphicFramePr>
        <p:xfrm>
          <a:off x="12061371" y="5449791"/>
          <a:ext cx="13008992" cy="3123970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23704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201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819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364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85924">
                <a:tc gridSpan="4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700" kern="5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Table 1. Means and standard errors for the comparison between perceptions of Distributive</a:t>
                      </a:r>
                      <a:r>
                        <a:rPr lang="en-US" sz="2700" kern="50" baseline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Justice and Procedural Justice within Study 1</a:t>
                      </a:r>
                      <a:endParaRPr lang="en-US" sz="2700" kern="5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Arial Unicode MS" panose="020B0604020202020204" pitchFamily="34" charset="-128"/>
                        <a:cs typeface="Times New Roman" pitchFamily="18" charset="0"/>
                      </a:endParaRPr>
                    </a:p>
                  </a:txBody>
                  <a:tcPr marL="51434" marR="51434" marT="0" marB="0">
                    <a:solidFill>
                      <a:srgbClr val="052E6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92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700" kern="5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700" kern="5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Arial Unicode MS" panose="020B0604020202020204" pitchFamily="34" charset="-128"/>
                        <a:cs typeface="Times New Roman" pitchFamily="18" charset="0"/>
                      </a:endParaRPr>
                    </a:p>
                  </a:txBody>
                  <a:tcPr marL="51434" marR="51434" marT="0" marB="0">
                    <a:solidFill>
                      <a:srgbClr val="CFD9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700" kern="5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Fair</a:t>
                      </a:r>
                      <a:r>
                        <a:rPr lang="en-US" sz="2700" kern="50" baseline="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 Unicode MS" panose="020B0604020202020204" pitchFamily="34" charset="-128"/>
                          <a:cs typeface="Times New Roman" pitchFamily="18" charset="0"/>
                        </a:rPr>
                        <a:t> (PJ)</a:t>
                      </a:r>
                      <a:endParaRPr lang="en-US" sz="2700" kern="50" dirty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1434" marR="51434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700" kern="5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Unfair</a:t>
                      </a:r>
                      <a:r>
                        <a:rPr lang="en-US" sz="2700" kern="50" baseline="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(PJ)</a:t>
                      </a:r>
                      <a:endParaRPr lang="en-US" sz="2700" kern="5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Arial Unicode MS" panose="020B0604020202020204" pitchFamily="34" charset="-128"/>
                        <a:cs typeface="Times New Roman" pitchFamily="18" charset="0"/>
                      </a:endParaRPr>
                    </a:p>
                  </a:txBody>
                  <a:tcPr marL="51434" marR="51434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700" kern="5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Main Effect</a:t>
                      </a:r>
                      <a:endParaRPr lang="en-US" sz="2700" kern="5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Arial Unicode MS" panose="020B0604020202020204" pitchFamily="34" charset="-128"/>
                        <a:cs typeface="Times New Roman" pitchFamily="18" charset="0"/>
                      </a:endParaRPr>
                    </a:p>
                  </a:txBody>
                  <a:tcPr marL="51434" marR="51434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332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700" b="0" kern="5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Fair (DJ)</a:t>
                      </a:r>
                      <a:endParaRPr lang="en-US" sz="2700" b="0" kern="5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anose="020B0604020202020204" pitchFamily="34" charset="-128"/>
                        <a:cs typeface="Times New Roman" pitchFamily="18" charset="0"/>
                      </a:endParaRPr>
                    </a:p>
                  </a:txBody>
                  <a:tcPr marL="51434" marR="51434" marT="0" marB="0">
                    <a:solidFill>
                      <a:srgbClr val="CFD9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700" kern="5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5.13 (.14)</a:t>
                      </a:r>
                      <a:endParaRPr lang="en-US" sz="2700" kern="5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Arial Unicode MS" panose="020B0604020202020204" pitchFamily="34" charset="-128"/>
                        <a:cs typeface="Times New Roman" pitchFamily="18" charset="0"/>
                      </a:endParaRPr>
                    </a:p>
                  </a:txBody>
                  <a:tcPr marL="51434" marR="51434" marT="0" marB="0">
                    <a:solidFill>
                      <a:srgbClr val="F1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700" kern="5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4.40 (.11)</a:t>
                      </a:r>
                      <a:endParaRPr lang="en-US" sz="2700" kern="5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Arial Unicode MS" panose="020B0604020202020204" pitchFamily="34" charset="-128"/>
                        <a:cs typeface="Times New Roman" pitchFamily="18" charset="0"/>
                      </a:endParaRPr>
                    </a:p>
                  </a:txBody>
                  <a:tcPr marL="51434" marR="51434" marT="0" marB="0">
                    <a:solidFill>
                      <a:srgbClr val="F1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700" kern="5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4.84 (.09)</a:t>
                      </a:r>
                      <a:r>
                        <a:rPr lang="en-US" sz="2700" kern="50" baseline="30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en-US" sz="2700" kern="5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Arial Unicode MS" panose="020B0604020202020204" pitchFamily="34" charset="-128"/>
                        <a:cs typeface="Times New Roman" pitchFamily="18" charset="0"/>
                      </a:endParaRPr>
                    </a:p>
                  </a:txBody>
                  <a:tcPr marL="51434" marR="51434" marT="0" marB="0">
                    <a:solidFill>
                      <a:srgbClr val="F1F9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700" b="0" kern="5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Unfair (DJ)</a:t>
                      </a:r>
                      <a:endParaRPr lang="en-US" sz="2700" b="0" kern="5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anose="020B0604020202020204" pitchFamily="34" charset="-128"/>
                        <a:cs typeface="Times New Roman" pitchFamily="18" charset="0"/>
                      </a:endParaRPr>
                    </a:p>
                  </a:txBody>
                  <a:tcPr marL="51434" marR="51434" marT="0" marB="0">
                    <a:solidFill>
                      <a:srgbClr val="CFD9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700" kern="5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4.54 (.11)</a:t>
                      </a:r>
                      <a:endParaRPr lang="en-US" sz="2700" kern="5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Arial Unicode MS" panose="020B0604020202020204" pitchFamily="34" charset="-128"/>
                        <a:cs typeface="Times New Roman" pitchFamily="18" charset="0"/>
                      </a:endParaRPr>
                    </a:p>
                  </a:txBody>
                  <a:tcPr marL="51434" marR="51434" marT="0" marB="0">
                    <a:solidFill>
                      <a:srgbClr val="F1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700" kern="5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2.95 (.12)</a:t>
                      </a:r>
                      <a:endParaRPr lang="en-US" sz="2700" kern="5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Arial Unicode MS" panose="020B0604020202020204" pitchFamily="34" charset="-128"/>
                        <a:cs typeface="Times New Roman" pitchFamily="18" charset="0"/>
                      </a:endParaRPr>
                    </a:p>
                  </a:txBody>
                  <a:tcPr marL="51434" marR="51434" marT="0" marB="0">
                    <a:solidFill>
                      <a:srgbClr val="F1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700" kern="5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3.67 (.08)</a:t>
                      </a:r>
                      <a:r>
                        <a:rPr lang="en-US" sz="2700" kern="50" baseline="30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lang="en-US" sz="2700" kern="5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Arial Unicode MS" panose="020B0604020202020204" pitchFamily="34" charset="-128"/>
                        <a:cs typeface="Times New Roman" pitchFamily="18" charset="0"/>
                      </a:endParaRPr>
                    </a:p>
                  </a:txBody>
                  <a:tcPr marL="51434" marR="51434" marT="0" marB="0">
                    <a:solidFill>
                      <a:srgbClr val="F1F9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700" b="0" kern="5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Main Effect</a:t>
                      </a:r>
                      <a:endParaRPr lang="en-US" sz="2700" b="0" kern="5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anose="020B0604020202020204" pitchFamily="34" charset="-128"/>
                        <a:cs typeface="Times New Roman" pitchFamily="18" charset="0"/>
                      </a:endParaRPr>
                    </a:p>
                  </a:txBody>
                  <a:tcPr marL="51434" marR="51434" marT="0" marB="0">
                    <a:solidFill>
                      <a:srgbClr val="CFD9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700" kern="5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4.76 (.09)</a:t>
                      </a:r>
                      <a:r>
                        <a:rPr lang="en-US" sz="2700" kern="50" baseline="30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en-US" sz="2700" kern="5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Arial Unicode MS" panose="020B0604020202020204" pitchFamily="34" charset="-128"/>
                        <a:cs typeface="Times New Roman" pitchFamily="18" charset="0"/>
                      </a:endParaRPr>
                    </a:p>
                  </a:txBody>
                  <a:tcPr marL="51434" marR="51434" marT="0" marB="0">
                    <a:solidFill>
                      <a:srgbClr val="F1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700" kern="5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3.74 (.08)</a:t>
                      </a:r>
                      <a:r>
                        <a:rPr lang="en-US" sz="2700" kern="50" baseline="30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lang="en-US" sz="2700" kern="5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Arial Unicode MS" panose="020B0604020202020204" pitchFamily="34" charset="-128"/>
                        <a:cs typeface="Times New Roman" pitchFamily="18" charset="0"/>
                      </a:endParaRPr>
                    </a:p>
                  </a:txBody>
                  <a:tcPr marL="51434" marR="51434" marT="0" marB="0">
                    <a:solidFill>
                      <a:srgbClr val="F1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700" kern="5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700" kern="5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Arial Unicode MS" panose="020B0604020202020204" pitchFamily="34" charset="-128"/>
                        <a:cs typeface="Times New Roman" pitchFamily="18" charset="0"/>
                      </a:endParaRPr>
                    </a:p>
                  </a:txBody>
                  <a:tcPr marL="51434" marR="51434" marT="0" marB="0">
                    <a:solidFill>
                      <a:srgbClr val="F1F9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1336000" y="8098482"/>
            <a:ext cx="56197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342900" algn="l">
              <a:spcBef>
                <a:spcPts val="0"/>
              </a:spcBef>
              <a:spcAft>
                <a:spcPts val="0"/>
              </a:spcAft>
            </a:pPr>
            <a:r>
              <a:rPr lang="en-US" sz="1800" b="0" kern="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a, b significant main effects of DJ &amp; PJ</a:t>
            </a:r>
          </a:p>
          <a:p>
            <a:pPr indent="-342900" algn="l">
              <a:spcBef>
                <a:spcPts val="0"/>
              </a:spcBef>
              <a:spcAft>
                <a:spcPts val="0"/>
              </a:spcAft>
            </a:pPr>
            <a:r>
              <a:rPr lang="en-US" sz="1800" b="0" kern="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All markers significant at p ≤ .05</a:t>
            </a:r>
            <a:endParaRPr lang="en-US" sz="1800" b="0" kern="50" dirty="0">
              <a:solidFill>
                <a:schemeClr val="tx1"/>
              </a:solidFill>
              <a:latin typeface="Times New Roman" pitchFamily="18" charset="0"/>
              <a:ea typeface="Arial Unicode MS" panose="020B0604020202020204" pitchFamily="34" charset="-128"/>
              <a:cs typeface="Times New Roman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36320" y="443960"/>
            <a:ext cx="15240000" cy="2772926"/>
          </a:xfrm>
          <a:prstGeom prst="rect">
            <a:avLst/>
          </a:prstGeom>
        </p:spPr>
      </p:pic>
      <p:graphicFrame>
        <p:nvGraphicFramePr>
          <p:cNvPr id="32" name="Chart 3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6273908"/>
              </p:ext>
            </p:extLst>
          </p:nvPr>
        </p:nvGraphicFramePr>
        <p:xfrm>
          <a:off x="12071214" y="8886949"/>
          <a:ext cx="5960251" cy="63316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13073493" y="15243423"/>
            <a:ext cx="50240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3600" b="0" i="1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.39, </a:t>
            </a:r>
            <a:r>
              <a:rPr lang="en-US" sz="36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(1,264) = 4.62, </a:t>
            </a:r>
            <a:r>
              <a:rPr lang="en-US" sz="36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&lt; .05, </a:t>
            </a:r>
            <a:r>
              <a:rPr lang="en-US" sz="36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ƞ</a:t>
            </a:r>
            <a:r>
              <a:rPr lang="en-US" sz="3600" b="0" i="1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.02</a:t>
            </a:r>
            <a:endParaRPr lang="en-US" sz="3600" b="0" baseline="30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5" name="Chart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72584919"/>
              </p:ext>
            </p:extLst>
          </p:nvPr>
        </p:nvGraphicFramePr>
        <p:xfrm>
          <a:off x="18414852" y="8926592"/>
          <a:ext cx="6420750" cy="62920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6" name="TextBox 35"/>
          <p:cNvSpPr txBox="1"/>
          <p:nvPr/>
        </p:nvSpPr>
        <p:spPr>
          <a:xfrm>
            <a:off x="18894966" y="15318565"/>
            <a:ext cx="5889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3600" b="0" i="1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.22, </a:t>
            </a:r>
            <a:r>
              <a:rPr lang="en-US" sz="36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(1,43) = .55, </a:t>
            </a:r>
            <a:r>
              <a:rPr lang="en-US" sz="36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&gt; .05</a:t>
            </a:r>
            <a:endParaRPr lang="en-US" sz="3600" b="0" baseline="30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8" name="Chart 27">
            <a:extLst>
              <a:ext uri="{FF2B5EF4-FFF2-40B4-BE49-F238E27FC236}">
                <a16:creationId xmlns:a16="http://schemas.microsoft.com/office/drawing/2014/main" id="{90DCD606-A215-4B8B-8ECD-864CFE64D9F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12216142"/>
              </p:ext>
            </p:extLst>
          </p:nvPr>
        </p:nvGraphicFramePr>
        <p:xfrm>
          <a:off x="12234980" y="16628727"/>
          <a:ext cx="12600622" cy="68129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3" name="TextBox 32"/>
          <p:cNvSpPr txBox="1"/>
          <p:nvPr/>
        </p:nvSpPr>
        <p:spPr>
          <a:xfrm>
            <a:off x="19147971" y="30401384"/>
            <a:ext cx="36363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3600" b="0" i="1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.18, </a:t>
            </a:r>
            <a:r>
              <a:rPr lang="en-US" sz="36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(2,101) = 10.81, </a:t>
            </a:r>
            <a:r>
              <a:rPr lang="en-US" sz="36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&lt; .05</a:t>
            </a:r>
            <a:endParaRPr lang="en-US" sz="3600" b="0" baseline="30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4650516" y="30407991"/>
            <a:ext cx="3482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6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3600" b="0" i="1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.35, </a:t>
            </a:r>
            <a:r>
              <a:rPr lang="en-US" sz="36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(2,91) = 24.31, </a:t>
            </a:r>
            <a:r>
              <a:rPr lang="en-US" sz="36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&lt; .05</a:t>
            </a:r>
            <a:endParaRPr lang="en-US" sz="3600" b="0" baseline="30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0" name="Chart 39">
            <a:extLst>
              <a:ext uri="{FF2B5EF4-FFF2-40B4-BE49-F238E27FC236}">
                <a16:creationId xmlns:a16="http://schemas.microsoft.com/office/drawing/2014/main" id="{4F5C6176-2EA7-44D0-9999-EA576144BA3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61558258"/>
              </p:ext>
            </p:extLst>
          </p:nvPr>
        </p:nvGraphicFramePr>
        <p:xfrm>
          <a:off x="12234980" y="23752655"/>
          <a:ext cx="12549722" cy="66487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15051339" y="25124255"/>
            <a:ext cx="792577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 *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2467395" y="27898812"/>
            <a:ext cx="792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0" dirty="0">
                <a:solidFill>
                  <a:schemeClr val="tx1"/>
                </a:solidFill>
              </a:rPr>
              <a:t>  ~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0690574" y="27458346"/>
            <a:ext cx="792577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 *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9951147" y="27769315"/>
            <a:ext cx="792577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 *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3259972" y="27458346"/>
            <a:ext cx="792577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 *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15335</TotalTime>
  <Words>1683</Words>
  <Application>Microsoft Office PowerPoint</Application>
  <PresentationFormat>Custom</PresentationFormat>
  <Paragraphs>130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ＭＳ Ｐゴシック</vt:lpstr>
      <vt:lpstr>Arial</vt:lpstr>
      <vt:lpstr>Arial Unicode MS</vt:lpstr>
      <vt:lpstr>Calibri</vt:lpstr>
      <vt:lpstr>Times New Roman</vt:lpstr>
      <vt:lpstr>Default Design</vt:lpstr>
      <vt:lpstr>  Alexander Blandina &amp; Ellen Cohn Department of Psychology </vt:lpstr>
    </vt:vector>
  </TitlesOfParts>
  <Company>Graphicsland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Alex Blandina</cp:lastModifiedBy>
  <cp:revision>294</cp:revision>
  <cp:lastPrinted>2014-02-24T14:53:09Z</cp:lastPrinted>
  <dcterms:created xsi:type="dcterms:W3CDTF">2004-07-26T21:45:23Z</dcterms:created>
  <dcterms:modified xsi:type="dcterms:W3CDTF">2017-04-06T19:49:55Z</dcterms:modified>
  <cp:category>science research poster</cp:category>
</cp:coreProperties>
</file>