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oleObject"/>
  <Default Extension="jpeg" ContentType="image/jpeg"/>
  <Default Extension="tiff" ContentType="image/tiff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tif" ContentType="image/tiff"/>
  <Default Extension="png" ContentType="image/png"/>
  <Default Extension="wmf" ContentType="image/x-wm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notesMasterIdLst>
    <p:notesMasterId r:id="rId5"/>
  </p:notes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15" autoAdjust="0"/>
    <p:restoredTop sz="94434" autoAdjust="0"/>
  </p:normalViewPr>
  <p:slideViewPr>
    <p:cSldViewPr snapToGrid="0">
      <p:cViewPr>
        <p:scale>
          <a:sx n="39" d="100"/>
          <a:sy n="39" d="100"/>
        </p:scale>
        <p:origin x="1320" y="-1792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Master" Target="slideMasters/slideMaster1.xml"/><Relationship Id="rId4" Type="http://schemas.openxmlformats.org/officeDocument/2006/relationships/slide" Target="slides/slide1.xml"/><Relationship Id="rId5" Type="http://schemas.openxmlformats.org/officeDocument/2006/relationships/notesMaster" Target="notesMasters/notesMaster1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4" Type="http://schemas.openxmlformats.org/officeDocument/2006/relationships/image" Target="../media/image4.wmf"/><Relationship Id="rId5" Type="http://schemas.openxmlformats.org/officeDocument/2006/relationships/image" Target="../media/image5.wmf"/><Relationship Id="rId6" Type="http://schemas.openxmlformats.org/officeDocument/2006/relationships/image" Target="../media/image6.wmf"/><Relationship Id="rId7" Type="http://schemas.openxmlformats.org/officeDocument/2006/relationships/image" Target="../media/image7.wmf"/><Relationship Id="rId1" Type="http://schemas.openxmlformats.org/officeDocument/2006/relationships/image" Target="../media/image1.wmf"/><Relationship Id="rId2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1020AC-56D8-EA4D-A81E-2A28E199C6C0}" type="datetimeFigureOut">
              <a:rPr lang="en-US" smtClean="0"/>
              <a:t>4/7/17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4FB5E-789D-924E-835E-7BDE22FF2A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23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4/7/17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2.wmf"/><Relationship Id="rId20" Type="http://schemas.openxmlformats.org/officeDocument/2006/relationships/image" Target="../media/image13.tiff"/><Relationship Id="rId21" Type="http://schemas.openxmlformats.org/officeDocument/2006/relationships/image" Target="../media/image14.jpeg"/><Relationship Id="rId22" Type="http://schemas.openxmlformats.org/officeDocument/2006/relationships/oleObject" Target="../embeddings/oleObject7.bin"/><Relationship Id="rId23" Type="http://schemas.openxmlformats.org/officeDocument/2006/relationships/image" Target="../media/image7.wmf"/><Relationship Id="rId24" Type="http://schemas.openxmlformats.org/officeDocument/2006/relationships/image" Target="../media/image15.tif"/><Relationship Id="rId25" Type="http://schemas.openxmlformats.org/officeDocument/2006/relationships/image" Target="../media/image16.emf"/><Relationship Id="rId26" Type="http://schemas.openxmlformats.org/officeDocument/2006/relationships/image" Target="../media/image17.emf"/><Relationship Id="rId27" Type="http://schemas.openxmlformats.org/officeDocument/2006/relationships/image" Target="../media/image18.emf"/><Relationship Id="rId28" Type="http://schemas.openxmlformats.org/officeDocument/2006/relationships/image" Target="../media/image19.png"/><Relationship Id="rId29" Type="http://schemas.openxmlformats.org/officeDocument/2006/relationships/image" Target="../media/image20.png"/><Relationship Id="rId30" Type="http://schemas.openxmlformats.org/officeDocument/2006/relationships/image" Target="../media/image21.png"/><Relationship Id="rId10" Type="http://schemas.openxmlformats.org/officeDocument/2006/relationships/oleObject" Target="../embeddings/oleObject3.bin"/><Relationship Id="rId11" Type="http://schemas.openxmlformats.org/officeDocument/2006/relationships/image" Target="../media/image3.wmf"/><Relationship Id="rId12" Type="http://schemas.openxmlformats.org/officeDocument/2006/relationships/oleObject" Target="../embeddings/oleObject4.bin"/><Relationship Id="rId13" Type="http://schemas.openxmlformats.org/officeDocument/2006/relationships/image" Target="../media/image4.wmf"/><Relationship Id="rId14" Type="http://schemas.openxmlformats.org/officeDocument/2006/relationships/oleObject" Target="../embeddings/oleObject5.bin"/><Relationship Id="rId15" Type="http://schemas.openxmlformats.org/officeDocument/2006/relationships/image" Target="../media/image5.wmf"/><Relationship Id="rId16" Type="http://schemas.openxmlformats.org/officeDocument/2006/relationships/oleObject" Target="../embeddings/oleObject6.bin"/><Relationship Id="rId17" Type="http://schemas.openxmlformats.org/officeDocument/2006/relationships/image" Target="../media/image6.wmf"/><Relationship Id="rId18" Type="http://schemas.openxmlformats.org/officeDocument/2006/relationships/image" Target="../media/image11.jpeg"/><Relationship Id="rId19" Type="http://schemas.openxmlformats.org/officeDocument/2006/relationships/image" Target="../media/image12.tif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4" Type="http://schemas.openxmlformats.org/officeDocument/2006/relationships/image" Target="../media/image9.jpeg"/><Relationship Id="rId5" Type="http://schemas.openxmlformats.org/officeDocument/2006/relationships/image" Target="../media/image10.tiff"/><Relationship Id="rId6" Type="http://schemas.openxmlformats.org/officeDocument/2006/relationships/oleObject" Target="../embeddings/oleObject1.bin"/><Relationship Id="rId7" Type="http://schemas.openxmlformats.org/officeDocument/2006/relationships/image" Target="../media/image1.wmf"/><Relationship Id="rId8" Type="http://schemas.openxmlformats.org/officeDocument/2006/relationships/oleObject" Target="../embeddings/oleObject2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597" y="522514"/>
            <a:ext cx="43136594" cy="3947886"/>
          </a:xfrm>
          <a:solidFill>
            <a:schemeClr val="tx2">
              <a:lumMod val="60000"/>
              <a:lumOff val="40000"/>
            </a:schemeClr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72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Presynaptic N-type calcium channel-dependent </a:t>
            </a:r>
            <a:r>
              <a:rPr lang="en-US" sz="72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transmitter release in the </a:t>
            </a:r>
            <a:r>
              <a:rPr lang="en-US" sz="72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BLA</a:t>
            </a:r>
            <a:br>
              <a:rPr lang="en-US" sz="72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400" u="sng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Blazon </a:t>
            </a:r>
            <a:r>
              <a:rPr lang="en-US" sz="54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M, </a:t>
            </a:r>
            <a:r>
              <a:rPr lang="en-US" sz="5400" u="sng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LaCarubba</a:t>
            </a:r>
            <a:r>
              <a:rPr lang="en-US" sz="54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B, </a:t>
            </a:r>
            <a:r>
              <a:rPr lang="en-US" sz="5400" u="sng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Bunda</a:t>
            </a:r>
            <a:r>
              <a:rPr lang="en-US" sz="54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 A, Andrade </a:t>
            </a:r>
            <a:r>
              <a:rPr lang="en-US" sz="5400" u="sng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 </a:t>
            </a:r>
            <a:r>
              <a:rPr lang="en-US" sz="54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54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4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Department of Biological Sciences, University of New Hampshire, Durham, NH 03824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69596" y="6093402"/>
            <a:ext cx="11028883" cy="20028883"/>
          </a:xfrm>
          <a:prstGeom prst="rect">
            <a:avLst/>
          </a:prstGeom>
          <a:noFill/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274320" tIns="91440" rIns="274320" bIns="91440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latin typeface="Cambria" panose="02040503050406030204" pitchFamily="18" charset="0"/>
              </a:rPr>
              <a:t>In the US, anxiety disorders affect 40 million adults, with a lifetime prevalence of 28.8% and healthcare costs upwards of $42 billion per year</a:t>
            </a:r>
            <a:r>
              <a:rPr lang="en-US" sz="2800" baseline="30000" dirty="0" smtClean="0">
                <a:latin typeface="Cambria" panose="02040503050406030204" pitchFamily="18" charset="0"/>
              </a:rPr>
              <a:t>1,2</a:t>
            </a:r>
            <a:r>
              <a:rPr lang="en-US" sz="2800" dirty="0" smtClean="0">
                <a:latin typeface="Cambria" panose="02040503050406030204" pitchFamily="18" charset="0"/>
              </a:rPr>
              <a:t>.</a:t>
            </a:r>
            <a:endParaRPr lang="en-US" sz="2800" baseline="30000" dirty="0" smtClean="0">
              <a:latin typeface="Cambria" panose="02040503050406030204" pitchFamily="18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en-US" sz="2800" baseline="30000" dirty="0" smtClean="0">
              <a:latin typeface="Cambria" panose="02040503050406030204" pitchFamily="18" charset="0"/>
            </a:endParaRPr>
          </a:p>
          <a:p>
            <a:pPr marL="685800" indent="-6858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Dysfunction of the amygdala </a:t>
            </a:r>
            <a:r>
              <a:rPr lang="en-US" sz="2800" dirty="0">
                <a:latin typeface="Cambria" panose="02040503050406030204" pitchFamily="18" charset="0"/>
              </a:rPr>
              <a:t>is implicated in </a:t>
            </a:r>
            <a:r>
              <a:rPr lang="en-US" sz="2800" dirty="0" smtClean="0">
                <a:latin typeface="Cambria" panose="02040503050406030204" pitchFamily="18" charset="0"/>
              </a:rPr>
              <a:t>anxiety disorders</a:t>
            </a:r>
            <a:r>
              <a:rPr lang="en-US" sz="2800" baseline="30000" dirty="0" smtClean="0">
                <a:latin typeface="Cambria" panose="02040503050406030204" pitchFamily="18" charset="0"/>
              </a:rPr>
              <a:t>3</a:t>
            </a:r>
            <a:endParaRPr lang="en-US" sz="2800" dirty="0">
              <a:latin typeface="Cambria" panose="02040503050406030204" pitchFamily="18" charset="0"/>
            </a:endParaRPr>
          </a:p>
          <a:p>
            <a:pPr marL="685800" indent="-6858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The </a:t>
            </a:r>
            <a:r>
              <a:rPr lang="en-US" sz="2800" dirty="0">
                <a:latin typeface="Cambria" panose="02040503050406030204" pitchFamily="18" charset="0"/>
              </a:rPr>
              <a:t>basolateral amygdala (BLA) </a:t>
            </a:r>
            <a:r>
              <a:rPr lang="en-US" sz="2800" dirty="0" smtClean="0">
                <a:latin typeface="Cambria" panose="02040503050406030204" pitchFamily="18" charset="0"/>
              </a:rPr>
              <a:t>is the amygdala's primary output</a:t>
            </a:r>
            <a:r>
              <a:rPr lang="en-US" sz="2800" dirty="0">
                <a:latin typeface="Cambria" panose="02040503050406030204" pitchFamily="18" charset="0"/>
              </a:rPr>
              <a:t>,</a:t>
            </a:r>
            <a:r>
              <a:rPr lang="en-US" sz="2800" dirty="0" smtClean="0">
                <a:latin typeface="Cambria" panose="02040503050406030204" pitchFamily="18" charset="0"/>
              </a:rPr>
              <a:t> containing excitatory pyramidal cells (P-cells) which project to </a:t>
            </a:r>
            <a:r>
              <a:rPr lang="en-US" sz="2800" dirty="0">
                <a:latin typeface="Cambria" panose="02040503050406030204" pitchFamily="18" charset="0"/>
              </a:rPr>
              <a:t>the central amygdala, hippocampus, bed nucleus of the </a:t>
            </a:r>
            <a:r>
              <a:rPr lang="en-US" sz="2800" dirty="0" err="1">
                <a:latin typeface="Cambria" panose="02040503050406030204" pitchFamily="18" charset="0"/>
              </a:rPr>
              <a:t>stria</a:t>
            </a:r>
            <a:r>
              <a:rPr lang="en-US" sz="2800" dirty="0">
                <a:latin typeface="Cambria" panose="02040503050406030204" pitchFamily="18" charset="0"/>
              </a:rPr>
              <a:t> terminalis, anterior cingulate cortex, and prefrontal </a:t>
            </a:r>
            <a:r>
              <a:rPr lang="en-US" sz="2800" dirty="0" smtClean="0">
                <a:latin typeface="Cambria" panose="02040503050406030204" pitchFamily="18" charset="0"/>
              </a:rPr>
              <a:t>cortex</a:t>
            </a:r>
            <a:endParaRPr lang="en-US" sz="2800" dirty="0">
              <a:latin typeface="Cambria" panose="02040503050406030204" pitchFamily="18" charset="0"/>
            </a:endParaRPr>
          </a:p>
          <a:p>
            <a:pPr marL="685800" indent="-6858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P-cells receive excitatory connections from the cortex and inhibitory </a:t>
            </a:r>
            <a:r>
              <a:rPr lang="en-US" sz="2800" dirty="0">
                <a:latin typeface="Cambria" panose="02040503050406030204" pitchFamily="18" charset="0"/>
              </a:rPr>
              <a:t>inputs from local interneurons. </a:t>
            </a:r>
            <a:r>
              <a:rPr lang="en-US" sz="2800" dirty="0" smtClean="0">
                <a:latin typeface="Cambria" panose="02040503050406030204" pitchFamily="18" charset="0"/>
              </a:rPr>
              <a:t>P-cell activation correlates with anxiety-like behavior</a:t>
            </a:r>
            <a:r>
              <a:rPr lang="en-US" sz="2800" baseline="30000" dirty="0">
                <a:latin typeface="Cambria" panose="02040503050406030204" pitchFamily="18" charset="0"/>
              </a:rPr>
              <a:t>4</a:t>
            </a:r>
            <a:endParaRPr lang="en-US" sz="2800" dirty="0" smtClean="0">
              <a:latin typeface="Cambria" panose="02040503050406030204" pitchFamily="18" charset="0"/>
            </a:endParaRPr>
          </a:p>
          <a:p>
            <a:pPr marL="685800" indent="-6858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Presynaptic </a:t>
            </a:r>
            <a:r>
              <a:rPr lang="en-US" sz="2800" dirty="0">
                <a:latin typeface="Cambria" panose="02040503050406030204" pitchFamily="18" charset="0"/>
              </a:rPr>
              <a:t>N-type (Ca</a:t>
            </a:r>
            <a:r>
              <a:rPr lang="en-US" sz="2800" baseline="-25000" dirty="0">
                <a:latin typeface="Cambria" panose="02040503050406030204" pitchFamily="18" charset="0"/>
              </a:rPr>
              <a:t>V</a:t>
            </a:r>
            <a:r>
              <a:rPr lang="en-US" sz="2800" dirty="0">
                <a:latin typeface="Cambria" panose="02040503050406030204" pitchFamily="18" charset="0"/>
              </a:rPr>
              <a:t>2.2) calcium channels control the </a:t>
            </a:r>
            <a:r>
              <a:rPr lang="en-US" sz="2800" dirty="0" smtClean="0">
                <a:latin typeface="Cambria" panose="02040503050406030204" pitchFamily="18" charset="0"/>
              </a:rPr>
              <a:t>release of glutamate (excitatory) and GABA (inhibitory) neurotransmitters in </a:t>
            </a:r>
            <a:r>
              <a:rPr lang="en-US" sz="2800" dirty="0">
                <a:latin typeface="Cambria" panose="02040503050406030204" pitchFamily="18" charset="0"/>
              </a:rPr>
              <a:t>the nervous </a:t>
            </a:r>
            <a:r>
              <a:rPr lang="en-US" sz="2800" dirty="0" smtClean="0">
                <a:latin typeface="Cambria" panose="02040503050406030204" pitchFamily="18" charset="0"/>
              </a:rPr>
              <a:t>system</a:t>
            </a:r>
            <a:r>
              <a:rPr lang="en-US" sz="2800" baseline="30000" dirty="0">
                <a:latin typeface="Cambria" panose="02040503050406030204" pitchFamily="18" charset="0"/>
              </a:rPr>
              <a:t>5</a:t>
            </a:r>
            <a:endParaRPr lang="en-US" sz="2800" dirty="0" smtClean="0">
              <a:latin typeface="Cambria" panose="02040503050406030204" pitchFamily="18" charset="0"/>
            </a:endParaRPr>
          </a:p>
          <a:p>
            <a:pPr marL="685800" indent="-6858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Certain drugs that target Ca</a:t>
            </a:r>
            <a:r>
              <a:rPr lang="en-US" sz="2800" baseline="-25000" dirty="0" smtClean="0">
                <a:latin typeface="Cambria" panose="02040503050406030204" pitchFamily="18" charset="0"/>
              </a:rPr>
              <a:t>V</a:t>
            </a:r>
            <a:r>
              <a:rPr lang="en-US" sz="2800" dirty="0" smtClean="0">
                <a:latin typeface="Cambria" panose="02040503050406030204" pitchFamily="18" charset="0"/>
              </a:rPr>
              <a:t>2.2 have </a:t>
            </a:r>
            <a:r>
              <a:rPr lang="en-US" sz="2800" dirty="0" err="1" smtClean="0">
                <a:latin typeface="Cambria" panose="02040503050406030204" pitchFamily="18" charset="0"/>
              </a:rPr>
              <a:t>anxiogenic</a:t>
            </a:r>
            <a:r>
              <a:rPr lang="en-US" sz="2800" dirty="0" smtClean="0">
                <a:latin typeface="Cambria" panose="02040503050406030204" pitchFamily="18" charset="0"/>
              </a:rPr>
              <a:t> effects (i.e. </a:t>
            </a:r>
            <a:r>
              <a:rPr lang="en-US" sz="2800" dirty="0" err="1" smtClean="0">
                <a:latin typeface="Cambria" panose="02040503050406030204" pitchFamily="18" charset="0"/>
              </a:rPr>
              <a:t>Prialt</a:t>
            </a:r>
            <a:r>
              <a:rPr lang="en-US" sz="2800" dirty="0" smtClean="0">
                <a:latin typeface="Cambria" panose="02040503050406030204" pitchFamily="18" charset="0"/>
              </a:rPr>
              <a:t>®)</a:t>
            </a:r>
            <a:endParaRPr lang="en-US" sz="2800" dirty="0">
              <a:latin typeface="Cambria" panose="02040503050406030204" pitchFamily="18" charset="0"/>
            </a:endParaRPr>
          </a:p>
          <a:p>
            <a:pPr marL="685800" indent="-6858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The BLA contains several types of inhibitory interneurons </a:t>
            </a:r>
            <a:r>
              <a:rPr lang="en-US" sz="2800" dirty="0">
                <a:latin typeface="Cambria" panose="02040503050406030204" pitchFamily="18" charset="0"/>
              </a:rPr>
              <a:t>including cholecystokinin (CCK</a:t>
            </a:r>
            <a:r>
              <a:rPr lang="en-US" sz="2800" dirty="0" smtClean="0">
                <a:latin typeface="Cambria" panose="02040503050406030204" pitchFamily="18" charset="0"/>
              </a:rPr>
              <a:t>+) basket cells (BCs)</a:t>
            </a:r>
          </a:p>
          <a:p>
            <a:pPr marL="685800" indent="-6858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In the hippocampus, research has shown that neurons expressing the </a:t>
            </a:r>
            <a:r>
              <a:rPr lang="en-US" sz="2800" dirty="0" smtClean="0">
                <a:latin typeface="Cambria" panose="02040503050406030204" pitchFamily="18" charset="0"/>
              </a:rPr>
              <a:t>peptide CCK </a:t>
            </a:r>
            <a:r>
              <a:rPr lang="en-US" sz="2800" dirty="0">
                <a:latin typeface="Cambria" panose="02040503050406030204" pitchFamily="18" charset="0"/>
              </a:rPr>
              <a:t>use Ca</a:t>
            </a:r>
            <a:r>
              <a:rPr lang="en-US" sz="2800" baseline="-25000" dirty="0">
                <a:latin typeface="Cambria" panose="02040503050406030204" pitchFamily="18" charset="0"/>
              </a:rPr>
              <a:t>V</a:t>
            </a:r>
            <a:r>
              <a:rPr lang="en-US" sz="2800" dirty="0">
                <a:latin typeface="Cambria" panose="02040503050406030204" pitchFamily="18" charset="0"/>
              </a:rPr>
              <a:t>2.2 channels in </a:t>
            </a:r>
            <a:r>
              <a:rPr lang="en-US" sz="2800" dirty="0" smtClean="0">
                <a:latin typeface="Cambria" panose="02040503050406030204" pitchFamily="18" charset="0"/>
              </a:rPr>
              <a:t>neurotransmission</a:t>
            </a:r>
            <a:r>
              <a:rPr lang="en-US" sz="2800" baseline="30000" dirty="0" smtClean="0">
                <a:latin typeface="Cambria" panose="02040503050406030204" pitchFamily="18" charset="0"/>
              </a:rPr>
              <a:t>6,7,8</a:t>
            </a:r>
            <a:endParaRPr lang="en-US" sz="2800" dirty="0" smtClean="0">
              <a:latin typeface="Cambria" panose="02040503050406030204" pitchFamily="18" charset="0"/>
            </a:endParaRPr>
          </a:p>
          <a:p>
            <a:pPr marL="685800" indent="-6858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The role </a:t>
            </a:r>
            <a:r>
              <a:rPr lang="en-US" sz="2800" dirty="0">
                <a:latin typeface="Cambria" panose="02040503050406030204" pitchFamily="18" charset="0"/>
              </a:rPr>
              <a:t>of Ca</a:t>
            </a:r>
            <a:r>
              <a:rPr lang="en-US" sz="2800" baseline="-25000" dirty="0">
                <a:latin typeface="Cambria" panose="02040503050406030204" pitchFamily="18" charset="0"/>
              </a:rPr>
              <a:t>V</a:t>
            </a:r>
            <a:r>
              <a:rPr lang="en-US" sz="2800" dirty="0">
                <a:latin typeface="Cambria" panose="02040503050406030204" pitchFamily="18" charset="0"/>
              </a:rPr>
              <a:t>2.2 in </a:t>
            </a:r>
            <a:r>
              <a:rPr lang="en-US" sz="2800" dirty="0" smtClean="0">
                <a:latin typeface="Cambria" panose="02040503050406030204" pitchFamily="18" charset="0"/>
              </a:rPr>
              <a:t>controlling neurotransmitter </a:t>
            </a:r>
            <a:r>
              <a:rPr lang="en-US" sz="2800" dirty="0">
                <a:latin typeface="Cambria" panose="02040503050406030204" pitchFamily="18" charset="0"/>
              </a:rPr>
              <a:t>release by glutamatergic and GABAergic inputs onto </a:t>
            </a:r>
            <a:r>
              <a:rPr lang="en-US" sz="2800" dirty="0" smtClean="0">
                <a:latin typeface="Cambria" panose="02040503050406030204" pitchFamily="18" charset="0"/>
              </a:rPr>
              <a:t>P-cells of the BLA  </a:t>
            </a:r>
            <a:r>
              <a:rPr lang="en-US" sz="2800" dirty="0">
                <a:latin typeface="Cambria" panose="02040503050406030204" pitchFamily="18" charset="0"/>
              </a:rPr>
              <a:t>has not been </a:t>
            </a:r>
            <a:r>
              <a:rPr lang="en-US" sz="2800" dirty="0" smtClean="0">
                <a:latin typeface="Cambria" panose="02040503050406030204" pitchFamily="18" charset="0"/>
              </a:rPr>
              <a:t>described</a:t>
            </a:r>
          </a:p>
          <a:p>
            <a:pPr marL="685800" indent="-685800" algn="l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endParaRPr lang="en-US" sz="5900" dirty="0">
              <a:latin typeface="Cambria" panose="020405030504060302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69596" y="26413478"/>
            <a:ext cx="11028883" cy="82009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Objective &amp; Aims</a:t>
            </a:r>
            <a:endParaRPr lang="en-US" sz="5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81210" y="27524764"/>
            <a:ext cx="11017269" cy="4955965"/>
          </a:xfrm>
          <a:prstGeom prst="rect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274320" tIns="91440" rIns="274320" bIns="91440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sz="3600" b="1" i="1" dirty="0" smtClean="0">
                <a:latin typeface="Cambria" charset="0"/>
                <a:ea typeface="Cambria" charset="0"/>
                <a:cs typeface="Cambria" charset="0"/>
              </a:rPr>
              <a:t>Primary Objective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To determine if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presynaptic N-type calcium channels control excitatory and inhibitory transmitter release in synapses of the BLA.</a:t>
            </a:r>
            <a:endParaRPr lang="en-US" sz="2800" b="1" i="1" dirty="0">
              <a:latin typeface="Cambria" charset="0"/>
              <a:ea typeface="Cambria" charset="0"/>
              <a:cs typeface="Cambria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sz="3600" b="1" i="1" dirty="0" smtClean="0">
                <a:latin typeface="Cambria" panose="02040503050406030204" pitchFamily="18" charset="0"/>
              </a:rPr>
              <a:t>Aims</a:t>
            </a: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Quantify the 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amount of Ca</a:t>
            </a:r>
            <a:r>
              <a:rPr lang="en-US" sz="2800" baseline="-25000" dirty="0">
                <a:latin typeface="Cambria" charset="0"/>
                <a:ea typeface="Cambria" charset="0"/>
                <a:cs typeface="Cambria" charset="0"/>
              </a:rPr>
              <a:t>V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2.2-dependent</a:t>
            </a:r>
            <a:r>
              <a:rPr lang="en-US" sz="2800" dirty="0">
                <a:latin typeface="Cambria" panose="02040503050406030204" pitchFamily="18" charset="0"/>
              </a:rPr>
              <a:t>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glutamate release in </a:t>
            </a:r>
            <a:r>
              <a:rPr lang="en-US" sz="2800" dirty="0" err="1" smtClean="0">
                <a:latin typeface="Cambria" charset="0"/>
                <a:ea typeface="Cambria" charset="0"/>
                <a:cs typeface="Cambria" charset="0"/>
              </a:rPr>
              <a:t>cortico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/P-cell synapses.</a:t>
            </a:r>
          </a:p>
          <a:p>
            <a:pPr marL="514350" indent="-514350" algn="just">
              <a:lnSpc>
                <a:spcPct val="120000"/>
              </a:lnSpc>
              <a:spcBef>
                <a:spcPts val="0"/>
              </a:spcBef>
              <a:buFont typeface="+mj-lt"/>
              <a:buAutoNum type="arabicPeriod"/>
            </a:pP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Quantify the amount of Ca</a:t>
            </a:r>
            <a:r>
              <a:rPr lang="en-US" sz="2800" baseline="-25000" dirty="0">
                <a:latin typeface="Cambria" charset="0"/>
                <a:ea typeface="Cambria" charset="0"/>
                <a:cs typeface="Cambria" charset="0"/>
              </a:rPr>
              <a:t>V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2.2-dependent</a:t>
            </a:r>
            <a:r>
              <a:rPr lang="en-US" sz="2800" dirty="0">
                <a:latin typeface="Cambria" panose="02040503050406030204" pitchFamily="18" charset="0"/>
              </a:rPr>
              <a:t>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GABA 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release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in CCK+ BC/P-cell synapses.</a:t>
            </a:r>
            <a:endParaRPr lang="en-US" sz="2800" dirty="0" smtClean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2290655" y="4962256"/>
            <a:ext cx="19338614" cy="83995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Identification of CCK+ cells in the BLA</a:t>
            </a:r>
            <a:endParaRPr lang="en-US" sz="5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2522419" y="17602762"/>
            <a:ext cx="10944657" cy="8075647"/>
          </a:xfrm>
          <a:prstGeom prst="rect">
            <a:avLst/>
          </a:prstGeom>
          <a:noFill/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274320" tIns="91440" rIns="274320" bIns="91440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3600" b="1" i="1" dirty="0" smtClean="0">
                <a:latin typeface="Cambria" charset="0"/>
                <a:ea typeface="Cambria" charset="0"/>
                <a:cs typeface="Cambria" charset="0"/>
              </a:rPr>
              <a:t>Conclusions</a:t>
            </a:r>
          </a:p>
          <a:p>
            <a:pPr marL="571500" indent="-5715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P-cells can develop both inhibitory and excitatory postsynaptic currents </a:t>
            </a:r>
          </a:p>
          <a:p>
            <a:pPr marL="571500" indent="-5715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We can record both excitation from cortical inputs and inhibition from local CCK+ basket cells</a:t>
            </a:r>
          </a:p>
          <a:p>
            <a:pPr marL="571500" indent="-5715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Stimulation via a concentric electrode induced both inhibitory and excitatory postsynaptic currents </a:t>
            </a:r>
          </a:p>
          <a:p>
            <a:pPr marL="571500" indent="-5715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err="1" smtClean="0">
                <a:latin typeface="Cambria" charset="0"/>
                <a:ea typeface="Cambria" charset="0"/>
                <a:cs typeface="Cambria" charset="0"/>
              </a:rPr>
              <a:t>Optogenetic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 stimulation induced inhibitory postsynaptic currents </a:t>
            </a: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endParaRPr lang="en-US" sz="3600" b="1" i="1" dirty="0" smtClean="0">
              <a:latin typeface="Cambria" charset="0"/>
              <a:ea typeface="Cambria" charset="0"/>
              <a:cs typeface="Cambria" charset="0"/>
            </a:endParaRPr>
          </a:p>
          <a:p>
            <a:pPr algn="just">
              <a:lnSpc>
                <a:spcPct val="100000"/>
              </a:lnSpc>
              <a:spcBef>
                <a:spcPts val="0"/>
              </a:spcBef>
            </a:pPr>
            <a:r>
              <a:rPr lang="en-US" sz="3600" b="1" i="1" dirty="0" smtClean="0">
                <a:latin typeface="Cambria" charset="0"/>
                <a:ea typeface="Cambria" charset="0"/>
                <a:cs typeface="Cambria" charset="0"/>
              </a:rPr>
              <a:t>Next Steps</a:t>
            </a:r>
            <a:r>
              <a:rPr lang="en-US" sz="3600" dirty="0" smtClean="0">
                <a:latin typeface="Cambria" charset="0"/>
                <a:ea typeface="Cambria" charset="0"/>
                <a:cs typeface="Cambria" charset="0"/>
              </a:rPr>
              <a:t> </a:t>
            </a:r>
          </a:p>
          <a:p>
            <a:pPr marL="571500" indent="-5715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Apply a specific Ca</a:t>
            </a:r>
            <a:r>
              <a:rPr lang="en-US" sz="2800" baseline="-25000" dirty="0" smtClean="0">
                <a:latin typeface="Cambria" charset="0"/>
                <a:ea typeface="Cambria" charset="0"/>
                <a:cs typeface="Cambria" charset="0"/>
              </a:rPr>
              <a:t>V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2.2 blocker (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  <a:sym typeface="Symbol" charset="2"/>
              </a:rPr>
              <a:t>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-</a:t>
            </a:r>
            <a:r>
              <a:rPr lang="en-US" sz="2800" dirty="0" err="1" smtClean="0">
                <a:latin typeface="Cambria" charset="0"/>
                <a:ea typeface="Cambria" charset="0"/>
                <a:cs typeface="Cambria" charset="0"/>
              </a:rPr>
              <a:t>conotoxin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 GVIA) to both IPSCs and EPSCs </a:t>
            </a:r>
          </a:p>
          <a:p>
            <a:pPr marL="571500" indent="-5715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Apply a GABA</a:t>
            </a:r>
            <a:r>
              <a:rPr lang="en-US" sz="2800" baseline="-25000" dirty="0" smtClean="0">
                <a:latin typeface="Cambria" charset="0"/>
                <a:ea typeface="Cambria" charset="0"/>
                <a:cs typeface="Cambria" charset="0"/>
              </a:rPr>
              <a:t>A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 chloride channel blocker (</a:t>
            </a:r>
            <a:r>
              <a:rPr lang="en-US" sz="2800" dirty="0" err="1" smtClean="0">
                <a:latin typeface="Cambria" charset="0"/>
                <a:ea typeface="Cambria" charset="0"/>
                <a:cs typeface="Cambria" charset="0"/>
              </a:rPr>
              <a:t>picrotoxin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or </a:t>
            </a:r>
            <a:r>
              <a:rPr lang="en-US" sz="2800" dirty="0" err="1" smtClean="0">
                <a:latin typeface="Cambria" charset="0"/>
                <a:ea typeface="Cambria" charset="0"/>
                <a:cs typeface="Cambria" charset="0"/>
              </a:rPr>
              <a:t>biccucline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) to IPSCs </a:t>
            </a:r>
          </a:p>
          <a:p>
            <a:pPr marL="571500" indent="-571500" algn="just">
              <a:lnSpc>
                <a:spcPct val="100000"/>
              </a:lnSpc>
              <a:spcBef>
                <a:spcPts val="0"/>
              </a:spcBef>
              <a:buFont typeface="Arial" charset="0"/>
              <a:buChar char="•"/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Generally, reveal more information on the contribution of Ca</a:t>
            </a:r>
            <a:r>
              <a:rPr lang="en-US" sz="2800" baseline="-25000" dirty="0" smtClean="0">
                <a:latin typeface="Cambria" charset="0"/>
                <a:ea typeface="Cambria" charset="0"/>
                <a:cs typeface="Cambria" charset="0"/>
              </a:rPr>
              <a:t>V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2.2 to postsynaptic currents in P-cells</a:t>
            </a:r>
          </a:p>
          <a:p>
            <a:pPr marL="571500" indent="-571500" algn="l">
              <a:spcBef>
                <a:spcPts val="0"/>
              </a:spcBef>
              <a:buFont typeface="Arial" charset="0"/>
              <a:buChar char="•"/>
            </a:pPr>
            <a:endParaRPr lang="en-US" sz="2800" dirty="0"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69596" y="4923225"/>
            <a:ext cx="11023955" cy="878984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tx2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Introduction</a:t>
            </a:r>
            <a:endParaRPr lang="en-US" sz="5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5" name="Subtitle 2"/>
          <p:cNvSpPr txBox="1">
            <a:spLocks/>
          </p:cNvSpPr>
          <p:nvPr/>
        </p:nvSpPr>
        <p:spPr>
          <a:xfrm>
            <a:off x="32526372" y="4923225"/>
            <a:ext cx="10940705" cy="878984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Materials &amp; Methods</a:t>
            </a:r>
            <a:endParaRPr lang="en-US" sz="5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6" name="Subtitle 2"/>
          <p:cNvSpPr txBox="1">
            <a:spLocks/>
          </p:cNvSpPr>
          <p:nvPr/>
        </p:nvSpPr>
        <p:spPr>
          <a:xfrm>
            <a:off x="12290656" y="6110646"/>
            <a:ext cx="19320874" cy="7910689"/>
          </a:xfrm>
          <a:prstGeom prst="rect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>
          <a:xfrm>
            <a:off x="32522421" y="16494095"/>
            <a:ext cx="10944656" cy="781951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Conclusions &amp; Next Steps</a:t>
            </a:r>
            <a:endParaRPr lang="en-US" sz="5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32522420" y="25994309"/>
            <a:ext cx="10944656" cy="780076"/>
          </a:xfrm>
          <a:prstGeom prst="rect">
            <a:avLst/>
          </a:prstGeom>
          <a:solidFill>
            <a:schemeClr val="accent5">
              <a:lumMod val="5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Acknowledgements</a:t>
            </a:r>
          </a:p>
        </p:txBody>
      </p:sp>
      <p:sp>
        <p:nvSpPr>
          <p:cNvPr id="19" name="Subtitle 2"/>
          <p:cNvSpPr txBox="1">
            <a:spLocks/>
          </p:cNvSpPr>
          <p:nvPr/>
        </p:nvSpPr>
        <p:spPr>
          <a:xfrm>
            <a:off x="32522420" y="6128924"/>
            <a:ext cx="10944656" cy="10049272"/>
          </a:xfrm>
          <a:prstGeom prst="rect">
            <a:avLst/>
          </a:prstGeom>
          <a:noFill/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274320" tIns="91440" rIns="274320" bIns="91440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3600" b="1" i="1" dirty="0">
                <a:latin typeface="Cambria" charset="0"/>
                <a:ea typeface="Cambria" charset="0"/>
                <a:cs typeface="Cambria" charset="0"/>
              </a:rPr>
              <a:t>Transgenic M</a:t>
            </a:r>
            <a:r>
              <a:rPr lang="en-US" sz="3600" b="1" i="1" dirty="0" smtClean="0">
                <a:latin typeface="Cambria" charset="0"/>
                <a:ea typeface="Cambria" charset="0"/>
                <a:cs typeface="Cambria" charset="0"/>
              </a:rPr>
              <a:t>ice </a:t>
            </a:r>
            <a:endParaRPr lang="en-US" sz="3600" b="1" i="1" dirty="0">
              <a:latin typeface="Cambria" charset="0"/>
              <a:ea typeface="Cambria" charset="0"/>
              <a:cs typeface="Cambria" charset="0"/>
            </a:endParaRPr>
          </a:p>
          <a:p>
            <a:pPr marL="342900" indent="-342900" algn="just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Mice used in immunohistochemistry stains were  CCK+/ </a:t>
            </a:r>
            <a:r>
              <a:rPr lang="en-US" sz="2800" dirty="0" err="1" smtClean="0">
                <a:latin typeface="Cambria" charset="0"/>
                <a:ea typeface="Cambria" charset="0"/>
                <a:cs typeface="Cambria" charset="0"/>
              </a:rPr>
              <a:t>TdTomato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+ to show CCK localization in the amygdala. Tissue 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was sliced and fixed in 4% PFA. A 5% BSA/PBT solution was used as a blocking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agent</a:t>
            </a:r>
          </a:p>
          <a:p>
            <a:pPr marL="342900" indent="-342900" algn="just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We 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used a mouse line expressing channelrhodopsin-2 under the CCK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promoter to record light evoked IPSCs</a:t>
            </a:r>
          </a:p>
          <a:p>
            <a:pPr marL="342900" indent="-342900" algn="just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endParaRPr lang="en-US" sz="2800" dirty="0">
              <a:latin typeface="Cambria" charset="0"/>
              <a:ea typeface="Cambria" charset="0"/>
              <a:cs typeface="Cambria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3600" b="1" i="1" dirty="0" smtClean="0">
                <a:latin typeface="Cambria" charset="0"/>
                <a:ea typeface="Cambria" charset="0"/>
                <a:cs typeface="Cambria" charset="0"/>
              </a:rPr>
              <a:t>Brain Slice </a:t>
            </a:r>
            <a:r>
              <a:rPr lang="en-US" sz="3600" b="1" i="1" dirty="0">
                <a:latin typeface="Cambria" charset="0"/>
                <a:ea typeface="Cambria" charset="0"/>
                <a:cs typeface="Cambria" charset="0"/>
              </a:rPr>
              <a:t>E</a:t>
            </a:r>
            <a:r>
              <a:rPr lang="en-US" sz="3600" b="1" i="1" dirty="0" smtClean="0">
                <a:latin typeface="Cambria" charset="0"/>
                <a:ea typeface="Cambria" charset="0"/>
                <a:cs typeface="Cambria" charset="0"/>
              </a:rPr>
              <a:t>lectrophysiology </a:t>
            </a:r>
            <a:endParaRPr lang="en-US" sz="3600" b="1" i="1" dirty="0">
              <a:latin typeface="Cambria" charset="0"/>
              <a:ea typeface="Cambria" charset="0"/>
              <a:cs typeface="Cambria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Mice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were anesthetized with </a:t>
            </a:r>
            <a:r>
              <a:rPr lang="en-US" sz="2800" dirty="0" err="1" smtClean="0">
                <a:latin typeface="Cambria" charset="0"/>
                <a:ea typeface="Cambria" charset="0"/>
                <a:cs typeface="Cambria" charset="0"/>
              </a:rPr>
              <a:t>isoflourane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and decapitated. Their brains were removed and placed in oxygenated 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artificial cerebral spinal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fluid (</a:t>
            </a:r>
            <a:r>
              <a:rPr lang="en-US" sz="2800" dirty="0" err="1" smtClean="0">
                <a:latin typeface="Cambria" charset="0"/>
                <a:ea typeface="Cambria" charset="0"/>
                <a:cs typeface="Cambria" charset="0"/>
              </a:rPr>
              <a:t>aCSF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) to maintain neuronal health </a:t>
            </a:r>
            <a:endParaRPr lang="en-US" sz="2800" dirty="0">
              <a:latin typeface="Cambria" charset="0"/>
              <a:ea typeface="Cambria" charset="0"/>
              <a:cs typeface="Cambria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Hemi-coronal slices (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350 </a:t>
            </a:r>
            <a:r>
              <a:rPr lang="en-US" sz="2800" dirty="0" smtClean="0">
                <a:latin typeface="Symbol" charset="2"/>
                <a:ea typeface="Cambria" charset="0"/>
                <a:cs typeface="Symbol" charset="2"/>
              </a:rPr>
              <a:t>m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m 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thick) containing the amygdala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were obtained with a Leica® </a:t>
            </a:r>
            <a:r>
              <a:rPr lang="en-US" sz="2800" dirty="0" err="1" smtClean="0">
                <a:latin typeface="Cambria" charset="0"/>
                <a:ea typeface="Cambria" charset="0"/>
                <a:cs typeface="Cambria" charset="0"/>
              </a:rPr>
              <a:t>vibratome</a:t>
            </a:r>
            <a:endParaRPr lang="en-US" sz="2800" dirty="0" smtClean="0">
              <a:latin typeface="Cambria" charset="0"/>
              <a:ea typeface="Cambria" charset="0"/>
              <a:cs typeface="Cambria" charset="0"/>
            </a:endParaRP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Excitatory and inhibitory 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post synaptic currents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were recorded 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via whole-cell patch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clamp in constant </a:t>
            </a:r>
            <a:r>
              <a:rPr lang="en-US" sz="2800" dirty="0" err="1" smtClean="0">
                <a:latin typeface="Cambria" charset="0"/>
                <a:ea typeface="Cambria" charset="0"/>
                <a:cs typeface="Cambria" charset="0"/>
              </a:rPr>
              <a:t>aCSF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 perfusion</a:t>
            </a: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 smtClean="0">
                <a:latin typeface="Cambria" panose="02040503050406030204" pitchFamily="18" charset="0"/>
              </a:rPr>
              <a:t>To study cortical inputs to the BLA, a concentric stimulation electrode was placed in the amygdala capsule </a:t>
            </a:r>
          </a:p>
          <a:p>
            <a:pPr marL="457200" indent="-457200" algn="just">
              <a:lnSpc>
                <a:spcPct val="100000"/>
              </a:lnSpc>
              <a:spcBef>
                <a:spcPts val="600"/>
              </a:spcBef>
              <a:buFont typeface="Arial" charset="0"/>
              <a:buChar char="•"/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Neurons were visualized using differential interference contrast (DIC) microscopy</a:t>
            </a:r>
            <a:endParaRPr lang="en-US" sz="2800" b="1" i="1" dirty="0"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30" name="Subtitle 2"/>
          <p:cNvSpPr txBox="1">
            <a:spLocks/>
          </p:cNvSpPr>
          <p:nvPr/>
        </p:nvSpPr>
        <p:spPr>
          <a:xfrm>
            <a:off x="12238039" y="14229607"/>
            <a:ext cx="19373490" cy="760364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Identification of P-cells in the BLA</a:t>
            </a:r>
            <a:endParaRPr lang="en-US" sz="5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12238041" y="23578470"/>
            <a:ext cx="19391226" cy="8902258"/>
          </a:xfrm>
          <a:prstGeom prst="rect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21930831" y="6766560"/>
            <a:ext cx="7062" cy="574911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23804054" y="6189470"/>
            <a:ext cx="5933453" cy="72326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4000" dirty="0" smtClean="0">
                <a:latin typeface="Cambria" panose="02040503050406030204" pitchFamily="18" charset="0"/>
              </a:rPr>
              <a:t>Immunohistochemistry</a:t>
            </a:r>
            <a:endParaRPr lang="en-US" sz="4000" dirty="0">
              <a:latin typeface="Cambria" panose="02040503050406030204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2988293" y="11668626"/>
            <a:ext cx="8491465" cy="1646599"/>
          </a:xfrm>
          <a:prstGeom prst="rect">
            <a:avLst/>
          </a:prstGeom>
          <a:noFill/>
        </p:spPr>
        <p:txBody>
          <a:bodyPr wrap="square" lIns="106674" tIns="53337" rIns="106674" bIns="53337" rtlCol="0" anchor="ctr">
            <a:spAutoFit/>
          </a:bodyPr>
          <a:lstStyle/>
          <a:p>
            <a:pPr algn="just"/>
            <a:r>
              <a:rPr lang="en-US" sz="2500" b="1" dirty="0" smtClean="0">
                <a:latin typeface="Cambria" panose="02040503050406030204" pitchFamily="18" charset="0"/>
              </a:rPr>
              <a:t>Figure 2:</a:t>
            </a:r>
            <a:r>
              <a:rPr lang="en-US" sz="2500" dirty="0">
                <a:latin typeface="Cambria" panose="02040503050406030204" pitchFamily="18" charset="0"/>
              </a:rPr>
              <a:t> </a:t>
            </a:r>
            <a:r>
              <a:rPr lang="en-US" sz="2500" dirty="0" smtClean="0">
                <a:latin typeface="Cambria" panose="02040503050406030204" pitchFamily="18" charset="0"/>
              </a:rPr>
              <a:t>CCK-</a:t>
            </a:r>
            <a:r>
              <a:rPr lang="en-US" sz="2500" dirty="0" err="1" smtClean="0">
                <a:latin typeface="Cambria" panose="02040503050406030204" pitchFamily="18" charset="0"/>
              </a:rPr>
              <a:t>Cre</a:t>
            </a:r>
            <a:r>
              <a:rPr lang="en-US" sz="2500" dirty="0" smtClean="0">
                <a:latin typeface="Cambria" panose="02040503050406030204" pitchFamily="18" charset="0"/>
              </a:rPr>
              <a:t> mice were bred with </a:t>
            </a:r>
            <a:r>
              <a:rPr lang="en-US" sz="2500" dirty="0" err="1" smtClean="0">
                <a:latin typeface="Cambria" panose="02040503050406030204" pitchFamily="18" charset="0"/>
              </a:rPr>
              <a:t>loxP</a:t>
            </a:r>
            <a:r>
              <a:rPr lang="en-US" sz="2500" dirty="0" smtClean="0">
                <a:latin typeface="Cambria" panose="02040503050406030204" pitchFamily="18" charset="0"/>
              </a:rPr>
              <a:t>-STOP-</a:t>
            </a:r>
            <a:r>
              <a:rPr lang="en-US" sz="2500" dirty="0" err="1" smtClean="0">
                <a:latin typeface="Cambria" panose="02040503050406030204" pitchFamily="18" charset="0"/>
              </a:rPr>
              <a:t>loxP</a:t>
            </a:r>
            <a:r>
              <a:rPr lang="en-US" sz="2500" dirty="0" smtClean="0">
                <a:latin typeface="Cambria" panose="02040503050406030204" pitchFamily="18" charset="0"/>
              </a:rPr>
              <a:t>-</a:t>
            </a:r>
            <a:r>
              <a:rPr lang="en-US" sz="2500" dirty="0" err="1" smtClean="0">
                <a:latin typeface="Cambria" panose="02040503050406030204" pitchFamily="18" charset="0"/>
              </a:rPr>
              <a:t>TdTomato</a:t>
            </a:r>
            <a:r>
              <a:rPr lang="en-US" sz="2500" dirty="0" smtClean="0">
                <a:latin typeface="Cambria" panose="02040503050406030204" pitchFamily="18" charset="0"/>
              </a:rPr>
              <a:t> mice. Adult mice were 3-4 months old during immunohistochemistry stains and 4-6 weeks old during electrophysiology recordings. </a:t>
            </a:r>
            <a:endParaRPr lang="en-US" sz="2500" dirty="0">
              <a:latin typeface="Cambria" panose="02040503050406030204" pitchFamily="18" charset="0"/>
            </a:endParaRPr>
          </a:p>
        </p:txBody>
      </p:sp>
      <p:cxnSp>
        <p:nvCxnSpPr>
          <p:cNvPr id="75" name="Straight Connector 74"/>
          <p:cNvCxnSpPr/>
          <p:nvPr/>
        </p:nvCxnSpPr>
        <p:spPr>
          <a:xfrm>
            <a:off x="21937894" y="24349948"/>
            <a:ext cx="0" cy="710492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9" name="Subtitle 2"/>
          <p:cNvSpPr txBox="1">
            <a:spLocks/>
          </p:cNvSpPr>
          <p:nvPr/>
        </p:nvSpPr>
        <p:spPr>
          <a:xfrm>
            <a:off x="12265054" y="22471305"/>
            <a:ext cx="19364213" cy="812535"/>
          </a:xfrm>
          <a:prstGeom prst="rect">
            <a:avLst/>
          </a:prstGeom>
          <a:solidFill>
            <a:schemeClr val="accent5">
              <a:lumMod val="5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P-cells receive </a:t>
            </a:r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i</a:t>
            </a:r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nhibitory and excitatory </a:t>
            </a:r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c</a:t>
            </a:r>
            <a:r>
              <a:rPr lang="en-US" sz="5400" dirty="0" smtClean="0">
                <a:solidFill>
                  <a:schemeClr val="bg1"/>
                </a:solidFill>
                <a:latin typeface="Cambria" panose="02040503050406030204" pitchFamily="18" charset="0"/>
              </a:rPr>
              <a:t>onnections</a:t>
            </a:r>
            <a:endParaRPr lang="en-US" sz="54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12265055" y="15237953"/>
            <a:ext cx="19364213" cy="6889587"/>
          </a:xfrm>
          <a:prstGeom prst="rect">
            <a:avLst/>
          </a:prstGeom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pic>
        <p:nvPicPr>
          <p:cNvPr id="161" name="Picture 1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3507" y="975339"/>
            <a:ext cx="2298576" cy="3042233"/>
          </a:xfrm>
          <a:prstGeom prst="rect">
            <a:avLst/>
          </a:prstGeom>
        </p:spPr>
      </p:pic>
      <p:sp>
        <p:nvSpPr>
          <p:cNvPr id="85" name="Subtitle 2"/>
          <p:cNvSpPr txBox="1">
            <a:spLocks/>
          </p:cNvSpPr>
          <p:nvPr/>
        </p:nvSpPr>
        <p:spPr>
          <a:xfrm>
            <a:off x="32522419" y="29676636"/>
            <a:ext cx="10944659" cy="2804091"/>
          </a:xfrm>
          <a:prstGeom prst="rect">
            <a:avLst/>
          </a:prstGeom>
          <a:noFill/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274320" tIns="91440" rIns="274320" bIns="91440" numCol="2" spcCol="182880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[1] 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Kessler et al., 2005 </a:t>
            </a:r>
            <a:endParaRPr lang="en-US" sz="2800" dirty="0">
              <a:latin typeface="Cambria" charset="0"/>
              <a:ea typeface="Cambria" charset="0"/>
              <a:cs typeface="Cambria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[2] </a:t>
            </a:r>
            <a:r>
              <a:rPr lang="en-US" sz="2800" dirty="0" err="1" smtClean="0">
                <a:latin typeface="Cambria" charset="0"/>
                <a:ea typeface="Cambria" charset="0"/>
                <a:cs typeface="Cambria" charset="0"/>
              </a:rPr>
              <a:t>Bystritsky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 et al., 2013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[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3</a:t>
            </a: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] </a:t>
            </a:r>
            <a:r>
              <a:rPr lang="fi-FI" sz="2800" dirty="0" err="1" smtClean="0">
                <a:latin typeface="Cambria" charset="0"/>
                <a:ea typeface="Cambria" charset="0"/>
                <a:cs typeface="Cambria" charset="0"/>
              </a:rPr>
              <a:t>Janak</a:t>
            </a:r>
            <a:r>
              <a:rPr lang="fi-FI" sz="2800" dirty="0" smtClean="0">
                <a:latin typeface="Cambria" charset="0"/>
                <a:ea typeface="Cambria" charset="0"/>
                <a:cs typeface="Cambria" charset="0"/>
              </a:rPr>
              <a:t> </a:t>
            </a:r>
            <a:r>
              <a:rPr lang="fi-FI" sz="2800" dirty="0">
                <a:latin typeface="Cambria" charset="0"/>
                <a:ea typeface="Cambria" charset="0"/>
                <a:cs typeface="Cambria" charset="0"/>
              </a:rPr>
              <a:t>&amp; </a:t>
            </a:r>
            <a:r>
              <a:rPr lang="fi-FI" sz="2800" dirty="0" err="1">
                <a:latin typeface="Cambria" charset="0"/>
                <a:ea typeface="Cambria" charset="0"/>
                <a:cs typeface="Cambria" charset="0"/>
              </a:rPr>
              <a:t>Tye</a:t>
            </a:r>
            <a:r>
              <a:rPr lang="fi-FI" sz="2800" dirty="0">
                <a:latin typeface="Cambria" charset="0"/>
                <a:ea typeface="Cambria" charset="0"/>
                <a:cs typeface="Cambria" charset="0"/>
              </a:rPr>
              <a:t>, 2015 </a:t>
            </a:r>
            <a:endParaRPr lang="fi-FI" sz="2800" dirty="0" smtClean="0">
              <a:latin typeface="Cambria" charset="0"/>
              <a:ea typeface="Cambria" charset="0"/>
              <a:cs typeface="Cambria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fi-FI" sz="2800" dirty="0" smtClean="0">
                <a:latin typeface="Cambria" charset="0"/>
                <a:ea typeface="Cambria" charset="0"/>
                <a:cs typeface="Cambria" charset="0"/>
              </a:rPr>
              <a:t>[4] </a:t>
            </a:r>
            <a:r>
              <a:rPr lang="fi-FI" sz="2800" dirty="0" err="1" smtClean="0">
                <a:latin typeface="Cambria" charset="0"/>
                <a:ea typeface="Cambria" charset="0"/>
                <a:cs typeface="Cambria" charset="0"/>
              </a:rPr>
              <a:t>Johansen</a:t>
            </a:r>
            <a:r>
              <a:rPr lang="fi-FI" sz="2800" dirty="0" smtClean="0">
                <a:latin typeface="Cambria" charset="0"/>
                <a:ea typeface="Cambria" charset="0"/>
                <a:cs typeface="Cambria" charset="0"/>
              </a:rPr>
              <a:t> et al., 2010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fi-FI" sz="2800" dirty="0" smtClean="0">
                <a:latin typeface="Cambria" charset="0"/>
                <a:ea typeface="Cambria" charset="0"/>
                <a:cs typeface="Cambria" charset="0"/>
              </a:rPr>
              <a:t>[5] </a:t>
            </a:r>
            <a:r>
              <a:rPr lang="fi-FI" sz="2800" dirty="0" err="1" smtClean="0">
                <a:latin typeface="Cambria" charset="0"/>
                <a:ea typeface="Cambria" charset="0"/>
                <a:cs typeface="Cambria" charset="0"/>
              </a:rPr>
              <a:t>Patel</a:t>
            </a:r>
            <a:r>
              <a:rPr lang="fi-FI" sz="2800" dirty="0" smtClean="0">
                <a:latin typeface="Cambria" charset="0"/>
                <a:ea typeface="Cambria" charset="0"/>
                <a:cs typeface="Cambria" charset="0"/>
              </a:rPr>
              <a:t> et al., 2017</a:t>
            </a:r>
            <a:endParaRPr lang="hu-HU" sz="2800" dirty="0" smtClean="0">
              <a:latin typeface="Cambria" charset="0"/>
              <a:ea typeface="Cambria" charset="0"/>
              <a:cs typeface="Cambria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endParaRPr lang="hu-HU" sz="2800" dirty="0">
              <a:latin typeface="Cambria" charset="0"/>
              <a:ea typeface="Cambria" charset="0"/>
              <a:cs typeface="Cambria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hu-HU" sz="2800" dirty="0" smtClean="0">
                <a:latin typeface="Cambria" charset="0"/>
                <a:ea typeface="Cambria" charset="0"/>
                <a:cs typeface="Cambria" charset="0"/>
              </a:rPr>
              <a:t>[6] Ali et </a:t>
            </a:r>
            <a:r>
              <a:rPr lang="hu-HU" sz="2800" dirty="0" err="1" smtClean="0">
                <a:latin typeface="Cambria" charset="0"/>
                <a:ea typeface="Cambria" charset="0"/>
                <a:cs typeface="Cambria" charset="0"/>
              </a:rPr>
              <a:t>al</a:t>
            </a:r>
            <a:r>
              <a:rPr lang="hu-HU" sz="2800" dirty="0" smtClean="0">
                <a:latin typeface="Cambria" charset="0"/>
                <a:ea typeface="Cambria" charset="0"/>
                <a:cs typeface="Cambria" charset="0"/>
              </a:rPr>
              <a:t>., 2011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hu-HU" sz="2800" dirty="0" smtClean="0">
                <a:latin typeface="Cambria" charset="0"/>
                <a:ea typeface="Cambria" charset="0"/>
                <a:cs typeface="Cambria" charset="0"/>
              </a:rPr>
              <a:t>[7] Lee </a:t>
            </a:r>
            <a:r>
              <a:rPr lang="hu-HU" sz="2800" dirty="0">
                <a:latin typeface="Cambria" charset="0"/>
                <a:ea typeface="Cambria" charset="0"/>
                <a:cs typeface="Cambria" charset="0"/>
              </a:rPr>
              <a:t>et </a:t>
            </a:r>
            <a:r>
              <a:rPr lang="hu-HU" sz="2800" dirty="0" err="1">
                <a:latin typeface="Cambria" charset="0"/>
                <a:ea typeface="Cambria" charset="0"/>
                <a:cs typeface="Cambria" charset="0"/>
              </a:rPr>
              <a:t>al</a:t>
            </a:r>
            <a:r>
              <a:rPr lang="hu-HU" sz="2800" dirty="0">
                <a:latin typeface="Cambria" charset="0"/>
                <a:ea typeface="Cambria" charset="0"/>
                <a:cs typeface="Cambria" charset="0"/>
              </a:rPr>
              <a:t>., </a:t>
            </a:r>
            <a:r>
              <a:rPr lang="hu-HU" sz="2800" dirty="0" smtClean="0">
                <a:latin typeface="Cambria" charset="0"/>
                <a:ea typeface="Cambria" charset="0"/>
                <a:cs typeface="Cambria" charset="0"/>
              </a:rPr>
              <a:t>2015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hu-HU" sz="2800" dirty="0" smtClean="0">
                <a:latin typeface="Cambria" charset="0"/>
                <a:ea typeface="Cambria" charset="0"/>
                <a:cs typeface="Cambria" charset="0"/>
              </a:rPr>
              <a:t>[8] Szabó </a:t>
            </a:r>
            <a:r>
              <a:rPr lang="hu-HU" sz="2800" dirty="0">
                <a:latin typeface="Cambria" charset="0"/>
                <a:ea typeface="Cambria" charset="0"/>
                <a:cs typeface="Cambria" charset="0"/>
              </a:rPr>
              <a:t>et </a:t>
            </a:r>
            <a:r>
              <a:rPr lang="hu-HU" sz="2800" dirty="0" err="1">
                <a:latin typeface="Cambria" charset="0"/>
                <a:ea typeface="Cambria" charset="0"/>
                <a:cs typeface="Cambria" charset="0"/>
              </a:rPr>
              <a:t>al</a:t>
            </a:r>
            <a:r>
              <a:rPr lang="hu-HU" sz="2800" dirty="0">
                <a:latin typeface="Cambria" charset="0"/>
                <a:ea typeface="Cambria" charset="0"/>
                <a:cs typeface="Cambria" charset="0"/>
              </a:rPr>
              <a:t>., </a:t>
            </a:r>
            <a:r>
              <a:rPr lang="hu-HU" sz="2800" dirty="0" smtClean="0">
                <a:latin typeface="Cambria" charset="0"/>
                <a:ea typeface="Cambria" charset="0"/>
                <a:cs typeface="Cambria" charset="0"/>
              </a:rPr>
              <a:t>2014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en-US" sz="2800" dirty="0" smtClean="0">
                <a:latin typeface="Cambria" charset="0"/>
                <a:ea typeface="Cambria" charset="0"/>
                <a:cs typeface="Cambria" charset="0"/>
              </a:rPr>
              <a:t>[9] </a:t>
            </a:r>
            <a:r>
              <a:rPr lang="en-US" sz="2800" dirty="0">
                <a:latin typeface="Cambria" charset="0"/>
                <a:ea typeface="Cambria" charset="0"/>
                <a:cs typeface="Cambria" charset="0"/>
              </a:rPr>
              <a:t>Morse et al., 2017</a:t>
            </a:r>
          </a:p>
          <a:p>
            <a:pPr algn="l">
              <a:spcBef>
                <a:spcPts val="0"/>
              </a:spcBef>
            </a:pPr>
            <a:endParaRPr lang="en-US" sz="3200" dirty="0">
              <a:latin typeface="Cambria" charset="0"/>
              <a:ea typeface="Cambria" charset="0"/>
              <a:cs typeface="Cambria" charset="0"/>
            </a:endParaRPr>
          </a:p>
        </p:txBody>
      </p:sp>
      <p:sp>
        <p:nvSpPr>
          <p:cNvPr id="93" name="Subtitle 2"/>
          <p:cNvSpPr txBox="1">
            <a:spLocks/>
          </p:cNvSpPr>
          <p:nvPr/>
        </p:nvSpPr>
        <p:spPr>
          <a:xfrm>
            <a:off x="32522419" y="28541033"/>
            <a:ext cx="10944657" cy="825432"/>
          </a:xfrm>
          <a:prstGeom prst="rect">
            <a:avLst/>
          </a:prstGeom>
          <a:solidFill>
            <a:schemeClr val="accent5">
              <a:lumMod val="50000"/>
            </a:schemeClr>
          </a:solidFill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400" dirty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14790088" y="6247610"/>
            <a:ext cx="4637951" cy="72326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4000" dirty="0" smtClean="0">
                <a:latin typeface="Cambria" panose="02040503050406030204" pitchFamily="18" charset="0"/>
              </a:rPr>
              <a:t>Mouse Models</a:t>
            </a:r>
            <a:endParaRPr lang="en-US" sz="4000" dirty="0">
              <a:latin typeface="Cambria" panose="02040503050406030204" pitchFamily="18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13585821" y="20456514"/>
            <a:ext cx="16677926" cy="1646599"/>
          </a:xfrm>
          <a:prstGeom prst="rect">
            <a:avLst/>
          </a:prstGeom>
          <a:noFill/>
        </p:spPr>
        <p:txBody>
          <a:bodyPr wrap="square" lIns="106674" tIns="53337" rIns="106674" bIns="53337" rtlCol="0" anchor="ctr">
            <a:spAutoFit/>
          </a:bodyPr>
          <a:lstStyle/>
          <a:p>
            <a:pPr algn="just"/>
            <a:r>
              <a:rPr lang="en-US" sz="2500" b="1" dirty="0">
                <a:latin typeface="Cambria" panose="02040503050406030204" pitchFamily="18" charset="0"/>
              </a:rPr>
              <a:t>Figure 4</a:t>
            </a:r>
            <a:r>
              <a:rPr lang="en-US" sz="2500" b="1" dirty="0" smtClean="0">
                <a:latin typeface="Cambria" panose="02040503050406030204" pitchFamily="18" charset="0"/>
              </a:rPr>
              <a:t>: </a:t>
            </a:r>
            <a:r>
              <a:rPr lang="en-US" sz="2500" dirty="0" smtClean="0">
                <a:latin typeface="Cambria" panose="02040503050406030204" pitchFamily="18" charset="0"/>
              </a:rPr>
              <a:t>Electrophysiological recordings from P-cells in the BLA. </a:t>
            </a:r>
            <a:r>
              <a:rPr lang="en-US" sz="2500" b="1" dirty="0" smtClean="0">
                <a:latin typeface="Cambria" panose="02040503050406030204" pitchFamily="18" charset="0"/>
              </a:rPr>
              <a:t>A)</a:t>
            </a:r>
            <a:r>
              <a:rPr lang="en-US" sz="2500" dirty="0" smtClean="0">
                <a:latin typeface="Cambria" panose="02040503050406030204" pitchFamily="18" charset="0"/>
              </a:rPr>
              <a:t> DIC </a:t>
            </a:r>
            <a:r>
              <a:rPr lang="en-US" sz="2500" dirty="0">
                <a:latin typeface="Cambria" panose="02040503050406030204" pitchFamily="18" charset="0"/>
              </a:rPr>
              <a:t>image of </a:t>
            </a:r>
            <a:r>
              <a:rPr lang="en-US" sz="2500" dirty="0" smtClean="0">
                <a:latin typeface="Cambria" panose="02040503050406030204" pitchFamily="18" charset="0"/>
              </a:rPr>
              <a:t>the BLA showing a concentric stimulation </a:t>
            </a:r>
            <a:r>
              <a:rPr lang="en-US" sz="2500" dirty="0">
                <a:latin typeface="Cambria" panose="02040503050406030204" pitchFamily="18" charset="0"/>
              </a:rPr>
              <a:t>electrode placed in </a:t>
            </a:r>
            <a:r>
              <a:rPr lang="en-US" sz="2500" dirty="0" smtClean="0">
                <a:latin typeface="Cambria" panose="02040503050406030204" pitchFamily="18" charset="0"/>
              </a:rPr>
              <a:t>the amygdala capsule. </a:t>
            </a:r>
            <a:r>
              <a:rPr lang="en-US" sz="2500" b="1" dirty="0" smtClean="0">
                <a:latin typeface="Cambria" panose="02040503050406030204" pitchFamily="18" charset="0"/>
              </a:rPr>
              <a:t>B)</a:t>
            </a:r>
            <a:r>
              <a:rPr lang="en-US" sz="2500" dirty="0" smtClean="0">
                <a:latin typeface="Cambria" panose="02040503050406030204" pitchFamily="18" charset="0"/>
              </a:rPr>
              <a:t> DIC </a:t>
            </a:r>
            <a:r>
              <a:rPr lang="en-US" sz="2500" dirty="0">
                <a:latin typeface="Cambria" panose="02040503050406030204" pitchFamily="18" charset="0"/>
              </a:rPr>
              <a:t>image of BLA P-cells, 40x </a:t>
            </a:r>
            <a:r>
              <a:rPr lang="en-US" sz="2500" dirty="0" smtClean="0">
                <a:latin typeface="Cambria" panose="02040503050406030204" pitchFamily="18" charset="0"/>
              </a:rPr>
              <a:t>zoom. Note pyramidal morphology </a:t>
            </a:r>
            <a:r>
              <a:rPr lang="en-US" sz="2500" b="1" dirty="0" smtClean="0">
                <a:latin typeface="Cambria" panose="02040503050406030204" pitchFamily="18" charset="0"/>
              </a:rPr>
              <a:t>C) </a:t>
            </a:r>
            <a:r>
              <a:rPr lang="en-US" sz="2500" dirty="0" smtClean="0">
                <a:latin typeface="Cambria" panose="02040503050406030204" pitchFamily="18" charset="0"/>
              </a:rPr>
              <a:t>Current-clamp </a:t>
            </a:r>
            <a:r>
              <a:rPr lang="en-US" sz="2500" dirty="0">
                <a:latin typeface="Cambria" panose="02040503050406030204" pitchFamily="18" charset="0"/>
              </a:rPr>
              <a:t>electrophysiological recording of </a:t>
            </a:r>
            <a:r>
              <a:rPr lang="en-US" sz="2500" dirty="0" smtClean="0">
                <a:latin typeface="Cambria" panose="02040503050406030204" pitchFamily="18" charset="0"/>
              </a:rPr>
              <a:t>a P-cell. This response is characteristic of an </a:t>
            </a:r>
            <a:r>
              <a:rPr lang="en-US" sz="2500" dirty="0">
                <a:latin typeface="Cambria" panose="02040503050406030204" pitchFamily="18" charset="0"/>
              </a:rPr>
              <a:t>accommodating firing </a:t>
            </a:r>
            <a:r>
              <a:rPr lang="en-US" sz="2500" dirty="0" smtClean="0">
                <a:latin typeface="Cambria" panose="02040503050406030204" pitchFamily="18" charset="0"/>
              </a:rPr>
              <a:t>pattern typically seen in P-cells and demonstrates accurate identification. </a:t>
            </a:r>
            <a:endParaRPr lang="en-US" sz="2500" dirty="0">
              <a:latin typeface="Cambria" panose="02040503050406030204" pitchFamily="18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949270" y="22751038"/>
            <a:ext cx="9864606" cy="2800761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algn="just"/>
            <a:r>
              <a:rPr lang="en-US" sz="2500" b="1" dirty="0" smtClean="0">
                <a:latin typeface="Cambria" panose="02040503050406030204" pitchFamily="18" charset="0"/>
              </a:rPr>
              <a:t>Figure 1: </a:t>
            </a:r>
            <a:r>
              <a:rPr lang="en-US" sz="2500" dirty="0" smtClean="0">
                <a:latin typeface="Cambria" panose="02040503050406030204" pitchFamily="18" charset="0"/>
              </a:rPr>
              <a:t>Localization of the amygdala and BLA circuitry. </a:t>
            </a:r>
            <a:r>
              <a:rPr lang="en-US" sz="2500" b="1" dirty="0" smtClean="0">
                <a:latin typeface="Cambria" panose="02040503050406030204" pitchFamily="18" charset="0"/>
              </a:rPr>
              <a:t>A) </a:t>
            </a:r>
            <a:r>
              <a:rPr lang="en-US" sz="2500" dirty="0" smtClean="0">
                <a:latin typeface="Cambria" panose="02040503050406030204" pitchFamily="18" charset="0"/>
              </a:rPr>
              <a:t>Nissl-stained </a:t>
            </a:r>
            <a:r>
              <a:rPr lang="en-US" sz="2500" dirty="0">
                <a:latin typeface="Cambria" panose="02040503050406030204" pitchFamily="18" charset="0"/>
              </a:rPr>
              <a:t>coronal brain </a:t>
            </a:r>
            <a:r>
              <a:rPr lang="en-US" sz="2500" dirty="0" smtClean="0">
                <a:latin typeface="Cambria" panose="02040503050406030204" pitchFamily="18" charset="0"/>
              </a:rPr>
              <a:t>section, location of the amygdala is indicated with a red square. </a:t>
            </a:r>
            <a:r>
              <a:rPr lang="en-US" sz="2500" b="1" dirty="0" smtClean="0">
                <a:latin typeface="Cambria" panose="02040503050406030204" pitchFamily="18" charset="0"/>
              </a:rPr>
              <a:t>B</a:t>
            </a:r>
            <a:r>
              <a:rPr lang="en-US" sz="2500" b="1" dirty="0">
                <a:latin typeface="Cambria" panose="02040503050406030204" pitchFamily="18" charset="0"/>
              </a:rPr>
              <a:t>)</a:t>
            </a:r>
            <a:r>
              <a:rPr lang="en-US" sz="2500" dirty="0">
                <a:latin typeface="Cambria" panose="02040503050406030204" pitchFamily="18" charset="0"/>
              </a:rPr>
              <a:t> </a:t>
            </a:r>
            <a:r>
              <a:rPr lang="en-US" sz="2500" dirty="0" smtClean="0">
                <a:latin typeface="Cambria" panose="02040503050406030204" pitchFamily="18" charset="0"/>
              </a:rPr>
              <a:t>Subdivisions of the amygdala (Allen </a:t>
            </a:r>
            <a:r>
              <a:rPr lang="en-US" sz="2500" dirty="0">
                <a:latin typeface="Cambria" panose="02040503050406030204" pitchFamily="18" charset="0"/>
              </a:rPr>
              <a:t>Mouse Brain </a:t>
            </a:r>
            <a:r>
              <a:rPr lang="en-US" sz="2500" dirty="0" smtClean="0">
                <a:latin typeface="Cambria" panose="02040503050406030204" pitchFamily="18" charset="0"/>
              </a:rPr>
              <a:t>Atlas). </a:t>
            </a:r>
            <a:r>
              <a:rPr lang="en-US" sz="2500" i="1" dirty="0" err="1" smtClean="0">
                <a:latin typeface="Cambria" panose="02040503050406030204" pitchFamily="18" charset="0"/>
              </a:rPr>
              <a:t>amc</a:t>
            </a:r>
            <a:r>
              <a:rPr lang="en-US" sz="2500" i="1" dirty="0" smtClean="0">
                <a:latin typeface="Cambria" panose="02040503050406030204" pitchFamily="18" charset="0"/>
              </a:rPr>
              <a:t>, </a:t>
            </a:r>
            <a:r>
              <a:rPr lang="en-US" sz="2500" dirty="0" smtClean="0">
                <a:latin typeface="Cambria" panose="02040503050406030204" pitchFamily="18" charset="0"/>
              </a:rPr>
              <a:t>amygdala capsule; </a:t>
            </a:r>
            <a:r>
              <a:rPr lang="en-US" sz="2500" i="1" dirty="0" smtClean="0">
                <a:latin typeface="Cambria" panose="02040503050406030204" pitchFamily="18" charset="0"/>
              </a:rPr>
              <a:t>BMA</a:t>
            </a:r>
            <a:r>
              <a:rPr lang="en-US" sz="2500" dirty="0">
                <a:latin typeface="Cambria" panose="02040503050406030204" pitchFamily="18" charset="0"/>
              </a:rPr>
              <a:t>, </a:t>
            </a:r>
            <a:r>
              <a:rPr lang="en-US" sz="2500" dirty="0" err="1">
                <a:latin typeface="Cambria" panose="02040503050406030204" pitchFamily="18" charset="0"/>
              </a:rPr>
              <a:t>basomedial</a:t>
            </a:r>
            <a:r>
              <a:rPr lang="en-US" sz="2500" dirty="0">
                <a:latin typeface="Cambria" panose="02040503050406030204" pitchFamily="18" charset="0"/>
              </a:rPr>
              <a:t> amygdala</a:t>
            </a:r>
            <a:r>
              <a:rPr lang="en-US" sz="2500" dirty="0" smtClean="0">
                <a:latin typeface="Cambria" panose="02040503050406030204" pitchFamily="18" charset="0"/>
              </a:rPr>
              <a:t>; </a:t>
            </a:r>
            <a:r>
              <a:rPr lang="en-US" sz="2500" i="1" dirty="0" err="1" smtClean="0">
                <a:latin typeface="Cambria" panose="02040503050406030204" pitchFamily="18" charset="0"/>
              </a:rPr>
              <a:t>CEAi</a:t>
            </a:r>
            <a:r>
              <a:rPr lang="en-US" sz="2500" i="1" dirty="0" smtClean="0">
                <a:latin typeface="Cambria" panose="02040503050406030204" pitchFamily="18" charset="0"/>
              </a:rPr>
              <a:t>,</a:t>
            </a:r>
            <a:r>
              <a:rPr lang="en-US" sz="2500" dirty="0" smtClean="0">
                <a:latin typeface="Cambria" panose="02040503050406030204" pitchFamily="18" charset="0"/>
              </a:rPr>
              <a:t> central nucleus amygdala; BLA, </a:t>
            </a:r>
            <a:r>
              <a:rPr lang="en-US" sz="2500" dirty="0" err="1" smtClean="0">
                <a:latin typeface="Cambria" panose="02040503050406030204" pitchFamily="18" charset="0"/>
              </a:rPr>
              <a:t>basolateral</a:t>
            </a:r>
            <a:r>
              <a:rPr lang="en-US" sz="2500" dirty="0" smtClean="0">
                <a:latin typeface="Cambria" panose="02040503050406030204" pitchFamily="18" charset="0"/>
              </a:rPr>
              <a:t> amygdala; </a:t>
            </a:r>
            <a:r>
              <a:rPr lang="en-US" sz="2500" i="1" dirty="0" smtClean="0">
                <a:latin typeface="Cambria" panose="02040503050406030204" pitchFamily="18" charset="0"/>
              </a:rPr>
              <a:t>LA, </a:t>
            </a:r>
            <a:r>
              <a:rPr lang="en-US" sz="2500" dirty="0">
                <a:latin typeface="Cambria" panose="02040503050406030204" pitchFamily="18" charset="0"/>
              </a:rPr>
              <a:t>l</a:t>
            </a:r>
            <a:r>
              <a:rPr lang="en-US" sz="2500" dirty="0" smtClean="0">
                <a:latin typeface="Cambria" panose="02040503050406030204" pitchFamily="18" charset="0"/>
              </a:rPr>
              <a:t>ateral amygdala. </a:t>
            </a:r>
            <a:r>
              <a:rPr lang="en-US" sz="2500" b="1" dirty="0" smtClean="0">
                <a:latin typeface="Cambria" panose="02040503050406030204" pitchFamily="18" charset="0"/>
              </a:rPr>
              <a:t>C) </a:t>
            </a:r>
            <a:r>
              <a:rPr lang="en-US" sz="2500" dirty="0" smtClean="0">
                <a:latin typeface="Cambria" panose="02040503050406030204" pitchFamily="18" charset="0"/>
              </a:rPr>
              <a:t>Proposed </a:t>
            </a:r>
            <a:r>
              <a:rPr lang="en-US" sz="2500" dirty="0">
                <a:latin typeface="Cambria" panose="02040503050406030204" pitchFamily="18" charset="0"/>
              </a:rPr>
              <a:t>s</a:t>
            </a:r>
            <a:r>
              <a:rPr lang="en-US" sz="2500" dirty="0" smtClean="0">
                <a:latin typeface="Cambria" panose="02040503050406030204" pitchFamily="18" charset="0"/>
              </a:rPr>
              <a:t>chematic of cortical and CCK+ BC connections to P-cells in the BLA. Question marks indicate </a:t>
            </a:r>
            <a:r>
              <a:rPr lang="en-US" sz="2500" dirty="0">
                <a:latin typeface="Cambria" panose="02040503050406030204" pitchFamily="18" charset="0"/>
              </a:rPr>
              <a:t>our research </a:t>
            </a:r>
            <a:r>
              <a:rPr lang="en-US" sz="2500" dirty="0" smtClean="0">
                <a:latin typeface="Cambria" panose="02040503050406030204" pitchFamily="18" charset="0"/>
              </a:rPr>
              <a:t>question.</a:t>
            </a:r>
            <a:endParaRPr lang="en-US" sz="2500" dirty="0">
              <a:latin typeface="Cambria" panose="02040503050406030204" pitchFamily="18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3388628" y="23734288"/>
            <a:ext cx="7432982" cy="72326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4000" dirty="0" smtClean="0">
                <a:latin typeface="Cambria" panose="02040503050406030204" pitchFamily="18" charset="0"/>
              </a:rPr>
              <a:t>Inhibitory Postsynaptic Currents</a:t>
            </a:r>
            <a:endParaRPr lang="en-US" sz="4000" dirty="0">
              <a:latin typeface="Cambria" panose="02040503050406030204" pitchFamily="18" charset="0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22179477" y="29366464"/>
            <a:ext cx="9208209" cy="2416040"/>
          </a:xfrm>
          <a:prstGeom prst="rect">
            <a:avLst/>
          </a:prstGeom>
          <a:noFill/>
        </p:spPr>
        <p:txBody>
          <a:bodyPr wrap="square" lIns="106674" tIns="53337" rIns="106674" bIns="53337" rtlCol="0" anchor="ctr">
            <a:spAutoFit/>
          </a:bodyPr>
          <a:lstStyle/>
          <a:p>
            <a:pPr algn="just"/>
            <a:r>
              <a:rPr lang="en-US" sz="2500" b="1" dirty="0">
                <a:latin typeface="Cambria" panose="02040503050406030204" pitchFamily="18" charset="0"/>
              </a:rPr>
              <a:t>Figure </a:t>
            </a:r>
            <a:r>
              <a:rPr lang="en-US" sz="2500" b="1" dirty="0" smtClean="0">
                <a:latin typeface="Cambria" panose="02040503050406030204" pitchFamily="18" charset="0"/>
              </a:rPr>
              <a:t>6: </a:t>
            </a:r>
            <a:r>
              <a:rPr lang="en-US" sz="2500" dirty="0" smtClean="0">
                <a:latin typeface="Cambria" panose="02040503050406030204" pitchFamily="18" charset="0"/>
              </a:rPr>
              <a:t>Inward, excitatory </a:t>
            </a:r>
            <a:r>
              <a:rPr lang="en-US" sz="2500" dirty="0">
                <a:latin typeface="Cambria" panose="02040503050406030204" pitchFamily="18" charset="0"/>
              </a:rPr>
              <a:t>postsynaptic current </a:t>
            </a:r>
            <a:r>
              <a:rPr lang="en-US" sz="2500" dirty="0" smtClean="0">
                <a:latin typeface="Cambria" panose="02040503050406030204" pitchFamily="18" charset="0"/>
              </a:rPr>
              <a:t>evoked while </a:t>
            </a:r>
            <a:r>
              <a:rPr lang="en-US" sz="2500" dirty="0">
                <a:latin typeface="Cambria" panose="02040503050406030204" pitchFamily="18" charset="0"/>
              </a:rPr>
              <a:t>holding P-cells at -60 mV</a:t>
            </a:r>
            <a:r>
              <a:rPr lang="en-US" sz="2500" dirty="0" smtClean="0">
                <a:latin typeface="Cambria" panose="02040503050406030204" pitchFamily="18" charset="0"/>
              </a:rPr>
              <a:t>. A concentric electrode was placed in the amygdala capsule. </a:t>
            </a:r>
            <a:r>
              <a:rPr lang="en-US" sz="2500" b="1" dirty="0" smtClean="0">
                <a:latin typeface="Cambria" panose="02040503050406030204" pitchFamily="18" charset="0"/>
              </a:rPr>
              <a:t>A)</a:t>
            </a:r>
            <a:r>
              <a:rPr lang="en-US" sz="2500" dirty="0" smtClean="0">
                <a:latin typeface="Cambria" panose="02040503050406030204" pitchFamily="18" charset="0"/>
              </a:rPr>
              <a:t> Electrically </a:t>
            </a:r>
            <a:r>
              <a:rPr lang="en-US" sz="2500" dirty="0">
                <a:latin typeface="Cambria" panose="02040503050406030204" pitchFamily="18" charset="0"/>
              </a:rPr>
              <a:t>induced EPSC in </a:t>
            </a:r>
            <a:r>
              <a:rPr lang="en-US" sz="2500" dirty="0" smtClean="0">
                <a:latin typeface="Cambria" panose="02040503050406030204" pitchFamily="18" charset="0"/>
              </a:rPr>
              <a:t>C57BL/6J </a:t>
            </a:r>
            <a:r>
              <a:rPr lang="en-US" sz="2500" dirty="0">
                <a:latin typeface="Cambria" panose="02040503050406030204" pitchFamily="18" charset="0"/>
              </a:rPr>
              <a:t>male using whole-cell voltage patch </a:t>
            </a:r>
            <a:r>
              <a:rPr lang="en-US" sz="2500" dirty="0" smtClean="0">
                <a:latin typeface="Cambria" panose="02040503050406030204" pitchFamily="18" charset="0"/>
              </a:rPr>
              <a:t>clamp </a:t>
            </a:r>
            <a:r>
              <a:rPr lang="en-US" sz="2500" dirty="0">
                <a:latin typeface="Cambria" panose="02040503050406030204" pitchFamily="18" charset="0"/>
              </a:rPr>
              <a:t>on P-cells. </a:t>
            </a:r>
            <a:r>
              <a:rPr lang="en-US" sz="2500" b="1" dirty="0" smtClean="0">
                <a:latin typeface="Cambria" panose="02040503050406030204" pitchFamily="18" charset="0"/>
              </a:rPr>
              <a:t>B) </a:t>
            </a:r>
            <a:r>
              <a:rPr lang="en-US" sz="2500" dirty="0">
                <a:latin typeface="Cambria" panose="02040503050406030204" pitchFamily="18" charset="0"/>
              </a:rPr>
              <a:t>E</a:t>
            </a:r>
            <a:r>
              <a:rPr lang="en-US" sz="2500" dirty="0" smtClean="0">
                <a:latin typeface="Cambria" panose="02040503050406030204" pitchFamily="18" charset="0"/>
              </a:rPr>
              <a:t>lectrically </a:t>
            </a:r>
            <a:r>
              <a:rPr lang="en-US" sz="2500" dirty="0">
                <a:latin typeface="Cambria" panose="02040503050406030204" pitchFamily="18" charset="0"/>
              </a:rPr>
              <a:t>evoked dual </a:t>
            </a:r>
            <a:r>
              <a:rPr lang="en-US" sz="2500" dirty="0" smtClean="0">
                <a:latin typeface="Cambria" panose="02040503050406030204" pitchFamily="18" charset="0"/>
              </a:rPr>
              <a:t>EPSC which illustrates </a:t>
            </a:r>
            <a:r>
              <a:rPr lang="en-US" sz="2500" dirty="0">
                <a:latin typeface="Cambria" panose="02040503050406030204" pitchFamily="18" charset="0"/>
              </a:rPr>
              <a:t>pre-pulse facilitation and a low probability of </a:t>
            </a:r>
            <a:r>
              <a:rPr lang="en-US" sz="2500" dirty="0" smtClean="0">
                <a:latin typeface="Cambria" panose="02040503050406030204" pitchFamily="18" charset="0"/>
              </a:rPr>
              <a:t>transmitter </a:t>
            </a:r>
            <a:r>
              <a:rPr lang="en-US" sz="2500" dirty="0">
                <a:latin typeface="Cambria" panose="02040503050406030204" pitchFamily="18" charset="0"/>
              </a:rPr>
              <a:t>release</a:t>
            </a:r>
            <a:r>
              <a:rPr lang="en-US" sz="2500" dirty="0" smtClean="0">
                <a:latin typeface="Cambria" panose="02040503050406030204" pitchFamily="18" charset="0"/>
              </a:rPr>
              <a:t>.</a:t>
            </a:r>
            <a:endParaRPr lang="en-US" sz="2500" dirty="0">
              <a:latin typeface="Cambria" panose="02040503050406030204" pitchFamily="18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12606831" y="29295246"/>
            <a:ext cx="9208209" cy="3185481"/>
          </a:xfrm>
          <a:prstGeom prst="rect">
            <a:avLst/>
          </a:prstGeom>
          <a:noFill/>
        </p:spPr>
        <p:txBody>
          <a:bodyPr wrap="square" lIns="106674" tIns="53337" rIns="106674" bIns="53337" rtlCol="0" anchor="ctr">
            <a:spAutoFit/>
          </a:bodyPr>
          <a:lstStyle/>
          <a:p>
            <a:pPr algn="just"/>
            <a:r>
              <a:rPr lang="en-US" sz="2500" b="1" dirty="0">
                <a:latin typeface="Cambria" panose="02040503050406030204" pitchFamily="18" charset="0"/>
              </a:rPr>
              <a:t>Figure </a:t>
            </a:r>
            <a:r>
              <a:rPr lang="en-US" sz="2500" b="1" dirty="0" smtClean="0">
                <a:latin typeface="Cambria" panose="02040503050406030204" pitchFamily="18" charset="0"/>
              </a:rPr>
              <a:t>5: </a:t>
            </a:r>
            <a:r>
              <a:rPr lang="en-US" sz="2500" dirty="0">
                <a:latin typeface="Cambria" panose="02040503050406030204" pitchFamily="18" charset="0"/>
              </a:rPr>
              <a:t>O</a:t>
            </a:r>
            <a:r>
              <a:rPr lang="en-US" sz="2500" dirty="0" smtClean="0">
                <a:latin typeface="Cambria" panose="02040503050406030204" pitchFamily="18" charset="0"/>
              </a:rPr>
              <a:t>utward, inhibitory postsynaptic currents (IPSC) from P-cells held </a:t>
            </a:r>
            <a:r>
              <a:rPr lang="en-US" sz="2500" dirty="0">
                <a:latin typeface="Cambria" panose="02040503050406030204" pitchFamily="18" charset="0"/>
              </a:rPr>
              <a:t>at 0 </a:t>
            </a:r>
            <a:r>
              <a:rPr lang="en-US" sz="2500" dirty="0" smtClean="0">
                <a:latin typeface="Cambria" panose="02040503050406030204" pitchFamily="18" charset="0"/>
              </a:rPr>
              <a:t>mV. </a:t>
            </a:r>
            <a:r>
              <a:rPr lang="en-US" sz="2500" b="1" dirty="0" smtClean="0">
                <a:latin typeface="Cambria" panose="02040503050406030204" pitchFamily="18" charset="0"/>
              </a:rPr>
              <a:t>A) </a:t>
            </a:r>
            <a:r>
              <a:rPr lang="en-US" sz="2500" dirty="0">
                <a:latin typeface="Cambria" panose="02040503050406030204" pitchFamily="18" charset="0"/>
              </a:rPr>
              <a:t>E</a:t>
            </a:r>
            <a:r>
              <a:rPr lang="en-US" sz="2500" dirty="0" smtClean="0">
                <a:latin typeface="Cambria" panose="02040503050406030204" pitchFamily="18" charset="0"/>
              </a:rPr>
              <a:t>lectrically </a:t>
            </a:r>
            <a:r>
              <a:rPr lang="en-US" sz="2500" dirty="0">
                <a:latin typeface="Cambria" panose="02040503050406030204" pitchFamily="18" charset="0"/>
              </a:rPr>
              <a:t>evoked </a:t>
            </a:r>
            <a:r>
              <a:rPr lang="en-US" sz="2500" dirty="0" smtClean="0">
                <a:latin typeface="Cambria" panose="02040503050406030204" pitchFamily="18" charset="0"/>
              </a:rPr>
              <a:t>IPSC. </a:t>
            </a:r>
            <a:r>
              <a:rPr lang="en-US" sz="2500" b="1" dirty="0" smtClean="0">
                <a:latin typeface="Cambria" panose="02040503050406030204" pitchFamily="18" charset="0"/>
              </a:rPr>
              <a:t>B)</a:t>
            </a:r>
            <a:r>
              <a:rPr lang="en-US" sz="2500" dirty="0" smtClean="0">
                <a:latin typeface="Cambria" panose="02040503050406030204" pitchFamily="18" charset="0"/>
              </a:rPr>
              <a:t> Electrically </a:t>
            </a:r>
            <a:r>
              <a:rPr lang="en-US" sz="2500" dirty="0">
                <a:latin typeface="Cambria" panose="02040503050406030204" pitchFamily="18" charset="0"/>
              </a:rPr>
              <a:t>evoked </a:t>
            </a:r>
            <a:r>
              <a:rPr lang="en-US" sz="2500" dirty="0" smtClean="0">
                <a:latin typeface="Cambria" panose="02040503050406030204" pitchFamily="18" charset="0"/>
              </a:rPr>
              <a:t>paired-pulse IPSCs displaying pre-pulse inhibition. This suggests a high </a:t>
            </a:r>
            <a:r>
              <a:rPr lang="en-US" sz="2500" dirty="0">
                <a:latin typeface="Cambria" panose="02040503050406030204" pitchFamily="18" charset="0"/>
              </a:rPr>
              <a:t>probability of </a:t>
            </a:r>
            <a:r>
              <a:rPr lang="en-US" sz="2500" dirty="0" smtClean="0">
                <a:latin typeface="Cambria" panose="02040503050406030204" pitchFamily="18" charset="0"/>
              </a:rPr>
              <a:t>transmitter </a:t>
            </a:r>
            <a:r>
              <a:rPr lang="en-US" sz="2500" dirty="0">
                <a:latin typeface="Cambria" panose="02040503050406030204" pitchFamily="18" charset="0"/>
              </a:rPr>
              <a:t>release</a:t>
            </a:r>
            <a:r>
              <a:rPr lang="en-US" sz="2500" dirty="0" smtClean="0">
                <a:latin typeface="Cambria" panose="02040503050406030204" pitchFamily="18" charset="0"/>
              </a:rPr>
              <a:t>. </a:t>
            </a:r>
            <a:r>
              <a:rPr lang="en-US" sz="2500" b="1" dirty="0" smtClean="0">
                <a:latin typeface="Cambria" panose="02040503050406030204" pitchFamily="18" charset="0"/>
              </a:rPr>
              <a:t>C)</a:t>
            </a:r>
            <a:r>
              <a:rPr lang="en-US" sz="2500" dirty="0" smtClean="0">
                <a:latin typeface="Cambria" panose="02040503050406030204" pitchFamily="18" charset="0"/>
              </a:rPr>
              <a:t> </a:t>
            </a:r>
            <a:r>
              <a:rPr lang="en-US" sz="2500" dirty="0" err="1">
                <a:latin typeface="Cambria" panose="02040503050406030204" pitchFamily="18" charset="0"/>
              </a:rPr>
              <a:t>O</a:t>
            </a:r>
            <a:r>
              <a:rPr lang="en-US" sz="2500" dirty="0" err="1" smtClean="0">
                <a:latin typeface="Cambria" panose="02040503050406030204" pitchFamily="18" charset="0"/>
              </a:rPr>
              <a:t>ptogenetically</a:t>
            </a:r>
            <a:r>
              <a:rPr lang="en-US" sz="2500" dirty="0">
                <a:latin typeface="Cambria" panose="02040503050406030204" pitchFamily="18" charset="0"/>
              </a:rPr>
              <a:t> </a:t>
            </a:r>
            <a:r>
              <a:rPr lang="en-US" sz="2500" dirty="0" smtClean="0">
                <a:latin typeface="Cambria" panose="02040503050406030204" pitchFamily="18" charset="0"/>
              </a:rPr>
              <a:t>evoked </a:t>
            </a:r>
            <a:r>
              <a:rPr lang="en-US" sz="2500" dirty="0">
                <a:latin typeface="Cambria" panose="02040503050406030204" pitchFamily="18" charset="0"/>
              </a:rPr>
              <a:t>IPSC from P-cell </a:t>
            </a:r>
            <a:r>
              <a:rPr lang="en-US" sz="2500" dirty="0" smtClean="0">
                <a:latin typeface="Cambria" panose="02040503050406030204" pitchFamily="18" charset="0"/>
              </a:rPr>
              <a:t>in CCK+/ChR2+ mouse, 480nm blue light. </a:t>
            </a:r>
            <a:r>
              <a:rPr lang="en-US" sz="2500" b="1" dirty="0" smtClean="0">
                <a:latin typeface="Cambria" panose="02040503050406030204" pitchFamily="18" charset="0"/>
              </a:rPr>
              <a:t>D)</a:t>
            </a:r>
            <a:r>
              <a:rPr lang="en-US" sz="2500" dirty="0" smtClean="0">
                <a:latin typeface="Cambria" panose="02040503050406030204" pitchFamily="18" charset="0"/>
              </a:rPr>
              <a:t> </a:t>
            </a:r>
            <a:r>
              <a:rPr lang="en-US" sz="2500" dirty="0" err="1">
                <a:latin typeface="Cambria" panose="02040503050406030204" pitchFamily="18" charset="0"/>
              </a:rPr>
              <a:t>O</a:t>
            </a:r>
            <a:r>
              <a:rPr lang="en-US" sz="2500" dirty="0" err="1" smtClean="0">
                <a:latin typeface="Cambria" panose="02040503050406030204" pitchFamily="18" charset="0"/>
              </a:rPr>
              <a:t>ptogenetically</a:t>
            </a:r>
            <a:r>
              <a:rPr lang="en-US" sz="2500" dirty="0" smtClean="0">
                <a:latin typeface="Cambria" panose="02040503050406030204" pitchFamily="18" charset="0"/>
              </a:rPr>
              <a:t> </a:t>
            </a:r>
            <a:r>
              <a:rPr lang="en-US" sz="2500" dirty="0">
                <a:latin typeface="Cambria" panose="02040503050406030204" pitchFamily="18" charset="0"/>
              </a:rPr>
              <a:t>evoked dual IPSC from P-cell in CCK+/ChR2+ </a:t>
            </a:r>
            <a:r>
              <a:rPr lang="en-US" sz="2500" dirty="0" smtClean="0">
                <a:latin typeface="Cambria" panose="02040503050406030204" pitchFamily="18" charset="0"/>
              </a:rPr>
              <a:t>mouse. Displays pre-pulse </a:t>
            </a:r>
            <a:r>
              <a:rPr lang="en-US" sz="2500" dirty="0">
                <a:latin typeface="Cambria" panose="02040503050406030204" pitchFamily="18" charset="0"/>
              </a:rPr>
              <a:t>inhibition and suggests high probability of </a:t>
            </a:r>
            <a:r>
              <a:rPr lang="en-US" sz="2500" dirty="0" smtClean="0">
                <a:latin typeface="Cambria" panose="02040503050406030204" pitchFamily="18" charset="0"/>
              </a:rPr>
              <a:t>transmitter </a:t>
            </a:r>
            <a:r>
              <a:rPr lang="en-US" sz="2500" dirty="0">
                <a:latin typeface="Cambria" panose="02040503050406030204" pitchFamily="18" charset="0"/>
              </a:rPr>
              <a:t>release. 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2956048" y="23734288"/>
            <a:ext cx="7655067" cy="72326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algn="ctr"/>
            <a:r>
              <a:rPr lang="en-US" sz="4000" dirty="0">
                <a:latin typeface="Cambria" panose="02040503050406030204" pitchFamily="18" charset="0"/>
              </a:rPr>
              <a:t>Excitatory </a:t>
            </a:r>
            <a:r>
              <a:rPr lang="en-US" sz="4000" dirty="0" smtClean="0">
                <a:latin typeface="Cambria" panose="02040503050406030204" pitchFamily="18" charset="0"/>
              </a:rPr>
              <a:t>Postsynaptic </a:t>
            </a:r>
            <a:r>
              <a:rPr lang="en-US" sz="4000" dirty="0">
                <a:latin typeface="Cambria" panose="02040503050406030204" pitchFamily="18" charset="0"/>
              </a:rPr>
              <a:t>Currents </a:t>
            </a:r>
          </a:p>
        </p:txBody>
      </p:sp>
      <p:sp>
        <p:nvSpPr>
          <p:cNvPr id="108" name="Subtitle 2"/>
          <p:cNvSpPr txBox="1">
            <a:spLocks/>
          </p:cNvSpPr>
          <p:nvPr/>
        </p:nvSpPr>
        <p:spPr>
          <a:xfrm>
            <a:off x="32522419" y="27090283"/>
            <a:ext cx="10944657" cy="1140579"/>
          </a:xfrm>
          <a:prstGeom prst="rect">
            <a:avLst/>
          </a:prstGeom>
          <a:noFill/>
          <a:ln w="57150">
            <a:solidFill>
              <a:schemeClr val="accent3">
                <a:lumMod val="50000"/>
              </a:schemeClr>
            </a:solidFill>
          </a:ln>
        </p:spPr>
        <p:txBody>
          <a:bodyPr vert="horz" lIns="274320" tIns="91440" rIns="274320" bIns="91440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800" dirty="0">
                <a:latin typeface="Cambria" panose="02040503050406030204" pitchFamily="18" charset="0"/>
              </a:rPr>
              <a:t>We are grateful </a:t>
            </a:r>
            <a:r>
              <a:rPr lang="en-US" sz="2800" dirty="0" smtClean="0">
                <a:latin typeface="Cambria" panose="02040503050406030204" pitchFamily="18" charset="0"/>
              </a:rPr>
              <a:t>for </a:t>
            </a:r>
            <a:r>
              <a:rPr lang="en-US" sz="2800" dirty="0">
                <a:latin typeface="Cambria" panose="02040503050406030204" pitchFamily="18" charset="0"/>
              </a:rPr>
              <a:t>funding </a:t>
            </a:r>
            <a:r>
              <a:rPr lang="en-US" sz="2800" dirty="0" smtClean="0">
                <a:latin typeface="Cambria" panose="02040503050406030204" pitchFamily="18" charset="0"/>
              </a:rPr>
              <a:t>from the</a:t>
            </a:r>
            <a:r>
              <a:rPr lang="en-US" sz="2800" dirty="0">
                <a:latin typeface="Cambria" panose="02040503050406030204" pitchFamily="18" charset="0"/>
              </a:rPr>
              <a:t> </a:t>
            </a:r>
            <a:r>
              <a:rPr lang="en-US" sz="2800" dirty="0" smtClean="0">
                <a:latin typeface="Cambria" panose="02040503050406030204" pitchFamily="18" charset="0"/>
              </a:rPr>
              <a:t>NIH (R00-MH099405)</a:t>
            </a:r>
            <a:endParaRPr lang="en-US" sz="2800" dirty="0">
              <a:latin typeface="Cambria" panose="02040503050406030204" pitchFamily="18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00913" y="975339"/>
            <a:ext cx="4056310" cy="30422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38620" y="6999247"/>
            <a:ext cx="8140885" cy="454308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345632" y="24323040"/>
            <a:ext cx="184731" cy="14003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696983" y="16547632"/>
            <a:ext cx="540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</a:rPr>
              <a:t>A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3735973" y="24663347"/>
            <a:ext cx="5923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/>
              <a:t>A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3871679" y="27234674"/>
            <a:ext cx="3209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smtClean="0"/>
              <a:t>C</a:t>
            </a:r>
            <a:endParaRPr lang="en-US" sz="2000" dirty="0"/>
          </a:p>
        </p:txBody>
      </p:sp>
      <p:grpSp>
        <p:nvGrpSpPr>
          <p:cNvPr id="36" name="Group 35"/>
          <p:cNvGrpSpPr/>
          <p:nvPr/>
        </p:nvGrpSpPr>
        <p:grpSpPr>
          <a:xfrm>
            <a:off x="13689327" y="24665197"/>
            <a:ext cx="6797282" cy="4922642"/>
            <a:chOff x="13630565" y="24641453"/>
            <a:chExt cx="6797282" cy="4922642"/>
          </a:xfrm>
        </p:grpSpPr>
        <p:grpSp>
          <p:nvGrpSpPr>
            <p:cNvPr id="26" name="Group 25"/>
            <p:cNvGrpSpPr/>
            <p:nvPr/>
          </p:nvGrpSpPr>
          <p:grpSpPr>
            <a:xfrm>
              <a:off x="13630565" y="24641453"/>
              <a:ext cx="6797282" cy="4922642"/>
              <a:chOff x="13630565" y="24641453"/>
              <a:chExt cx="6797282" cy="4922642"/>
            </a:xfrm>
          </p:grpSpPr>
          <p:grpSp>
            <p:nvGrpSpPr>
              <p:cNvPr id="48" name="Group 47"/>
              <p:cNvGrpSpPr/>
              <p:nvPr/>
            </p:nvGrpSpPr>
            <p:grpSpPr>
              <a:xfrm>
                <a:off x="13630565" y="24641453"/>
                <a:ext cx="6797282" cy="4922642"/>
                <a:chOff x="4955621" y="1627133"/>
                <a:chExt cx="7133326" cy="4996794"/>
              </a:xfrm>
            </p:grpSpPr>
            <p:graphicFrame>
              <p:nvGraphicFramePr>
                <p:cNvPr id="49" name="Object 48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1466711415"/>
                    </p:ext>
                  </p:extLst>
                </p:nvPr>
              </p:nvGraphicFramePr>
              <p:xfrm>
                <a:off x="4975051" y="1640886"/>
                <a:ext cx="3565233" cy="249825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763" name="Graph" r:id="rId6" imgW="3496320" imgH="2449440" progId="Origin50.Graph">
                        <p:embed/>
                      </p:oleObj>
                    </mc:Choice>
                    <mc:Fallback>
                      <p:oleObj name="Graph" r:id="rId6" imgW="3496320" imgH="2449440" progId="Origin50.Graph">
                        <p:embed/>
                        <p:pic>
                          <p:nvPicPr>
                            <p:cNvPr id="0" name=""/>
                            <p:cNvPicPr/>
                            <p:nvPr/>
                          </p:nvPicPr>
                          <p:blipFill>
                            <a:blip r:embed="rId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975051" y="1640886"/>
                              <a:ext cx="3565233" cy="2498254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52" name="Object 51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615281808"/>
                    </p:ext>
                  </p:extLst>
                </p:nvPr>
              </p:nvGraphicFramePr>
              <p:xfrm>
                <a:off x="8567879" y="1627133"/>
                <a:ext cx="3521068" cy="249825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764" name="Graph" r:id="rId8" imgW="3407040" imgH="2815200" progId="Origin50.Graph">
                        <p:embed/>
                      </p:oleObj>
                    </mc:Choice>
                    <mc:Fallback>
                      <p:oleObj name="Graph" r:id="rId8" imgW="3407040" imgH="2815200" progId="Origin50.Graph">
                        <p:embed/>
                        <p:pic>
                          <p:nvPicPr>
                            <p:cNvPr id="0" name=""/>
                            <p:cNvPicPr/>
                            <p:nvPr/>
                          </p:nvPicPr>
                          <p:blipFill>
                            <a:blip r:embed="rId9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8567879" y="1627133"/>
                              <a:ext cx="3521068" cy="2498254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53" name="Object 52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53967992"/>
                    </p:ext>
                  </p:extLst>
                </p:nvPr>
              </p:nvGraphicFramePr>
              <p:xfrm>
                <a:off x="4955621" y="4139140"/>
                <a:ext cx="3584663" cy="2484787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765" name="Graph" r:id="rId10" imgW="3533760" imgH="2449440" progId="Origin50.Graph">
                        <p:embed/>
                      </p:oleObj>
                    </mc:Choice>
                    <mc:Fallback>
                      <p:oleObj name="Graph" r:id="rId10" imgW="3533760" imgH="2449440" progId="Origin50.Graph">
                        <p:embed/>
                        <p:pic>
                          <p:nvPicPr>
                            <p:cNvPr id="0" name=""/>
                            <p:cNvPicPr/>
                            <p:nvPr/>
                          </p:nvPicPr>
                          <p:blipFill>
                            <a:blip r:embed="rId11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955621" y="4139140"/>
                              <a:ext cx="3584663" cy="2484787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54" name="Object 53"/>
                <p:cNvGraphicFramePr>
                  <a:graphicFrameLocks noChangeAspect="1"/>
                </p:cNvGraphicFramePr>
                <p:nvPr>
                  <p:extLst>
                    <p:ext uri="{D42A27DB-BD31-4B8C-83A1-F6EECF244321}">
                      <p14:modId xmlns:p14="http://schemas.microsoft.com/office/powerpoint/2010/main" val="234179416"/>
                    </p:ext>
                  </p:extLst>
                </p:nvPr>
              </p:nvGraphicFramePr>
              <p:xfrm>
                <a:off x="8567879" y="4121106"/>
                <a:ext cx="3521068" cy="2493350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766" name="Graph" r:id="rId12" imgW="3458880" imgH="2449440" progId="Origin50.Graph">
                        <p:embed/>
                      </p:oleObj>
                    </mc:Choice>
                    <mc:Fallback>
                      <p:oleObj name="Graph" r:id="rId12" imgW="3458880" imgH="2449440" progId="Origin50.Graph">
                        <p:embed/>
                        <p:pic>
                          <p:nvPicPr>
                            <p:cNvPr id="0" name=""/>
                            <p:cNvPicPr/>
                            <p:nvPr/>
                          </p:nvPicPr>
                          <p:blipFill>
                            <a:blip r:embed="rId13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8567879" y="4121106"/>
                              <a:ext cx="3521068" cy="2493350"/>
                            </a:xfrm>
                            <a:prstGeom prst="rect">
                              <a:avLst/>
                            </a:prstGeom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</p:grpSp>
          <p:sp>
            <p:nvSpPr>
              <p:cNvPr id="25" name="Rectangle 24"/>
              <p:cNvSpPr/>
              <p:nvPr/>
            </p:nvSpPr>
            <p:spPr>
              <a:xfrm>
                <a:off x="17046357" y="24642084"/>
                <a:ext cx="333746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000" dirty="0" smtClean="0"/>
                  <a:t>B</a:t>
                </a:r>
                <a:endParaRPr lang="en-US" sz="2000" dirty="0"/>
              </a:p>
            </p:txBody>
          </p:sp>
        </p:grpSp>
        <p:sp>
          <p:nvSpPr>
            <p:cNvPr id="34" name="Rectangle 33"/>
            <p:cNvSpPr/>
            <p:nvPr/>
          </p:nvSpPr>
          <p:spPr>
            <a:xfrm>
              <a:off x="16981294" y="27264602"/>
              <a:ext cx="34176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 smtClean="0"/>
                <a:t>D</a:t>
              </a:r>
              <a:endParaRPr lang="en-US" sz="2000" dirty="0"/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22220305" y="24593771"/>
            <a:ext cx="8947539" cy="4317434"/>
            <a:chOff x="22994753" y="25331449"/>
            <a:chExt cx="8278924" cy="3459311"/>
          </a:xfrm>
        </p:grpSpPr>
        <p:grpSp>
          <p:nvGrpSpPr>
            <p:cNvPr id="55" name="Group 54"/>
            <p:cNvGrpSpPr/>
            <p:nvPr/>
          </p:nvGrpSpPr>
          <p:grpSpPr>
            <a:xfrm>
              <a:off x="22994753" y="25331449"/>
              <a:ext cx="8278924" cy="3459311"/>
              <a:chOff x="4453187" y="2068057"/>
              <a:chExt cx="7815234" cy="2868629"/>
            </a:xfrm>
          </p:grpSpPr>
          <p:graphicFrame>
            <p:nvGraphicFramePr>
              <p:cNvPr id="56" name="Object 55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5549837"/>
                  </p:ext>
                </p:extLst>
              </p:nvPr>
            </p:nvGraphicFramePr>
            <p:xfrm>
              <a:off x="4453187" y="2068062"/>
              <a:ext cx="3987813" cy="286862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767" name="Graph" r:id="rId14" imgW="3405600" imgH="2449440" progId="Origin50.Graph">
                      <p:embed/>
                    </p:oleObj>
                  </mc:Choice>
                  <mc:Fallback>
                    <p:oleObj name="Graph" r:id="rId14" imgW="3405600" imgH="2449440" progId="Origin50.Graph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15"/>
                          <a:stretch>
                            <a:fillRect/>
                          </a:stretch>
                        </p:blipFill>
                        <p:spPr>
                          <a:xfrm>
                            <a:off x="4453187" y="2068062"/>
                            <a:ext cx="3987813" cy="2868624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57" name="Object 56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875261550"/>
                  </p:ext>
                </p:extLst>
              </p:nvPr>
            </p:nvGraphicFramePr>
            <p:xfrm>
              <a:off x="8418286" y="2068057"/>
              <a:ext cx="3850135" cy="286862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768" name="Graph" r:id="rId16" imgW="3461760" imgH="2580480" progId="Origin50.Graph">
                      <p:embed/>
                    </p:oleObj>
                  </mc:Choice>
                  <mc:Fallback>
                    <p:oleObj name="Graph" r:id="rId16" imgW="3461760" imgH="2580480" progId="Origin50.Graph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17"/>
                          <a:stretch>
                            <a:fillRect/>
                          </a:stretch>
                        </p:blipFill>
                        <p:spPr>
                          <a:xfrm>
                            <a:off x="8418286" y="2068057"/>
                            <a:ext cx="3850135" cy="2868623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37" name="Rectangle 36"/>
            <p:cNvSpPr/>
            <p:nvPr/>
          </p:nvSpPr>
          <p:spPr>
            <a:xfrm>
              <a:off x="27267113" y="25431120"/>
              <a:ext cx="32412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B</a:t>
              </a: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23262543" y="25431120"/>
              <a:ext cx="333746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 smtClean="0"/>
                <a:t>A</a:t>
              </a:r>
              <a:endParaRPr lang="en-US" sz="2000" dirty="0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2338638" y="18984733"/>
            <a:ext cx="4526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C</a:t>
            </a:r>
            <a:endParaRPr lang="en-US" sz="2000" dirty="0"/>
          </a:p>
        </p:txBody>
      </p:sp>
      <p:grpSp>
        <p:nvGrpSpPr>
          <p:cNvPr id="68" name="Group 67"/>
          <p:cNvGrpSpPr/>
          <p:nvPr/>
        </p:nvGrpSpPr>
        <p:grpSpPr>
          <a:xfrm>
            <a:off x="607005" y="17602762"/>
            <a:ext cx="10565677" cy="4692669"/>
            <a:chOff x="727973" y="14671317"/>
            <a:chExt cx="10130627" cy="4148916"/>
          </a:xfrm>
        </p:grpSpPr>
        <p:grpSp>
          <p:nvGrpSpPr>
            <p:cNvPr id="66" name="Group 65"/>
            <p:cNvGrpSpPr/>
            <p:nvPr/>
          </p:nvGrpSpPr>
          <p:grpSpPr>
            <a:xfrm>
              <a:off x="727973" y="14671317"/>
              <a:ext cx="10130627" cy="4148916"/>
              <a:chOff x="727973" y="14671317"/>
              <a:chExt cx="10130627" cy="4148916"/>
            </a:xfrm>
          </p:grpSpPr>
          <p:grpSp>
            <p:nvGrpSpPr>
              <p:cNvPr id="47" name="Group 46"/>
              <p:cNvGrpSpPr/>
              <p:nvPr/>
            </p:nvGrpSpPr>
            <p:grpSpPr>
              <a:xfrm>
                <a:off x="727973" y="14671317"/>
                <a:ext cx="10130627" cy="4148916"/>
                <a:chOff x="22476706" y="6773983"/>
                <a:chExt cx="10130627" cy="4148916"/>
              </a:xfrm>
            </p:grpSpPr>
            <p:grpSp>
              <p:nvGrpSpPr>
                <p:cNvPr id="14" name="Group 13"/>
                <p:cNvGrpSpPr/>
                <p:nvPr/>
              </p:nvGrpSpPr>
              <p:grpSpPr>
                <a:xfrm>
                  <a:off x="22476706" y="7115515"/>
                  <a:ext cx="4124513" cy="3465852"/>
                  <a:chOff x="24185910" y="6927363"/>
                  <a:chExt cx="5934633" cy="4244161"/>
                </a:xfrm>
              </p:grpSpPr>
              <p:pic>
                <p:nvPicPr>
                  <p:cNvPr id="35" name="Picture 34"/>
                  <p:cNvPicPr>
                    <a:picLocks noChangeAspect="1"/>
                  </p:cNvPicPr>
                  <p:nvPr/>
                </p:nvPicPr>
                <p:blipFill>
                  <a:blip r:embed="rId18" cstate="print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4185910" y="6927363"/>
                    <a:ext cx="5934633" cy="4244161"/>
                  </a:xfrm>
                  <a:prstGeom prst="rect">
                    <a:avLst/>
                  </a:prstGeom>
                </p:spPr>
              </p:pic>
              <p:sp>
                <p:nvSpPr>
                  <p:cNvPr id="11" name="Rectangle 10"/>
                  <p:cNvSpPr/>
                  <p:nvPr/>
                </p:nvSpPr>
                <p:spPr>
                  <a:xfrm rot="1995612">
                    <a:off x="28387750" y="9326017"/>
                    <a:ext cx="898817" cy="1277636"/>
                  </a:xfrm>
                  <a:prstGeom prst="rect">
                    <a:avLst/>
                  </a:prstGeom>
                  <a:noFill/>
                  <a:ln w="57150">
                    <a:solidFill>
                      <a:srgbClr val="C00000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pic>
              <p:nvPicPr>
                <p:cNvPr id="20" name="Picture 19"/>
                <p:cNvPicPr>
                  <a:picLocks noChangeAspect="1"/>
                </p:cNvPicPr>
                <p:nvPr/>
              </p:nvPicPr>
              <p:blipFill rotWithShape="1">
                <a:blip r:embed="rId19" cstate="hq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26644334" y="7115515"/>
                  <a:ext cx="2511231" cy="3465852"/>
                </a:xfrm>
                <a:prstGeom prst="rect">
                  <a:avLst/>
                </a:prstGeom>
              </p:spPr>
            </p:pic>
            <p:pic>
              <p:nvPicPr>
                <p:cNvPr id="46" name="Picture 45"/>
                <p:cNvPicPr>
                  <a:picLocks noChangeAspect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29198680" y="6773983"/>
                  <a:ext cx="3408653" cy="4148916"/>
                </a:xfrm>
                <a:prstGeom prst="rect">
                  <a:avLst/>
                </a:prstGeom>
              </p:spPr>
            </p:pic>
          </p:grpSp>
          <p:sp>
            <p:nvSpPr>
              <p:cNvPr id="65" name="TextBox 64"/>
              <p:cNvSpPr txBox="1"/>
              <p:nvPr/>
            </p:nvSpPr>
            <p:spPr>
              <a:xfrm>
                <a:off x="8484371" y="15847206"/>
                <a:ext cx="419816" cy="36933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800" dirty="0" smtClean="0"/>
                  <a:t>?</a:t>
                </a:r>
                <a:endParaRPr lang="en-US" sz="1800" dirty="0"/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9802243" y="15847206"/>
                <a:ext cx="400710" cy="369332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800" dirty="0" smtClean="0"/>
                  <a:t>?</a:t>
                </a:r>
                <a:endParaRPr lang="en-US" sz="1800" dirty="0"/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730523" y="18019359"/>
              <a:ext cx="504697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smtClean="0"/>
                <a:t>A</a:t>
              </a:r>
              <a:endParaRPr lang="en-US" sz="2400" dirty="0"/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4895601" y="15012848"/>
              <a:ext cx="504697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smtClean="0"/>
                <a:t>B</a:t>
              </a:r>
              <a:endParaRPr lang="en-US" sz="2400" dirty="0"/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7449450" y="18017036"/>
              <a:ext cx="504697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 smtClean="0"/>
                <a:t>C</a:t>
              </a:r>
              <a:endParaRPr lang="en-US" sz="2400" dirty="0"/>
            </a:p>
          </p:txBody>
        </p:sp>
      </p:grpSp>
      <p:sp>
        <p:nvSpPr>
          <p:cNvPr id="109" name="TextBox 108"/>
          <p:cNvSpPr txBox="1"/>
          <p:nvPr/>
        </p:nvSpPr>
        <p:spPr>
          <a:xfrm>
            <a:off x="22338638" y="11665804"/>
            <a:ext cx="9109333" cy="203131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algn="just"/>
            <a:r>
              <a:rPr lang="en-US" sz="2500" b="1" dirty="0" smtClean="0">
                <a:latin typeface="Cambria" panose="02040503050406030204" pitchFamily="18" charset="0"/>
              </a:rPr>
              <a:t>Figure 3: </a:t>
            </a:r>
            <a:r>
              <a:rPr lang="en-US" sz="2500" dirty="0" smtClean="0">
                <a:latin typeface="Cambria" panose="02040503050406030204" pitchFamily="18" charset="0"/>
              </a:rPr>
              <a:t>Confocal images of the BLA in a CCK+/</a:t>
            </a:r>
            <a:r>
              <a:rPr lang="en-US" sz="2500" dirty="0" err="1" smtClean="0">
                <a:latin typeface="Cambria" panose="02040503050406030204" pitchFamily="18" charset="0"/>
              </a:rPr>
              <a:t>TdTomato</a:t>
            </a:r>
            <a:r>
              <a:rPr lang="en-US" sz="2500" dirty="0" smtClean="0">
                <a:latin typeface="Cambria" panose="02040503050406030204" pitchFamily="18" charset="0"/>
              </a:rPr>
              <a:t>+ (red) transgenic mouse. SYTO 13 stained nucleic acids and thus all cell bodies (green). Brain sections were mounted and then imaged to study CCK expression in the BLA (red). Co-localization of SYTO 13 and </a:t>
            </a:r>
            <a:r>
              <a:rPr lang="en-US" sz="2500" dirty="0" err="1" smtClean="0">
                <a:latin typeface="Cambria" panose="02040503050406030204" pitchFamily="18" charset="0"/>
              </a:rPr>
              <a:t>TdTomato</a:t>
            </a:r>
            <a:r>
              <a:rPr lang="en-US" sz="2500" dirty="0" smtClean="0">
                <a:latin typeface="Cambria" panose="02040503050406030204" pitchFamily="18" charset="0"/>
              </a:rPr>
              <a:t> (yellow) shows cell bodies that express CCK.</a:t>
            </a:r>
            <a:endParaRPr lang="en-US" sz="2500" dirty="0">
              <a:latin typeface="Cambria" panose="02040503050406030204" pitchFamily="18" charset="0"/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13552683" y="15352511"/>
            <a:ext cx="16744202" cy="5009255"/>
            <a:chOff x="13545762" y="15189647"/>
            <a:chExt cx="16744202" cy="5009255"/>
          </a:xfrm>
        </p:grpSpPr>
        <p:grpSp>
          <p:nvGrpSpPr>
            <p:cNvPr id="71" name="Group 70"/>
            <p:cNvGrpSpPr/>
            <p:nvPr/>
          </p:nvGrpSpPr>
          <p:grpSpPr>
            <a:xfrm>
              <a:off x="13585821" y="15276807"/>
              <a:ext cx="16704143" cy="4922095"/>
              <a:chOff x="12912356" y="15505977"/>
              <a:chExt cx="15846148" cy="4116975"/>
            </a:xfrm>
          </p:grpSpPr>
          <p:pic>
            <p:nvPicPr>
              <p:cNvPr id="61" name="Picture 60"/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8097368" y="15513298"/>
                <a:ext cx="5103527" cy="4109654"/>
              </a:xfrm>
              <a:prstGeom prst="rect">
                <a:avLst/>
              </a:prstGeom>
            </p:spPr>
          </p:pic>
          <p:graphicFrame>
            <p:nvGraphicFramePr>
              <p:cNvPr id="63" name="Object 62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77593426"/>
                  </p:ext>
                </p:extLst>
              </p:nvPr>
            </p:nvGraphicFramePr>
            <p:xfrm>
              <a:off x="23262579" y="15543718"/>
              <a:ext cx="5495925" cy="407193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769" name="Graph" r:id="rId22" imgW="3555360" imgH="2617920" progId="Origin50.Graph">
                      <p:embed/>
                    </p:oleObj>
                  </mc:Choice>
                  <mc:Fallback>
                    <p:oleObj name="Graph" r:id="rId22" imgW="3555360" imgH="2617920" progId="Origin50.Graph">
                      <p:embed/>
                      <p:pic>
                        <p:nvPicPr>
                          <p:cNvPr id="0" name=""/>
                          <p:cNvPicPr/>
                          <p:nvPr/>
                        </p:nvPicPr>
                        <p:blipFill>
                          <a:blip r:embed="rId23"/>
                          <a:stretch>
                            <a:fillRect/>
                          </a:stretch>
                        </p:blipFill>
                        <p:spPr>
                          <a:xfrm>
                            <a:off x="23262579" y="15543718"/>
                            <a:ext cx="5495925" cy="4071938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  <p:pic>
            <p:nvPicPr>
              <p:cNvPr id="70" name="Picture 69"/>
              <p:cNvPicPr>
                <a:picLocks noChangeAspect="1"/>
              </p:cNvPicPr>
              <p:nvPr/>
            </p:nvPicPr>
            <p:blipFill>
              <a:blip r:embed="rId2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2912356" y="15505977"/>
                <a:ext cx="5137067" cy="4109654"/>
              </a:xfrm>
              <a:prstGeom prst="rect">
                <a:avLst/>
              </a:prstGeom>
            </p:spPr>
          </p:pic>
        </p:grpSp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13545762" y="15189647"/>
              <a:ext cx="558800" cy="647700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19016975" y="15197568"/>
              <a:ext cx="546100" cy="660400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>
              <a:off x="24466038" y="15189647"/>
              <a:ext cx="546100" cy="660400"/>
            </a:xfrm>
            <a:prstGeom prst="rect">
              <a:avLst/>
            </a:prstGeom>
          </p:spPr>
        </p:pic>
      </p:grpSp>
      <p:grpSp>
        <p:nvGrpSpPr>
          <p:cNvPr id="82" name="Group 81"/>
          <p:cNvGrpSpPr/>
          <p:nvPr/>
        </p:nvGrpSpPr>
        <p:grpSpPr>
          <a:xfrm>
            <a:off x="23681406" y="7069295"/>
            <a:ext cx="6178749" cy="4472133"/>
            <a:chOff x="395925" y="1081065"/>
            <a:chExt cx="7805394" cy="5982623"/>
          </a:xfrm>
        </p:grpSpPr>
        <p:pic>
          <p:nvPicPr>
            <p:cNvPr id="116" name="Content Placeholder 3"/>
            <p:cNvPicPr>
              <a:picLocks noChangeAspect="1"/>
            </p:cNvPicPr>
            <p:nvPr/>
          </p:nvPicPr>
          <p:blipFill rotWithShape="1">
            <a:blip r:embed="rId28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2706067" y="3616684"/>
              <a:ext cx="2991311" cy="3902697"/>
            </a:xfrm>
            <a:prstGeom prst="rect">
              <a:avLst/>
            </a:prstGeom>
          </p:spPr>
        </p:pic>
        <p:pic>
          <p:nvPicPr>
            <p:cNvPr id="117" name="Content Placeholder 3"/>
            <p:cNvPicPr>
              <a:picLocks noChangeAspect="1"/>
            </p:cNvPicPr>
            <p:nvPr/>
          </p:nvPicPr>
          <p:blipFill rotWithShape="1">
            <a:blip r:embed="rId29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4754315" y="625374"/>
              <a:ext cx="2991311" cy="3902697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 rotWithShape="1">
            <a:blip r:embed="rId30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5400000">
              <a:off x="850855" y="626135"/>
              <a:ext cx="2991311" cy="39011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12581</TotalTime>
  <Words>1023</Words>
  <Application>Microsoft Macintosh PowerPoint</Application>
  <PresentationFormat>Custom</PresentationFormat>
  <Paragraphs>90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Symbol</vt:lpstr>
      <vt:lpstr>Office Theme</vt:lpstr>
      <vt:lpstr>Graph</vt:lpstr>
      <vt:lpstr>Presynaptic N-type calcium channel-dependent transmitter release in the BLA Blazon M, LaCarubba B, Bunda A, Andrade A  Department of Biological Sciences, University of New Hampshire, Durham, NH 03824</vt:lpstr>
    </vt:vector>
  </TitlesOfParts>
  <LinksUpToDate>false</LinksUpToDate>
  <SharedDoc>false</SharedDoc>
  <HyperlinksChanged>false</HyperlinksChanged>
  <AppVersion>15.0032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Maxwell Blazon</cp:lastModifiedBy>
  <cp:revision>300</cp:revision>
  <dcterms:created xsi:type="dcterms:W3CDTF">2016-03-05T16:55:12Z</dcterms:created>
  <dcterms:modified xsi:type="dcterms:W3CDTF">2017-04-07T13:43:57Z</dcterms:modified>
</cp:coreProperties>
</file>