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6858000" cy="9144000"/>
  <p:embeddedFontLst>
    <p:embeddedFont>
      <p:font typeface="Overlock" panose="020B060402020202020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5645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" d="100"/>
          <a:sy n="15" d="100"/>
        </p:scale>
        <p:origin x="13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84428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197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389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582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2778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5975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9167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2360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5556" algn="l" defTabSz="3686389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5964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5486400" y="5387338"/>
            <a:ext cx="32918400" cy="114604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2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5486400" y="17289790"/>
            <a:ext cx="32918400" cy="79476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ctr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2994669" y="8206749"/>
            <a:ext cx="37856156" cy="136931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2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2994669" y="22029429"/>
            <a:ext cx="37856156" cy="7200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rgbClr val="888888"/>
              </a:buClr>
              <a:buFont typeface="Arial"/>
              <a:buNone/>
              <a:defRPr sz="864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7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64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rgbClr val="888888"/>
              </a:buClr>
              <a:buFont typeface="Arial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017529" y="1752600"/>
            <a:ext cx="37856156" cy="6362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5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18653760" cy="208864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60" cy="208864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3023235" y="1752600"/>
            <a:ext cx="37856156" cy="6362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5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3023242" y="8069582"/>
            <a:ext cx="18568033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864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64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3023242" y="12024360"/>
            <a:ext cx="18568033" cy="176860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3"/>
          </p:nvPr>
        </p:nvSpPr>
        <p:spPr>
          <a:xfrm>
            <a:off x="22219929" y="8069582"/>
            <a:ext cx="18659473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864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64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76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4"/>
          </p:nvPr>
        </p:nvSpPr>
        <p:spPr>
          <a:xfrm>
            <a:off x="22219929" y="12024360"/>
            <a:ext cx="18659473" cy="176860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3017529" y="1752600"/>
            <a:ext cx="37856156" cy="6362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5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3023242" y="2194572"/>
            <a:ext cx="14156053" cy="768095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18659475" y="4739640"/>
            <a:ext cx="22219916" cy="2339339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91447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182894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3023242" y="9875520"/>
            <a:ext cx="14156053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0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43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3023242" y="2194572"/>
            <a:ext cx="14156053" cy="768095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18659475" y="4739640"/>
            <a:ext cx="22219916" cy="2339339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3023242" y="9875520"/>
            <a:ext cx="14156053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50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43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3017529" y="1752600"/>
            <a:ext cx="37856156" cy="6362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5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 rot="5400000">
            <a:off x="11502389" y="278138"/>
            <a:ext cx="20886422" cy="3785615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22193249" y="10968993"/>
            <a:ext cx="27896822" cy="94640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15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6480"/>
            </a:lvl2pPr>
            <a:lvl3pPr lvl="2" indent="0">
              <a:spcBef>
                <a:spcPts val="0"/>
              </a:spcBef>
              <a:buNone/>
              <a:defRPr sz="6480"/>
            </a:lvl3pPr>
            <a:lvl4pPr lvl="3" indent="0">
              <a:spcBef>
                <a:spcPts val="0"/>
              </a:spcBef>
              <a:buNone/>
              <a:defRPr sz="6480"/>
            </a:lvl4pPr>
            <a:lvl5pPr lvl="4" indent="0">
              <a:spcBef>
                <a:spcPts val="0"/>
              </a:spcBef>
              <a:buNone/>
              <a:defRPr sz="6480"/>
            </a:lvl5pPr>
            <a:lvl6pPr lvl="5" indent="0">
              <a:spcBef>
                <a:spcPts val="0"/>
              </a:spcBef>
              <a:buNone/>
              <a:defRPr sz="6480"/>
            </a:lvl6pPr>
            <a:lvl7pPr lvl="6" indent="0">
              <a:spcBef>
                <a:spcPts val="0"/>
              </a:spcBef>
              <a:buNone/>
              <a:defRPr sz="6480"/>
            </a:lvl7pPr>
            <a:lvl8pPr lvl="7" indent="0">
              <a:spcBef>
                <a:spcPts val="0"/>
              </a:spcBef>
              <a:buNone/>
              <a:defRPr sz="6480"/>
            </a:lvl8pPr>
            <a:lvl9pPr lvl="8" indent="0">
              <a:spcBef>
                <a:spcPts val="0"/>
              </a:spcBef>
              <a:buNone/>
              <a:defRPr sz="648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2990849" y="1779278"/>
            <a:ext cx="27896822" cy="2784347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23025" marR="0" lvl="0" indent="-182894" algn="l" rtl="0">
              <a:lnSpc>
                <a:spcPct val="90000"/>
              </a:lnSpc>
              <a:spcBef>
                <a:spcPts val="3600"/>
              </a:spcBef>
              <a:buClr>
                <a:schemeClr val="dk1"/>
              </a:buClr>
              <a:buSzPct val="10000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469078" marR="0" lvl="1" indent="-27434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115128" marR="0" lvl="2" indent="-365789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5761181" marR="0" lvl="3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7407234" marR="0" lvl="4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9053284" marR="0" lvl="5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0699337" marR="0" lvl="6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2345386" marR="0" lvl="7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991440" marR="0" lvl="8" indent="-411512" algn="l" rtl="0">
              <a:lnSpc>
                <a:spcPct val="90000"/>
              </a:lnSpc>
              <a:spcBef>
                <a:spcPts val="1800"/>
              </a:spcBef>
              <a:buClr>
                <a:schemeClr val="dk1"/>
              </a:buClr>
              <a:buSzPct val="10000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017529" y="1752600"/>
            <a:ext cx="37856156" cy="6362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017529" y="8763000"/>
            <a:ext cx="37856156" cy="208864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301752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646053" marR="0" lvl="1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3292103" marR="0" lvl="2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938156" marR="0" lvl="3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6584206" marR="0" lvl="4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8230259" marR="0" lvl="5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876308" marR="0" lvl="6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1522362" marR="0" lvl="7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3168415" marR="0" lvl="8" indent="0" algn="l" rtl="0">
              <a:spcBef>
                <a:spcPts val="0"/>
              </a:spcBef>
              <a:buNone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30998169" y="30510482"/>
            <a:ext cx="9875516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432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-US" sz="432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50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F7FC"/>
            </a:gs>
            <a:gs pos="74000">
              <a:srgbClr val="A9BEE4"/>
            </a:gs>
            <a:gs pos="83000">
              <a:srgbClr val="A9BEE4"/>
            </a:gs>
            <a:gs pos="100000">
              <a:srgbClr val="C5D3ED"/>
            </a:gs>
          </a:gsLst>
          <a:lin ang="5400012" scaled="0"/>
        </a:gra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379212" y="506689"/>
            <a:ext cx="43056680" cy="3003229"/>
            <a:chOff x="282960" y="506689"/>
            <a:chExt cx="43056680" cy="3071081"/>
          </a:xfrm>
        </p:grpSpPr>
        <p:grpSp>
          <p:nvGrpSpPr>
            <p:cNvPr id="84" name="Shape 84"/>
            <p:cNvGrpSpPr/>
            <p:nvPr/>
          </p:nvGrpSpPr>
          <p:grpSpPr>
            <a:xfrm>
              <a:off x="282960" y="514613"/>
              <a:ext cx="43056680" cy="2919643"/>
              <a:chOff x="159656" y="122231"/>
              <a:chExt cx="11858100" cy="811012"/>
            </a:xfrm>
          </p:grpSpPr>
          <p:sp>
            <p:nvSpPr>
              <p:cNvPr id="85" name="Shape 85"/>
              <p:cNvSpPr/>
              <p:nvPr/>
            </p:nvSpPr>
            <p:spPr>
              <a:xfrm>
                <a:off x="159656" y="122231"/>
                <a:ext cx="11858100" cy="806699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Shape 86"/>
              <p:cNvSpPr txBox="1"/>
              <p:nvPr/>
            </p:nvSpPr>
            <p:spPr>
              <a:xfrm>
                <a:off x="4842162" y="171629"/>
                <a:ext cx="2784900" cy="708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164520" rIns="329130" bIns="1645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en-US" sz="720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Food Recall Application</a:t>
                </a:r>
              </a:p>
              <a:p>
                <a:pPr>
                  <a:buSzPct val="25000"/>
                </a:pPr>
                <a:r>
                  <a:rPr lang="en-US" sz="720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 </a:t>
                </a:r>
              </a:p>
            </p:txBody>
          </p:sp>
          <p:sp>
            <p:nvSpPr>
              <p:cNvPr id="87" name="Shape 87"/>
              <p:cNvSpPr txBox="1"/>
              <p:nvPr/>
            </p:nvSpPr>
            <p:spPr>
              <a:xfrm>
                <a:off x="4613564" y="525572"/>
                <a:ext cx="3242100" cy="246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164520" rIns="329130" bIns="1645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en-US" sz="3600" dirty="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Jasdeep Singh | Zachary </a:t>
                </a:r>
                <a:r>
                  <a:rPr lang="en-US" sz="3600" dirty="0" err="1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Mailhot</a:t>
                </a:r>
                <a:r>
                  <a:rPr lang="en-US" sz="3600" dirty="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 | Advisor: Matt Tonelli</a:t>
                </a:r>
              </a:p>
            </p:txBody>
          </p:sp>
          <p:sp>
            <p:nvSpPr>
              <p:cNvPr id="88" name="Shape 88"/>
              <p:cNvSpPr txBox="1"/>
              <p:nvPr/>
            </p:nvSpPr>
            <p:spPr>
              <a:xfrm>
                <a:off x="3799441" y="699395"/>
                <a:ext cx="6490014" cy="2338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164520" rIns="329130" bIns="1645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en-US" sz="3240" dirty="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Department of Computer Science and Information Technology, University of New Hampshire, Durham, NH</a:t>
                </a:r>
              </a:p>
            </p:txBody>
          </p:sp>
          <p:pic>
            <p:nvPicPr>
              <p:cNvPr id="89" name="Shape 89" descr="Image result for unh logo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341460" y="203032"/>
                <a:ext cx="529500" cy="72809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0" name="Shape 90"/>
              <p:cNvSpPr txBox="1"/>
              <p:nvPr/>
            </p:nvSpPr>
            <p:spPr>
              <a:xfrm>
                <a:off x="866333" y="203032"/>
                <a:ext cx="1904700" cy="6461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164520" rIns="329130" bIns="1645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en-US" sz="648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University of</a:t>
                </a:r>
              </a:p>
              <a:p>
                <a:pPr>
                  <a:buSzPct val="25000"/>
                </a:pPr>
                <a:r>
                  <a:rPr lang="en-US" sz="6480">
                    <a:solidFill>
                      <a:schemeClr val="lt1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New Hampshire</a:t>
                </a:r>
              </a:p>
            </p:txBody>
          </p:sp>
        </p:grpSp>
        <p:pic>
          <p:nvPicPr>
            <p:cNvPr id="154" name="Shape 1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8636239" y="506689"/>
              <a:ext cx="4703400" cy="30710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9" name="Shape 109"/>
          <p:cNvSpPr/>
          <p:nvPr/>
        </p:nvSpPr>
        <p:spPr>
          <a:xfrm>
            <a:off x="11264569" y="4437702"/>
            <a:ext cx="21278891" cy="7398639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329130" tIns="164520" rIns="329130" bIns="164520" anchor="ctr" anchorCtr="0">
            <a:noAutofit/>
          </a:bodyPr>
          <a:lstStyle/>
          <a:p>
            <a:pPr algn="ctr"/>
            <a:endParaRPr sz="648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Shape 110"/>
          <p:cNvSpPr/>
          <p:nvPr/>
        </p:nvSpPr>
        <p:spPr>
          <a:xfrm>
            <a:off x="13415021" y="3865384"/>
            <a:ext cx="16977607" cy="950083"/>
          </a:xfrm>
          <a:prstGeom prst="roundRect">
            <a:avLst>
              <a:gd name="adj" fmla="val 16667"/>
            </a:avLst>
          </a:prstGeom>
          <a:solidFill>
            <a:srgbClr val="3F51B5"/>
          </a:solidFill>
          <a:ln w="12700" cap="flat" cmpd="sng">
            <a:solidFill>
              <a:srgbClr val="31538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329130" tIns="164520" rIns="329130" bIns="164520" anchor="ctr" anchorCtr="0">
            <a:noAutofit/>
          </a:bodyPr>
          <a:lstStyle/>
          <a:p>
            <a:pPr algn="ctr"/>
            <a:endParaRPr sz="648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2538450" y="3458392"/>
            <a:ext cx="10861667" cy="9893607"/>
            <a:chOff x="32477971" y="3857290"/>
            <a:chExt cx="10861667" cy="9893607"/>
          </a:xfrm>
        </p:grpSpPr>
        <p:grpSp>
          <p:nvGrpSpPr>
            <p:cNvPr id="114" name="Shape 114"/>
            <p:cNvGrpSpPr/>
            <p:nvPr/>
          </p:nvGrpSpPr>
          <p:grpSpPr>
            <a:xfrm>
              <a:off x="32987971" y="4056893"/>
              <a:ext cx="10351667" cy="9694004"/>
              <a:chOff x="581897" y="2055551"/>
              <a:chExt cx="2861399" cy="3670137"/>
            </a:xfrm>
          </p:grpSpPr>
          <p:sp>
            <p:nvSpPr>
              <p:cNvPr id="115" name="Shape 115"/>
              <p:cNvSpPr/>
              <p:nvPr/>
            </p:nvSpPr>
            <p:spPr>
              <a:xfrm>
                <a:off x="581897" y="2290062"/>
                <a:ext cx="2861399" cy="3435626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Shape 116"/>
              <p:cNvSpPr/>
              <p:nvPr/>
            </p:nvSpPr>
            <p:spPr>
              <a:xfrm>
                <a:off x="894287" y="2055551"/>
                <a:ext cx="2283000" cy="359700"/>
              </a:xfrm>
              <a:prstGeom prst="roundRect">
                <a:avLst>
                  <a:gd name="adj" fmla="val 16667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pic>
          <p:nvPicPr>
            <p:cNvPr id="117" name="Shape 11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3521739" y="5275409"/>
              <a:ext cx="2364019" cy="28410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8" name="Shape 11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9708586" y="8388286"/>
              <a:ext cx="3510965" cy="28410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" name="Shape 119"/>
            <p:cNvSpPr txBox="1"/>
            <p:nvPr/>
          </p:nvSpPr>
          <p:spPr>
            <a:xfrm>
              <a:off x="35544786" y="3857290"/>
              <a:ext cx="7586305" cy="130788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3F3F3"/>
                  </a:solidFill>
                  <a:latin typeface="Overlock"/>
                  <a:ea typeface="Overlock"/>
                  <a:cs typeface="Overlock"/>
                  <a:sym typeface="Overlock"/>
                </a:rPr>
                <a:t>Software &amp; Libraries </a:t>
              </a:r>
            </a:p>
          </p:txBody>
        </p:sp>
        <p:pic>
          <p:nvPicPr>
            <p:cNvPr id="120" name="Shape 12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36842920" y="8298937"/>
              <a:ext cx="2794104" cy="23323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Shape 12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36713054" y="5817879"/>
              <a:ext cx="2901387" cy="13078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2" name="Shape 122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3171872" y="12115602"/>
              <a:ext cx="3375490" cy="9532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Shape 123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32477971" y="8692381"/>
              <a:ext cx="4451483" cy="19125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" name="Shape 124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39488073" y="11413362"/>
              <a:ext cx="3643018" cy="157366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" name="Shape 125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39642596" y="5627150"/>
              <a:ext cx="3643018" cy="168926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2" name="Group 21"/>
          <p:cNvGrpSpPr/>
          <p:nvPr/>
        </p:nvGrpSpPr>
        <p:grpSpPr>
          <a:xfrm>
            <a:off x="406814" y="3434256"/>
            <a:ext cx="10351667" cy="7731643"/>
            <a:chOff x="412395" y="3722737"/>
            <a:chExt cx="10351667" cy="7731643"/>
          </a:xfrm>
        </p:grpSpPr>
        <p:sp>
          <p:nvSpPr>
            <p:cNvPr id="112" name="Shape 112"/>
            <p:cNvSpPr/>
            <p:nvPr/>
          </p:nvSpPr>
          <p:spPr>
            <a:xfrm>
              <a:off x="412395" y="4521382"/>
              <a:ext cx="10351667" cy="6932998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31538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329130" tIns="164520" rIns="329130" bIns="164520" anchor="ctr" anchorCtr="0">
              <a:noAutofit/>
            </a:bodyPr>
            <a:lstStyle/>
            <a:p>
              <a:pPr algn="ctr"/>
              <a:endParaRPr sz="648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Shape 113"/>
            <p:cNvSpPr/>
            <p:nvPr/>
          </p:nvSpPr>
          <p:spPr>
            <a:xfrm>
              <a:off x="1458538" y="3954232"/>
              <a:ext cx="8259196" cy="941501"/>
            </a:xfrm>
            <a:prstGeom prst="roundRect">
              <a:avLst>
                <a:gd name="adj" fmla="val 16667"/>
              </a:avLst>
            </a:prstGeom>
            <a:solidFill>
              <a:srgbClr val="3F51B5"/>
            </a:solidFill>
            <a:ln w="12700" cap="flat" cmpd="sng">
              <a:solidFill>
                <a:srgbClr val="31538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329130" tIns="164520" rIns="329130" bIns="164520" anchor="ctr" anchorCtr="0">
              <a:noAutofit/>
            </a:bodyPr>
            <a:lstStyle/>
            <a:p>
              <a:pPr algn="ctr"/>
              <a:endParaRPr sz="648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Shape 131"/>
            <p:cNvSpPr txBox="1"/>
            <p:nvPr/>
          </p:nvSpPr>
          <p:spPr>
            <a:xfrm>
              <a:off x="4050441" y="3722737"/>
              <a:ext cx="6340371" cy="291924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Database</a:t>
              </a:r>
            </a:p>
          </p:txBody>
        </p:sp>
        <p:pic>
          <p:nvPicPr>
            <p:cNvPr id="133" name="Shape 133"/>
            <p:cNvPicPr preferRelativeResize="0"/>
            <p:nvPr/>
          </p:nvPicPr>
          <p:blipFill>
            <a:blip r:embed="rId13">
              <a:alphaModFix/>
            </a:blip>
            <a:stretch>
              <a:fillRect/>
            </a:stretch>
          </p:blipFill>
          <p:spPr>
            <a:xfrm>
              <a:off x="721348" y="8966830"/>
              <a:ext cx="3510972" cy="20249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4" name="Shape 134" descr="l.PNG"/>
            <p:cNvPicPr preferRelativeResize="0"/>
            <p:nvPr/>
          </p:nvPicPr>
          <p:blipFill>
            <a:blip r:embed="rId14">
              <a:alphaModFix/>
            </a:blip>
            <a:stretch>
              <a:fillRect/>
            </a:stretch>
          </p:blipFill>
          <p:spPr>
            <a:xfrm>
              <a:off x="6956513" y="5676559"/>
              <a:ext cx="3741246" cy="47006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Shape 135"/>
            <p:cNvSpPr txBox="1"/>
            <p:nvPr/>
          </p:nvSpPr>
          <p:spPr>
            <a:xfrm>
              <a:off x="627089" y="4973917"/>
              <a:ext cx="6663792" cy="426644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pPr>
                <a:lnSpc>
                  <a:spcPct val="115000"/>
                </a:lnSpc>
                <a:buClr>
                  <a:schemeClr val="dk1"/>
                </a:buClr>
                <a:buSzPct val="137500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Database engine: </a:t>
              </a:r>
              <a:r>
                <a:rPr lang="en-US" sz="2880" b="1" dirty="0" err="1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Mariadb</a:t>
              </a:r>
              <a:endParaRPr lang="en-US"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pPr>
                <a:lnSpc>
                  <a:spcPct val="115000"/>
                </a:lnSpc>
                <a:buClr>
                  <a:schemeClr val="dk1"/>
                </a:buClr>
                <a:buSzPct val="137500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Two tables: users info &amp; user scans.  Demo table for URC called </a:t>
              </a:r>
              <a:r>
                <a:rPr lang="en-US" sz="2880" b="1" dirty="0" err="1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urcdemo</a:t>
              </a:r>
              <a:endParaRPr lang="en-US"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pPr>
                <a:lnSpc>
                  <a:spcPct val="115000"/>
                </a:lnSpc>
                <a:buClr>
                  <a:schemeClr val="dk1"/>
                </a:buClr>
                <a:buSzPct val="137500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Use of Apache &amp; MySQL from XXAMP for hosting</a:t>
              </a:r>
            </a:p>
            <a:p>
              <a:pPr>
                <a:lnSpc>
                  <a:spcPct val="115000"/>
                </a:lnSpc>
                <a:buClr>
                  <a:schemeClr val="dk1"/>
                </a:buClr>
                <a:buSzPct val="137500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Export databases created in </a:t>
              </a:r>
              <a:r>
                <a:rPr lang="en-US" sz="2880" b="1" dirty="0" err="1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Mariadb</a:t>
              </a: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 and imported into </a:t>
              </a:r>
              <a:r>
                <a:rPr lang="en-US" sz="2880" b="1" dirty="0" err="1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phpMyAdmin</a:t>
              </a:r>
              <a:endParaRPr lang="en-US"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3114381" y="13832461"/>
            <a:ext cx="10351671" cy="10984510"/>
            <a:chOff x="22034179" y="13873319"/>
            <a:chExt cx="10351671" cy="10984510"/>
          </a:xfrm>
        </p:grpSpPr>
        <p:grpSp>
          <p:nvGrpSpPr>
            <p:cNvPr id="98" name="Shape 98"/>
            <p:cNvGrpSpPr/>
            <p:nvPr/>
          </p:nvGrpSpPr>
          <p:grpSpPr>
            <a:xfrm>
              <a:off x="22034179" y="14163113"/>
              <a:ext cx="10351671" cy="6820290"/>
              <a:chOff x="581897" y="2001709"/>
              <a:chExt cx="2861399" cy="2430438"/>
            </a:xfrm>
          </p:grpSpPr>
          <p:sp>
            <p:nvSpPr>
              <p:cNvPr id="99" name="Shape 99"/>
              <p:cNvSpPr/>
              <p:nvPr/>
            </p:nvSpPr>
            <p:spPr>
              <a:xfrm>
                <a:off x="581897" y="2218389"/>
                <a:ext cx="2861399" cy="2213758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Shape 100"/>
              <p:cNvSpPr/>
              <p:nvPr/>
            </p:nvSpPr>
            <p:spPr>
              <a:xfrm>
                <a:off x="871071" y="2001709"/>
                <a:ext cx="2283000" cy="359700"/>
              </a:xfrm>
              <a:prstGeom prst="roundRect">
                <a:avLst>
                  <a:gd name="adj" fmla="val 16667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7" name="Shape 127"/>
            <p:cNvSpPr txBox="1"/>
            <p:nvPr/>
          </p:nvSpPr>
          <p:spPr>
            <a:xfrm>
              <a:off x="25947423" y="13873319"/>
              <a:ext cx="3307231" cy="1526727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Scanner</a:t>
              </a:r>
            </a:p>
          </p:txBody>
        </p:sp>
        <p:sp>
          <p:nvSpPr>
            <p:cNvPr id="136" name="Shape 136"/>
            <p:cNvSpPr txBox="1"/>
            <p:nvPr/>
          </p:nvSpPr>
          <p:spPr>
            <a:xfrm>
              <a:off x="24194952" y="15592509"/>
              <a:ext cx="6050594" cy="926532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Implemented using “</a:t>
              </a:r>
              <a:r>
                <a:rPr lang="en-US" sz="2880" b="1" dirty="0" err="1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ZXing</a:t>
              </a: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” or “Zebra Crossing”. Chosen because of its ability to be multi-platform, which will be important for later use</a:t>
              </a:r>
            </a:p>
            <a:p>
              <a:pPr>
                <a:buClr>
                  <a:schemeClr val="dk1"/>
                </a:buClr>
              </a:pPr>
              <a:endParaRPr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pPr>
                <a:buClr>
                  <a:schemeClr val="dk1"/>
                </a:buClr>
                <a:buSzPct val="122222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Successful scan of the UPC number is mapped to a product name using upcdatabase.org</a:t>
              </a:r>
            </a:p>
            <a:p>
              <a:endParaRPr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9212" y="21599508"/>
            <a:ext cx="10351671" cy="11615561"/>
            <a:chOff x="32987967" y="13815037"/>
            <a:chExt cx="10351671" cy="11615561"/>
          </a:xfrm>
        </p:grpSpPr>
        <p:grpSp>
          <p:nvGrpSpPr>
            <p:cNvPr id="101" name="Shape 101"/>
            <p:cNvGrpSpPr/>
            <p:nvPr/>
          </p:nvGrpSpPr>
          <p:grpSpPr>
            <a:xfrm>
              <a:off x="32987967" y="14018781"/>
              <a:ext cx="10351671" cy="10582949"/>
              <a:chOff x="581897" y="2001709"/>
              <a:chExt cx="2861399" cy="3723978"/>
            </a:xfrm>
          </p:grpSpPr>
          <p:sp>
            <p:nvSpPr>
              <p:cNvPr id="102" name="Shape 102"/>
              <p:cNvSpPr/>
              <p:nvPr/>
            </p:nvSpPr>
            <p:spPr>
              <a:xfrm>
                <a:off x="581897" y="2218388"/>
                <a:ext cx="2861399" cy="3507299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Shape 103"/>
              <p:cNvSpPr/>
              <p:nvPr/>
            </p:nvSpPr>
            <p:spPr>
              <a:xfrm>
                <a:off x="871071" y="2001709"/>
                <a:ext cx="2283000" cy="359700"/>
              </a:xfrm>
              <a:prstGeom prst="roundRect">
                <a:avLst>
                  <a:gd name="adj" fmla="val 16667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pic>
          <p:nvPicPr>
            <p:cNvPr id="106" name="Shape 106" descr="Screenshot_20170221-112605.png"/>
            <p:cNvPicPr preferRelativeResize="0"/>
            <p:nvPr/>
          </p:nvPicPr>
          <p:blipFill>
            <a:blip r:embed="rId15">
              <a:alphaModFix/>
            </a:blip>
            <a:stretch>
              <a:fillRect/>
            </a:stretch>
          </p:blipFill>
          <p:spPr>
            <a:xfrm>
              <a:off x="39256630" y="16486753"/>
              <a:ext cx="3643014" cy="645588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sp>
          <p:nvSpPr>
            <p:cNvPr id="129" name="Shape 129"/>
            <p:cNvSpPr txBox="1"/>
            <p:nvPr/>
          </p:nvSpPr>
          <p:spPr>
            <a:xfrm>
              <a:off x="36547361" y="13815037"/>
              <a:ext cx="4557210" cy="167940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My Account</a:t>
              </a:r>
            </a:p>
          </p:txBody>
        </p:sp>
        <p:sp>
          <p:nvSpPr>
            <p:cNvPr id="137" name="Shape 137"/>
            <p:cNvSpPr txBox="1"/>
            <p:nvPr/>
          </p:nvSpPr>
          <p:spPr>
            <a:xfrm>
              <a:off x="33342119" y="16305678"/>
              <a:ext cx="6050593" cy="912492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Account based system allows application to provide a unique experience based on what each user has scanned</a:t>
              </a:r>
            </a:p>
            <a:p>
              <a:pPr>
                <a:buClr>
                  <a:schemeClr val="dk1"/>
                </a:buClr>
              </a:pPr>
              <a:endParaRPr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</a:t>
              </a:r>
              <a:r>
                <a:rPr lang="en-US" sz="2880" b="1" dirty="0">
                  <a:solidFill>
                    <a:schemeClr val="dk1"/>
                  </a:solidFill>
                  <a:highlight>
                    <a:srgbClr val="FFFFFF"/>
                  </a:highlight>
                  <a:latin typeface="Overlock"/>
                  <a:ea typeface="Overlock"/>
                  <a:cs typeface="Overlock"/>
                  <a:sym typeface="Overlock"/>
                </a:rPr>
                <a:t>The user is also able to change their account information and/or delete their account</a:t>
              </a:r>
            </a:p>
            <a:p>
              <a:pPr>
                <a:buClr>
                  <a:schemeClr val="dk1"/>
                </a:buClr>
              </a:pPr>
              <a:endParaRPr sz="2880" b="1" dirty="0">
                <a:solidFill>
                  <a:schemeClr val="dk1"/>
                </a:solidFill>
                <a:highlight>
                  <a:srgbClr val="FFFFFF"/>
                </a:highlight>
                <a:latin typeface="Overlock"/>
                <a:ea typeface="Overlock"/>
                <a:cs typeface="Overlock"/>
                <a:sym typeface="Overlock"/>
              </a:endParaRPr>
            </a:p>
            <a:p>
              <a:pPr>
                <a:lnSpc>
                  <a:spcPct val="115000"/>
                </a:lnSpc>
                <a:buClr>
                  <a:schemeClr val="dk1"/>
                </a:buClr>
                <a:buSzPct val="122222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</a:t>
              </a:r>
              <a:r>
                <a:rPr lang="en-US" sz="2880" b="1" dirty="0">
                  <a:solidFill>
                    <a:schemeClr val="dk1"/>
                  </a:solidFill>
                  <a:highlight>
                    <a:srgbClr val="FFFFFF"/>
                  </a:highlight>
                  <a:latin typeface="Overlock"/>
                  <a:ea typeface="Overlock"/>
                  <a:cs typeface="Overlock"/>
                  <a:sym typeface="Overlock"/>
                </a:rPr>
                <a:t>Accounts allow for each user to have a personalized report of recalls as opposed to being alerted by every recall that is released</a:t>
              </a:r>
            </a:p>
            <a:p>
              <a:endParaRPr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06814" y="11740600"/>
            <a:ext cx="10351667" cy="10453134"/>
            <a:chOff x="407279" y="11402918"/>
            <a:chExt cx="10351667" cy="10453134"/>
          </a:xfrm>
        </p:grpSpPr>
        <p:sp>
          <p:nvSpPr>
            <p:cNvPr id="92" name="Shape 92"/>
            <p:cNvSpPr/>
            <p:nvPr/>
          </p:nvSpPr>
          <p:spPr>
            <a:xfrm>
              <a:off x="407279" y="12357327"/>
              <a:ext cx="10351667" cy="807815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31538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329130" tIns="164520" rIns="329130" bIns="164520" anchor="ctr" anchorCtr="0">
              <a:noAutofit/>
            </a:bodyPr>
            <a:lstStyle/>
            <a:p>
              <a:pPr algn="ctr"/>
              <a:endParaRPr sz="648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Shape 93"/>
            <p:cNvSpPr/>
            <p:nvPr/>
          </p:nvSpPr>
          <p:spPr>
            <a:xfrm>
              <a:off x="1453422" y="11744287"/>
              <a:ext cx="8259196" cy="1010436"/>
            </a:xfrm>
            <a:prstGeom prst="roundRect">
              <a:avLst>
                <a:gd name="adj" fmla="val 16667"/>
              </a:avLst>
            </a:prstGeom>
            <a:solidFill>
              <a:srgbClr val="3F51B5"/>
            </a:solidFill>
            <a:ln w="12700" cap="flat" cmpd="sng">
              <a:solidFill>
                <a:srgbClr val="31538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329130" tIns="164520" rIns="329130" bIns="164520" anchor="ctr" anchorCtr="0">
              <a:noAutofit/>
            </a:bodyPr>
            <a:lstStyle/>
            <a:p>
              <a:pPr algn="ctr"/>
              <a:endParaRPr sz="648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Shape 128"/>
            <p:cNvSpPr txBox="1"/>
            <p:nvPr/>
          </p:nvSpPr>
          <p:spPr>
            <a:xfrm>
              <a:off x="4266445" y="11402918"/>
              <a:ext cx="2956376" cy="123120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Alerts</a:t>
              </a:r>
            </a:p>
          </p:txBody>
        </p:sp>
        <p:sp>
          <p:nvSpPr>
            <p:cNvPr id="138" name="Shape 138"/>
            <p:cNvSpPr txBox="1"/>
            <p:nvPr/>
          </p:nvSpPr>
          <p:spPr>
            <a:xfrm>
              <a:off x="4490879" y="13713270"/>
              <a:ext cx="5935551" cy="8142782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It will contain all recalls that are relevant to the users scan history</a:t>
              </a:r>
            </a:p>
            <a:p>
              <a:pPr>
                <a:buClr>
                  <a:schemeClr val="dk1"/>
                </a:buClr>
              </a:pPr>
              <a:endParaRPr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</a:t>
              </a:r>
              <a:r>
                <a:rPr lang="en-US" sz="2880" b="1" dirty="0">
                  <a:solidFill>
                    <a:schemeClr val="dk1"/>
                  </a:solidFill>
                  <a:highlight>
                    <a:srgbClr val="FFFFFF"/>
                  </a:highlight>
                  <a:latin typeface="Overlock"/>
                  <a:ea typeface="Overlock"/>
                  <a:cs typeface="Overlock"/>
                  <a:sym typeface="Overlock"/>
                </a:rPr>
                <a:t>The application will have an in-app recall notification but also a push notification to alert users of a recall that is relevant to them</a:t>
              </a:r>
            </a:p>
            <a:p>
              <a:pPr>
                <a:buClr>
                  <a:schemeClr val="dk1"/>
                </a:buClr>
              </a:pPr>
              <a:endParaRPr sz="2880" b="1" dirty="0">
                <a:solidFill>
                  <a:schemeClr val="dk1"/>
                </a:solidFill>
                <a:highlight>
                  <a:srgbClr val="FFFFFF"/>
                </a:highlight>
                <a:latin typeface="Overlock"/>
                <a:ea typeface="Overlock"/>
                <a:cs typeface="Overlock"/>
                <a:sym typeface="Overlock"/>
              </a:endParaRPr>
            </a:p>
            <a:p>
              <a:pPr>
                <a:buClr>
                  <a:schemeClr val="dk1"/>
                </a:buClr>
                <a:buSzPct val="122222"/>
              </a:pPr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</a:t>
              </a:r>
              <a:r>
                <a:rPr lang="en-US" sz="2880" b="1" dirty="0">
                  <a:solidFill>
                    <a:schemeClr val="dk1"/>
                  </a:solidFill>
                  <a:highlight>
                    <a:srgbClr val="FFFFFF"/>
                  </a:highlight>
                  <a:latin typeface="Overlock"/>
                  <a:ea typeface="Overlock"/>
                  <a:cs typeface="Overlock"/>
                  <a:sym typeface="Overlock"/>
                </a:rPr>
                <a:t>Even if the application is not actively open they will receive information about their products</a:t>
              </a:r>
            </a:p>
            <a:p>
              <a:endParaRPr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3048450" y="21712804"/>
            <a:ext cx="10435567" cy="10693565"/>
            <a:chOff x="11080463" y="13881042"/>
            <a:chExt cx="10435567" cy="10693565"/>
          </a:xfrm>
        </p:grpSpPr>
        <p:grpSp>
          <p:nvGrpSpPr>
            <p:cNvPr id="95" name="Shape 95"/>
            <p:cNvGrpSpPr/>
            <p:nvPr/>
          </p:nvGrpSpPr>
          <p:grpSpPr>
            <a:xfrm>
              <a:off x="11080463" y="14153874"/>
              <a:ext cx="10351667" cy="10420733"/>
              <a:chOff x="581897" y="2001709"/>
              <a:chExt cx="2861399" cy="3723981"/>
            </a:xfrm>
          </p:grpSpPr>
          <p:sp>
            <p:nvSpPr>
              <p:cNvPr id="96" name="Shape 96"/>
              <p:cNvSpPr/>
              <p:nvPr/>
            </p:nvSpPr>
            <p:spPr>
              <a:xfrm>
                <a:off x="581897" y="2218389"/>
                <a:ext cx="2861399" cy="3507301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Shape 97"/>
              <p:cNvSpPr/>
              <p:nvPr/>
            </p:nvSpPr>
            <p:spPr>
              <a:xfrm>
                <a:off x="871071" y="2001709"/>
                <a:ext cx="2283000" cy="359700"/>
              </a:xfrm>
              <a:prstGeom prst="roundRect">
                <a:avLst>
                  <a:gd name="adj" fmla="val 16667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pic>
          <p:nvPicPr>
            <p:cNvPr id="104" name="Shape 104" descr="Screenshot_20170221-112602.png"/>
            <p:cNvPicPr preferRelativeResize="0"/>
            <p:nvPr/>
          </p:nvPicPr>
          <p:blipFill>
            <a:blip r:embed="rId16">
              <a:alphaModFix/>
            </a:blip>
            <a:stretch>
              <a:fillRect/>
            </a:stretch>
          </p:blipFill>
          <p:spPr>
            <a:xfrm>
              <a:off x="11402616" y="18408702"/>
              <a:ext cx="3402930" cy="585461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107" name="Shape 107" descr="Screenshot_20170221-112608.png"/>
            <p:cNvPicPr preferRelativeResize="0"/>
            <p:nvPr/>
          </p:nvPicPr>
          <p:blipFill>
            <a:blip r:embed="rId17">
              <a:alphaModFix/>
            </a:blip>
            <a:stretch>
              <a:fillRect/>
            </a:stretch>
          </p:blipFill>
          <p:spPr>
            <a:xfrm>
              <a:off x="17562008" y="18407615"/>
              <a:ext cx="3436628" cy="58557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sp>
          <p:nvSpPr>
            <p:cNvPr id="130" name="Shape 130"/>
            <p:cNvSpPr txBox="1"/>
            <p:nvPr/>
          </p:nvSpPr>
          <p:spPr>
            <a:xfrm>
              <a:off x="14166325" y="13881042"/>
              <a:ext cx="4726518" cy="229500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Search/History</a:t>
              </a:r>
            </a:p>
          </p:txBody>
        </p:sp>
        <p:sp>
          <p:nvSpPr>
            <p:cNvPr id="139" name="Shape 139"/>
            <p:cNvSpPr txBox="1"/>
            <p:nvPr/>
          </p:nvSpPr>
          <p:spPr>
            <a:xfrm>
              <a:off x="11164359" y="14952668"/>
              <a:ext cx="10351671" cy="2715120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History page is used to select a date range to display items scanned within that range</a:t>
              </a:r>
            </a:p>
            <a:p>
              <a:endParaRPr sz="2880" b="1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endParaRPr>
            </a:p>
            <a:p>
              <a:r>
                <a:rPr lang="en-US" sz="2880" b="1" dirty="0">
                  <a:solidFill>
                    <a:schemeClr val="dk1"/>
                  </a:solidFill>
                  <a:latin typeface="Overlock"/>
                  <a:ea typeface="Overlock"/>
                  <a:cs typeface="Overlock"/>
                  <a:sym typeface="Overlock"/>
                </a:rPr>
                <a:t>·        Search page has items that have been recalled or allows the user to search for the most recent recalls on a particular product</a:t>
              </a:r>
            </a:p>
            <a:p>
              <a:endParaRPr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0657860" y="3905698"/>
            <a:ext cx="70704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dirty="0">
                <a:solidFill>
                  <a:schemeClr val="bg1"/>
                </a:solidFill>
                <a:latin typeface="Overlock" panose="020B0604020202020204" charset="0"/>
              </a:rPr>
              <a:t>Problem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264556" y="11868571"/>
            <a:ext cx="21278891" cy="11756075"/>
            <a:chOff x="11264569" y="11044828"/>
            <a:chExt cx="21278891" cy="11756075"/>
          </a:xfrm>
        </p:grpSpPr>
        <p:grpSp>
          <p:nvGrpSpPr>
            <p:cNvPr id="156" name="Shape 108"/>
            <p:cNvGrpSpPr/>
            <p:nvPr/>
          </p:nvGrpSpPr>
          <p:grpSpPr>
            <a:xfrm>
              <a:off x="11264569" y="11341571"/>
              <a:ext cx="21278891" cy="11459332"/>
              <a:chOff x="581897" y="2001709"/>
              <a:chExt cx="2861399" cy="3723979"/>
            </a:xfrm>
          </p:grpSpPr>
          <p:sp>
            <p:nvSpPr>
              <p:cNvPr id="157" name="Shape 109"/>
              <p:cNvSpPr/>
              <p:nvPr/>
            </p:nvSpPr>
            <p:spPr>
              <a:xfrm>
                <a:off x="581897" y="2218388"/>
                <a:ext cx="2861399" cy="35073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8" name="Shape 110"/>
              <p:cNvSpPr/>
              <p:nvPr/>
            </p:nvSpPr>
            <p:spPr>
              <a:xfrm>
                <a:off x="871071" y="2001709"/>
                <a:ext cx="2283000" cy="359700"/>
              </a:xfrm>
              <a:prstGeom prst="roundRect">
                <a:avLst>
                  <a:gd name="adj" fmla="val 16667"/>
                </a:avLst>
              </a:prstGeom>
              <a:solidFill>
                <a:srgbClr val="3F51B5"/>
              </a:solidFill>
              <a:ln w="12700" cap="flat" cmpd="sng">
                <a:solidFill>
                  <a:srgbClr val="31538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329130" tIns="164520" rIns="329130" bIns="164520" anchor="ctr" anchorCtr="0">
                <a:noAutofit/>
              </a:bodyPr>
              <a:lstStyle/>
              <a:p>
                <a:pPr algn="ctr"/>
                <a:endParaRPr sz="648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6" name="Shape 126"/>
            <p:cNvSpPr txBox="1"/>
            <p:nvPr/>
          </p:nvSpPr>
          <p:spPr>
            <a:xfrm>
              <a:off x="20071148" y="11044828"/>
              <a:ext cx="6886281" cy="1434365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r>
                <a:rPr lang="en-US" sz="5000" dirty="0">
                  <a:solidFill>
                    <a:srgbClr val="FFFFFF"/>
                  </a:solidFill>
                  <a:latin typeface="Overlock"/>
                  <a:ea typeface="Overlock"/>
                  <a:cs typeface="Overlock"/>
                  <a:sym typeface="Overlock"/>
                </a:rPr>
                <a:t>How it works</a:t>
              </a:r>
            </a:p>
          </p:txBody>
        </p:sp>
        <p:grpSp>
          <p:nvGrpSpPr>
            <p:cNvPr id="178" name="Group 177"/>
            <p:cNvGrpSpPr/>
            <p:nvPr/>
          </p:nvGrpSpPr>
          <p:grpSpPr>
            <a:xfrm>
              <a:off x="11994787" y="13180834"/>
              <a:ext cx="11745396" cy="4052381"/>
              <a:chOff x="11653971" y="10135650"/>
              <a:chExt cx="11745396" cy="3478397"/>
            </a:xfrm>
          </p:grpSpPr>
          <p:cxnSp>
            <p:nvCxnSpPr>
              <p:cNvPr id="179" name="Shape 147"/>
              <p:cNvCxnSpPr>
                <a:stCxn id="183" idx="3"/>
                <a:endCxn id="184" idx="1"/>
              </p:cNvCxnSpPr>
              <p:nvPr/>
            </p:nvCxnSpPr>
            <p:spPr>
              <a:xfrm>
                <a:off x="16555282" y="11555902"/>
                <a:ext cx="1503957" cy="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2"/>
                </a:solidFill>
                <a:prstDash val="solid"/>
                <a:round/>
                <a:headEnd type="none" w="lg" len="lg"/>
                <a:tailEnd type="triangle" w="lg" len="lg"/>
              </a:ln>
            </p:spPr>
          </p:cxnSp>
          <p:cxnSp>
            <p:nvCxnSpPr>
              <p:cNvPr id="180" name="Shape 148"/>
              <p:cNvCxnSpPr>
                <a:stCxn id="185" idx="3"/>
              </p:cNvCxnSpPr>
              <p:nvPr/>
            </p:nvCxnSpPr>
            <p:spPr>
              <a:xfrm rot="10800000" flipH="1">
                <a:off x="13287459" y="11554905"/>
                <a:ext cx="1676983" cy="102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2"/>
                </a:solidFill>
                <a:prstDash val="solid"/>
                <a:round/>
                <a:headEnd type="none" w="lg" len="lg"/>
                <a:tailEnd type="triangle" w="lg" len="lg"/>
              </a:ln>
            </p:spPr>
          </p:cxnSp>
          <p:grpSp>
            <p:nvGrpSpPr>
              <p:cNvPr id="181" name="Group 180"/>
              <p:cNvGrpSpPr/>
              <p:nvPr/>
            </p:nvGrpSpPr>
            <p:grpSpPr>
              <a:xfrm>
                <a:off x="11653971" y="10135650"/>
                <a:ext cx="11745396" cy="3478397"/>
                <a:chOff x="11653971" y="10135650"/>
                <a:chExt cx="11745396" cy="3478397"/>
              </a:xfrm>
            </p:grpSpPr>
            <p:cxnSp>
              <p:nvCxnSpPr>
                <p:cNvPr id="182" name="Shape 141"/>
                <p:cNvCxnSpPr/>
                <p:nvPr/>
              </p:nvCxnSpPr>
              <p:spPr>
                <a:xfrm>
                  <a:off x="19493120" y="11554905"/>
                  <a:ext cx="1573697" cy="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chemeClr val="dk2"/>
                  </a:solidFill>
                  <a:prstDash val="solid"/>
                  <a:round/>
                  <a:headEnd type="none" w="lg" len="lg"/>
                  <a:tailEnd type="triangle" w="lg" len="lg"/>
                </a:ln>
              </p:spPr>
            </p:cxnSp>
            <p:pic>
              <p:nvPicPr>
                <p:cNvPr id="183" name="Shape 144"/>
                <p:cNvPicPr preferRelativeResize="0"/>
                <p:nvPr/>
              </p:nvPicPr>
              <p:blipFill>
                <a:blip r:embed="rId18">
                  <a:alphaModFix/>
                </a:blip>
                <a:stretch>
                  <a:fillRect/>
                </a:stretch>
              </p:blipFill>
              <p:spPr>
                <a:xfrm>
                  <a:off x="14921795" y="10141442"/>
                  <a:ext cx="1633486" cy="2828920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</p:pic>
            <p:pic>
              <p:nvPicPr>
                <p:cNvPr id="184" name="Shape 145"/>
                <p:cNvPicPr preferRelativeResize="0"/>
                <p:nvPr/>
              </p:nvPicPr>
              <p:blipFill>
                <a:blip r:embed="rId19">
                  <a:alphaModFix/>
                </a:blip>
                <a:stretch>
                  <a:fillRect/>
                </a:stretch>
              </p:blipFill>
              <p:spPr>
                <a:xfrm>
                  <a:off x="18059160" y="10135650"/>
                  <a:ext cx="1633486" cy="2839665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</p:pic>
            <p:pic>
              <p:nvPicPr>
                <p:cNvPr id="185" name="Shape 146" descr="Screenshot_20170221-112556.png"/>
                <p:cNvPicPr preferRelativeResize="0"/>
                <p:nvPr/>
              </p:nvPicPr>
              <p:blipFill>
                <a:blip r:embed="rId20">
                  <a:alphaModFix/>
                </a:blip>
                <a:stretch>
                  <a:fillRect/>
                </a:stretch>
              </p:blipFill>
              <p:spPr>
                <a:xfrm>
                  <a:off x="11653971" y="10142452"/>
                  <a:ext cx="1633486" cy="2826945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</p:pic>
            <p:sp>
              <p:nvSpPr>
                <p:cNvPr id="186" name="Shape 149"/>
                <p:cNvSpPr txBox="1"/>
                <p:nvPr/>
              </p:nvSpPr>
              <p:spPr>
                <a:xfrm>
                  <a:off x="13473157" y="11779660"/>
                  <a:ext cx="1676983" cy="50578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329130" tIns="329130" rIns="329130" bIns="329130" anchor="t" anchorCtr="0">
                  <a:noAutofit/>
                </a:bodyPr>
                <a:lstStyle/>
                <a:p>
                  <a:r>
                    <a:rPr lang="en-US" sz="2160" dirty="0">
                      <a:latin typeface="Overlock"/>
                      <a:ea typeface="Overlock"/>
                      <a:cs typeface="Overlock"/>
                      <a:sym typeface="Overlock"/>
                    </a:rPr>
                    <a:t>Press scan button</a:t>
                  </a:r>
                </a:p>
              </p:txBody>
            </p:sp>
            <p:sp>
              <p:nvSpPr>
                <p:cNvPr id="187" name="Shape 150"/>
                <p:cNvSpPr txBox="1"/>
                <p:nvPr/>
              </p:nvSpPr>
              <p:spPr>
                <a:xfrm>
                  <a:off x="16377120" y="11736630"/>
                  <a:ext cx="1937789" cy="50578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329130" tIns="329130" rIns="329130" bIns="329130" anchor="t" anchorCtr="0">
                  <a:noAutofit/>
                </a:bodyPr>
                <a:lstStyle/>
                <a:p>
                  <a:r>
                    <a:rPr lang="en-US" sz="2160">
                      <a:latin typeface="Overlock"/>
                      <a:ea typeface="Overlock"/>
                      <a:cs typeface="Overlock"/>
                      <a:sym typeface="Overlock"/>
                    </a:rPr>
                    <a:t>Successful scan</a:t>
                  </a:r>
                </a:p>
              </p:txBody>
            </p:sp>
            <p:sp>
              <p:nvSpPr>
                <p:cNvPr id="189" name="Shape 152"/>
                <p:cNvSpPr txBox="1"/>
                <p:nvPr/>
              </p:nvSpPr>
              <p:spPr>
                <a:xfrm>
                  <a:off x="19646774" y="11704669"/>
                  <a:ext cx="3752593" cy="190937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329130" tIns="329130" rIns="329130" bIns="329130" anchor="t" anchorCtr="0">
                  <a:noAutofit/>
                </a:bodyPr>
                <a:lstStyle/>
                <a:p>
                  <a:r>
                    <a:rPr lang="en-US" sz="2160" dirty="0">
                      <a:latin typeface="Overlock"/>
                      <a:ea typeface="Overlock"/>
                      <a:cs typeface="Overlock"/>
                      <a:sym typeface="Overlock"/>
                    </a:rPr>
                    <a:t>Recent </a:t>
                  </a:r>
                </a:p>
                <a:p>
                  <a:r>
                    <a:rPr lang="en-US" sz="2160" dirty="0">
                      <a:latin typeface="Overlock"/>
                      <a:ea typeface="Overlock"/>
                      <a:cs typeface="Overlock"/>
                      <a:sym typeface="Overlock"/>
                    </a:rPr>
                    <a:t>Recalls</a:t>
                  </a:r>
                </a:p>
              </p:txBody>
            </p:sp>
          </p:grpSp>
        </p:grpSp>
        <p:sp>
          <p:nvSpPr>
            <p:cNvPr id="140" name="Shape 140"/>
            <p:cNvSpPr txBox="1"/>
            <p:nvPr/>
          </p:nvSpPr>
          <p:spPr>
            <a:xfrm>
              <a:off x="11724274" y="18637250"/>
              <a:ext cx="9216438" cy="3587171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pPr marL="1646053" indent="-1005919">
                <a:buSzPct val="100000"/>
                <a:buFont typeface="Overlock"/>
                <a:buAutoNum type="arabicParenR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Scan in a UPC of any product</a:t>
              </a:r>
            </a:p>
            <a:p>
              <a:pPr marL="1646053" indent="-1005919">
                <a:buSzPct val="100000"/>
                <a:buFont typeface="Overlock"/>
                <a:buAutoNum type="arabicParenR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Receive updates on the recall status of that product</a:t>
              </a:r>
            </a:p>
            <a:p>
              <a:pPr marL="1646053" indent="-1005919">
                <a:buSzPct val="100000"/>
                <a:buFont typeface="Overlock"/>
                <a:buAutoNum type="arabicParenR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Unique history and notifications based on your scan data</a:t>
              </a:r>
            </a:p>
            <a:p>
              <a:endParaRPr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  <p:pic>
          <p:nvPicPr>
            <p:cNvPr id="132" name="Shape 132" descr="Foodrecall Sequence Diagram.png"/>
            <p:cNvPicPr preferRelativeResize="0"/>
            <p:nvPr/>
          </p:nvPicPr>
          <p:blipFill>
            <a:blip r:embed="rId21">
              <a:alphaModFix/>
            </a:blip>
            <a:stretch>
              <a:fillRect/>
            </a:stretch>
          </p:blipFill>
          <p:spPr>
            <a:xfrm>
              <a:off x="22453777" y="14173574"/>
              <a:ext cx="9963697" cy="805084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109193" y="5144441"/>
            <a:ext cx="7010813" cy="644439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9833936" y="5775158"/>
            <a:ext cx="11736927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2880" b="1" dirty="0">
                <a:latin typeface="Overlock" panose="020B0604020202020204" charset="0"/>
              </a:rPr>
              <a:t>Recall information is not targeted to individuals</a:t>
            </a:r>
          </a:p>
          <a:p>
            <a:endParaRPr lang="en-US" sz="2880" b="1" dirty="0">
              <a:latin typeface="Overlock" panose="020B060402020202020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2880" b="1" dirty="0">
                <a:latin typeface="Overlock" panose="020B0604020202020204" charset="0"/>
              </a:rPr>
              <a:t>Best way to keep track is of recall information is through FDA recall table seen to the left</a:t>
            </a:r>
          </a:p>
          <a:p>
            <a:endParaRPr lang="en-US" sz="2880" b="1" dirty="0">
              <a:latin typeface="Overlock" panose="020B060402020202020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2880" b="1" dirty="0">
                <a:latin typeface="Overlock" panose="020B0604020202020204" charset="0"/>
              </a:rPr>
              <a:t>Searching through tables on webpages on  a mobile device can be time consuming and frustrating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endParaRPr lang="en-US" sz="2880" b="1" dirty="0">
              <a:latin typeface="Overlock" panose="020B060402020202020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2880" b="1" dirty="0">
                <a:latin typeface="Overlock" panose="020B0604020202020204" charset="0"/>
              </a:rPr>
              <a:t>Recalls are not common knowledge unless explicitly stated by media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endParaRPr lang="en-US" sz="2880" b="1" dirty="0">
              <a:latin typeface="Overlock" panose="020B060402020202020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275814" y="23989852"/>
            <a:ext cx="10326470" cy="8720400"/>
            <a:chOff x="11275814" y="23051867"/>
            <a:chExt cx="10326470" cy="9658385"/>
          </a:xfrm>
        </p:grpSpPr>
        <p:grpSp>
          <p:nvGrpSpPr>
            <p:cNvPr id="190" name="Group 189"/>
            <p:cNvGrpSpPr/>
            <p:nvPr/>
          </p:nvGrpSpPr>
          <p:grpSpPr>
            <a:xfrm>
              <a:off x="11275814" y="23051867"/>
              <a:ext cx="10326470" cy="9294393"/>
              <a:chOff x="11120191" y="14486230"/>
              <a:chExt cx="21278891" cy="10196142"/>
            </a:xfrm>
          </p:grpSpPr>
          <p:grpSp>
            <p:nvGrpSpPr>
              <p:cNvPr id="191" name="Shape 108"/>
              <p:cNvGrpSpPr/>
              <p:nvPr/>
            </p:nvGrpSpPr>
            <p:grpSpPr>
              <a:xfrm>
                <a:off x="11120191" y="14846155"/>
                <a:ext cx="21278891" cy="9836217"/>
                <a:chOff x="581897" y="2001709"/>
                <a:chExt cx="2861399" cy="3723979"/>
              </a:xfrm>
            </p:grpSpPr>
            <p:sp>
              <p:nvSpPr>
                <p:cNvPr id="207" name="Shape 109"/>
                <p:cNvSpPr/>
                <p:nvPr/>
              </p:nvSpPr>
              <p:spPr>
                <a:xfrm>
                  <a:off x="581897" y="2218388"/>
                  <a:ext cx="2861399" cy="3507300"/>
                </a:xfrm>
                <a:prstGeom prst="rect">
                  <a:avLst/>
                </a:prstGeom>
                <a:solidFill>
                  <a:schemeClr val="lt1"/>
                </a:solidFill>
                <a:ln w="12700" cap="flat" cmpd="sng">
                  <a:solidFill>
                    <a:srgbClr val="31538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lIns="329130" tIns="164520" rIns="329130" bIns="164520" anchor="ctr" anchorCtr="0">
                  <a:noAutofit/>
                </a:bodyPr>
                <a:lstStyle/>
                <a:p>
                  <a:pPr algn="ctr"/>
                  <a:endParaRPr sz="648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8" name="Shape 110"/>
                <p:cNvSpPr/>
                <p:nvPr/>
              </p:nvSpPr>
              <p:spPr>
                <a:xfrm>
                  <a:off x="871071" y="2001709"/>
                  <a:ext cx="2283000" cy="3597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3F51B5"/>
                </a:solidFill>
                <a:ln w="12700" cap="flat" cmpd="sng">
                  <a:solidFill>
                    <a:srgbClr val="31538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lIns="329130" tIns="164520" rIns="329130" bIns="164520" anchor="ctr" anchorCtr="0">
                  <a:noAutofit/>
                </a:bodyPr>
                <a:lstStyle/>
                <a:p>
                  <a:pPr algn="ctr"/>
                  <a:endParaRPr sz="648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92" name="Shape 126"/>
              <p:cNvSpPr txBox="1"/>
              <p:nvPr/>
            </p:nvSpPr>
            <p:spPr>
              <a:xfrm>
                <a:off x="18551284" y="14486230"/>
                <a:ext cx="8868784" cy="1310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329130" rIns="329130" bIns="329130" anchor="t" anchorCtr="0">
                <a:noAutofit/>
              </a:bodyPr>
              <a:lstStyle/>
              <a:p>
                <a:r>
                  <a:rPr lang="en-US" sz="5000" dirty="0">
                    <a:solidFill>
                      <a:srgbClr val="FFFFFF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Conclusion</a:t>
                </a:r>
              </a:p>
            </p:txBody>
          </p:sp>
        </p:grpSp>
        <p:sp>
          <p:nvSpPr>
            <p:cNvPr id="105" name="Shape 153"/>
            <p:cNvSpPr txBox="1"/>
            <p:nvPr/>
          </p:nvSpPr>
          <p:spPr>
            <a:xfrm>
              <a:off x="11825829" y="25398471"/>
              <a:ext cx="9142878" cy="7311781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80" b="1" dirty="0">
                <a:latin typeface="Overlock" panose="020B0604020202020204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 panose="020B0604020202020204" charset="0"/>
                </a:rPr>
                <a:t>Finding recalls that may not be communicated by media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80" b="1" dirty="0">
                <a:latin typeface="Overlock" panose="020B0604020202020204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 panose="020B0604020202020204" charset="0"/>
                </a:rPr>
                <a:t>Users only receive recall notifications on products they find important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80" b="1" dirty="0">
                <a:latin typeface="Overlock" panose="020B0604020202020204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 panose="020B0604020202020204" charset="0"/>
                </a:rPr>
                <a:t>Simple UI compared to alternative options </a:t>
              </a:r>
            </a:p>
            <a:p>
              <a:endParaRPr lang="en-US" sz="2880" b="1" dirty="0">
                <a:latin typeface="Overlock" panose="020B060402020202020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2346938" y="23982246"/>
            <a:ext cx="10191512" cy="8840867"/>
            <a:chOff x="22346938" y="23031307"/>
            <a:chExt cx="10191512" cy="9791811"/>
          </a:xfrm>
        </p:grpSpPr>
        <p:grpSp>
          <p:nvGrpSpPr>
            <p:cNvPr id="161" name="Group 160"/>
            <p:cNvGrpSpPr/>
            <p:nvPr/>
          </p:nvGrpSpPr>
          <p:grpSpPr>
            <a:xfrm>
              <a:off x="22346938" y="23031307"/>
              <a:ext cx="10191512" cy="9322696"/>
              <a:chOff x="11120191" y="14455180"/>
              <a:chExt cx="21278891" cy="10227191"/>
            </a:xfrm>
          </p:grpSpPr>
          <p:grpSp>
            <p:nvGrpSpPr>
              <p:cNvPr id="163" name="Shape 108"/>
              <p:cNvGrpSpPr/>
              <p:nvPr/>
            </p:nvGrpSpPr>
            <p:grpSpPr>
              <a:xfrm>
                <a:off x="11120191" y="14872026"/>
                <a:ext cx="21278891" cy="9810345"/>
                <a:chOff x="581897" y="2011504"/>
                <a:chExt cx="2861399" cy="3714184"/>
              </a:xfrm>
            </p:grpSpPr>
            <p:sp>
              <p:nvSpPr>
                <p:cNvPr id="165" name="Shape 109"/>
                <p:cNvSpPr/>
                <p:nvPr/>
              </p:nvSpPr>
              <p:spPr>
                <a:xfrm>
                  <a:off x="581897" y="2218388"/>
                  <a:ext cx="2861399" cy="3507300"/>
                </a:xfrm>
                <a:prstGeom prst="rect">
                  <a:avLst/>
                </a:prstGeom>
                <a:solidFill>
                  <a:schemeClr val="lt1"/>
                </a:solidFill>
                <a:ln w="12700" cap="flat" cmpd="sng">
                  <a:solidFill>
                    <a:srgbClr val="31538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lIns="329130" tIns="164520" rIns="329130" bIns="164520" anchor="ctr" anchorCtr="0">
                  <a:noAutofit/>
                </a:bodyPr>
                <a:lstStyle/>
                <a:p>
                  <a:pPr algn="ctr"/>
                  <a:endParaRPr sz="648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6" name="Shape 110"/>
                <p:cNvSpPr/>
                <p:nvPr/>
              </p:nvSpPr>
              <p:spPr>
                <a:xfrm>
                  <a:off x="873218" y="2011504"/>
                  <a:ext cx="2283000" cy="3597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3F51B5"/>
                </a:solidFill>
                <a:ln w="12700" cap="flat" cmpd="sng">
                  <a:solidFill>
                    <a:srgbClr val="31538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lIns="329130" tIns="164520" rIns="329130" bIns="164520" anchor="ctr" anchorCtr="0">
                  <a:noAutofit/>
                </a:bodyPr>
                <a:lstStyle/>
                <a:p>
                  <a:pPr algn="ctr"/>
                  <a:endParaRPr sz="648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64" name="Shape 126"/>
              <p:cNvSpPr txBox="1"/>
              <p:nvPr/>
            </p:nvSpPr>
            <p:spPr>
              <a:xfrm>
                <a:off x="18098916" y="14455180"/>
                <a:ext cx="8868785" cy="1310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329130" tIns="329130" rIns="329130" bIns="329130" anchor="t" anchorCtr="0">
                <a:noAutofit/>
              </a:bodyPr>
              <a:lstStyle/>
              <a:p>
                <a:r>
                  <a:rPr lang="en-US" sz="5000" dirty="0">
                    <a:solidFill>
                      <a:srgbClr val="FFFFFF"/>
                    </a:solidFill>
                    <a:latin typeface="Overlock"/>
                    <a:ea typeface="Overlock"/>
                    <a:cs typeface="Overlock"/>
                    <a:sym typeface="Overlock"/>
                  </a:rPr>
                  <a:t>Future Plans</a:t>
                </a:r>
              </a:p>
            </p:txBody>
          </p:sp>
        </p:grpSp>
        <p:sp>
          <p:nvSpPr>
            <p:cNvPr id="162" name="Shape 153"/>
            <p:cNvSpPr txBox="1"/>
            <p:nvPr/>
          </p:nvSpPr>
          <p:spPr>
            <a:xfrm>
              <a:off x="22938558" y="25511337"/>
              <a:ext cx="9023388" cy="7311781"/>
            </a:xfrm>
            <a:prstGeom prst="rect">
              <a:avLst/>
            </a:prstGeom>
            <a:noFill/>
            <a:ln>
              <a:noFill/>
            </a:ln>
          </p:spPr>
          <p:txBody>
            <a:bodyPr lIns="329130" tIns="329130" rIns="329130" bIns="329130" anchor="t" anchorCtr="0">
              <a:noAutofit/>
            </a:bodyPr>
            <a:lstStyle/>
            <a:p>
              <a:endParaRPr lang="en-US" sz="2880" b="1" dirty="0">
                <a:latin typeface="Overlock"/>
                <a:ea typeface="Overlock"/>
                <a:cs typeface="Overlock"/>
                <a:sym typeface="Overlock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Bar code on bottom of receipt to scan in all products at once</a:t>
              </a:r>
            </a:p>
            <a:p>
              <a:endParaRPr lang="en-US" sz="2880" b="1" dirty="0">
                <a:latin typeface="Overlock"/>
                <a:ea typeface="Overlock"/>
                <a:cs typeface="Overlock"/>
                <a:sym typeface="Overlock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Partnership that allows us to get more information from UPC’s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80" b="1" dirty="0">
                <a:latin typeface="Overlock"/>
                <a:ea typeface="Overlock"/>
                <a:cs typeface="Overlock"/>
                <a:sym typeface="Overlock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80" b="1" dirty="0">
                  <a:latin typeface="Overlock"/>
                  <a:ea typeface="Overlock"/>
                  <a:cs typeface="Overlock"/>
                  <a:sym typeface="Overlock"/>
                </a:rPr>
                <a:t>Expanding to different platforms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80" b="1" dirty="0">
                <a:latin typeface="Overlock"/>
                <a:ea typeface="Overlock"/>
                <a:cs typeface="Overlock"/>
                <a:sym typeface="Overlock"/>
              </a:endParaRPr>
            </a:p>
            <a:p>
              <a:endParaRPr lang="en-US" sz="2880" b="1" dirty="0">
                <a:latin typeface="Overlock"/>
                <a:ea typeface="Overlock"/>
                <a:cs typeface="Overlock"/>
                <a:sym typeface="Overlock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20" y="13584840"/>
            <a:ext cx="3657483" cy="65021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8728" y="13958489"/>
            <a:ext cx="1746022" cy="33015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420</Words>
  <Application>Microsoft Office PowerPoint</Application>
  <PresentationFormat>Custom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Overlock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Zachary</dc:creator>
  <cp:lastModifiedBy>Zachary Mailhot</cp:lastModifiedBy>
  <cp:revision>17</cp:revision>
  <dcterms:modified xsi:type="dcterms:W3CDTF">2017-04-14T22:00:48Z</dcterms:modified>
</cp:coreProperties>
</file>