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438912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  <p15:guide id="3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CC00"/>
    <a:srgbClr val="FFD215"/>
    <a:srgbClr val="E55812"/>
    <a:srgbClr val="C34B0F"/>
    <a:srgbClr val="EFE7DA"/>
    <a:srgbClr val="95C623"/>
    <a:srgbClr val="052C60"/>
    <a:srgbClr val="000066"/>
    <a:srgbClr val="CC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575" autoAdjust="0"/>
  </p:normalViewPr>
  <p:slideViewPr>
    <p:cSldViewPr>
      <p:cViewPr>
        <p:scale>
          <a:sx n="18" d="100"/>
          <a:sy n="18" d="100"/>
        </p:scale>
        <p:origin x="1301" y="120"/>
      </p:cViewPr>
      <p:guideLst>
        <p:guide orient="horz" pos="10368"/>
        <p:guide pos="15552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8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7" y="10226675"/>
            <a:ext cx="37306250" cy="7054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4" y="18653125"/>
            <a:ext cx="3072447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43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8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3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8"/>
            <a:ext cx="19392901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1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8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4" y="1311275"/>
            <a:ext cx="14439901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4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4" y="6888163"/>
            <a:ext cx="14439901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5" y="23042568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5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5" y="25763543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40" y="1317625"/>
            <a:ext cx="9875837" cy="28089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7625"/>
            <a:ext cx="29475113" cy="280892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193927" y="1317625"/>
            <a:ext cx="39503350" cy="5486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93928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3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193928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021803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4279" y="1317625"/>
            <a:ext cx="3950264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4279" y="7680325"/>
            <a:ext cx="3950264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42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879" y="29978350"/>
            <a:ext cx="138994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50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-457200" y="-990599"/>
            <a:ext cx="44958000" cy="7199564"/>
          </a:xfrm>
          <a:solidFill>
            <a:schemeClr val="tx1">
              <a:lumMod val="85000"/>
              <a:lumOff val="15000"/>
            </a:schemeClr>
          </a:solidFill>
          <a:ln>
            <a:noFill/>
            <a:miter lim="800000"/>
            <a:headEnd/>
            <a:tailEnd/>
          </a:ln>
          <a:effectLst>
            <a:softEdge rad="317500"/>
          </a:effectLst>
        </p:spPr>
        <p:txBody>
          <a:bodyPr lIns="1463040" tIns="914400">
            <a:normAutofit/>
          </a:bodyPr>
          <a:lstStyle/>
          <a:p>
            <a:pPr indent="-457200" algn="l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9800" dirty="0" err="1">
                <a:solidFill>
                  <a:schemeClr val="bg1"/>
                </a:solidFill>
              </a:rPr>
              <a:t>RPIMapPr</a:t>
            </a:r>
            <a:br>
              <a:rPr lang="en-US" sz="9800" dirty="0">
                <a:solidFill>
                  <a:schemeClr val="bg1"/>
                </a:solidFill>
              </a:rPr>
            </a:br>
            <a:br>
              <a:rPr lang="en-US" sz="1000" dirty="0">
                <a:solidFill>
                  <a:schemeClr val="bg1"/>
                </a:solidFill>
              </a:rPr>
            </a:br>
            <a:r>
              <a:rPr lang="en-US" sz="6600" dirty="0">
                <a:solidFill>
                  <a:schemeClr val="bg1"/>
                </a:solidFill>
              </a:rPr>
              <a:t>A Novel Approach to Predicting Interfacing Protein</a:t>
            </a:r>
            <a:br>
              <a:rPr lang="en-US" sz="6600" dirty="0">
                <a:solidFill>
                  <a:schemeClr val="bg1"/>
                </a:solidFill>
              </a:rPr>
            </a:br>
            <a:r>
              <a:rPr lang="en-US" sz="6600" dirty="0">
                <a:solidFill>
                  <a:schemeClr val="bg1"/>
                </a:solidFill>
              </a:rPr>
              <a:t>Residues in RNA-Protein Complexes</a:t>
            </a:r>
            <a:br>
              <a:rPr lang="en-US" sz="6600" dirty="0">
                <a:solidFill>
                  <a:schemeClr val="bg1"/>
                </a:solidFill>
              </a:rPr>
            </a:br>
            <a:br>
              <a:rPr lang="en-US" sz="1000" dirty="0"/>
            </a:br>
            <a:r>
              <a:rPr lang="en-US" sz="4000" i="1" dirty="0">
                <a:solidFill>
                  <a:srgbClr val="FFFFFF"/>
                </a:solidFill>
              </a:rPr>
              <a:t>Michael Beck [mpj59@wildcats.unh.edu]</a:t>
            </a:r>
            <a:br>
              <a:rPr lang="en-US" sz="4000" i="1" dirty="0">
                <a:solidFill>
                  <a:srgbClr val="FFFFFF"/>
                </a:solidFill>
              </a:rPr>
            </a:br>
            <a:r>
              <a:rPr lang="en-US" sz="4000" i="1" dirty="0">
                <a:solidFill>
                  <a:srgbClr val="FFFFFF"/>
                </a:solidFill>
              </a:rPr>
              <a:t>Dr. Harish Vashisth (Advisor) [Harish.Vashisth@unh.edu]</a:t>
            </a:r>
            <a:br>
              <a:rPr lang="en-US" sz="4000" i="1" dirty="0">
                <a:solidFill>
                  <a:srgbClr val="FFFFFF"/>
                </a:solidFill>
              </a:rPr>
            </a:br>
            <a:r>
              <a:rPr lang="en-US" sz="4000" i="1" dirty="0">
                <a:solidFill>
                  <a:srgbClr val="FFFFFF"/>
                </a:solidFill>
              </a:rPr>
              <a:t>Department of Chemical Engineering, University of New Hampshire, Durham, NH</a:t>
            </a:r>
            <a:endParaRPr lang="en-US" sz="5400" i="1" dirty="0">
              <a:solidFill>
                <a:srgbClr val="FFFFFF"/>
              </a:solidFill>
            </a:endParaRP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39852600" y="10275890"/>
            <a:ext cx="3048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3639800" y="6096000"/>
            <a:ext cx="29607240" cy="1371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  <a:miter lim="800000"/>
            <a:headEnd/>
            <a:tailEnd/>
          </a:ln>
          <a:effectLst>
            <a:softEdge rad="127000"/>
          </a:effectLst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Results</a:t>
            </a: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654756" y="14044748"/>
            <a:ext cx="12530667" cy="1371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  <a:miter lim="800000"/>
            <a:headEnd/>
            <a:tailEnd/>
          </a:ln>
          <a:effectLst>
            <a:softEdge rad="127000"/>
          </a:effectLst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chemeClr val="bg1"/>
                </a:solidFill>
              </a:rPr>
              <a:t>Methods</a:t>
            </a: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802839" y="6096000"/>
            <a:ext cx="12405161" cy="1371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  <a:miter lim="800000"/>
            <a:headEnd/>
            <a:tailEnd/>
          </a:ln>
          <a:effectLst>
            <a:softEdge rad="127000"/>
          </a:effectLst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Introduction</a:t>
            </a:r>
            <a:endParaRPr lang="en-US" dirty="0">
              <a:solidFill>
                <a:schemeClr val="bg1"/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2600" y="691358"/>
            <a:ext cx="12457899" cy="3728242"/>
          </a:xfrm>
          <a:prstGeom prst="rect">
            <a:avLst/>
          </a:prstGeom>
        </p:spPr>
      </p:pic>
      <p:sp>
        <p:nvSpPr>
          <p:cNvPr id="36" name="Rectangle 164"/>
          <p:cNvSpPr>
            <a:spLocks noChangeArrowheads="1"/>
          </p:cNvSpPr>
          <p:nvPr/>
        </p:nvSpPr>
        <p:spPr bwMode="auto">
          <a:xfrm>
            <a:off x="28675906" y="24688800"/>
            <a:ext cx="14571134" cy="1524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  <a:miter lim="800000"/>
            <a:headEnd/>
            <a:tailEnd/>
          </a:ln>
          <a:effectLst>
            <a:softEdge rad="127000"/>
          </a:effectLst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Conclusions</a:t>
            </a:r>
            <a:endParaRPr lang="en-US" sz="5400" dirty="0">
              <a:solidFill>
                <a:schemeClr val="bg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02838" y="15875180"/>
            <a:ext cx="12354361" cy="170508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eaLnBrk="1" hangingPunct="1">
              <a:spcBef>
                <a:spcPts val="1200"/>
              </a:spcBef>
              <a:buFont typeface="Wingdings" charset="0"/>
              <a:buChar char="q"/>
            </a:pPr>
            <a:r>
              <a:rPr lang="en-US" sz="4000" b="0" dirty="0">
                <a:solidFill>
                  <a:schemeClr val="tx1"/>
                </a:solidFill>
                <a:cs typeface="Times New Roman" charset="0"/>
              </a:rPr>
              <a:t> All PDB files (dataset DS1) available on Protein Data Bank containing only a protein-RNA complex were downloaded and data mined</a:t>
            </a:r>
          </a:p>
          <a:p>
            <a:pPr algn="just" eaLnBrk="1" hangingPunct="1">
              <a:spcBef>
                <a:spcPts val="1200"/>
              </a:spcBef>
              <a:buFont typeface="Wingdings" charset="0"/>
              <a:buChar char="q"/>
            </a:pPr>
            <a:r>
              <a:rPr lang="en-US" sz="4000" b="0" dirty="0">
                <a:solidFill>
                  <a:schemeClr val="tx1"/>
                </a:solidFill>
                <a:cs typeface="Times New Roman" charset="0"/>
              </a:rPr>
              <a:t> Partially independent dataset RB111 was also collected and data mined</a:t>
            </a:r>
          </a:p>
          <a:p>
            <a:pPr algn="just" eaLnBrk="1" hangingPunct="1">
              <a:spcBef>
                <a:spcPts val="1200"/>
              </a:spcBef>
              <a:buFont typeface="Wingdings" charset="0"/>
              <a:buChar char="q"/>
            </a:pPr>
            <a:endParaRPr lang="en-US" sz="4000" b="0" dirty="0">
              <a:solidFill>
                <a:schemeClr val="tx1"/>
              </a:solidFill>
              <a:cs typeface="Times New Roman" charset="0"/>
            </a:endParaRPr>
          </a:p>
          <a:p>
            <a:pPr algn="just" eaLnBrk="1" hangingPunct="1">
              <a:spcBef>
                <a:spcPts val="1200"/>
              </a:spcBef>
              <a:buFont typeface="Wingdings" charset="0"/>
              <a:buChar char="q"/>
            </a:pPr>
            <a:endParaRPr lang="en-US" sz="4000" b="0" dirty="0">
              <a:solidFill>
                <a:schemeClr val="tx1"/>
              </a:solidFill>
              <a:cs typeface="Times New Roman" charset="0"/>
            </a:endParaRPr>
          </a:p>
          <a:p>
            <a:pPr algn="just" eaLnBrk="1" hangingPunct="1">
              <a:spcBef>
                <a:spcPts val="1200"/>
              </a:spcBef>
              <a:buFont typeface="Wingdings" charset="0"/>
              <a:buChar char="q"/>
            </a:pPr>
            <a:endParaRPr lang="en-US" sz="4000" b="0" dirty="0">
              <a:solidFill>
                <a:schemeClr val="tx1"/>
              </a:solidFill>
              <a:cs typeface="Times New Roman" charset="0"/>
            </a:endParaRPr>
          </a:p>
          <a:p>
            <a:pPr algn="just" eaLnBrk="1" hangingPunct="1">
              <a:spcBef>
                <a:spcPts val="1200"/>
              </a:spcBef>
              <a:buFont typeface="Wingdings" charset="0"/>
              <a:buChar char="q"/>
            </a:pPr>
            <a:endParaRPr lang="en-US" sz="4000" b="0" dirty="0">
              <a:solidFill>
                <a:schemeClr val="tx1"/>
              </a:solidFill>
              <a:cs typeface="Times New Roman" charset="0"/>
            </a:endParaRPr>
          </a:p>
          <a:p>
            <a:pPr algn="just" eaLnBrk="1" hangingPunct="1">
              <a:spcBef>
                <a:spcPts val="1200"/>
              </a:spcBef>
              <a:buFont typeface="Wingdings" charset="0"/>
              <a:buChar char="q"/>
            </a:pPr>
            <a:endParaRPr lang="en-US" sz="4000" b="0" dirty="0">
              <a:solidFill>
                <a:schemeClr val="tx1"/>
              </a:solidFill>
              <a:cs typeface="Times New Roman" charset="0"/>
            </a:endParaRPr>
          </a:p>
          <a:p>
            <a:pPr algn="just" eaLnBrk="1" hangingPunct="1">
              <a:spcBef>
                <a:spcPts val="1200"/>
              </a:spcBef>
            </a:pPr>
            <a:endParaRPr lang="en-US" sz="4000" b="0" dirty="0">
              <a:solidFill>
                <a:schemeClr val="tx1"/>
              </a:solidFill>
              <a:cs typeface="Times New Roman" charset="0"/>
            </a:endParaRPr>
          </a:p>
          <a:p>
            <a:pPr algn="just" eaLnBrk="1" hangingPunct="1">
              <a:spcBef>
                <a:spcPts val="1200"/>
              </a:spcBef>
              <a:buFont typeface="Wingdings" charset="0"/>
              <a:buChar char="q"/>
            </a:pPr>
            <a:endParaRPr lang="en-US" sz="4000" b="0" dirty="0">
              <a:solidFill>
                <a:schemeClr val="tx1"/>
              </a:solidFill>
              <a:cs typeface="Times New Roman" charset="0"/>
            </a:endParaRPr>
          </a:p>
          <a:p>
            <a:pPr algn="just" eaLnBrk="1" hangingPunct="1">
              <a:spcBef>
                <a:spcPts val="1200"/>
              </a:spcBef>
            </a:pPr>
            <a:endParaRPr lang="en-US" sz="4000" b="0" dirty="0">
              <a:solidFill>
                <a:schemeClr val="tx1"/>
              </a:solidFill>
              <a:cs typeface="Times New Roman" charset="0"/>
            </a:endParaRPr>
          </a:p>
          <a:p>
            <a:pPr eaLnBrk="1" hangingPunct="1">
              <a:spcBef>
                <a:spcPts val="1200"/>
              </a:spcBef>
            </a:pPr>
            <a:endParaRPr lang="en-US" sz="4000" b="0" dirty="0">
              <a:solidFill>
                <a:schemeClr val="tx1"/>
              </a:solidFill>
              <a:cs typeface="Times New Roman" charset="0"/>
            </a:endParaRPr>
          </a:p>
          <a:p>
            <a:pPr eaLnBrk="1" hangingPunct="1">
              <a:spcBef>
                <a:spcPts val="1200"/>
              </a:spcBef>
            </a:pPr>
            <a:endParaRPr lang="en-US" sz="3600" dirty="0">
              <a:solidFill>
                <a:schemeClr val="tx1"/>
              </a:solidFill>
              <a:cs typeface="Times New Roman" charset="0"/>
            </a:endParaRPr>
          </a:p>
          <a:p>
            <a:pPr eaLnBrk="1" hangingPunct="1">
              <a:spcBef>
                <a:spcPts val="1200"/>
              </a:spcBef>
            </a:pPr>
            <a:r>
              <a:rPr lang="en-US" sz="3600" dirty="0">
                <a:solidFill>
                  <a:schemeClr val="tx1"/>
                </a:solidFill>
                <a:cs typeface="Times New Roman" charset="0"/>
              </a:rPr>
              <a:t>(1)</a:t>
            </a:r>
            <a:r>
              <a:rPr lang="en-US" sz="3600" b="0" dirty="0">
                <a:solidFill>
                  <a:schemeClr val="tx1"/>
                </a:solidFill>
                <a:cs typeface="Times New Roman" charset="0"/>
              </a:rPr>
              <a:t> Diagram of sequence chain used in probability equation.</a:t>
            </a:r>
            <a:endParaRPr lang="en-US" sz="4000" b="0" dirty="0">
              <a:solidFill>
                <a:schemeClr val="tx1"/>
              </a:solidFill>
              <a:cs typeface="Times New Roman" charset="0"/>
            </a:endParaRPr>
          </a:p>
          <a:p>
            <a:pPr algn="just" eaLnBrk="1" hangingPunct="1">
              <a:spcBef>
                <a:spcPts val="1200"/>
              </a:spcBef>
              <a:buFont typeface="Wingdings" charset="0"/>
              <a:buChar char="q"/>
            </a:pPr>
            <a:endParaRPr lang="en-US" sz="4000" b="0" dirty="0">
              <a:solidFill>
                <a:schemeClr val="tx1"/>
              </a:solidFill>
              <a:cs typeface="Times New Roman" charset="0"/>
            </a:endParaRPr>
          </a:p>
          <a:p>
            <a:pPr algn="just" eaLnBrk="1" hangingPunct="1">
              <a:spcBef>
                <a:spcPts val="1200"/>
              </a:spcBef>
              <a:buFont typeface="Wingdings" charset="0"/>
              <a:buChar char="q"/>
            </a:pPr>
            <a:r>
              <a:rPr lang="en-US" sz="4000" b="0" dirty="0">
                <a:solidFill>
                  <a:schemeClr val="tx1"/>
                </a:solidFill>
                <a:cs typeface="Times New Roman" charset="0"/>
              </a:rPr>
              <a:t> Multiple lengths of amino acid chains (up to 5 amino acids long for this project) that the central amino acid is part of has the probability of amino acid-nucleic acid interaction</a:t>
            </a:r>
          </a:p>
          <a:p>
            <a:pPr algn="just" eaLnBrk="1" hangingPunct="1">
              <a:spcBef>
                <a:spcPts val="1200"/>
              </a:spcBef>
              <a:buFont typeface="Wingdings" charset="0"/>
              <a:buChar char="q"/>
            </a:pPr>
            <a:r>
              <a:rPr lang="en-US" sz="4000" b="0" dirty="0">
                <a:solidFill>
                  <a:schemeClr val="tx1"/>
                </a:solidFill>
                <a:cs typeface="Times New Roman" charset="0"/>
              </a:rPr>
              <a:t> Probabilities are then combined with calculated coefficients in the formula to the right to create probability of interaction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14806503" y="26804508"/>
                <a:ext cx="12354361" cy="33501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𝒌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b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𝒊𝒏𝒕</m:t>
                          </m:r>
                        </m:sub>
                      </m:sSub>
                      <m:r>
                        <a:rPr lang="en-US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ctrlPr>
                            <a:rPr lang="en-US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𝟎</m:t>
                          </m:r>
                        </m:sub>
                        <m:sup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p>
                        <m:e>
                          <m:nary>
                            <m:naryPr>
                              <m:chr m:val="∑"/>
                              <m:ctrlPr>
                                <a:rPr lang="en-US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𝒋</m:t>
                              </m:r>
                              <m:r>
                                <a:rPr lang="en-US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</m:sub>
                            <m:sup>
                              <m:r>
                                <a:rPr lang="en-US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𝒊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n-US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𝒊</m:t>
                                  </m:r>
                                  <m:r>
                                    <a:rPr lang="en-US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US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𝒋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𝒑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𝑹𝑬𝑺</m:t>
                                  </m:r>
                                  <m:d>
                                    <m:dPr>
                                      <m:ctrlPr>
                                        <a:rPr lang="en-US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∗−</m:t>
                                      </m:r>
                                      <m:r>
                                        <a:rPr lang="en-US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𝒋</m:t>
                                      </m:r>
                                      <m:r>
                                        <a:rPr lang="en-US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,∗+</m:t>
                                      </m:r>
                                      <m:r>
                                        <a:rPr lang="en-US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𝒊</m:t>
                                      </m:r>
                                      <m:r>
                                        <a:rPr lang="en-US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r>
                                        <a:rPr lang="en-US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𝒋</m:t>
                                      </m:r>
                                    </m:e>
                                  </m:d>
                                </m:sub>
                              </m:sSub>
                            </m:e>
                          </m:nary>
                        </m:e>
                      </m:nary>
                    </m:oMath>
                  </m:oMathPara>
                </a14:m>
                <a:endParaRPr lang="en-US" dirty="0">
                  <a:solidFill>
                    <a:schemeClr val="tx1"/>
                  </a:solidFill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𝒑</m:t>
                          </m:r>
                        </m:e>
                        <m:sub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𝑹𝑬𝑺</m:t>
                          </m:r>
                        </m:sub>
                      </m:sSub>
                      <m:r>
                        <a:rPr lang="en-US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𝒆</m:t>
                              </m:r>
                            </m:e>
                            <m:sup>
                              <m:r>
                                <a:rPr lang="en-US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𝒌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06503" y="26804508"/>
                <a:ext cx="12354361" cy="335014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8503512"/>
              </p:ext>
            </p:extLst>
          </p:nvPr>
        </p:nvGraphicFramePr>
        <p:xfrm>
          <a:off x="13714446" y="19200756"/>
          <a:ext cx="14538476" cy="5608320"/>
        </p:xfrm>
        <a:graphic>
          <a:graphicData uri="http://schemas.openxmlformats.org/drawingml/2006/table">
            <a:tbl>
              <a:tblPr firstRow="1" bandRow="1">
                <a:tableStyleId>{5202B0CA-FC54-4496-8BCA-5EF66A818D29}</a:tableStyleId>
              </a:tblPr>
              <a:tblGrid>
                <a:gridCol w="7804866">
                  <a:extLst>
                    <a:ext uri="{9D8B030D-6E8A-4147-A177-3AD203B41FA5}">
                      <a16:colId xmlns:a16="http://schemas.microsoft.com/office/drawing/2014/main" val="1068232046"/>
                    </a:ext>
                  </a:extLst>
                </a:gridCol>
                <a:gridCol w="1979911">
                  <a:extLst>
                    <a:ext uri="{9D8B030D-6E8A-4147-A177-3AD203B41FA5}">
                      <a16:colId xmlns:a16="http://schemas.microsoft.com/office/drawing/2014/main" val="3369004431"/>
                    </a:ext>
                  </a:extLst>
                </a:gridCol>
                <a:gridCol w="1549495">
                  <a:extLst>
                    <a:ext uri="{9D8B030D-6E8A-4147-A177-3AD203B41FA5}">
                      <a16:colId xmlns:a16="http://schemas.microsoft.com/office/drawing/2014/main" val="2764254911"/>
                    </a:ext>
                  </a:extLst>
                </a:gridCol>
                <a:gridCol w="1377329">
                  <a:extLst>
                    <a:ext uri="{9D8B030D-6E8A-4147-A177-3AD203B41FA5}">
                      <a16:colId xmlns:a16="http://schemas.microsoft.com/office/drawing/2014/main" val="3352883326"/>
                    </a:ext>
                  </a:extLst>
                </a:gridCol>
                <a:gridCol w="1826875">
                  <a:extLst>
                    <a:ext uri="{9D8B030D-6E8A-4147-A177-3AD203B41FA5}">
                      <a16:colId xmlns:a16="http://schemas.microsoft.com/office/drawing/2014/main" val="3594368454"/>
                    </a:ext>
                  </a:extLst>
                </a:gridCol>
              </a:tblGrid>
              <a:tr h="688590">
                <a:tc>
                  <a:txBody>
                    <a:bodyPr/>
                    <a:lstStyle/>
                    <a:p>
                      <a:endParaRPr lang="en-US" sz="4000" dirty="0"/>
                    </a:p>
                  </a:txBody>
                  <a:tcP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ACC</a:t>
                      </a:r>
                    </a:p>
                  </a:txBody>
                  <a:tcP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S</a:t>
                      </a:r>
                      <a:r>
                        <a:rPr lang="en-US" sz="4000" baseline="-25000" dirty="0"/>
                        <a:t>n</a:t>
                      </a:r>
                      <a:endParaRPr lang="en-US" sz="4000" dirty="0"/>
                    </a:p>
                  </a:txBody>
                  <a:tcP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/>
                        <a:t>S</a:t>
                      </a:r>
                      <a:r>
                        <a:rPr lang="en-US" sz="4000" baseline="-25000" dirty="0" err="1"/>
                        <a:t>p</a:t>
                      </a:r>
                      <a:endParaRPr lang="en-US" sz="4000" dirty="0"/>
                    </a:p>
                  </a:txBody>
                  <a:tcP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MCC</a:t>
                      </a:r>
                    </a:p>
                  </a:txBody>
                  <a:tcP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4118191"/>
                  </a:ext>
                </a:extLst>
              </a:tr>
              <a:tr h="688590">
                <a:tc>
                  <a:txBody>
                    <a:bodyPr/>
                    <a:lstStyle/>
                    <a:p>
                      <a:r>
                        <a:rPr lang="en-US" sz="4000" dirty="0" err="1"/>
                        <a:t>RPIMapPR</a:t>
                      </a:r>
                      <a:endParaRPr 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0.865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0.91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0.38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4950555"/>
                  </a:ext>
                </a:extLst>
              </a:tr>
              <a:tr h="688590">
                <a:tc>
                  <a:txBody>
                    <a:bodyPr/>
                    <a:lstStyle/>
                    <a:p>
                      <a:r>
                        <a:rPr lang="en-US" sz="4000" dirty="0" err="1"/>
                        <a:t>FastRNABindR</a:t>
                      </a:r>
                      <a:endParaRPr 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0.751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0.61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0.76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3126228"/>
                  </a:ext>
                </a:extLst>
              </a:tr>
              <a:tr h="688590">
                <a:tc>
                  <a:txBody>
                    <a:bodyPr/>
                    <a:lstStyle/>
                    <a:p>
                      <a:r>
                        <a:rPr lang="en-US" sz="4000" dirty="0" err="1"/>
                        <a:t>RNABindR</a:t>
                      </a:r>
                      <a:r>
                        <a:rPr lang="en-US" sz="4000" dirty="0"/>
                        <a:t> v2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0.720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0.63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0.73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6954589"/>
                  </a:ext>
                </a:extLst>
              </a:tr>
              <a:tr h="688590">
                <a:tc>
                  <a:txBody>
                    <a:bodyPr/>
                    <a:lstStyle/>
                    <a:p>
                      <a:r>
                        <a:rPr lang="en-US" sz="4000" dirty="0" err="1"/>
                        <a:t>BindN</a:t>
                      </a:r>
                      <a:r>
                        <a:rPr lang="en-US" sz="4000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0.835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0.43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0.87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7691543"/>
                  </a:ext>
                </a:extLst>
              </a:tr>
              <a:tr h="688590">
                <a:tc>
                  <a:txBody>
                    <a:bodyPr/>
                    <a:lstStyle/>
                    <a:p>
                      <a:r>
                        <a:rPr lang="en-US" sz="4000" dirty="0" err="1"/>
                        <a:t>PPRInt</a:t>
                      </a:r>
                      <a:endParaRPr 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0.761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0.79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0.18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5784446"/>
                  </a:ext>
                </a:extLst>
              </a:tr>
              <a:tr h="688590">
                <a:tc>
                  <a:txBody>
                    <a:bodyPr/>
                    <a:lstStyle/>
                    <a:p>
                      <a:r>
                        <a:rPr lang="en-US" sz="4000" dirty="0"/>
                        <a:t>KYG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0.775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0.47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0.19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1918140"/>
                  </a:ext>
                </a:extLst>
              </a:tr>
              <a:tr h="688590">
                <a:tc>
                  <a:txBody>
                    <a:bodyPr/>
                    <a:lstStyle/>
                    <a:p>
                      <a:r>
                        <a:rPr lang="en-US" sz="4000" dirty="0"/>
                        <a:t>PRIP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0.752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0.78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0.15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9032374"/>
                  </a:ext>
                </a:extLst>
              </a:tr>
            </a:tbl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7709" y="7634407"/>
            <a:ext cx="13725158" cy="1478256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4232694" y="18246004"/>
            <a:ext cx="133177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(2) </a:t>
            </a:r>
            <a:r>
              <a:rPr lang="en-US" sz="3600" b="0" dirty="0">
                <a:solidFill>
                  <a:schemeClr val="tx1"/>
                </a:solidFill>
              </a:rPr>
              <a:t>Example of </a:t>
            </a:r>
            <a:r>
              <a:rPr lang="en-US" sz="3600" b="0" dirty="0" err="1">
                <a:solidFill>
                  <a:schemeClr val="tx1"/>
                </a:solidFill>
              </a:rPr>
              <a:t>RPIMapPr</a:t>
            </a:r>
            <a:r>
              <a:rPr lang="en-US" sz="3600" b="0" dirty="0">
                <a:solidFill>
                  <a:schemeClr val="tx1"/>
                </a:solidFill>
              </a:rPr>
              <a:t> webserver output for PDB file 1h2d.</a:t>
            </a:r>
          </a:p>
          <a:p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3630986" y="24929629"/>
            <a:ext cx="145711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(3) </a:t>
            </a:r>
            <a:r>
              <a:rPr lang="en-US" sz="3600" b="0" dirty="0">
                <a:solidFill>
                  <a:schemeClr val="tx1"/>
                </a:solidFill>
              </a:rPr>
              <a:t>Comparison of different RNA-protein predictive tools for confusion matrix metrics for dataset RB111. ACC: Accuracy; S</a:t>
            </a:r>
            <a:r>
              <a:rPr lang="en-US" sz="3600" b="0" baseline="-25000" dirty="0">
                <a:solidFill>
                  <a:schemeClr val="tx1"/>
                </a:solidFill>
              </a:rPr>
              <a:t>n</a:t>
            </a:r>
            <a:r>
              <a:rPr lang="en-US" sz="3600" b="0" dirty="0">
                <a:solidFill>
                  <a:schemeClr val="tx1"/>
                </a:solidFill>
              </a:rPr>
              <a:t>: Sensitivity; </a:t>
            </a:r>
            <a:r>
              <a:rPr lang="en-US" sz="3600" b="0" dirty="0" err="1">
                <a:solidFill>
                  <a:schemeClr val="tx1"/>
                </a:solidFill>
              </a:rPr>
              <a:t>S</a:t>
            </a:r>
            <a:r>
              <a:rPr lang="en-US" sz="3600" b="0" baseline="-25000" dirty="0" err="1">
                <a:solidFill>
                  <a:schemeClr val="tx1"/>
                </a:solidFill>
              </a:rPr>
              <a:t>p</a:t>
            </a:r>
            <a:r>
              <a:rPr lang="en-US" sz="3600" b="0" dirty="0">
                <a:solidFill>
                  <a:schemeClr val="tx1"/>
                </a:solidFill>
              </a:rPr>
              <a:t>: Specificity; MCC: Matthew Correlation Coefficient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9107707" y="22685276"/>
            <a:ext cx="1379289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(5)</a:t>
            </a:r>
            <a:r>
              <a:rPr lang="en-US" sz="3600" b="0" dirty="0">
                <a:solidFill>
                  <a:schemeClr val="tx1"/>
                </a:solidFill>
              </a:rPr>
              <a:t> Interface coloring of example files of dataset DS1, including actual coloring and prediction coloring by </a:t>
            </a:r>
            <a:r>
              <a:rPr lang="en-US" sz="3600" b="0" dirty="0" err="1">
                <a:solidFill>
                  <a:schemeClr val="tx1"/>
                </a:solidFill>
              </a:rPr>
              <a:t>RPIMapPr</a:t>
            </a:r>
            <a:r>
              <a:rPr lang="en-US" sz="3600" b="0" dirty="0">
                <a:solidFill>
                  <a:schemeClr val="tx1"/>
                </a:solidFill>
              </a:rPr>
              <a:t> and </a:t>
            </a:r>
            <a:r>
              <a:rPr lang="en-US" sz="3600" b="0" dirty="0" err="1">
                <a:solidFill>
                  <a:schemeClr val="tx1"/>
                </a:solidFill>
              </a:rPr>
              <a:t>PPRInt</a:t>
            </a:r>
            <a:r>
              <a:rPr lang="en-US" sz="3600" b="0" dirty="0">
                <a:solidFill>
                  <a:schemeClr val="tx1"/>
                </a:solidFill>
              </a:rPr>
              <a:t>. Orange represents </a:t>
            </a:r>
            <a:r>
              <a:rPr lang="en-US" sz="3600" b="0" dirty="0" err="1">
                <a:solidFill>
                  <a:schemeClr val="tx1"/>
                </a:solidFill>
              </a:rPr>
              <a:t>noninterfacing</a:t>
            </a:r>
            <a:r>
              <a:rPr lang="en-US" sz="3600" b="0" dirty="0">
                <a:solidFill>
                  <a:schemeClr val="tx1"/>
                </a:solidFill>
              </a:rPr>
              <a:t> and blue represents interfacing.</a:t>
            </a:r>
          </a:p>
          <a:p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8759365" y="26525577"/>
            <a:ext cx="1457113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eaLnBrk="1" hangingPunct="1">
              <a:spcBef>
                <a:spcPts val="1200"/>
              </a:spcBef>
              <a:buFont typeface="Wingdings" charset="0"/>
              <a:buChar char="q"/>
            </a:pPr>
            <a:r>
              <a:rPr lang="en-US" sz="4000" b="0" dirty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en-US" sz="4000" b="0" dirty="0" err="1">
                <a:solidFill>
                  <a:schemeClr val="tx1"/>
                </a:solidFill>
                <a:cs typeface="Times New Roman" charset="0"/>
              </a:rPr>
              <a:t>RPIMapPr</a:t>
            </a:r>
            <a:r>
              <a:rPr lang="en-US" sz="4000" b="0" dirty="0">
                <a:solidFill>
                  <a:schemeClr val="tx1"/>
                </a:solidFill>
                <a:cs typeface="Times New Roman" charset="0"/>
              </a:rPr>
              <a:t> was a successful achievement of the goal</a:t>
            </a:r>
          </a:p>
          <a:p>
            <a:pPr algn="just" eaLnBrk="1" hangingPunct="1">
              <a:spcBef>
                <a:spcPts val="1200"/>
              </a:spcBef>
              <a:buFont typeface="Wingdings" charset="0"/>
              <a:buChar char="q"/>
            </a:pPr>
            <a:r>
              <a:rPr lang="en-US" sz="4000" b="0" dirty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en-US" sz="4000" b="0" dirty="0" err="1">
                <a:solidFill>
                  <a:schemeClr val="tx1"/>
                </a:solidFill>
                <a:cs typeface="Times New Roman" charset="0"/>
              </a:rPr>
              <a:t>RPIMapPr</a:t>
            </a:r>
            <a:r>
              <a:rPr lang="en-US" sz="4000" b="0" dirty="0">
                <a:solidFill>
                  <a:schemeClr val="tx1"/>
                </a:solidFill>
                <a:cs typeface="Times New Roman" charset="0"/>
              </a:rPr>
              <a:t> is able to accurately predict 86.5 % of residues as either </a:t>
            </a:r>
            <a:r>
              <a:rPr lang="en-US" sz="4000" b="0" dirty="0" err="1">
                <a:solidFill>
                  <a:schemeClr val="tx1"/>
                </a:solidFill>
                <a:cs typeface="Times New Roman" charset="0"/>
              </a:rPr>
              <a:t>noninterfacing</a:t>
            </a:r>
            <a:r>
              <a:rPr lang="en-US" sz="4000" b="0" dirty="0">
                <a:solidFill>
                  <a:schemeClr val="tx1"/>
                </a:solidFill>
                <a:cs typeface="Times New Roman" charset="0"/>
              </a:rPr>
              <a:t> or interfacing based solely on sequence</a:t>
            </a:r>
          </a:p>
          <a:p>
            <a:pPr algn="just" eaLnBrk="1" hangingPunct="1">
              <a:spcBef>
                <a:spcPts val="1200"/>
              </a:spcBef>
              <a:buFont typeface="Wingdings" charset="0"/>
              <a:buChar char="q"/>
            </a:pPr>
            <a:r>
              <a:rPr lang="en-US" sz="4000" b="0" dirty="0">
                <a:solidFill>
                  <a:schemeClr val="tx1"/>
                </a:solidFill>
                <a:cs typeface="Times New Roman" charset="0"/>
              </a:rPr>
              <a:t> Does as well as or outperforms competitors in confusion matrix metrics while being a statistical method</a:t>
            </a:r>
          </a:p>
          <a:p>
            <a:pPr algn="just" eaLnBrk="1" hangingPunct="1">
              <a:spcBef>
                <a:spcPts val="1200"/>
              </a:spcBef>
              <a:buFont typeface="Wingdings" charset="0"/>
              <a:buChar char="q"/>
            </a:pPr>
            <a:r>
              <a:rPr lang="en-US" sz="4000" b="0" dirty="0">
                <a:solidFill>
                  <a:schemeClr val="tx1"/>
                </a:solidFill>
                <a:cs typeface="Times New Roman" charset="0"/>
              </a:rPr>
              <a:t> Visual comparisons with </a:t>
            </a:r>
            <a:r>
              <a:rPr lang="en-US" sz="4000" b="0" dirty="0" err="1">
                <a:solidFill>
                  <a:schemeClr val="tx1"/>
                </a:solidFill>
                <a:cs typeface="Times New Roman" charset="0"/>
              </a:rPr>
              <a:t>PPrint</a:t>
            </a:r>
            <a:r>
              <a:rPr lang="en-US" sz="4000" b="0" dirty="0">
                <a:solidFill>
                  <a:schemeClr val="tx1"/>
                </a:solidFill>
                <a:cs typeface="Times New Roman" charset="0"/>
              </a:rPr>
              <a:t> in dataset RB111 confirms this, while also showing that </a:t>
            </a:r>
            <a:r>
              <a:rPr lang="en-US" sz="4000" b="0" dirty="0" err="1">
                <a:solidFill>
                  <a:schemeClr val="tx1"/>
                </a:solidFill>
                <a:cs typeface="Times New Roman" charset="0"/>
              </a:rPr>
              <a:t>RPIMapPr</a:t>
            </a:r>
            <a:r>
              <a:rPr lang="en-US" sz="4000" b="0" dirty="0">
                <a:solidFill>
                  <a:schemeClr val="tx1"/>
                </a:solidFill>
                <a:cs typeface="Times New Roman" charset="0"/>
              </a:rPr>
              <a:t> is visually similar to the actual interfacing</a:t>
            </a:r>
          </a:p>
          <a:p>
            <a:pPr algn="just" eaLnBrk="1" hangingPunct="1">
              <a:spcBef>
                <a:spcPts val="1200"/>
              </a:spcBef>
              <a:buFont typeface="Wingdings" charset="0"/>
              <a:buChar char="q"/>
            </a:pPr>
            <a:r>
              <a:rPr lang="en-US" sz="4000" b="0" dirty="0">
                <a:solidFill>
                  <a:schemeClr val="tx1"/>
                </a:solidFill>
                <a:cs typeface="Times New Roman" charset="0"/>
              </a:rPr>
              <a:t> Webserver is available at: rpimappr.appspot.com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02838" y="7721620"/>
            <a:ext cx="12382585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eaLnBrk="1" hangingPunct="1">
              <a:spcBef>
                <a:spcPts val="1200"/>
              </a:spcBef>
              <a:buFont typeface="Wingdings" charset="0"/>
              <a:buChar char="q"/>
            </a:pPr>
            <a:r>
              <a:rPr lang="en-US" sz="4000" b="0" dirty="0">
                <a:solidFill>
                  <a:schemeClr val="tx1"/>
                </a:solidFill>
                <a:cs typeface="Times New Roman" charset="0"/>
              </a:rPr>
              <a:t> RNA-protein interactions account for many key biological processes, including gene regulation, viral replication, and expression of protein complexes</a:t>
            </a:r>
          </a:p>
          <a:p>
            <a:pPr algn="just" eaLnBrk="1" hangingPunct="1">
              <a:spcBef>
                <a:spcPts val="1200"/>
              </a:spcBef>
              <a:buFont typeface="Wingdings" charset="0"/>
              <a:buChar char="q"/>
            </a:pPr>
            <a:r>
              <a:rPr lang="en-US" sz="4000" b="0" dirty="0">
                <a:solidFill>
                  <a:schemeClr val="tx1"/>
                </a:solidFill>
                <a:cs typeface="Times New Roman" charset="0"/>
              </a:rPr>
              <a:t> Experimental determination of RNA-protein complexes is difficult, therefore  computational methods are often used</a:t>
            </a:r>
          </a:p>
          <a:p>
            <a:pPr algn="just" eaLnBrk="1" hangingPunct="1">
              <a:spcBef>
                <a:spcPts val="1200"/>
              </a:spcBef>
              <a:buFont typeface="Wingdings" charset="0"/>
              <a:buChar char="q"/>
            </a:pPr>
            <a:r>
              <a:rPr lang="en-US" sz="4000" b="0" dirty="0">
                <a:solidFill>
                  <a:schemeClr val="tx1"/>
                </a:solidFill>
                <a:cs typeface="Times New Roman" charset="0"/>
              </a:rPr>
              <a:t> The goal of this project is to produce a unique and efficient computational method/tool for predicting RNA-protein interfaces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5"/>
          <a:srcRect l="28333" t="29514" r="32916" b="32426"/>
          <a:stretch/>
        </p:blipFill>
        <p:spPr>
          <a:xfrm>
            <a:off x="802837" y="20245273"/>
            <a:ext cx="12206279" cy="634852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6"/>
          <a:srcRect l="11667" r="15511"/>
          <a:stretch/>
        </p:blipFill>
        <p:spPr>
          <a:xfrm>
            <a:off x="14232694" y="7914735"/>
            <a:ext cx="13317722" cy="10287000"/>
          </a:xfrm>
          <a:prstGeom prst="rect">
            <a:avLst/>
          </a:prstGeom>
        </p:spPr>
      </p:pic>
      <p:pic>
        <p:nvPicPr>
          <p:cNvPr id="1026" name="Picture 2" descr="https://www.nsf.gov/images/logos/nsf1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5982" y="691358"/>
            <a:ext cx="3705917" cy="3728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26605982" y="4687903"/>
            <a:ext cx="12764802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>
                <a:solidFill>
                  <a:schemeClr val="bg1"/>
                </a:solidFill>
              </a:rPr>
              <a:t>NSF Grant Number: </a:t>
            </a:r>
            <a:r>
              <a:rPr lang="en-US" b="0" dirty="0">
                <a:solidFill>
                  <a:schemeClr val="bg1"/>
                </a:solidFill>
              </a:rPr>
              <a:t>CBET-1554558 (CAREER)</a:t>
            </a:r>
            <a:endParaRPr lang="en-US" b="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048" name="TextBox 2047"/>
              <p:cNvSpPr txBox="1"/>
              <p:nvPr/>
            </p:nvSpPr>
            <p:spPr>
              <a:xfrm>
                <a:off x="13714446" y="30388964"/>
                <a:ext cx="14538476" cy="24532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600" dirty="0">
                    <a:solidFill>
                      <a:schemeClr val="tx1"/>
                    </a:solidFill>
                  </a:rPr>
                  <a:t>(4) </a:t>
                </a:r>
                <a:r>
                  <a:rPr lang="en-US" sz="3600" b="0" dirty="0">
                    <a:solidFill>
                      <a:schemeClr val="tx1"/>
                    </a:solidFill>
                  </a:rPr>
                  <a:t>Equations to determine probability of interfacing.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  <m:sub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𝒊𝒏𝒕</m:t>
                        </m:r>
                      </m:sub>
                    </m:sSub>
                  </m:oMath>
                </a14:m>
                <a:r>
                  <a:rPr lang="en-US" sz="3600" dirty="0">
                    <a:solidFill>
                      <a:schemeClr val="tx1"/>
                    </a:solidFill>
                  </a:rPr>
                  <a:t> </a:t>
                </a:r>
                <a:r>
                  <a:rPr lang="en-US" sz="3600" b="0" dirty="0">
                    <a:solidFill>
                      <a:schemeClr val="tx1"/>
                    </a:solidFill>
                  </a:rPr>
                  <a:t>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  <m:sub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𝒊</m:t>
                        </m:r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𝒋</m:t>
                        </m:r>
                      </m:sub>
                    </m:sSub>
                  </m:oMath>
                </a14:m>
                <a:r>
                  <a:rPr lang="en-US" sz="3600" b="0" dirty="0">
                    <a:solidFill>
                      <a:schemeClr val="tx1"/>
                    </a:solidFill>
                  </a:rPr>
                  <a:t> are the calculated coefficients, </a:t>
                </a:r>
                <a14:m>
                  <m:oMath xmlns:m="http://schemas.openxmlformats.org/officeDocument/2006/math">
                    <m:r>
                      <a:rPr lang="en-US" sz="36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sz="3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sz="36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6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𝟏</m:t>
                    </m:r>
                  </m:oMath>
                </a14:m>
                <a:r>
                  <a:rPr lang="en-US" sz="3600" b="0" dirty="0">
                    <a:solidFill>
                      <a:schemeClr val="tx1"/>
                    </a:solidFill>
                  </a:rPr>
                  <a:t> is the length of the chain in diagram (1),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US" sz="3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3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𝒑</m:t>
                            </m:r>
                          </m:e>
                        </m:acc>
                      </m:e>
                      <m:sub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𝑹𝑬𝑺</m:t>
                        </m:r>
                        <m:d>
                          <m:dPr>
                            <m:ctrlPr>
                              <a:rPr lang="en-US" sz="3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∗−</m:t>
                            </m:r>
                            <m:r>
                              <a:rPr lang="en-US" sz="3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𝒋</m:t>
                            </m:r>
                            <m:r>
                              <a:rPr lang="en-US" sz="3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,∗+</m:t>
                            </m:r>
                            <m:r>
                              <a:rPr lang="en-US" sz="3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𝒊</m:t>
                            </m:r>
                            <m:r>
                              <a:rPr lang="en-US" sz="3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3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𝒋</m:t>
                            </m:r>
                          </m:e>
                        </m:d>
                      </m:sub>
                    </m:sSub>
                  </m:oMath>
                </a14:m>
                <a:r>
                  <a:rPr lang="en-US" sz="3600" b="0" dirty="0">
                    <a:solidFill>
                      <a:schemeClr val="tx1"/>
                    </a:solidFill>
                  </a:rPr>
                  <a:t> is the mean probability of interfacing for a given chain,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𝑹𝑬𝑺</m:t>
                        </m:r>
                      </m:sub>
                    </m:sSub>
                  </m:oMath>
                </a14:m>
                <a:r>
                  <a:rPr lang="en-US" sz="3600" dirty="0">
                    <a:solidFill>
                      <a:schemeClr val="tx1"/>
                    </a:solidFill>
                  </a:rPr>
                  <a:t> </a:t>
                </a:r>
                <a:r>
                  <a:rPr lang="en-US" sz="3600" b="0" dirty="0">
                    <a:solidFill>
                      <a:schemeClr val="tx1"/>
                    </a:solidFill>
                  </a:rPr>
                  <a:t>is the predicted probability of interfacing.</a:t>
                </a:r>
              </a:p>
            </p:txBody>
          </p:sp>
        </mc:Choice>
        <mc:Fallback>
          <p:sp>
            <p:nvSpPr>
              <p:cNvPr id="2048" name="TextBox 20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14446" y="30388964"/>
                <a:ext cx="14538476" cy="2453236"/>
              </a:xfrm>
              <a:prstGeom prst="rect">
                <a:avLst/>
              </a:prstGeom>
              <a:blipFill>
                <a:blip r:embed="rId8"/>
                <a:stretch>
                  <a:fillRect l="-755" t="-3970" r="-1509" b="-67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12531</TotalTime>
  <Words>431</Words>
  <Application>Microsoft Office PowerPoint</Application>
  <PresentationFormat>Custom</PresentationFormat>
  <Paragraphs>75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Cambria Math</vt:lpstr>
      <vt:lpstr>Times New Roman</vt:lpstr>
      <vt:lpstr>Wingdings</vt:lpstr>
      <vt:lpstr>Default Design</vt:lpstr>
      <vt:lpstr>RPIMapPr  A Novel Approach to Predicting Interfacing Protein Residues in RNA-Protein Complexes  Michael Beck [mpj59@wildcats.unh.edu] Dr. Harish Vashisth (Advisor) [Harish.Vashisth@unh.edu] Department of Chemical Engineering, University of New Hampshire, Durham, NH</vt:lpstr>
    </vt:vector>
  </TitlesOfParts>
  <Company>Graphicsland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Michael Beck</cp:lastModifiedBy>
  <cp:revision>332</cp:revision>
  <cp:lastPrinted>2014-02-24T14:53:09Z</cp:lastPrinted>
  <dcterms:created xsi:type="dcterms:W3CDTF">2004-07-26T21:45:23Z</dcterms:created>
  <dcterms:modified xsi:type="dcterms:W3CDTF">2017-04-09T13:20:39Z</dcterms:modified>
  <cp:category>science research poster</cp:category>
</cp:coreProperties>
</file>