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8994775"/>
  <p:defaultTextStyle>
    <a:defPPr>
      <a:defRPr lang="en-US"/>
    </a:defPPr>
    <a:lvl1pPr algn="l" defTabSz="4736261" rtl="0" eaLnBrk="0" fontAlgn="base" hangingPunct="0">
      <a:spcBef>
        <a:spcPct val="0"/>
      </a:spcBef>
      <a:spcAft>
        <a:spcPct val="0"/>
      </a:spcAft>
      <a:defRPr sz="3115" kern="1200">
        <a:solidFill>
          <a:schemeClr val="tx1"/>
        </a:solidFill>
        <a:latin typeface="Tahoma" charset="0"/>
        <a:ea typeface="+mn-ea"/>
        <a:cs typeface="+mn-cs"/>
      </a:defRPr>
    </a:lvl1pPr>
    <a:lvl2pPr marL="2368131" indent="-1859539" algn="l" defTabSz="4736261" rtl="0" eaLnBrk="0" fontAlgn="base" hangingPunct="0">
      <a:spcBef>
        <a:spcPct val="0"/>
      </a:spcBef>
      <a:spcAft>
        <a:spcPct val="0"/>
      </a:spcAft>
      <a:defRPr sz="3115" kern="1200">
        <a:solidFill>
          <a:schemeClr val="tx1"/>
        </a:solidFill>
        <a:latin typeface="Tahoma" charset="0"/>
        <a:ea typeface="+mn-ea"/>
        <a:cs typeface="+mn-cs"/>
      </a:defRPr>
    </a:lvl2pPr>
    <a:lvl3pPr marL="4736261" indent="-3719076" algn="l" defTabSz="4736261" rtl="0" eaLnBrk="0" fontAlgn="base" hangingPunct="0">
      <a:spcBef>
        <a:spcPct val="0"/>
      </a:spcBef>
      <a:spcAft>
        <a:spcPct val="0"/>
      </a:spcAft>
      <a:defRPr sz="3115" kern="1200">
        <a:solidFill>
          <a:schemeClr val="tx1"/>
        </a:solidFill>
        <a:latin typeface="Tahoma" charset="0"/>
        <a:ea typeface="+mn-ea"/>
        <a:cs typeface="+mn-cs"/>
      </a:defRPr>
    </a:lvl3pPr>
    <a:lvl4pPr marL="7104392" indent="-5578617" algn="l" defTabSz="4736261" rtl="0" eaLnBrk="0" fontAlgn="base" hangingPunct="0">
      <a:spcBef>
        <a:spcPct val="0"/>
      </a:spcBef>
      <a:spcAft>
        <a:spcPct val="0"/>
      </a:spcAft>
      <a:defRPr sz="3115" kern="1200">
        <a:solidFill>
          <a:schemeClr val="tx1"/>
        </a:solidFill>
        <a:latin typeface="Tahoma" charset="0"/>
        <a:ea typeface="+mn-ea"/>
        <a:cs typeface="+mn-cs"/>
      </a:defRPr>
    </a:lvl4pPr>
    <a:lvl5pPr marL="9472521" indent="-7438155" algn="l" defTabSz="4736261" rtl="0" eaLnBrk="0" fontAlgn="base" hangingPunct="0">
      <a:spcBef>
        <a:spcPct val="0"/>
      </a:spcBef>
      <a:spcAft>
        <a:spcPct val="0"/>
      </a:spcAft>
      <a:defRPr sz="3115" kern="1200">
        <a:solidFill>
          <a:schemeClr val="tx1"/>
        </a:solidFill>
        <a:latin typeface="Tahoma" charset="0"/>
        <a:ea typeface="+mn-ea"/>
        <a:cs typeface="+mn-cs"/>
      </a:defRPr>
    </a:lvl5pPr>
    <a:lvl6pPr marL="2542959" algn="l" defTabSz="1017183" rtl="0" eaLnBrk="1" latinLnBrk="0" hangingPunct="1">
      <a:defRPr sz="3115" kern="1200">
        <a:solidFill>
          <a:schemeClr val="tx1"/>
        </a:solidFill>
        <a:latin typeface="Tahoma" charset="0"/>
        <a:ea typeface="+mn-ea"/>
        <a:cs typeface="+mn-cs"/>
      </a:defRPr>
    </a:lvl6pPr>
    <a:lvl7pPr marL="3051551" algn="l" defTabSz="1017183" rtl="0" eaLnBrk="1" latinLnBrk="0" hangingPunct="1">
      <a:defRPr sz="3115" kern="1200">
        <a:solidFill>
          <a:schemeClr val="tx1"/>
        </a:solidFill>
        <a:latin typeface="Tahoma" charset="0"/>
        <a:ea typeface="+mn-ea"/>
        <a:cs typeface="+mn-cs"/>
      </a:defRPr>
    </a:lvl7pPr>
    <a:lvl8pPr marL="3560142" algn="l" defTabSz="1017183" rtl="0" eaLnBrk="1" latinLnBrk="0" hangingPunct="1">
      <a:defRPr sz="3115" kern="1200">
        <a:solidFill>
          <a:schemeClr val="tx1"/>
        </a:solidFill>
        <a:latin typeface="Tahoma" charset="0"/>
        <a:ea typeface="+mn-ea"/>
        <a:cs typeface="+mn-cs"/>
      </a:defRPr>
    </a:lvl8pPr>
    <a:lvl9pPr marL="4068734" algn="l" defTabSz="1017183" rtl="0" eaLnBrk="1" latinLnBrk="0" hangingPunct="1">
      <a:defRPr sz="3115" kern="1200">
        <a:solidFill>
          <a:schemeClr val="tx1"/>
        </a:solidFill>
        <a:latin typeface="Tahoma"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g" initials="meg" lastIdx="5" clrIdx="0"/>
  <p:cmAuthor id="1" name="Brent Lawson" initials="BL" lastIdx="1" clrIdx="1">
    <p:extLst>
      <p:ext uri="{19B8F6BF-5375-455C-9EA6-DF929625EA0E}">
        <p15:presenceInfo xmlns:p15="http://schemas.microsoft.com/office/powerpoint/2012/main" userId="" providerI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180"/>
    <p:restoredTop sz="95462" autoAdjust="0"/>
  </p:normalViewPr>
  <p:slideViewPr>
    <p:cSldViewPr>
      <p:cViewPr>
        <p:scale>
          <a:sx n="25" d="100"/>
          <a:sy n="25" d="100"/>
        </p:scale>
        <p:origin x="400" y="-69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6"/>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254146" indent="0" algn="ctr">
              <a:buNone/>
              <a:defRPr>
                <a:solidFill>
                  <a:schemeClr val="tx1">
                    <a:tint val="75000"/>
                  </a:schemeClr>
                </a:solidFill>
              </a:defRPr>
            </a:lvl2pPr>
            <a:lvl3pPr marL="4508292" indent="0" algn="ctr">
              <a:buNone/>
              <a:defRPr>
                <a:solidFill>
                  <a:schemeClr val="tx1">
                    <a:tint val="75000"/>
                  </a:schemeClr>
                </a:solidFill>
              </a:defRPr>
            </a:lvl3pPr>
            <a:lvl4pPr marL="6762438" indent="0" algn="ctr">
              <a:buNone/>
              <a:defRPr>
                <a:solidFill>
                  <a:schemeClr val="tx1">
                    <a:tint val="75000"/>
                  </a:schemeClr>
                </a:solidFill>
              </a:defRPr>
            </a:lvl4pPr>
            <a:lvl5pPr marL="9016584" indent="0" algn="ctr">
              <a:buNone/>
              <a:defRPr>
                <a:solidFill>
                  <a:schemeClr val="tx1">
                    <a:tint val="75000"/>
                  </a:schemeClr>
                </a:solidFill>
              </a:defRPr>
            </a:lvl5pPr>
            <a:lvl6pPr marL="11270729" indent="0" algn="ctr">
              <a:buNone/>
              <a:defRPr>
                <a:solidFill>
                  <a:schemeClr val="tx1">
                    <a:tint val="75000"/>
                  </a:schemeClr>
                </a:solidFill>
              </a:defRPr>
            </a:lvl6pPr>
            <a:lvl7pPr marL="13524876" indent="0" algn="ctr">
              <a:buNone/>
              <a:defRPr>
                <a:solidFill>
                  <a:schemeClr val="tx1">
                    <a:tint val="75000"/>
                  </a:schemeClr>
                </a:solidFill>
              </a:defRPr>
            </a:lvl7pPr>
            <a:lvl8pPr marL="15779022" indent="0" algn="ctr">
              <a:buNone/>
              <a:defRPr>
                <a:solidFill>
                  <a:schemeClr val="tx1">
                    <a:tint val="75000"/>
                  </a:schemeClr>
                </a:solidFill>
              </a:defRPr>
            </a:lvl8pPr>
            <a:lvl9pPr marL="1803316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91E2D49-D085-BF46-A2DF-D27B177741C8}" type="datetimeFigureOut">
              <a:rPr lang="en-US"/>
              <a:pPr>
                <a:defRPr/>
              </a:pPr>
              <a:t>4/14/17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84BC1B8-DE63-3D42-87B6-6359ED8716A8}" type="slidenum">
              <a:rPr lang="en-US" altLang="en-US"/>
              <a:pPr>
                <a:defRPr/>
              </a:pPr>
              <a:t>‹#›</a:t>
            </a:fld>
            <a:endParaRPr lang="en-US" altLang="en-US"/>
          </a:p>
        </p:txBody>
      </p:sp>
    </p:spTree>
    <p:extLst>
      <p:ext uri="{BB962C8B-B14F-4D97-AF65-F5344CB8AC3E}">
        <p14:creationId xmlns:p14="http://schemas.microsoft.com/office/powerpoint/2010/main" val="855215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2D954A1-1AC0-DD41-9FE1-8455EB6647D6}" type="datetimeFigureOut">
              <a:rPr lang="en-US"/>
              <a:pPr>
                <a:defRPr/>
              </a:pPr>
              <a:t>4/14/17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A1900A-8F51-4D41-A9BC-C1AAA938BD1B}" type="slidenum">
              <a:rPr lang="en-US" altLang="en-US"/>
              <a:pPr>
                <a:defRPr/>
              </a:pPr>
              <a:t>‹#›</a:t>
            </a:fld>
            <a:endParaRPr lang="en-US" altLang="en-US"/>
          </a:p>
        </p:txBody>
      </p:sp>
    </p:spTree>
    <p:extLst>
      <p:ext uri="{BB962C8B-B14F-4D97-AF65-F5344CB8AC3E}">
        <p14:creationId xmlns:p14="http://schemas.microsoft.com/office/powerpoint/2010/main" val="502556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693"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953">
                <a:solidFill>
                  <a:schemeClr val="tx1">
                    <a:tint val="75000"/>
                  </a:schemeClr>
                </a:solidFill>
              </a:defRPr>
            </a:lvl1pPr>
            <a:lvl2pPr marL="2254146" indent="0">
              <a:buNone/>
              <a:defRPr sz="8893">
                <a:solidFill>
                  <a:schemeClr val="tx1">
                    <a:tint val="75000"/>
                  </a:schemeClr>
                </a:solidFill>
              </a:defRPr>
            </a:lvl2pPr>
            <a:lvl3pPr marL="4508292" indent="0">
              <a:buNone/>
              <a:defRPr sz="7940">
                <a:solidFill>
                  <a:schemeClr val="tx1">
                    <a:tint val="75000"/>
                  </a:schemeClr>
                </a:solidFill>
              </a:defRPr>
            </a:lvl3pPr>
            <a:lvl4pPr marL="6762438" indent="0">
              <a:buNone/>
              <a:defRPr sz="6881">
                <a:solidFill>
                  <a:schemeClr val="tx1">
                    <a:tint val="75000"/>
                  </a:schemeClr>
                </a:solidFill>
              </a:defRPr>
            </a:lvl4pPr>
            <a:lvl5pPr marL="9016584" indent="0">
              <a:buNone/>
              <a:defRPr sz="6881">
                <a:solidFill>
                  <a:schemeClr val="tx1">
                    <a:tint val="75000"/>
                  </a:schemeClr>
                </a:solidFill>
              </a:defRPr>
            </a:lvl5pPr>
            <a:lvl6pPr marL="11270729" indent="0">
              <a:buNone/>
              <a:defRPr sz="6881">
                <a:solidFill>
                  <a:schemeClr val="tx1">
                    <a:tint val="75000"/>
                  </a:schemeClr>
                </a:solidFill>
              </a:defRPr>
            </a:lvl6pPr>
            <a:lvl7pPr marL="13524876" indent="0">
              <a:buNone/>
              <a:defRPr sz="6881">
                <a:solidFill>
                  <a:schemeClr val="tx1">
                    <a:tint val="75000"/>
                  </a:schemeClr>
                </a:solidFill>
              </a:defRPr>
            </a:lvl7pPr>
            <a:lvl8pPr marL="15779022" indent="0">
              <a:buNone/>
              <a:defRPr sz="6881">
                <a:solidFill>
                  <a:schemeClr val="tx1">
                    <a:tint val="75000"/>
                  </a:schemeClr>
                </a:solidFill>
              </a:defRPr>
            </a:lvl8pPr>
            <a:lvl9pPr marL="18033168" indent="0">
              <a:buNone/>
              <a:defRPr sz="6881">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7D5218E-AA71-B345-AF33-2625AF6AE612}" type="datetimeFigureOut">
              <a:rPr lang="en-US"/>
              <a:pPr>
                <a:defRPr/>
              </a:pPr>
              <a:t>4/14/17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994A51-F791-5743-86BD-43DA0BDD4A7C}" type="slidenum">
              <a:rPr lang="en-US" altLang="en-US"/>
              <a:pPr>
                <a:defRPr/>
              </a:pPr>
              <a:t>‹#›</a:t>
            </a:fld>
            <a:endParaRPr lang="en-US" altLang="en-US"/>
          </a:p>
        </p:txBody>
      </p:sp>
    </p:spTree>
    <p:extLst>
      <p:ext uri="{BB962C8B-B14F-4D97-AF65-F5344CB8AC3E}">
        <p14:creationId xmlns:p14="http://schemas.microsoft.com/office/powerpoint/2010/main" val="416752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778240" y="34823400"/>
            <a:ext cx="78638400" cy="98480880"/>
          </a:xfrm>
        </p:spPr>
        <p:txBody>
          <a:bodyPr/>
          <a:lstStyle>
            <a:lvl1pPr>
              <a:defRPr sz="13763"/>
            </a:lvl1pPr>
            <a:lvl2pPr>
              <a:defRPr sz="11753"/>
            </a:lvl2pPr>
            <a:lvl3pPr>
              <a:defRPr sz="9953"/>
            </a:lvl3pPr>
            <a:lvl4pPr>
              <a:defRPr sz="8893"/>
            </a:lvl4pPr>
            <a:lvl5pPr>
              <a:defRPr sz="8893"/>
            </a:lvl5pPr>
            <a:lvl6pPr>
              <a:defRPr sz="8893"/>
            </a:lvl6pPr>
            <a:lvl7pPr>
              <a:defRPr sz="8893"/>
            </a:lvl7pPr>
            <a:lvl8pPr>
              <a:defRPr sz="8893"/>
            </a:lvl8pPr>
            <a:lvl9pPr>
              <a:defRPr sz="88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8148160" y="34823400"/>
            <a:ext cx="78638400" cy="98480880"/>
          </a:xfrm>
        </p:spPr>
        <p:txBody>
          <a:bodyPr/>
          <a:lstStyle>
            <a:lvl1pPr>
              <a:defRPr sz="13763"/>
            </a:lvl1pPr>
            <a:lvl2pPr>
              <a:defRPr sz="11753"/>
            </a:lvl2pPr>
            <a:lvl3pPr>
              <a:defRPr sz="9953"/>
            </a:lvl3pPr>
            <a:lvl4pPr>
              <a:defRPr sz="8893"/>
            </a:lvl4pPr>
            <a:lvl5pPr>
              <a:defRPr sz="8893"/>
            </a:lvl5pPr>
            <a:lvl6pPr>
              <a:defRPr sz="8893"/>
            </a:lvl6pPr>
            <a:lvl7pPr>
              <a:defRPr sz="8893"/>
            </a:lvl7pPr>
            <a:lvl8pPr>
              <a:defRPr sz="8893"/>
            </a:lvl8pPr>
            <a:lvl9pPr>
              <a:defRPr sz="88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0752D64-70F5-D94D-AEEB-7C88BBB4FFD5}" type="datetimeFigureOut">
              <a:rPr lang="en-US"/>
              <a:pPr>
                <a:defRPr/>
              </a:pPr>
              <a:t>4/14/17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8D35CA0-6FC5-6440-AF85-5A93A1078CBC}" type="slidenum">
              <a:rPr lang="en-US" altLang="en-US"/>
              <a:pPr>
                <a:defRPr/>
              </a:pPr>
              <a:t>‹#›</a:t>
            </a:fld>
            <a:endParaRPr lang="en-US" altLang="en-US"/>
          </a:p>
        </p:txBody>
      </p:sp>
    </p:spTree>
    <p:extLst>
      <p:ext uri="{BB962C8B-B14F-4D97-AF65-F5344CB8AC3E}">
        <p14:creationId xmlns:p14="http://schemas.microsoft.com/office/powerpoint/2010/main" val="1410590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8"/>
          </a:xfrm>
        </p:spPr>
        <p:txBody>
          <a:bodyPr anchor="b"/>
          <a:lstStyle>
            <a:lvl1pPr marL="0" indent="0">
              <a:buNone/>
              <a:defRPr sz="11753" b="1"/>
            </a:lvl1pPr>
            <a:lvl2pPr marL="2254146" indent="0">
              <a:buNone/>
              <a:defRPr sz="9953" b="1"/>
            </a:lvl2pPr>
            <a:lvl3pPr marL="4508292" indent="0">
              <a:buNone/>
              <a:defRPr sz="8893" b="1"/>
            </a:lvl3pPr>
            <a:lvl4pPr marL="6762438" indent="0">
              <a:buNone/>
              <a:defRPr sz="7940" b="1"/>
            </a:lvl4pPr>
            <a:lvl5pPr marL="9016584" indent="0">
              <a:buNone/>
              <a:defRPr sz="7940" b="1"/>
            </a:lvl5pPr>
            <a:lvl6pPr marL="11270729" indent="0">
              <a:buNone/>
              <a:defRPr sz="7940" b="1"/>
            </a:lvl6pPr>
            <a:lvl7pPr marL="13524876" indent="0">
              <a:buNone/>
              <a:defRPr sz="7940" b="1"/>
            </a:lvl7pPr>
            <a:lvl8pPr marL="15779022" indent="0">
              <a:buNone/>
              <a:defRPr sz="7940" b="1"/>
            </a:lvl8pPr>
            <a:lvl9pPr marL="18033168" indent="0">
              <a:buNone/>
              <a:defRPr sz="794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2" cy="18966182"/>
          </a:xfrm>
        </p:spPr>
        <p:txBody>
          <a:bodyPr/>
          <a:lstStyle>
            <a:lvl1pPr>
              <a:defRPr sz="11753"/>
            </a:lvl1pPr>
            <a:lvl2pPr>
              <a:defRPr sz="9953"/>
            </a:lvl2pPr>
            <a:lvl3pPr>
              <a:defRPr sz="8893"/>
            </a:lvl3pPr>
            <a:lvl4pPr>
              <a:defRPr sz="7940"/>
            </a:lvl4pPr>
            <a:lvl5pPr>
              <a:defRPr sz="7940"/>
            </a:lvl5pPr>
            <a:lvl6pPr>
              <a:defRPr sz="7940"/>
            </a:lvl6pPr>
            <a:lvl7pPr>
              <a:defRPr sz="7940"/>
            </a:lvl7pPr>
            <a:lvl8pPr>
              <a:defRPr sz="7940"/>
            </a:lvl8pPr>
            <a:lvl9pPr>
              <a:defRPr sz="794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0" cy="3070858"/>
          </a:xfrm>
        </p:spPr>
        <p:txBody>
          <a:bodyPr anchor="b"/>
          <a:lstStyle>
            <a:lvl1pPr marL="0" indent="0">
              <a:buNone/>
              <a:defRPr sz="11753" b="1"/>
            </a:lvl1pPr>
            <a:lvl2pPr marL="2254146" indent="0">
              <a:buNone/>
              <a:defRPr sz="9953" b="1"/>
            </a:lvl2pPr>
            <a:lvl3pPr marL="4508292" indent="0">
              <a:buNone/>
              <a:defRPr sz="8893" b="1"/>
            </a:lvl3pPr>
            <a:lvl4pPr marL="6762438" indent="0">
              <a:buNone/>
              <a:defRPr sz="7940" b="1"/>
            </a:lvl4pPr>
            <a:lvl5pPr marL="9016584" indent="0">
              <a:buNone/>
              <a:defRPr sz="7940" b="1"/>
            </a:lvl5pPr>
            <a:lvl6pPr marL="11270729" indent="0">
              <a:buNone/>
              <a:defRPr sz="7940" b="1"/>
            </a:lvl6pPr>
            <a:lvl7pPr marL="13524876" indent="0">
              <a:buNone/>
              <a:defRPr sz="7940" b="1"/>
            </a:lvl7pPr>
            <a:lvl8pPr marL="15779022" indent="0">
              <a:buNone/>
              <a:defRPr sz="7940" b="1"/>
            </a:lvl8pPr>
            <a:lvl9pPr marL="18033168" indent="0">
              <a:buNone/>
              <a:defRPr sz="7940" b="1"/>
            </a:lvl9pPr>
          </a:lstStyle>
          <a:p>
            <a:pPr lvl="0"/>
            <a:r>
              <a:rPr lang="en-US" smtClean="0"/>
              <a:t>Click to edit Master text styles</a:t>
            </a:r>
          </a:p>
        </p:txBody>
      </p:sp>
      <p:sp>
        <p:nvSpPr>
          <p:cNvPr id="6" name="Content Placeholder 5"/>
          <p:cNvSpPr>
            <a:spLocks noGrp="1"/>
          </p:cNvSpPr>
          <p:nvPr>
            <p:ph sz="quarter" idx="4"/>
          </p:nvPr>
        </p:nvSpPr>
        <p:spPr>
          <a:xfrm>
            <a:off x="22296122" y="10439401"/>
            <a:ext cx="19400520" cy="18966182"/>
          </a:xfrm>
        </p:spPr>
        <p:txBody>
          <a:bodyPr/>
          <a:lstStyle>
            <a:lvl1pPr>
              <a:defRPr sz="11753"/>
            </a:lvl1pPr>
            <a:lvl2pPr>
              <a:defRPr sz="9953"/>
            </a:lvl2pPr>
            <a:lvl3pPr>
              <a:defRPr sz="8893"/>
            </a:lvl3pPr>
            <a:lvl4pPr>
              <a:defRPr sz="7940"/>
            </a:lvl4pPr>
            <a:lvl5pPr>
              <a:defRPr sz="7940"/>
            </a:lvl5pPr>
            <a:lvl6pPr>
              <a:defRPr sz="7940"/>
            </a:lvl6pPr>
            <a:lvl7pPr>
              <a:defRPr sz="7940"/>
            </a:lvl7pPr>
            <a:lvl8pPr>
              <a:defRPr sz="7940"/>
            </a:lvl8pPr>
            <a:lvl9pPr>
              <a:defRPr sz="794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A979BCB-5257-5541-8A68-5B86FF558BBA}" type="datetimeFigureOut">
              <a:rPr lang="en-US"/>
              <a:pPr>
                <a:defRPr/>
              </a:pPr>
              <a:t>4/14/17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5EDF69-4F48-3B41-876E-BD10ADAC6659}" type="slidenum">
              <a:rPr lang="en-US" altLang="en-US"/>
              <a:pPr>
                <a:defRPr/>
              </a:pPr>
              <a:t>‹#›</a:t>
            </a:fld>
            <a:endParaRPr lang="en-US" altLang="en-US"/>
          </a:p>
        </p:txBody>
      </p:sp>
    </p:spTree>
    <p:extLst>
      <p:ext uri="{BB962C8B-B14F-4D97-AF65-F5344CB8AC3E}">
        <p14:creationId xmlns:p14="http://schemas.microsoft.com/office/powerpoint/2010/main" val="1720150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43F6897-63D2-B047-BFCE-E2D0E01C5A6D}" type="datetimeFigureOut">
              <a:rPr lang="en-US"/>
              <a:pPr>
                <a:defRPr/>
              </a:pPr>
              <a:t>4/14/17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5A3E6FD-D3B1-FC41-A5EB-5E141F6FEE91}" type="slidenum">
              <a:rPr lang="en-US" altLang="en-US"/>
              <a:pPr>
                <a:defRPr/>
              </a:pPr>
              <a:t>‹#›</a:t>
            </a:fld>
            <a:endParaRPr lang="en-US" altLang="en-US"/>
          </a:p>
        </p:txBody>
      </p:sp>
    </p:spTree>
    <p:extLst>
      <p:ext uri="{BB962C8B-B14F-4D97-AF65-F5344CB8AC3E}">
        <p14:creationId xmlns:p14="http://schemas.microsoft.com/office/powerpoint/2010/main" val="1150748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6128F72-74B7-5B4C-8864-62D0071CDE31}" type="datetimeFigureOut">
              <a:rPr lang="en-US"/>
              <a:pPr>
                <a:defRPr/>
              </a:pPr>
              <a:t>4/14/17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289ACF2-B533-6342-BA30-D0296956B19E}" type="slidenum">
              <a:rPr lang="en-US" altLang="en-US"/>
              <a:pPr>
                <a:defRPr/>
              </a:pPr>
              <a:t>‹#›</a:t>
            </a:fld>
            <a:endParaRPr lang="en-US" altLang="en-US"/>
          </a:p>
        </p:txBody>
      </p:sp>
    </p:spTree>
    <p:extLst>
      <p:ext uri="{BB962C8B-B14F-4D97-AF65-F5344CB8AC3E}">
        <p14:creationId xmlns:p14="http://schemas.microsoft.com/office/powerpoint/2010/main" val="39984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953" b="1"/>
            </a:lvl1pPr>
          </a:lstStyle>
          <a:p>
            <a:r>
              <a:rPr lang="en-US" smtClean="0"/>
              <a:t>Click to edit Master title style</a:t>
            </a:r>
            <a:endParaRPr lang="en-US"/>
          </a:p>
        </p:txBody>
      </p:sp>
      <p:sp>
        <p:nvSpPr>
          <p:cNvPr id="3" name="Content Placeholder 2"/>
          <p:cNvSpPr>
            <a:spLocks noGrp="1"/>
          </p:cNvSpPr>
          <p:nvPr>
            <p:ph idx="1"/>
          </p:nvPr>
        </p:nvSpPr>
        <p:spPr>
          <a:xfrm>
            <a:off x="17160243" y="1310643"/>
            <a:ext cx="24536401" cy="28094942"/>
          </a:xfrm>
        </p:spPr>
        <p:txBody>
          <a:bodyPr/>
          <a:lstStyle>
            <a:lvl1pPr>
              <a:defRPr sz="15775"/>
            </a:lvl1pPr>
            <a:lvl2pPr>
              <a:defRPr sz="13763"/>
            </a:lvl2pPr>
            <a:lvl3pPr>
              <a:defRPr sz="11753"/>
            </a:lvl3pPr>
            <a:lvl4pPr>
              <a:defRPr sz="9953"/>
            </a:lvl4pPr>
            <a:lvl5pPr>
              <a:defRPr sz="9953"/>
            </a:lvl5pPr>
            <a:lvl6pPr>
              <a:defRPr sz="9953"/>
            </a:lvl6pPr>
            <a:lvl7pPr>
              <a:defRPr sz="9953"/>
            </a:lvl7pPr>
            <a:lvl8pPr>
              <a:defRPr sz="9953"/>
            </a:lvl8pPr>
            <a:lvl9pPr>
              <a:defRPr sz="995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881"/>
            </a:lvl1pPr>
            <a:lvl2pPr marL="2254146" indent="0">
              <a:buNone/>
              <a:defRPr sz="5928"/>
            </a:lvl2pPr>
            <a:lvl3pPr marL="4508292" indent="0">
              <a:buNone/>
              <a:defRPr sz="4869"/>
            </a:lvl3pPr>
            <a:lvl4pPr marL="6762438" indent="0">
              <a:buNone/>
              <a:defRPr sz="4447"/>
            </a:lvl4pPr>
            <a:lvl5pPr marL="9016584" indent="0">
              <a:buNone/>
              <a:defRPr sz="4447"/>
            </a:lvl5pPr>
            <a:lvl6pPr marL="11270729" indent="0">
              <a:buNone/>
              <a:defRPr sz="4447"/>
            </a:lvl6pPr>
            <a:lvl7pPr marL="13524876" indent="0">
              <a:buNone/>
              <a:defRPr sz="4447"/>
            </a:lvl7pPr>
            <a:lvl8pPr marL="15779022" indent="0">
              <a:buNone/>
              <a:defRPr sz="4447"/>
            </a:lvl8pPr>
            <a:lvl9pPr marL="18033168" indent="0">
              <a:buNone/>
              <a:defRPr sz="4447"/>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C130932-D6F0-A646-9B3A-519B7F15F43D}" type="datetimeFigureOut">
              <a:rPr lang="en-US"/>
              <a:pPr>
                <a:defRPr/>
              </a:pPr>
              <a:t>4/14/17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360CE9-62C1-1C44-8FB4-A25E62BE6F1B}" type="slidenum">
              <a:rPr lang="en-US" altLang="en-US"/>
              <a:pPr>
                <a:defRPr/>
              </a:pPr>
              <a:t>‹#›</a:t>
            </a:fld>
            <a:endParaRPr lang="en-US" altLang="en-US"/>
          </a:p>
        </p:txBody>
      </p:sp>
    </p:spTree>
    <p:extLst>
      <p:ext uri="{BB962C8B-B14F-4D97-AF65-F5344CB8AC3E}">
        <p14:creationId xmlns:p14="http://schemas.microsoft.com/office/powerpoint/2010/main" val="70436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953"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rtlCol="0">
            <a:normAutofit/>
          </a:bodyPr>
          <a:lstStyle>
            <a:lvl1pPr marL="0" indent="0">
              <a:buNone/>
              <a:defRPr sz="15775"/>
            </a:lvl1pPr>
            <a:lvl2pPr marL="2254146" indent="0">
              <a:buNone/>
              <a:defRPr sz="13763"/>
            </a:lvl2pPr>
            <a:lvl3pPr marL="4508292" indent="0">
              <a:buNone/>
              <a:defRPr sz="11753"/>
            </a:lvl3pPr>
            <a:lvl4pPr marL="6762438" indent="0">
              <a:buNone/>
              <a:defRPr sz="9953"/>
            </a:lvl4pPr>
            <a:lvl5pPr marL="9016584" indent="0">
              <a:buNone/>
              <a:defRPr sz="9953"/>
            </a:lvl5pPr>
            <a:lvl6pPr marL="11270729" indent="0">
              <a:buNone/>
              <a:defRPr sz="9953"/>
            </a:lvl6pPr>
            <a:lvl7pPr marL="13524876" indent="0">
              <a:buNone/>
              <a:defRPr sz="9953"/>
            </a:lvl7pPr>
            <a:lvl8pPr marL="15779022" indent="0">
              <a:buNone/>
              <a:defRPr sz="9953"/>
            </a:lvl8pPr>
            <a:lvl9pPr marL="18033168" indent="0">
              <a:buNone/>
              <a:defRPr sz="9953"/>
            </a:lvl9pPr>
          </a:lstStyle>
          <a:p>
            <a:pPr lvl="0"/>
            <a:endParaRPr lang="en-US" noProof="0"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81"/>
            </a:lvl1pPr>
            <a:lvl2pPr marL="2254146" indent="0">
              <a:buNone/>
              <a:defRPr sz="5928"/>
            </a:lvl2pPr>
            <a:lvl3pPr marL="4508292" indent="0">
              <a:buNone/>
              <a:defRPr sz="4869"/>
            </a:lvl3pPr>
            <a:lvl4pPr marL="6762438" indent="0">
              <a:buNone/>
              <a:defRPr sz="4447"/>
            </a:lvl4pPr>
            <a:lvl5pPr marL="9016584" indent="0">
              <a:buNone/>
              <a:defRPr sz="4447"/>
            </a:lvl5pPr>
            <a:lvl6pPr marL="11270729" indent="0">
              <a:buNone/>
              <a:defRPr sz="4447"/>
            </a:lvl6pPr>
            <a:lvl7pPr marL="13524876" indent="0">
              <a:buNone/>
              <a:defRPr sz="4447"/>
            </a:lvl7pPr>
            <a:lvl8pPr marL="15779022" indent="0">
              <a:buNone/>
              <a:defRPr sz="4447"/>
            </a:lvl8pPr>
            <a:lvl9pPr marL="18033168" indent="0">
              <a:buNone/>
              <a:defRPr sz="4447"/>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8734E1E-748D-DD45-AE8C-1777732202ED}" type="datetimeFigureOut">
              <a:rPr lang="en-US"/>
              <a:pPr>
                <a:defRPr/>
              </a:pPr>
              <a:t>4/14/17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4009FA-E293-934D-8047-6D841ECE72F0}" type="slidenum">
              <a:rPr lang="en-US" altLang="en-US"/>
              <a:pPr>
                <a:defRPr/>
              </a:pPr>
              <a:t>‹#›</a:t>
            </a:fld>
            <a:endParaRPr lang="en-US" altLang="en-US"/>
          </a:p>
        </p:txBody>
      </p:sp>
    </p:spTree>
    <p:extLst>
      <p:ext uri="{BB962C8B-B14F-4D97-AF65-F5344CB8AC3E}">
        <p14:creationId xmlns:p14="http://schemas.microsoft.com/office/powerpoint/2010/main" val="1329583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9835939-BA50-C64A-B8F0-A057C93744A1}" type="datetimeFigureOut">
              <a:rPr lang="en-US"/>
              <a:pPr>
                <a:defRPr/>
              </a:pPr>
              <a:t>4/14/17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2647E8-A286-9D49-AD19-9E3D01786E05}" type="slidenum">
              <a:rPr lang="en-US" altLang="en-US"/>
              <a:pPr>
                <a:defRPr/>
              </a:pPr>
              <a:t>‹#›</a:t>
            </a:fld>
            <a:endParaRPr lang="en-US" altLang="en-US"/>
          </a:p>
        </p:txBody>
      </p:sp>
    </p:spTree>
    <p:extLst>
      <p:ext uri="{BB962C8B-B14F-4D97-AF65-F5344CB8AC3E}">
        <p14:creationId xmlns:p14="http://schemas.microsoft.com/office/powerpoint/2010/main" val="1741545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7284480" y="5974082"/>
            <a:ext cx="39502080" cy="12733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778240" y="5974082"/>
            <a:ext cx="117774720" cy="12733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0466A8-8347-5347-A057-1BC4D2F20222}" type="datetimeFigureOut">
              <a:rPr lang="en-US"/>
              <a:pPr>
                <a:defRPr/>
              </a:pPr>
              <a:t>4/14/17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99155FE-05E2-194E-99FA-2D0956022A25}" type="slidenum">
              <a:rPr lang="en-US" altLang="en-US"/>
              <a:pPr>
                <a:defRPr/>
              </a:pPr>
              <a:t>‹#›</a:t>
            </a:fld>
            <a:endParaRPr lang="en-US" altLang="en-US"/>
          </a:p>
        </p:txBody>
      </p:sp>
    </p:spTree>
    <p:extLst>
      <p:ext uri="{BB962C8B-B14F-4D97-AF65-F5344CB8AC3E}">
        <p14:creationId xmlns:p14="http://schemas.microsoft.com/office/powerpoint/2010/main" val="21065096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194194" y="1317812"/>
            <a:ext cx="39502814"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25822" tIns="212911" rIns="425822" bIns="212911"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2194194" y="7681632"/>
            <a:ext cx="39502814" cy="2172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25822" tIns="212911" rIns="425822" bIns="21291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2194194" y="30509696"/>
            <a:ext cx="10242014" cy="1753160"/>
          </a:xfrm>
          <a:prstGeom prst="rect">
            <a:avLst/>
          </a:prstGeom>
        </p:spPr>
        <p:txBody>
          <a:bodyPr vert="horz" lIns="425822" tIns="212911" rIns="425822" bIns="212911" rtlCol="0" anchor="ctr"/>
          <a:lstStyle>
            <a:lvl1pPr algn="l" defTabSz="4508292" eaLnBrk="1" fontAlgn="auto" hangingPunct="1">
              <a:spcBef>
                <a:spcPts val="0"/>
              </a:spcBef>
              <a:spcAft>
                <a:spcPts val="0"/>
              </a:spcAft>
              <a:defRPr sz="5928">
                <a:solidFill>
                  <a:schemeClr val="tx1">
                    <a:tint val="75000"/>
                  </a:schemeClr>
                </a:solidFill>
                <a:latin typeface="+mn-lt"/>
              </a:defRPr>
            </a:lvl1pPr>
          </a:lstStyle>
          <a:p>
            <a:pPr>
              <a:defRPr/>
            </a:pPr>
            <a:fld id="{680432B2-FA70-2647-8B14-1EEC8B7698AF}" type="datetimeFigureOut">
              <a:rPr lang="en-US"/>
              <a:pPr>
                <a:defRPr/>
              </a:pPr>
              <a:t>4/14/17</a:t>
            </a:fld>
            <a:endParaRPr lang="en-US" dirty="0"/>
          </a:p>
        </p:txBody>
      </p:sp>
      <p:sp>
        <p:nvSpPr>
          <p:cNvPr id="5" name="Footer Placeholder 4"/>
          <p:cNvSpPr>
            <a:spLocks noGrp="1"/>
          </p:cNvSpPr>
          <p:nvPr>
            <p:ph type="ftr" sz="quarter" idx="3"/>
          </p:nvPr>
        </p:nvSpPr>
        <p:spPr>
          <a:xfrm>
            <a:off x="14995794" y="30509696"/>
            <a:ext cx="13899614" cy="1753160"/>
          </a:xfrm>
          <a:prstGeom prst="rect">
            <a:avLst/>
          </a:prstGeom>
        </p:spPr>
        <p:txBody>
          <a:bodyPr vert="horz" lIns="425822" tIns="212911" rIns="425822" bIns="212911" rtlCol="0" anchor="ctr"/>
          <a:lstStyle>
            <a:lvl1pPr algn="ctr" defTabSz="4508292" eaLnBrk="1" fontAlgn="auto" hangingPunct="1">
              <a:spcBef>
                <a:spcPts val="0"/>
              </a:spcBef>
              <a:spcAft>
                <a:spcPts val="0"/>
              </a:spcAft>
              <a:defRPr sz="5928">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31454994" y="30509696"/>
            <a:ext cx="10242014" cy="1753160"/>
          </a:xfrm>
          <a:prstGeom prst="rect">
            <a:avLst/>
          </a:prstGeom>
        </p:spPr>
        <p:txBody>
          <a:bodyPr vert="horz" wrap="square" lIns="425822" tIns="212911" rIns="425822" bIns="212911" numCol="1" anchor="ctr" anchorCtr="0" compatLnSpc="1">
            <a:prstTxWarp prst="textNoShape">
              <a:avLst/>
            </a:prstTxWarp>
          </a:bodyPr>
          <a:lstStyle>
            <a:lvl1pPr algn="r" eaLnBrk="1" hangingPunct="1">
              <a:defRPr sz="5928" smtClean="0">
                <a:solidFill>
                  <a:srgbClr val="898989"/>
                </a:solidFill>
              </a:defRPr>
            </a:lvl1pPr>
          </a:lstStyle>
          <a:p>
            <a:pPr>
              <a:defRPr/>
            </a:pPr>
            <a:fld id="{625C6EAB-2560-BD46-AFD9-1FBF54B2741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07714" rtl="0" eaLnBrk="0" fontAlgn="base" hangingPunct="0">
        <a:spcBef>
          <a:spcPct val="0"/>
        </a:spcBef>
        <a:spcAft>
          <a:spcPct val="0"/>
        </a:spcAft>
        <a:defRPr sz="21703" kern="1200">
          <a:solidFill>
            <a:schemeClr val="tx1"/>
          </a:solidFill>
          <a:latin typeface="+mj-lt"/>
          <a:ea typeface="+mj-ea"/>
          <a:cs typeface="+mj-cs"/>
        </a:defRPr>
      </a:lvl1pPr>
      <a:lvl2pPr algn="ctr" defTabSz="4507714" rtl="0" eaLnBrk="0" fontAlgn="base" hangingPunct="0">
        <a:spcBef>
          <a:spcPct val="0"/>
        </a:spcBef>
        <a:spcAft>
          <a:spcPct val="0"/>
        </a:spcAft>
        <a:defRPr sz="21703">
          <a:solidFill>
            <a:schemeClr val="tx1"/>
          </a:solidFill>
          <a:latin typeface="Tahoma" pitchFamily="34" charset="0"/>
        </a:defRPr>
      </a:lvl2pPr>
      <a:lvl3pPr algn="ctr" defTabSz="4507714" rtl="0" eaLnBrk="0" fontAlgn="base" hangingPunct="0">
        <a:spcBef>
          <a:spcPct val="0"/>
        </a:spcBef>
        <a:spcAft>
          <a:spcPct val="0"/>
        </a:spcAft>
        <a:defRPr sz="21703">
          <a:solidFill>
            <a:schemeClr val="tx1"/>
          </a:solidFill>
          <a:latin typeface="Tahoma" pitchFamily="34" charset="0"/>
        </a:defRPr>
      </a:lvl3pPr>
      <a:lvl4pPr algn="ctr" defTabSz="4507714" rtl="0" eaLnBrk="0" fontAlgn="base" hangingPunct="0">
        <a:spcBef>
          <a:spcPct val="0"/>
        </a:spcBef>
        <a:spcAft>
          <a:spcPct val="0"/>
        </a:spcAft>
        <a:defRPr sz="21703">
          <a:solidFill>
            <a:schemeClr val="tx1"/>
          </a:solidFill>
          <a:latin typeface="Tahoma" pitchFamily="34" charset="0"/>
        </a:defRPr>
      </a:lvl4pPr>
      <a:lvl5pPr algn="ctr" defTabSz="4507714" rtl="0" eaLnBrk="0" fontAlgn="base" hangingPunct="0">
        <a:spcBef>
          <a:spcPct val="0"/>
        </a:spcBef>
        <a:spcAft>
          <a:spcPct val="0"/>
        </a:spcAft>
        <a:defRPr sz="21703">
          <a:solidFill>
            <a:schemeClr val="tx1"/>
          </a:solidFill>
          <a:latin typeface="Tahoma" pitchFamily="34" charset="0"/>
        </a:defRPr>
      </a:lvl5pPr>
      <a:lvl6pPr marL="484049" algn="ctr" defTabSz="4507714" rtl="0" fontAlgn="base">
        <a:spcBef>
          <a:spcPct val="0"/>
        </a:spcBef>
        <a:spcAft>
          <a:spcPct val="0"/>
        </a:spcAft>
        <a:defRPr sz="21703">
          <a:solidFill>
            <a:schemeClr val="tx1"/>
          </a:solidFill>
          <a:latin typeface="Tahoma" pitchFamily="34" charset="0"/>
        </a:defRPr>
      </a:lvl6pPr>
      <a:lvl7pPr marL="968100" algn="ctr" defTabSz="4507714" rtl="0" fontAlgn="base">
        <a:spcBef>
          <a:spcPct val="0"/>
        </a:spcBef>
        <a:spcAft>
          <a:spcPct val="0"/>
        </a:spcAft>
        <a:defRPr sz="21703">
          <a:solidFill>
            <a:schemeClr val="tx1"/>
          </a:solidFill>
          <a:latin typeface="Tahoma" pitchFamily="34" charset="0"/>
        </a:defRPr>
      </a:lvl7pPr>
      <a:lvl8pPr marL="1452149" algn="ctr" defTabSz="4507714" rtl="0" fontAlgn="base">
        <a:spcBef>
          <a:spcPct val="0"/>
        </a:spcBef>
        <a:spcAft>
          <a:spcPct val="0"/>
        </a:spcAft>
        <a:defRPr sz="21703">
          <a:solidFill>
            <a:schemeClr val="tx1"/>
          </a:solidFill>
          <a:latin typeface="Tahoma" pitchFamily="34" charset="0"/>
        </a:defRPr>
      </a:lvl8pPr>
      <a:lvl9pPr marL="1936199" algn="ctr" defTabSz="4507714" rtl="0" fontAlgn="base">
        <a:spcBef>
          <a:spcPct val="0"/>
        </a:spcBef>
        <a:spcAft>
          <a:spcPct val="0"/>
        </a:spcAft>
        <a:defRPr sz="21703">
          <a:solidFill>
            <a:schemeClr val="tx1"/>
          </a:solidFill>
          <a:latin typeface="Tahoma" pitchFamily="34" charset="0"/>
        </a:defRPr>
      </a:lvl9pPr>
    </p:titleStyle>
    <p:bodyStyle>
      <a:lvl1pPr marL="1689133" indent="-1689133" algn="l" defTabSz="4507714" rtl="0" eaLnBrk="0" fontAlgn="base" hangingPunct="0">
        <a:spcBef>
          <a:spcPct val="20000"/>
        </a:spcBef>
        <a:spcAft>
          <a:spcPct val="0"/>
        </a:spcAft>
        <a:buFont typeface="Arial" charset="0"/>
        <a:buChar char="•"/>
        <a:defRPr sz="15775" kern="1200">
          <a:solidFill>
            <a:schemeClr val="tx1"/>
          </a:solidFill>
          <a:latin typeface="+mn-lt"/>
          <a:ea typeface="+mn-ea"/>
          <a:cs typeface="+mn-cs"/>
        </a:defRPr>
      </a:lvl1pPr>
      <a:lvl2pPr marL="3662309" indent="-1408451" algn="l" defTabSz="4507714" rtl="0" eaLnBrk="0" fontAlgn="base" hangingPunct="0">
        <a:spcBef>
          <a:spcPct val="20000"/>
        </a:spcBef>
        <a:spcAft>
          <a:spcPct val="0"/>
        </a:spcAft>
        <a:buFont typeface="Arial" charset="0"/>
        <a:buChar char="–"/>
        <a:defRPr sz="13763" kern="1200">
          <a:solidFill>
            <a:schemeClr val="tx1"/>
          </a:solidFill>
          <a:latin typeface="+mn-lt"/>
          <a:ea typeface="+mn-ea"/>
          <a:cs typeface="+mn-cs"/>
        </a:defRPr>
      </a:lvl2pPr>
      <a:lvl3pPr marL="5633802" indent="-1126088" algn="l" defTabSz="4507714" rtl="0" eaLnBrk="0" fontAlgn="base" hangingPunct="0">
        <a:spcBef>
          <a:spcPct val="20000"/>
        </a:spcBef>
        <a:spcAft>
          <a:spcPct val="0"/>
        </a:spcAft>
        <a:buFont typeface="Arial" charset="0"/>
        <a:buChar char="•"/>
        <a:defRPr sz="11753" kern="1200">
          <a:solidFill>
            <a:schemeClr val="tx1"/>
          </a:solidFill>
          <a:latin typeface="+mn-lt"/>
          <a:ea typeface="+mn-ea"/>
          <a:cs typeface="+mn-cs"/>
        </a:defRPr>
      </a:lvl3pPr>
      <a:lvl4pPr marL="7889339" indent="-1126088" algn="l" defTabSz="4507714" rtl="0" eaLnBrk="0" fontAlgn="base" hangingPunct="0">
        <a:spcBef>
          <a:spcPct val="20000"/>
        </a:spcBef>
        <a:spcAft>
          <a:spcPct val="0"/>
        </a:spcAft>
        <a:buFont typeface="Arial" charset="0"/>
        <a:buChar char="–"/>
        <a:defRPr sz="9953" kern="1200">
          <a:solidFill>
            <a:schemeClr val="tx1"/>
          </a:solidFill>
          <a:latin typeface="+mn-lt"/>
          <a:ea typeface="+mn-ea"/>
          <a:cs typeface="+mn-cs"/>
        </a:defRPr>
      </a:lvl4pPr>
      <a:lvl5pPr marL="10143197" indent="-1126088" algn="l" defTabSz="4507714" rtl="0" eaLnBrk="0" fontAlgn="base" hangingPunct="0">
        <a:spcBef>
          <a:spcPct val="20000"/>
        </a:spcBef>
        <a:spcAft>
          <a:spcPct val="0"/>
        </a:spcAft>
        <a:buFont typeface="Arial" charset="0"/>
        <a:buChar char="»"/>
        <a:defRPr sz="9953" kern="1200">
          <a:solidFill>
            <a:schemeClr val="tx1"/>
          </a:solidFill>
          <a:latin typeface="+mn-lt"/>
          <a:ea typeface="+mn-ea"/>
          <a:cs typeface="+mn-cs"/>
        </a:defRPr>
      </a:lvl5pPr>
      <a:lvl6pPr marL="12397802"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6pPr>
      <a:lvl7pPr marL="14651949"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7pPr>
      <a:lvl8pPr marL="16906096"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8pPr>
      <a:lvl9pPr marL="19160241"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9pPr>
    </p:bodyStyle>
    <p:otherStyle>
      <a:defPPr>
        <a:defRPr lang="en-US"/>
      </a:defPPr>
      <a:lvl1pPr marL="0" algn="l" defTabSz="4508292" rtl="0" eaLnBrk="1" latinLnBrk="0" hangingPunct="1">
        <a:defRPr sz="8893" kern="1200">
          <a:solidFill>
            <a:schemeClr val="tx1"/>
          </a:solidFill>
          <a:latin typeface="+mn-lt"/>
          <a:ea typeface="+mn-ea"/>
          <a:cs typeface="+mn-cs"/>
        </a:defRPr>
      </a:lvl1pPr>
      <a:lvl2pPr marL="2254146" algn="l" defTabSz="4508292" rtl="0" eaLnBrk="1" latinLnBrk="0" hangingPunct="1">
        <a:defRPr sz="8893" kern="1200">
          <a:solidFill>
            <a:schemeClr val="tx1"/>
          </a:solidFill>
          <a:latin typeface="+mn-lt"/>
          <a:ea typeface="+mn-ea"/>
          <a:cs typeface="+mn-cs"/>
        </a:defRPr>
      </a:lvl2pPr>
      <a:lvl3pPr marL="4508292" algn="l" defTabSz="4508292" rtl="0" eaLnBrk="1" latinLnBrk="0" hangingPunct="1">
        <a:defRPr sz="8893" kern="1200">
          <a:solidFill>
            <a:schemeClr val="tx1"/>
          </a:solidFill>
          <a:latin typeface="+mn-lt"/>
          <a:ea typeface="+mn-ea"/>
          <a:cs typeface="+mn-cs"/>
        </a:defRPr>
      </a:lvl3pPr>
      <a:lvl4pPr marL="6762438" algn="l" defTabSz="4508292" rtl="0" eaLnBrk="1" latinLnBrk="0" hangingPunct="1">
        <a:defRPr sz="8893" kern="1200">
          <a:solidFill>
            <a:schemeClr val="tx1"/>
          </a:solidFill>
          <a:latin typeface="+mn-lt"/>
          <a:ea typeface="+mn-ea"/>
          <a:cs typeface="+mn-cs"/>
        </a:defRPr>
      </a:lvl4pPr>
      <a:lvl5pPr marL="9016584" algn="l" defTabSz="4508292" rtl="0" eaLnBrk="1" latinLnBrk="0" hangingPunct="1">
        <a:defRPr sz="8893" kern="1200">
          <a:solidFill>
            <a:schemeClr val="tx1"/>
          </a:solidFill>
          <a:latin typeface="+mn-lt"/>
          <a:ea typeface="+mn-ea"/>
          <a:cs typeface="+mn-cs"/>
        </a:defRPr>
      </a:lvl5pPr>
      <a:lvl6pPr marL="11270729" algn="l" defTabSz="4508292" rtl="0" eaLnBrk="1" latinLnBrk="0" hangingPunct="1">
        <a:defRPr sz="8893" kern="1200">
          <a:solidFill>
            <a:schemeClr val="tx1"/>
          </a:solidFill>
          <a:latin typeface="+mn-lt"/>
          <a:ea typeface="+mn-ea"/>
          <a:cs typeface="+mn-cs"/>
        </a:defRPr>
      </a:lvl6pPr>
      <a:lvl7pPr marL="13524876" algn="l" defTabSz="4508292" rtl="0" eaLnBrk="1" latinLnBrk="0" hangingPunct="1">
        <a:defRPr sz="8893" kern="1200">
          <a:solidFill>
            <a:schemeClr val="tx1"/>
          </a:solidFill>
          <a:latin typeface="+mn-lt"/>
          <a:ea typeface="+mn-ea"/>
          <a:cs typeface="+mn-cs"/>
        </a:defRPr>
      </a:lvl7pPr>
      <a:lvl8pPr marL="15779022" algn="l" defTabSz="4508292" rtl="0" eaLnBrk="1" latinLnBrk="0" hangingPunct="1">
        <a:defRPr sz="8893" kern="1200">
          <a:solidFill>
            <a:schemeClr val="tx1"/>
          </a:solidFill>
          <a:latin typeface="+mn-lt"/>
          <a:ea typeface="+mn-ea"/>
          <a:cs typeface="+mn-cs"/>
        </a:defRPr>
      </a:lvl8pPr>
      <a:lvl9pPr marL="18033168" algn="l" defTabSz="4508292" rtl="0" eaLnBrk="1" latinLnBrk="0" hangingPunct="1">
        <a:defRPr sz="889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tiff"/><Relationship Id="rId8" Type="http://schemas.openxmlformats.org/officeDocument/2006/relationships/image" Target="../media/image7.tiff"/><Relationship Id="rId9" Type="http://schemas.openxmlformats.org/officeDocument/2006/relationships/image" Target="../media/image8.tiff"/><Relationship Id="rId10" Type="http://schemas.openxmlformats.org/officeDocument/2006/relationships/image" Target="../media/image9.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3"/>
          <p:cNvSpPr txBox="1">
            <a:spLocks noChangeArrowheads="1"/>
          </p:cNvSpPr>
          <p:nvPr/>
        </p:nvSpPr>
        <p:spPr bwMode="auto">
          <a:xfrm>
            <a:off x="0" y="0"/>
            <a:ext cx="43891200" cy="5486400"/>
          </a:xfrm>
          <a:prstGeom prst="rect">
            <a:avLst/>
          </a:prstGeom>
          <a:gradFill rotWithShape="1">
            <a:gsLst>
              <a:gs pos="0">
                <a:srgbClr val="254872"/>
              </a:gs>
              <a:gs pos="100000">
                <a:srgbClr val="4780C5"/>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6627" tIns="290456" rIns="106627" bIns="290456">
            <a:spAutoFit/>
          </a:bodyPr>
          <a:lstStyle>
            <a:lvl1pPr>
              <a:spcBef>
                <a:spcPct val="20000"/>
              </a:spcBef>
              <a:buFont typeface="Arial" charset="0"/>
              <a:buChar char="•"/>
              <a:defRPr sz="14900">
                <a:solidFill>
                  <a:schemeClr val="tx1"/>
                </a:solidFill>
                <a:latin typeface="Tahoma" charset="0"/>
              </a:defRPr>
            </a:lvl1pPr>
            <a:lvl2pPr marL="742950" indent="-285750">
              <a:spcBef>
                <a:spcPct val="20000"/>
              </a:spcBef>
              <a:buFont typeface="Arial" charset="0"/>
              <a:buChar char="–"/>
              <a:defRPr sz="13000">
                <a:solidFill>
                  <a:schemeClr val="tx1"/>
                </a:solidFill>
                <a:latin typeface="Tahoma" charset="0"/>
              </a:defRPr>
            </a:lvl2pPr>
            <a:lvl3pPr marL="1143000" indent="-228600">
              <a:spcBef>
                <a:spcPct val="20000"/>
              </a:spcBef>
              <a:buFont typeface="Arial" charset="0"/>
              <a:buChar char="•"/>
              <a:defRPr sz="11100">
                <a:solidFill>
                  <a:schemeClr val="tx1"/>
                </a:solidFill>
                <a:latin typeface="Tahoma" charset="0"/>
              </a:defRPr>
            </a:lvl3pPr>
            <a:lvl4pPr marL="1600200" indent="-228600">
              <a:spcBef>
                <a:spcPct val="20000"/>
              </a:spcBef>
              <a:buFont typeface="Arial" charset="0"/>
              <a:buChar char="–"/>
              <a:defRPr sz="9400">
                <a:solidFill>
                  <a:schemeClr val="tx1"/>
                </a:solidFill>
                <a:latin typeface="Tahoma" charset="0"/>
              </a:defRPr>
            </a:lvl4pPr>
            <a:lvl5pPr marL="2057400" indent="-228600">
              <a:spcBef>
                <a:spcPct val="20000"/>
              </a:spcBef>
              <a:buFont typeface="Arial" charset="0"/>
              <a:buChar char="»"/>
              <a:defRPr sz="9400">
                <a:solidFill>
                  <a:schemeClr val="tx1"/>
                </a:solidFill>
                <a:latin typeface="Tahoma" charset="0"/>
              </a:defRPr>
            </a:lvl5pPr>
            <a:lvl6pPr marL="2514600" indent="-228600" defTabSz="4257675" eaLnBrk="0" fontAlgn="base" hangingPunct="0">
              <a:spcBef>
                <a:spcPct val="20000"/>
              </a:spcBef>
              <a:spcAft>
                <a:spcPct val="0"/>
              </a:spcAft>
              <a:buFont typeface="Arial" charset="0"/>
              <a:buChar char="»"/>
              <a:defRPr sz="9400">
                <a:solidFill>
                  <a:schemeClr val="tx1"/>
                </a:solidFill>
                <a:latin typeface="Tahoma" charset="0"/>
              </a:defRPr>
            </a:lvl6pPr>
            <a:lvl7pPr marL="2971800" indent="-228600" defTabSz="4257675" eaLnBrk="0" fontAlgn="base" hangingPunct="0">
              <a:spcBef>
                <a:spcPct val="20000"/>
              </a:spcBef>
              <a:spcAft>
                <a:spcPct val="0"/>
              </a:spcAft>
              <a:buFont typeface="Arial" charset="0"/>
              <a:buChar char="»"/>
              <a:defRPr sz="9400">
                <a:solidFill>
                  <a:schemeClr val="tx1"/>
                </a:solidFill>
                <a:latin typeface="Tahoma" charset="0"/>
              </a:defRPr>
            </a:lvl7pPr>
            <a:lvl8pPr marL="3429000" indent="-228600" defTabSz="4257675" eaLnBrk="0" fontAlgn="base" hangingPunct="0">
              <a:spcBef>
                <a:spcPct val="20000"/>
              </a:spcBef>
              <a:spcAft>
                <a:spcPct val="0"/>
              </a:spcAft>
              <a:buFont typeface="Arial" charset="0"/>
              <a:buChar char="»"/>
              <a:defRPr sz="9400">
                <a:solidFill>
                  <a:schemeClr val="tx1"/>
                </a:solidFill>
                <a:latin typeface="Tahoma" charset="0"/>
              </a:defRPr>
            </a:lvl8pPr>
            <a:lvl9pPr marL="3886200" indent="-228600" defTabSz="4257675" eaLnBrk="0" fontAlgn="base" hangingPunct="0">
              <a:spcBef>
                <a:spcPct val="20000"/>
              </a:spcBef>
              <a:spcAft>
                <a:spcPct val="0"/>
              </a:spcAft>
              <a:buFont typeface="Arial" charset="0"/>
              <a:buChar char="»"/>
              <a:defRPr sz="9400">
                <a:solidFill>
                  <a:schemeClr val="tx1"/>
                </a:solidFill>
                <a:latin typeface="Tahoma" charset="0"/>
              </a:defRPr>
            </a:lvl9pPr>
          </a:lstStyle>
          <a:p>
            <a:pPr algn="ctr" eaLnBrk="1" hangingPunct="1">
              <a:spcBef>
                <a:spcPct val="0"/>
              </a:spcBef>
              <a:buFontTx/>
              <a:buNone/>
            </a:pPr>
            <a:r>
              <a:rPr lang="en-US" altLang="en-US" sz="8000" b="1" dirty="0" smtClean="0">
                <a:solidFill>
                  <a:schemeClr val="bg1"/>
                </a:solidFill>
                <a:latin typeface="Helvetica" charset="0"/>
                <a:ea typeface="Helvetica" charset="0"/>
                <a:cs typeface="Helvetica" charset="0"/>
              </a:rPr>
              <a:t>Dicarboxylic </a:t>
            </a:r>
            <a:r>
              <a:rPr lang="en-US" altLang="en-US" sz="8000" b="1" dirty="0">
                <a:solidFill>
                  <a:schemeClr val="bg1"/>
                </a:solidFill>
                <a:latin typeface="Helvetica" charset="0"/>
                <a:ea typeface="Helvetica" charset="0"/>
                <a:cs typeface="Helvetica" charset="0"/>
              </a:rPr>
              <a:t>Acid Shell on an Inert Aerosol Core: </a:t>
            </a:r>
            <a:endParaRPr lang="en-US" altLang="en-US" sz="8000" b="1" dirty="0" smtClean="0">
              <a:solidFill>
                <a:schemeClr val="bg1"/>
              </a:solidFill>
              <a:latin typeface="Helvetica" charset="0"/>
              <a:ea typeface="Helvetica" charset="0"/>
              <a:cs typeface="Helvetica" charset="0"/>
            </a:endParaRPr>
          </a:p>
          <a:p>
            <a:pPr algn="ctr" eaLnBrk="1" hangingPunct="1">
              <a:spcBef>
                <a:spcPct val="0"/>
              </a:spcBef>
              <a:buFontTx/>
              <a:buNone/>
            </a:pPr>
            <a:r>
              <a:rPr lang="en-US" altLang="en-US" sz="8000" b="1" dirty="0" smtClean="0">
                <a:solidFill>
                  <a:schemeClr val="bg1"/>
                </a:solidFill>
                <a:latin typeface="Helvetica" charset="0"/>
                <a:ea typeface="Helvetica" charset="0"/>
                <a:cs typeface="Helvetica" charset="0"/>
              </a:rPr>
              <a:t> </a:t>
            </a:r>
            <a:r>
              <a:rPr lang="en-US" altLang="en-US" sz="8000" b="1" dirty="0">
                <a:solidFill>
                  <a:schemeClr val="bg1"/>
                </a:solidFill>
                <a:latin typeface="Helvetica" charset="0"/>
                <a:ea typeface="Helvetica" charset="0"/>
                <a:cs typeface="Helvetica" charset="0"/>
              </a:rPr>
              <a:t>A Variable Controlled Hygroscopicity Investigation with Unexpected </a:t>
            </a:r>
            <a:r>
              <a:rPr lang="en-US" altLang="en-US" sz="8000" b="1" dirty="0" smtClean="0">
                <a:solidFill>
                  <a:schemeClr val="bg1"/>
                </a:solidFill>
                <a:latin typeface="Helvetica" charset="0"/>
                <a:ea typeface="Helvetica" charset="0"/>
                <a:cs typeface="Helvetica" charset="0"/>
              </a:rPr>
              <a:t>Results</a:t>
            </a:r>
            <a:endParaRPr lang="en-US" altLang="en-US" sz="6600" b="1" dirty="0" smtClean="0">
              <a:solidFill>
                <a:schemeClr val="bg1"/>
              </a:solidFill>
              <a:latin typeface="Helvetica" charset="0"/>
              <a:ea typeface="Helvetica" charset="0"/>
              <a:cs typeface="Helvetica" charset="0"/>
            </a:endParaRPr>
          </a:p>
          <a:p>
            <a:pPr algn="ctr" eaLnBrk="1" hangingPunct="1">
              <a:spcBef>
                <a:spcPct val="0"/>
              </a:spcBef>
              <a:buFontTx/>
              <a:buNone/>
            </a:pPr>
            <a:r>
              <a:rPr lang="en-US" altLang="en-US" sz="6600" b="1" dirty="0" smtClean="0">
                <a:solidFill>
                  <a:schemeClr val="bg1"/>
                </a:solidFill>
                <a:latin typeface="Helvetica" charset="0"/>
                <a:ea typeface="Helvetica" charset="0"/>
                <a:cs typeface="Helvetica" charset="0"/>
              </a:rPr>
              <a:t>Brent Lawson</a:t>
            </a:r>
            <a:r>
              <a:rPr lang="en-US" altLang="en-US" sz="6600" dirty="0" smtClean="0">
                <a:solidFill>
                  <a:schemeClr val="bg1"/>
                </a:solidFill>
                <a:latin typeface="Helvetica" charset="0"/>
                <a:ea typeface="Helvetica" charset="0"/>
                <a:cs typeface="Helvetica" charset="0"/>
              </a:rPr>
              <a:t>, </a:t>
            </a:r>
            <a:r>
              <a:rPr lang="en-US" altLang="en-US" sz="6600" dirty="0">
                <a:solidFill>
                  <a:schemeClr val="bg1"/>
                </a:solidFill>
                <a:latin typeface="Helvetica" charset="0"/>
                <a:ea typeface="Helvetica" charset="0"/>
                <a:cs typeface="Helvetica" charset="0"/>
              </a:rPr>
              <a:t>Margaret </a:t>
            </a:r>
            <a:r>
              <a:rPr lang="en-US" altLang="en-US" sz="6600" dirty="0" smtClean="0">
                <a:solidFill>
                  <a:schemeClr val="bg1"/>
                </a:solidFill>
                <a:latin typeface="Helvetica" charset="0"/>
                <a:ea typeface="Helvetica" charset="0"/>
                <a:cs typeface="Helvetica" charset="0"/>
              </a:rPr>
              <a:t>E. Greenslade</a:t>
            </a:r>
            <a:endParaRPr lang="en-US" altLang="en-US" sz="6600" dirty="0">
              <a:solidFill>
                <a:schemeClr val="bg1"/>
              </a:solidFill>
              <a:latin typeface="Helvetica" charset="0"/>
              <a:ea typeface="Helvetica" charset="0"/>
              <a:cs typeface="Helvetica" charset="0"/>
            </a:endParaRPr>
          </a:p>
          <a:p>
            <a:pPr algn="ctr" eaLnBrk="1" hangingPunct="1">
              <a:spcBef>
                <a:spcPct val="0"/>
              </a:spcBef>
              <a:buFontTx/>
              <a:buNone/>
            </a:pPr>
            <a:r>
              <a:rPr lang="en-US" altLang="en-US" sz="4800" dirty="0" smtClean="0">
                <a:solidFill>
                  <a:schemeClr val="bg1"/>
                </a:solidFill>
                <a:latin typeface="Helvetica" charset="0"/>
                <a:ea typeface="Helvetica" charset="0"/>
                <a:cs typeface="Helvetica" charset="0"/>
              </a:rPr>
              <a:t>University of New Hampshire, Chemistry Department, Durham, NH  03824</a:t>
            </a:r>
          </a:p>
          <a:p>
            <a:pPr algn="ctr" eaLnBrk="1" hangingPunct="1">
              <a:spcBef>
                <a:spcPct val="0"/>
              </a:spcBef>
              <a:buFontTx/>
              <a:buNone/>
            </a:pPr>
            <a:r>
              <a:rPr lang="en-US" altLang="en-US" sz="4800" dirty="0" smtClean="0">
                <a:solidFill>
                  <a:schemeClr val="bg1"/>
                </a:solidFill>
                <a:latin typeface="Helvetica" charset="0"/>
                <a:ea typeface="Helvetica" charset="0"/>
                <a:cs typeface="Helvetica" charset="0"/>
              </a:rPr>
              <a:t> </a:t>
            </a:r>
            <a:r>
              <a:rPr lang="en-US" altLang="en-US" sz="5081" dirty="0" smtClean="0">
                <a:solidFill>
                  <a:schemeClr val="bg1"/>
                </a:solidFill>
              </a:rPr>
              <a:t>	 </a:t>
            </a:r>
            <a:endParaRPr lang="en-US" altLang="en-US" sz="5081" dirty="0">
              <a:solidFill>
                <a:schemeClr val="bg1"/>
              </a:solidFill>
            </a:endParaRPr>
          </a:p>
        </p:txBody>
      </p:sp>
      <p:sp>
        <p:nvSpPr>
          <p:cNvPr id="9" name="TextBox 8"/>
          <p:cNvSpPr txBox="1"/>
          <p:nvPr/>
        </p:nvSpPr>
        <p:spPr>
          <a:xfrm>
            <a:off x="0" y="5486400"/>
            <a:ext cx="12801600"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Introduction</a:t>
            </a:r>
          </a:p>
        </p:txBody>
      </p:sp>
      <p:sp>
        <p:nvSpPr>
          <p:cNvPr id="15" name="TextBox 14"/>
          <p:cNvSpPr txBox="1"/>
          <p:nvPr/>
        </p:nvSpPr>
        <p:spPr>
          <a:xfrm>
            <a:off x="31089600" y="5486400"/>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Discussion</a:t>
            </a:r>
          </a:p>
        </p:txBody>
      </p:sp>
      <p:sp>
        <p:nvSpPr>
          <p:cNvPr id="19" name="TextBox 18"/>
          <p:cNvSpPr txBox="1"/>
          <p:nvPr/>
        </p:nvSpPr>
        <p:spPr>
          <a:xfrm>
            <a:off x="0" y="21650264"/>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lvl1pPr>
              <a:defRPr sz="8400">
                <a:solidFill>
                  <a:schemeClr val="tx1"/>
                </a:solidFill>
                <a:latin typeface="Tahoma" pitchFamily="34" charset="0"/>
              </a:defRPr>
            </a:lvl1pPr>
            <a:lvl2pPr marL="742950" indent="-285750">
              <a:defRPr sz="8400">
                <a:solidFill>
                  <a:schemeClr val="tx1"/>
                </a:solidFill>
                <a:latin typeface="Tahoma" pitchFamily="34" charset="0"/>
              </a:defRPr>
            </a:lvl2pPr>
            <a:lvl3pPr marL="1143000" indent="-228600">
              <a:defRPr sz="8400">
                <a:solidFill>
                  <a:schemeClr val="tx1"/>
                </a:solidFill>
                <a:latin typeface="Tahoma" pitchFamily="34" charset="0"/>
              </a:defRPr>
            </a:lvl3pPr>
            <a:lvl4pPr marL="1600200" indent="-228600">
              <a:defRPr sz="8400">
                <a:solidFill>
                  <a:schemeClr val="tx1"/>
                </a:solidFill>
                <a:latin typeface="Tahoma" pitchFamily="34" charset="0"/>
              </a:defRPr>
            </a:lvl4pPr>
            <a:lvl5pPr marL="2057400" indent="-228600">
              <a:defRPr sz="8400">
                <a:solidFill>
                  <a:schemeClr val="tx1"/>
                </a:solidFill>
                <a:latin typeface="Tahoma" pitchFamily="34" charset="0"/>
              </a:defRPr>
            </a:lvl5pPr>
            <a:lvl6pPr marL="2514600" indent="-228600" defTabSz="4257675" fontAlgn="base">
              <a:spcBef>
                <a:spcPct val="0"/>
              </a:spcBef>
              <a:spcAft>
                <a:spcPct val="0"/>
              </a:spcAft>
              <a:defRPr sz="8400">
                <a:solidFill>
                  <a:schemeClr val="tx1"/>
                </a:solidFill>
                <a:latin typeface="Tahoma" pitchFamily="34" charset="0"/>
              </a:defRPr>
            </a:lvl6pPr>
            <a:lvl7pPr marL="2971800" indent="-228600" defTabSz="4257675" fontAlgn="base">
              <a:spcBef>
                <a:spcPct val="0"/>
              </a:spcBef>
              <a:spcAft>
                <a:spcPct val="0"/>
              </a:spcAft>
              <a:defRPr sz="8400">
                <a:solidFill>
                  <a:schemeClr val="tx1"/>
                </a:solidFill>
                <a:latin typeface="Tahoma" pitchFamily="34" charset="0"/>
              </a:defRPr>
            </a:lvl7pPr>
            <a:lvl8pPr marL="3429000" indent="-228600" defTabSz="4257675" fontAlgn="base">
              <a:spcBef>
                <a:spcPct val="0"/>
              </a:spcBef>
              <a:spcAft>
                <a:spcPct val="0"/>
              </a:spcAft>
              <a:defRPr sz="8400">
                <a:solidFill>
                  <a:schemeClr val="tx1"/>
                </a:solidFill>
                <a:latin typeface="Tahoma" pitchFamily="34" charset="0"/>
              </a:defRPr>
            </a:lvl8pPr>
            <a:lvl9pPr marL="3886200" indent="-228600" defTabSz="4257675" fontAlgn="base">
              <a:spcBef>
                <a:spcPct val="0"/>
              </a:spcBef>
              <a:spcAft>
                <a:spcPct val="0"/>
              </a:spcAft>
              <a:defRPr sz="8400">
                <a:solidFill>
                  <a:schemeClr val="tx1"/>
                </a:solidFill>
                <a:latin typeface="Tahoma" pitchFamily="34" charset="0"/>
              </a:defRPr>
            </a:lvl9pPr>
          </a:lstStyle>
          <a:p>
            <a:pPr algn="ctr" eaLnBrk="1" hangingPunct="1">
              <a:defRPr/>
            </a:pPr>
            <a:r>
              <a:rPr lang="en-US" altLang="en-US" sz="6600" dirty="0">
                <a:solidFill>
                  <a:schemeClr val="bg1"/>
                </a:solidFill>
                <a:latin typeface="Helvetica" charset="0"/>
                <a:ea typeface="Helvetica" charset="0"/>
                <a:cs typeface="Helvetica" charset="0"/>
              </a:rPr>
              <a:t>Experimental Methods</a:t>
            </a:r>
          </a:p>
        </p:txBody>
      </p:sp>
      <p:sp>
        <p:nvSpPr>
          <p:cNvPr id="20" name="TextBox 19"/>
          <p:cNvSpPr txBox="1"/>
          <p:nvPr/>
        </p:nvSpPr>
        <p:spPr>
          <a:xfrm>
            <a:off x="13715999" y="14917410"/>
            <a:ext cx="16459200" cy="118289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lvl1pPr>
              <a:defRPr sz="8400">
                <a:solidFill>
                  <a:schemeClr val="tx1"/>
                </a:solidFill>
                <a:latin typeface="Tahoma" pitchFamily="34" charset="0"/>
              </a:defRPr>
            </a:lvl1pPr>
            <a:lvl2pPr marL="742950" indent="-285750">
              <a:defRPr sz="8400">
                <a:solidFill>
                  <a:schemeClr val="tx1"/>
                </a:solidFill>
                <a:latin typeface="Tahoma" pitchFamily="34" charset="0"/>
              </a:defRPr>
            </a:lvl2pPr>
            <a:lvl3pPr marL="1143000" indent="-228600">
              <a:defRPr sz="8400">
                <a:solidFill>
                  <a:schemeClr val="tx1"/>
                </a:solidFill>
                <a:latin typeface="Tahoma" pitchFamily="34" charset="0"/>
              </a:defRPr>
            </a:lvl3pPr>
            <a:lvl4pPr marL="1600200" indent="-228600">
              <a:defRPr sz="8400">
                <a:solidFill>
                  <a:schemeClr val="tx1"/>
                </a:solidFill>
                <a:latin typeface="Tahoma" pitchFamily="34" charset="0"/>
              </a:defRPr>
            </a:lvl4pPr>
            <a:lvl5pPr marL="2057400" indent="-228600">
              <a:defRPr sz="8400">
                <a:solidFill>
                  <a:schemeClr val="tx1"/>
                </a:solidFill>
                <a:latin typeface="Tahoma" pitchFamily="34" charset="0"/>
              </a:defRPr>
            </a:lvl5pPr>
            <a:lvl6pPr marL="2514600" indent="-228600" defTabSz="4257675" fontAlgn="base">
              <a:spcBef>
                <a:spcPct val="0"/>
              </a:spcBef>
              <a:spcAft>
                <a:spcPct val="0"/>
              </a:spcAft>
              <a:defRPr sz="8400">
                <a:solidFill>
                  <a:schemeClr val="tx1"/>
                </a:solidFill>
                <a:latin typeface="Tahoma" pitchFamily="34" charset="0"/>
              </a:defRPr>
            </a:lvl6pPr>
            <a:lvl7pPr marL="2971800" indent="-228600" defTabSz="4257675" fontAlgn="base">
              <a:spcBef>
                <a:spcPct val="0"/>
              </a:spcBef>
              <a:spcAft>
                <a:spcPct val="0"/>
              </a:spcAft>
              <a:defRPr sz="8400">
                <a:solidFill>
                  <a:schemeClr val="tx1"/>
                </a:solidFill>
                <a:latin typeface="Tahoma" pitchFamily="34" charset="0"/>
              </a:defRPr>
            </a:lvl7pPr>
            <a:lvl8pPr marL="3429000" indent="-228600" defTabSz="4257675" fontAlgn="base">
              <a:spcBef>
                <a:spcPct val="0"/>
              </a:spcBef>
              <a:spcAft>
                <a:spcPct val="0"/>
              </a:spcAft>
              <a:defRPr sz="8400">
                <a:solidFill>
                  <a:schemeClr val="tx1"/>
                </a:solidFill>
                <a:latin typeface="Tahoma" pitchFamily="34" charset="0"/>
              </a:defRPr>
            </a:lvl8pPr>
            <a:lvl9pPr marL="3886200" indent="-228600" defTabSz="4257675" fontAlgn="base">
              <a:spcBef>
                <a:spcPct val="0"/>
              </a:spcBef>
              <a:spcAft>
                <a:spcPct val="0"/>
              </a:spcAft>
              <a:defRPr sz="8400">
                <a:solidFill>
                  <a:schemeClr val="tx1"/>
                </a:solidFill>
                <a:latin typeface="Tahoma" pitchFamily="34" charset="0"/>
              </a:defRPr>
            </a:lvl9pPr>
          </a:lstStyle>
          <a:p>
            <a:pPr algn="ctr" eaLnBrk="1" hangingPunct="1">
              <a:defRPr/>
            </a:pPr>
            <a:r>
              <a:rPr lang="en-US" altLang="en-US" sz="6600" dirty="0">
                <a:solidFill>
                  <a:schemeClr val="bg1"/>
                </a:solidFill>
                <a:latin typeface="Helvetica" charset="0"/>
                <a:ea typeface="Helvetica" charset="0"/>
                <a:cs typeface="Helvetica" charset="0"/>
              </a:rPr>
              <a:t>Results</a:t>
            </a:r>
            <a:r>
              <a:rPr lang="en-US" altLang="en-US" sz="6987" dirty="0">
                <a:solidFill>
                  <a:schemeClr val="bg1"/>
                </a:solidFill>
              </a:rPr>
              <a:t>          </a:t>
            </a:r>
          </a:p>
        </p:txBody>
      </p:sp>
      <p:sp>
        <p:nvSpPr>
          <p:cNvPr id="21" name="TextBox 20"/>
          <p:cNvSpPr txBox="1"/>
          <p:nvPr/>
        </p:nvSpPr>
        <p:spPr>
          <a:xfrm>
            <a:off x="31089600" y="22356597"/>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Future Work</a:t>
            </a:r>
          </a:p>
        </p:txBody>
      </p:sp>
      <p:sp>
        <p:nvSpPr>
          <p:cNvPr id="22" name="TextBox 21"/>
          <p:cNvSpPr txBox="1"/>
          <p:nvPr/>
        </p:nvSpPr>
        <p:spPr>
          <a:xfrm>
            <a:off x="31089600" y="28848644"/>
            <a:ext cx="12801600"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References</a:t>
            </a:r>
          </a:p>
        </p:txBody>
      </p:sp>
      <p:sp>
        <p:nvSpPr>
          <p:cNvPr id="23" name="TextBox 22"/>
          <p:cNvSpPr txBox="1"/>
          <p:nvPr/>
        </p:nvSpPr>
        <p:spPr>
          <a:xfrm>
            <a:off x="31089600" y="26191559"/>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Acknowledgments</a:t>
            </a:r>
          </a:p>
        </p:txBody>
      </p:sp>
      <p:sp>
        <p:nvSpPr>
          <p:cNvPr id="2070" name="Rectangle 40"/>
          <p:cNvSpPr>
            <a:spLocks noChangeArrowheads="1"/>
          </p:cNvSpPr>
          <p:nvPr/>
        </p:nvSpPr>
        <p:spPr bwMode="auto">
          <a:xfrm>
            <a:off x="0" y="4800600"/>
            <a:ext cx="438912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ltLang="en-US" sz="3298"/>
          </a:p>
        </p:txBody>
      </p:sp>
      <p:sp>
        <p:nvSpPr>
          <p:cNvPr id="2073" name="Rectangle 48"/>
          <p:cNvSpPr>
            <a:spLocks noChangeArrowheads="1"/>
          </p:cNvSpPr>
          <p:nvPr/>
        </p:nvSpPr>
        <p:spPr bwMode="auto">
          <a:xfrm>
            <a:off x="1855694" y="15110408"/>
            <a:ext cx="184731" cy="599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eaLnBrk="1" hangingPunct="1">
              <a:defRPr/>
            </a:pPr>
            <a:endParaRPr lang="en-US" altLang="en-US" sz="3298"/>
          </a:p>
        </p:txBody>
      </p:sp>
      <p:grpSp>
        <p:nvGrpSpPr>
          <p:cNvPr id="13329" name="Group 1463"/>
          <p:cNvGrpSpPr>
            <a:grpSpLocks noChangeAspect="1"/>
          </p:cNvGrpSpPr>
          <p:nvPr/>
        </p:nvGrpSpPr>
        <p:grpSpPr bwMode="auto">
          <a:xfrm>
            <a:off x="15544800" y="5776540"/>
            <a:ext cx="12801600" cy="3596294"/>
            <a:chOff x="1371600" y="1262677"/>
            <a:chExt cx="8687789" cy="2409894"/>
          </a:xfrm>
        </p:grpSpPr>
        <p:sp>
          <p:nvSpPr>
            <p:cNvPr id="1465" name="Oval 1464"/>
            <p:cNvSpPr/>
            <p:nvPr/>
          </p:nvSpPr>
          <p:spPr>
            <a:xfrm>
              <a:off x="2399737" y="2511790"/>
              <a:ext cx="182332"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6" name="Oval 1465"/>
            <p:cNvSpPr/>
            <p:nvPr/>
          </p:nvSpPr>
          <p:spPr>
            <a:xfrm>
              <a:off x="2576406" y="1833441"/>
              <a:ext cx="182332"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7" name="Oval 1466"/>
            <p:cNvSpPr/>
            <p:nvPr/>
          </p:nvSpPr>
          <p:spPr>
            <a:xfrm>
              <a:off x="2185696" y="3002149"/>
              <a:ext cx="182331"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8" name="Oval 1467"/>
            <p:cNvSpPr/>
            <p:nvPr/>
          </p:nvSpPr>
          <p:spPr>
            <a:xfrm>
              <a:off x="3052054" y="2099571"/>
              <a:ext cx="182332"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9" name="Oval 1468"/>
            <p:cNvSpPr/>
            <p:nvPr/>
          </p:nvSpPr>
          <p:spPr>
            <a:xfrm>
              <a:off x="3035067" y="2760933"/>
              <a:ext cx="183464"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70" name="Oval 1469"/>
            <p:cNvSpPr/>
            <p:nvPr/>
          </p:nvSpPr>
          <p:spPr>
            <a:xfrm>
              <a:off x="3415584" y="2358907"/>
              <a:ext cx="182331"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nvGrpSpPr>
            <p:cNvPr id="13336" name="Group 1470"/>
            <p:cNvGrpSpPr>
              <a:grpSpLocks/>
            </p:cNvGrpSpPr>
            <p:nvPr/>
          </p:nvGrpSpPr>
          <p:grpSpPr bwMode="auto">
            <a:xfrm>
              <a:off x="4882524" y="3024770"/>
              <a:ext cx="228600" cy="228600"/>
              <a:chOff x="7358741" y="2435481"/>
              <a:chExt cx="228600" cy="228600"/>
            </a:xfrm>
          </p:grpSpPr>
          <p:sp>
            <p:nvSpPr>
              <p:cNvPr id="1610" name="Oval 1609"/>
              <p:cNvSpPr/>
              <p:nvPr/>
            </p:nvSpPr>
            <p:spPr>
              <a:xfrm>
                <a:off x="7359514" y="2435510"/>
                <a:ext cx="227631"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11" name="Oval 1610"/>
              <p:cNvSpPr/>
              <p:nvPr/>
            </p:nvSpPr>
            <p:spPr>
              <a:xfrm>
                <a:off x="7382164" y="2455894"/>
                <a:ext cx="182331"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7" name="Group 1471"/>
            <p:cNvGrpSpPr>
              <a:grpSpLocks/>
            </p:cNvGrpSpPr>
            <p:nvPr/>
          </p:nvGrpSpPr>
          <p:grpSpPr bwMode="auto">
            <a:xfrm>
              <a:off x="8987226" y="2267517"/>
              <a:ext cx="365760" cy="365760"/>
              <a:chOff x="6438603" y="4673491"/>
              <a:chExt cx="365760" cy="365760"/>
            </a:xfrm>
          </p:grpSpPr>
          <p:sp>
            <p:nvSpPr>
              <p:cNvPr id="1608" name="Oval 1607"/>
              <p:cNvSpPr/>
              <p:nvPr/>
            </p:nvSpPr>
            <p:spPr>
              <a:xfrm>
                <a:off x="6438831" y="4673151"/>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9" name="Oval 1608"/>
              <p:cNvSpPr/>
              <p:nvPr/>
            </p:nvSpPr>
            <p:spPr>
              <a:xfrm>
                <a:off x="6530562" y="4764881"/>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8" name="Group 1472"/>
            <p:cNvGrpSpPr>
              <a:grpSpLocks/>
            </p:cNvGrpSpPr>
            <p:nvPr/>
          </p:nvGrpSpPr>
          <p:grpSpPr bwMode="auto">
            <a:xfrm>
              <a:off x="6373769" y="1804799"/>
              <a:ext cx="228600" cy="228600"/>
              <a:chOff x="7358741" y="2435481"/>
              <a:chExt cx="228600" cy="228600"/>
            </a:xfrm>
          </p:grpSpPr>
          <p:sp>
            <p:nvSpPr>
              <p:cNvPr id="1606" name="Oval 1605"/>
              <p:cNvSpPr/>
              <p:nvPr/>
            </p:nvSpPr>
            <p:spPr>
              <a:xfrm>
                <a:off x="7358630" y="2435811"/>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7" name="Oval 1606"/>
              <p:cNvSpPr/>
              <p:nvPr/>
            </p:nvSpPr>
            <p:spPr>
              <a:xfrm>
                <a:off x="7381280" y="2456196"/>
                <a:ext cx="183464"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9" name="Group 1473"/>
            <p:cNvGrpSpPr>
              <a:grpSpLocks/>
            </p:cNvGrpSpPr>
            <p:nvPr/>
          </p:nvGrpSpPr>
          <p:grpSpPr bwMode="auto">
            <a:xfrm>
              <a:off x="6025221" y="2340245"/>
              <a:ext cx="228600" cy="228600"/>
              <a:chOff x="7358741" y="2435481"/>
              <a:chExt cx="228600" cy="228600"/>
            </a:xfrm>
          </p:grpSpPr>
          <p:sp>
            <p:nvSpPr>
              <p:cNvPr id="1604" name="Oval 1603"/>
              <p:cNvSpPr/>
              <p:nvPr/>
            </p:nvSpPr>
            <p:spPr>
              <a:xfrm>
                <a:off x="7359502" y="2436023"/>
                <a:ext cx="227632" cy="227626"/>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5" name="Oval 1604"/>
              <p:cNvSpPr/>
              <p:nvPr/>
            </p:nvSpPr>
            <p:spPr>
              <a:xfrm>
                <a:off x="7382152" y="2455275"/>
                <a:ext cx="182332"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0" name="Group 1474"/>
            <p:cNvGrpSpPr>
              <a:grpSpLocks/>
            </p:cNvGrpSpPr>
            <p:nvPr/>
          </p:nvGrpSpPr>
          <p:grpSpPr bwMode="auto">
            <a:xfrm>
              <a:off x="6294613" y="2920237"/>
              <a:ext cx="228600" cy="228600"/>
              <a:chOff x="7358741" y="2435481"/>
              <a:chExt cx="228600" cy="228600"/>
            </a:xfrm>
          </p:grpSpPr>
          <p:sp>
            <p:nvSpPr>
              <p:cNvPr id="1602" name="Oval 1601"/>
              <p:cNvSpPr/>
              <p:nvPr/>
            </p:nvSpPr>
            <p:spPr>
              <a:xfrm>
                <a:off x="7358511" y="2435856"/>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3" name="Oval 1602"/>
              <p:cNvSpPr/>
              <p:nvPr/>
            </p:nvSpPr>
            <p:spPr>
              <a:xfrm>
                <a:off x="7381161" y="2456240"/>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1" name="Group 1475"/>
            <p:cNvGrpSpPr>
              <a:grpSpLocks/>
            </p:cNvGrpSpPr>
            <p:nvPr/>
          </p:nvGrpSpPr>
          <p:grpSpPr bwMode="auto">
            <a:xfrm>
              <a:off x="5088264" y="2357352"/>
              <a:ext cx="228600" cy="228600"/>
              <a:chOff x="7358741" y="2435481"/>
              <a:chExt cx="228600" cy="228600"/>
            </a:xfrm>
          </p:grpSpPr>
          <p:sp>
            <p:nvSpPr>
              <p:cNvPr id="1600" name="Oval 1599"/>
              <p:cNvSpPr/>
              <p:nvPr/>
            </p:nvSpPr>
            <p:spPr>
              <a:xfrm>
                <a:off x="7358755" y="2435903"/>
                <a:ext cx="228764" cy="227627"/>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1" name="Oval 1600"/>
              <p:cNvSpPr/>
              <p:nvPr/>
            </p:nvSpPr>
            <p:spPr>
              <a:xfrm>
                <a:off x="7381404" y="2455156"/>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2" name="Group 1476"/>
            <p:cNvGrpSpPr>
              <a:grpSpLocks/>
            </p:cNvGrpSpPr>
            <p:nvPr/>
          </p:nvGrpSpPr>
          <p:grpSpPr bwMode="auto">
            <a:xfrm>
              <a:off x="5481766" y="1674610"/>
              <a:ext cx="228600" cy="228600"/>
              <a:chOff x="7358741" y="2435481"/>
              <a:chExt cx="228600" cy="228600"/>
            </a:xfrm>
          </p:grpSpPr>
          <p:sp>
            <p:nvSpPr>
              <p:cNvPr id="1598" name="Oval 1597"/>
              <p:cNvSpPr/>
              <p:nvPr/>
            </p:nvSpPr>
            <p:spPr>
              <a:xfrm>
                <a:off x="7359360" y="2435767"/>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9" name="Oval 1598"/>
              <p:cNvSpPr/>
              <p:nvPr/>
            </p:nvSpPr>
            <p:spPr>
              <a:xfrm>
                <a:off x="7382010" y="2456152"/>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3" name="Group 1477"/>
            <p:cNvGrpSpPr>
              <a:grpSpLocks/>
            </p:cNvGrpSpPr>
            <p:nvPr/>
          </p:nvGrpSpPr>
          <p:grpSpPr bwMode="auto">
            <a:xfrm>
              <a:off x="7667080" y="2024994"/>
              <a:ext cx="365760" cy="365760"/>
              <a:chOff x="6438603" y="4673491"/>
              <a:chExt cx="365760" cy="365760"/>
            </a:xfrm>
          </p:grpSpPr>
          <p:sp>
            <p:nvSpPr>
              <p:cNvPr id="1596" name="Oval 1595"/>
              <p:cNvSpPr/>
              <p:nvPr/>
            </p:nvSpPr>
            <p:spPr>
              <a:xfrm>
                <a:off x="6438489" y="4673325"/>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7" name="Oval 1596"/>
              <p:cNvSpPr/>
              <p:nvPr/>
            </p:nvSpPr>
            <p:spPr>
              <a:xfrm>
                <a:off x="6530220" y="4765056"/>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4" name="Group 1478"/>
            <p:cNvGrpSpPr>
              <a:grpSpLocks/>
            </p:cNvGrpSpPr>
            <p:nvPr/>
          </p:nvGrpSpPr>
          <p:grpSpPr bwMode="auto">
            <a:xfrm>
              <a:off x="8367058" y="1651146"/>
              <a:ext cx="365760" cy="365760"/>
              <a:chOff x="6438603" y="4673491"/>
              <a:chExt cx="365760" cy="365760"/>
            </a:xfrm>
          </p:grpSpPr>
          <p:sp>
            <p:nvSpPr>
              <p:cNvPr id="1594" name="Oval 1593"/>
              <p:cNvSpPr/>
              <p:nvPr/>
            </p:nvSpPr>
            <p:spPr>
              <a:xfrm>
                <a:off x="6439524" y="4673458"/>
                <a:ext cx="365796"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5" name="Oval 1594"/>
              <p:cNvSpPr/>
              <p:nvPr/>
            </p:nvSpPr>
            <p:spPr>
              <a:xfrm>
                <a:off x="6531256" y="4765189"/>
                <a:ext cx="182331"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5" name="Group 1479"/>
            <p:cNvGrpSpPr>
              <a:grpSpLocks/>
            </p:cNvGrpSpPr>
            <p:nvPr/>
          </p:nvGrpSpPr>
          <p:grpSpPr bwMode="auto">
            <a:xfrm>
              <a:off x="8708597" y="3038045"/>
              <a:ext cx="365760" cy="365760"/>
              <a:chOff x="6438603" y="4673491"/>
              <a:chExt cx="365760" cy="365760"/>
            </a:xfrm>
          </p:grpSpPr>
          <p:sp>
            <p:nvSpPr>
              <p:cNvPr id="1592" name="Oval 1591"/>
              <p:cNvSpPr/>
              <p:nvPr/>
            </p:nvSpPr>
            <p:spPr>
              <a:xfrm>
                <a:off x="6438866" y="4673834"/>
                <a:ext cx="365795" cy="365787"/>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3" name="Oval 1592"/>
              <p:cNvSpPr/>
              <p:nvPr/>
            </p:nvSpPr>
            <p:spPr>
              <a:xfrm>
                <a:off x="6530598" y="4765564"/>
                <a:ext cx="182332" cy="182328"/>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6" name="Group 1480"/>
            <p:cNvGrpSpPr>
              <a:grpSpLocks/>
            </p:cNvGrpSpPr>
            <p:nvPr/>
          </p:nvGrpSpPr>
          <p:grpSpPr bwMode="auto">
            <a:xfrm>
              <a:off x="7548747" y="2872045"/>
              <a:ext cx="365760" cy="365760"/>
              <a:chOff x="6438603" y="4673491"/>
              <a:chExt cx="365760" cy="365760"/>
            </a:xfrm>
          </p:grpSpPr>
          <p:sp>
            <p:nvSpPr>
              <p:cNvPr id="1590" name="Oval 1589"/>
              <p:cNvSpPr/>
              <p:nvPr/>
            </p:nvSpPr>
            <p:spPr>
              <a:xfrm>
                <a:off x="6439042" y="4673361"/>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1" name="Oval 1590"/>
              <p:cNvSpPr/>
              <p:nvPr/>
            </p:nvSpPr>
            <p:spPr>
              <a:xfrm>
                <a:off x="6530774" y="4765092"/>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7" name="Group 1481"/>
            <p:cNvGrpSpPr>
              <a:grpSpLocks/>
            </p:cNvGrpSpPr>
            <p:nvPr/>
          </p:nvGrpSpPr>
          <p:grpSpPr bwMode="auto">
            <a:xfrm>
              <a:off x="8150260" y="2472491"/>
              <a:ext cx="365760" cy="365760"/>
              <a:chOff x="6438603" y="4673491"/>
              <a:chExt cx="365760" cy="365760"/>
            </a:xfrm>
          </p:grpSpPr>
          <p:sp>
            <p:nvSpPr>
              <p:cNvPr id="1588" name="Oval 1587"/>
              <p:cNvSpPr/>
              <p:nvPr/>
            </p:nvSpPr>
            <p:spPr>
              <a:xfrm>
                <a:off x="6438883" y="4673154"/>
                <a:ext cx="365796" cy="365787"/>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89" name="Oval 1588"/>
              <p:cNvSpPr/>
              <p:nvPr/>
            </p:nvSpPr>
            <p:spPr>
              <a:xfrm>
                <a:off x="6530616" y="4764883"/>
                <a:ext cx="182331" cy="182328"/>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8" name="Group 1482"/>
            <p:cNvGrpSpPr>
              <a:grpSpLocks/>
            </p:cNvGrpSpPr>
            <p:nvPr/>
          </p:nvGrpSpPr>
          <p:grpSpPr bwMode="auto">
            <a:xfrm>
              <a:off x="4114800" y="1371600"/>
              <a:ext cx="458189" cy="2194560"/>
              <a:chOff x="3886200" y="1419602"/>
              <a:chExt cx="458189" cy="2194560"/>
            </a:xfrm>
          </p:grpSpPr>
          <p:cxnSp>
            <p:nvCxnSpPr>
              <p:cNvPr id="13449" name="Straight Connector 1583"/>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50" name="Straight Arrow Connector 1584"/>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51" name="Straight Arrow Connector 1585"/>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52" name="Straight Arrow Connector 1586"/>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49" name="Group 1483"/>
            <p:cNvGrpSpPr>
              <a:grpSpLocks/>
            </p:cNvGrpSpPr>
            <p:nvPr/>
          </p:nvGrpSpPr>
          <p:grpSpPr bwMode="auto">
            <a:xfrm>
              <a:off x="6858000" y="1371600"/>
              <a:ext cx="458189" cy="2194560"/>
              <a:chOff x="3886200" y="1419602"/>
              <a:chExt cx="458189" cy="2194560"/>
            </a:xfrm>
          </p:grpSpPr>
          <p:cxnSp>
            <p:nvCxnSpPr>
              <p:cNvPr id="13445" name="Straight Connector 1579"/>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46" name="Straight Arrow Connector 1580"/>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7" name="Straight Arrow Connector 1581"/>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8" name="Straight Arrow Connector 1582"/>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50" name="Group 1484"/>
            <p:cNvGrpSpPr>
              <a:grpSpLocks/>
            </p:cNvGrpSpPr>
            <p:nvPr/>
          </p:nvGrpSpPr>
          <p:grpSpPr bwMode="auto">
            <a:xfrm>
              <a:off x="1371600" y="1371600"/>
              <a:ext cx="458189" cy="2194560"/>
              <a:chOff x="3886200" y="1419602"/>
              <a:chExt cx="458189" cy="2194560"/>
            </a:xfrm>
          </p:grpSpPr>
          <p:cxnSp>
            <p:nvCxnSpPr>
              <p:cNvPr id="13441" name="Straight Connector 1575"/>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42" name="Straight Arrow Connector 1576"/>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3" name="Straight Arrow Connector 1577"/>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4" name="Straight Arrow Connector 1578"/>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51" name="Group 1485"/>
            <p:cNvGrpSpPr>
              <a:grpSpLocks/>
            </p:cNvGrpSpPr>
            <p:nvPr/>
          </p:nvGrpSpPr>
          <p:grpSpPr bwMode="auto">
            <a:xfrm>
              <a:off x="9601200" y="1371600"/>
              <a:ext cx="458189" cy="2194560"/>
              <a:chOff x="3886200" y="1419602"/>
              <a:chExt cx="458189" cy="2194560"/>
            </a:xfrm>
          </p:grpSpPr>
          <p:cxnSp>
            <p:nvCxnSpPr>
              <p:cNvPr id="13437" name="Straight Connector 1571"/>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38" name="Straight Arrow Connector 1572"/>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39" name="Straight Arrow Connector 1573"/>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0" name="Straight Arrow Connector 1574"/>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cxnSp>
          <p:nvCxnSpPr>
            <p:cNvPr id="13352" name="Straight Connector 1486"/>
            <p:cNvCxnSpPr>
              <a:cxnSpLocks noChangeShapeType="1"/>
            </p:cNvCxnSpPr>
            <p:nvPr/>
          </p:nvCxnSpPr>
          <p:spPr bwMode="auto">
            <a:xfrm>
              <a:off x="1603544" y="1371600"/>
              <a:ext cx="8229600" cy="0"/>
            </a:xfrm>
            <a:prstGeom prst="line">
              <a:avLst/>
            </a:prstGeom>
            <a:noFill/>
            <a:ln w="31750">
              <a:solidFill>
                <a:srgbClr val="000000"/>
              </a:solidFill>
              <a:miter lim="800000"/>
              <a:headEnd/>
              <a:tailEnd/>
            </a:ln>
            <a:extLst>
              <a:ext uri="{909E8E84-426E-40DD-AFC4-6F175D3DCCD1}">
                <a14:hiddenFill xmlns:a14="http://schemas.microsoft.com/office/drawing/2010/main">
                  <a:noFill/>
                </a14:hiddenFill>
              </a:ext>
            </a:extLst>
          </p:spPr>
        </p:cxnSp>
        <p:cxnSp>
          <p:nvCxnSpPr>
            <p:cNvPr id="13353" name="Straight Connector 1487"/>
            <p:cNvCxnSpPr>
              <a:cxnSpLocks noChangeShapeType="1"/>
            </p:cNvCxnSpPr>
            <p:nvPr/>
          </p:nvCxnSpPr>
          <p:spPr bwMode="auto">
            <a:xfrm>
              <a:off x="1597231" y="3566160"/>
              <a:ext cx="8229600" cy="0"/>
            </a:xfrm>
            <a:prstGeom prst="line">
              <a:avLst/>
            </a:prstGeom>
            <a:noFill/>
            <a:ln w="31750">
              <a:solidFill>
                <a:srgbClr val="000000"/>
              </a:solidFill>
              <a:miter lim="800000"/>
              <a:headEnd/>
              <a:tailEnd/>
            </a:ln>
            <a:extLst>
              <a:ext uri="{909E8E84-426E-40DD-AFC4-6F175D3DCCD1}">
                <a14:hiddenFill xmlns:a14="http://schemas.microsoft.com/office/drawing/2010/main">
                  <a:noFill/>
                </a14:hiddenFill>
              </a:ext>
            </a:extLst>
          </p:spPr>
        </p:cxnSp>
        <p:sp>
          <p:nvSpPr>
            <p:cNvPr id="1490" name="Oval 1489"/>
            <p:cNvSpPr/>
            <p:nvPr/>
          </p:nvSpPr>
          <p:spPr>
            <a:xfrm>
              <a:off x="2728160" y="211655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1" name="Oval 1490"/>
            <p:cNvSpPr/>
            <p:nvPr/>
          </p:nvSpPr>
          <p:spPr>
            <a:xfrm>
              <a:off x="2698716" y="1601285"/>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2" name="Oval 1491"/>
            <p:cNvSpPr/>
            <p:nvPr/>
          </p:nvSpPr>
          <p:spPr>
            <a:xfrm>
              <a:off x="2776858" y="295458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3" name="Oval 1492"/>
            <p:cNvSpPr/>
            <p:nvPr/>
          </p:nvSpPr>
          <p:spPr>
            <a:xfrm>
              <a:off x="3720225" y="214487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4" name="Oval 1493"/>
            <p:cNvSpPr/>
            <p:nvPr/>
          </p:nvSpPr>
          <p:spPr>
            <a:xfrm>
              <a:off x="3167568" y="1704340"/>
              <a:ext cx="18120" cy="19252"/>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5" name="Oval 1494"/>
            <p:cNvSpPr/>
            <p:nvPr/>
          </p:nvSpPr>
          <p:spPr>
            <a:xfrm>
              <a:off x="3677190" y="298403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6" name="Oval 1495"/>
            <p:cNvSpPr/>
            <p:nvPr/>
          </p:nvSpPr>
          <p:spPr>
            <a:xfrm>
              <a:off x="3612638" y="1891197"/>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7" name="Oval 1496"/>
            <p:cNvSpPr/>
            <p:nvPr/>
          </p:nvSpPr>
          <p:spPr>
            <a:xfrm>
              <a:off x="3794969" y="3183344"/>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8" name="Oval 1497"/>
            <p:cNvSpPr/>
            <p:nvPr/>
          </p:nvSpPr>
          <p:spPr>
            <a:xfrm>
              <a:off x="2175503" y="168735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9" name="Oval 1498"/>
            <p:cNvSpPr/>
            <p:nvPr/>
          </p:nvSpPr>
          <p:spPr>
            <a:xfrm>
              <a:off x="2206081" y="2178844"/>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0" name="Oval 1499"/>
            <p:cNvSpPr/>
            <p:nvPr/>
          </p:nvSpPr>
          <p:spPr>
            <a:xfrm>
              <a:off x="3061114" y="247441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1" name="Oval 1500"/>
            <p:cNvSpPr/>
            <p:nvPr/>
          </p:nvSpPr>
          <p:spPr>
            <a:xfrm>
              <a:off x="2821025" y="2575208"/>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2" name="Oval 1501"/>
            <p:cNvSpPr/>
            <p:nvPr/>
          </p:nvSpPr>
          <p:spPr>
            <a:xfrm>
              <a:off x="3827812" y="2421192"/>
              <a:ext cx="19252" cy="19252"/>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3" name="Oval 1502"/>
            <p:cNvSpPr/>
            <p:nvPr/>
          </p:nvSpPr>
          <p:spPr>
            <a:xfrm>
              <a:off x="3804029" y="268166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4" name="Oval 1503"/>
            <p:cNvSpPr/>
            <p:nvPr/>
          </p:nvSpPr>
          <p:spPr>
            <a:xfrm>
              <a:off x="2464290" y="230681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5" name="Oval 1504"/>
            <p:cNvSpPr/>
            <p:nvPr/>
          </p:nvSpPr>
          <p:spPr>
            <a:xfrm>
              <a:off x="3322720" y="195235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6" name="Oval 1505"/>
            <p:cNvSpPr/>
            <p:nvPr/>
          </p:nvSpPr>
          <p:spPr>
            <a:xfrm>
              <a:off x="3185688" y="257407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7" name="Oval 1506"/>
            <p:cNvSpPr/>
            <p:nvPr/>
          </p:nvSpPr>
          <p:spPr>
            <a:xfrm>
              <a:off x="3251372" y="3140311"/>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8" name="Oval 1507"/>
            <p:cNvSpPr/>
            <p:nvPr/>
          </p:nvSpPr>
          <p:spPr>
            <a:xfrm>
              <a:off x="2767798" y="325129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9" name="Oval 1508"/>
            <p:cNvSpPr/>
            <p:nvPr/>
          </p:nvSpPr>
          <p:spPr>
            <a:xfrm>
              <a:off x="3939929" y="1618272"/>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0" name="Oval 1509"/>
            <p:cNvSpPr/>
            <p:nvPr/>
          </p:nvSpPr>
          <p:spPr>
            <a:xfrm>
              <a:off x="3466546" y="301573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1" name="Oval 1510"/>
            <p:cNvSpPr/>
            <p:nvPr/>
          </p:nvSpPr>
          <p:spPr>
            <a:xfrm>
              <a:off x="3374815" y="156957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2" name="Oval 1511"/>
            <p:cNvSpPr/>
            <p:nvPr/>
          </p:nvSpPr>
          <p:spPr>
            <a:xfrm>
              <a:off x="2278561" y="2811895"/>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3" name="Oval 1512"/>
            <p:cNvSpPr/>
            <p:nvPr/>
          </p:nvSpPr>
          <p:spPr>
            <a:xfrm>
              <a:off x="2283091" y="195688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4" name="Rounded Rectangle 1513"/>
            <p:cNvSpPr/>
            <p:nvPr/>
          </p:nvSpPr>
          <p:spPr>
            <a:xfrm>
              <a:off x="1892380" y="3490243"/>
              <a:ext cx="2120028" cy="75876"/>
            </a:xfrm>
            <a:prstGeom prst="roundRect">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5" name="Oval 1514"/>
            <p:cNvSpPr/>
            <p:nvPr/>
          </p:nvSpPr>
          <p:spPr>
            <a:xfrm>
              <a:off x="8011244" y="339285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6" name="Oval 1515"/>
            <p:cNvSpPr/>
            <p:nvPr/>
          </p:nvSpPr>
          <p:spPr>
            <a:xfrm>
              <a:off x="7553716" y="188780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7" name="Oval 1516"/>
            <p:cNvSpPr/>
            <p:nvPr/>
          </p:nvSpPr>
          <p:spPr>
            <a:xfrm>
              <a:off x="8387232" y="1510687"/>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8" name="Oval 1517"/>
            <p:cNvSpPr/>
            <p:nvPr/>
          </p:nvSpPr>
          <p:spPr>
            <a:xfrm>
              <a:off x="7848165" y="261258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9" name="Oval 1518"/>
            <p:cNvSpPr/>
            <p:nvPr/>
          </p:nvSpPr>
          <p:spPr>
            <a:xfrm>
              <a:off x="9266047" y="1771155"/>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0" name="Oval 1519"/>
            <p:cNvSpPr/>
            <p:nvPr/>
          </p:nvSpPr>
          <p:spPr>
            <a:xfrm>
              <a:off x="9126750" y="2093909"/>
              <a:ext cx="19253"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1" name="Oval 1520"/>
            <p:cNvSpPr/>
            <p:nvPr/>
          </p:nvSpPr>
          <p:spPr>
            <a:xfrm>
              <a:off x="8268320" y="3150502"/>
              <a:ext cx="18120" cy="19252"/>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2" name="Oval 1521"/>
            <p:cNvSpPr/>
            <p:nvPr/>
          </p:nvSpPr>
          <p:spPr>
            <a:xfrm>
              <a:off x="8856084" y="269978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3" name="Oval 1522"/>
            <p:cNvSpPr/>
            <p:nvPr/>
          </p:nvSpPr>
          <p:spPr>
            <a:xfrm>
              <a:off x="8982924" y="1578635"/>
              <a:ext cx="19252"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4" name="Oval 1523"/>
            <p:cNvSpPr/>
            <p:nvPr/>
          </p:nvSpPr>
          <p:spPr>
            <a:xfrm>
              <a:off x="7857225" y="167716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5" name="Oval 1524"/>
            <p:cNvSpPr/>
            <p:nvPr/>
          </p:nvSpPr>
          <p:spPr>
            <a:xfrm>
              <a:off x="9353249" y="3050845"/>
              <a:ext cx="18120" cy="19252"/>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6" name="Oval 1525"/>
            <p:cNvSpPr/>
            <p:nvPr/>
          </p:nvSpPr>
          <p:spPr>
            <a:xfrm>
              <a:off x="8399689" y="2242262"/>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cxnSp>
          <p:nvCxnSpPr>
            <p:cNvPr id="13392" name="Straight Connector 1526"/>
            <p:cNvCxnSpPr>
              <a:cxnSpLocks noChangeShapeType="1"/>
            </p:cNvCxnSpPr>
            <p:nvPr/>
          </p:nvCxnSpPr>
          <p:spPr bwMode="auto">
            <a:xfrm>
              <a:off x="7083631" y="1342176"/>
              <a:ext cx="2750127" cy="6039"/>
            </a:xfrm>
            <a:prstGeom prst="line">
              <a:avLst/>
            </a:prstGeom>
            <a:noFill/>
            <a:ln w="44450">
              <a:solidFill>
                <a:srgbClr val="00B0F0"/>
              </a:solidFill>
              <a:miter lim="800000"/>
              <a:headEnd/>
              <a:tailEnd/>
            </a:ln>
            <a:extLst>
              <a:ext uri="{909E8E84-426E-40DD-AFC4-6F175D3DCCD1}">
                <a14:hiddenFill xmlns:a14="http://schemas.microsoft.com/office/drawing/2010/main">
                  <a:noFill/>
                </a14:hiddenFill>
              </a:ext>
            </a:extLst>
          </p:spPr>
        </p:cxnSp>
        <p:cxnSp>
          <p:nvCxnSpPr>
            <p:cNvPr id="13393" name="Straight Connector 1527"/>
            <p:cNvCxnSpPr>
              <a:cxnSpLocks noChangeShapeType="1"/>
            </p:cNvCxnSpPr>
            <p:nvPr/>
          </p:nvCxnSpPr>
          <p:spPr bwMode="auto">
            <a:xfrm flipV="1">
              <a:off x="7090558" y="3602731"/>
              <a:ext cx="2743200" cy="227"/>
            </a:xfrm>
            <a:prstGeom prst="line">
              <a:avLst/>
            </a:prstGeom>
            <a:noFill/>
            <a:ln w="44450">
              <a:solidFill>
                <a:srgbClr val="00B0F0"/>
              </a:solidFill>
              <a:miter lim="800000"/>
              <a:headEnd/>
              <a:tailEnd/>
            </a:ln>
            <a:extLst>
              <a:ext uri="{909E8E84-426E-40DD-AFC4-6F175D3DCCD1}">
                <a14:hiddenFill xmlns:a14="http://schemas.microsoft.com/office/drawing/2010/main">
                  <a:noFill/>
                </a14:hiddenFill>
              </a:ext>
            </a:extLst>
          </p:spPr>
        </p:cxnSp>
        <p:sp>
          <p:nvSpPr>
            <p:cNvPr id="1529" name="Oval 1528"/>
            <p:cNvSpPr/>
            <p:nvPr/>
          </p:nvSpPr>
          <p:spPr>
            <a:xfrm>
              <a:off x="7489164" y="259446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0" name="Rectangle 1529"/>
            <p:cNvSpPr/>
            <p:nvPr/>
          </p:nvSpPr>
          <p:spPr>
            <a:xfrm>
              <a:off x="1608124" y="1262677"/>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1" name="Rectangle 1530"/>
            <p:cNvSpPr/>
            <p:nvPr/>
          </p:nvSpPr>
          <p:spPr>
            <a:xfrm>
              <a:off x="2612646" y="1264942"/>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2" name="Rectangle 1531"/>
            <p:cNvSpPr/>
            <p:nvPr/>
          </p:nvSpPr>
          <p:spPr>
            <a:xfrm>
              <a:off x="3616035" y="1266074"/>
              <a:ext cx="731591" cy="90598"/>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3" name="Rectangle 1532"/>
            <p:cNvSpPr/>
            <p:nvPr/>
          </p:nvSpPr>
          <p:spPr>
            <a:xfrm>
              <a:off x="1604727" y="3578977"/>
              <a:ext cx="731591" cy="90598"/>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4" name="Rectangle 1533"/>
            <p:cNvSpPr/>
            <p:nvPr/>
          </p:nvSpPr>
          <p:spPr>
            <a:xfrm>
              <a:off x="2643224" y="3580841"/>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5" name="Rectangle 1534"/>
            <p:cNvSpPr/>
            <p:nvPr/>
          </p:nvSpPr>
          <p:spPr>
            <a:xfrm>
              <a:off x="3616035" y="3578977"/>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6" name="Oval 1535"/>
            <p:cNvSpPr/>
            <p:nvPr/>
          </p:nvSpPr>
          <p:spPr>
            <a:xfrm>
              <a:off x="7853827" y="207126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7" name="Oval 1536"/>
            <p:cNvSpPr/>
            <p:nvPr/>
          </p:nvSpPr>
          <p:spPr>
            <a:xfrm>
              <a:off x="8005581" y="222301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8" name="Oval 1537"/>
            <p:cNvSpPr/>
            <p:nvPr/>
          </p:nvSpPr>
          <p:spPr>
            <a:xfrm>
              <a:off x="8292102" y="2523115"/>
              <a:ext cx="10192"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9" name="Oval 1538"/>
            <p:cNvSpPr/>
            <p:nvPr/>
          </p:nvSpPr>
          <p:spPr>
            <a:xfrm>
              <a:off x="8233213" y="273828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0" name="Oval 1539"/>
            <p:cNvSpPr/>
            <p:nvPr/>
          </p:nvSpPr>
          <p:spPr>
            <a:xfrm>
              <a:off x="7881007" y="2335125"/>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1" name="Oval 1540"/>
            <p:cNvSpPr/>
            <p:nvPr/>
          </p:nvSpPr>
          <p:spPr>
            <a:xfrm>
              <a:off x="7741710" y="2129015"/>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2" name="Oval 1541"/>
            <p:cNvSpPr/>
            <p:nvPr/>
          </p:nvSpPr>
          <p:spPr>
            <a:xfrm>
              <a:off x="7773420" y="230115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3" name="Oval 1542"/>
            <p:cNvSpPr/>
            <p:nvPr/>
          </p:nvSpPr>
          <p:spPr>
            <a:xfrm>
              <a:off x="7960281" y="2124486"/>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4" name="Oval 1543"/>
            <p:cNvSpPr/>
            <p:nvPr/>
          </p:nvSpPr>
          <p:spPr>
            <a:xfrm>
              <a:off x="8191310" y="260805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5" name="Oval 1544"/>
            <p:cNvSpPr/>
            <p:nvPr/>
          </p:nvSpPr>
          <p:spPr>
            <a:xfrm>
              <a:off x="8452917" y="260352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6" name="Oval 1545"/>
            <p:cNvSpPr/>
            <p:nvPr/>
          </p:nvSpPr>
          <p:spPr>
            <a:xfrm>
              <a:off x="8420074" y="2747343"/>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7" name="Oval 1546"/>
            <p:cNvSpPr/>
            <p:nvPr/>
          </p:nvSpPr>
          <p:spPr>
            <a:xfrm>
              <a:off x="7825515" y="2973837"/>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8" name="Oval 1547"/>
            <p:cNvSpPr/>
            <p:nvPr/>
          </p:nvSpPr>
          <p:spPr>
            <a:xfrm>
              <a:off x="7732650" y="291608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9" name="Oval 1548"/>
            <p:cNvSpPr/>
            <p:nvPr/>
          </p:nvSpPr>
          <p:spPr>
            <a:xfrm>
              <a:off x="7611473" y="299761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0" name="Oval 1549"/>
            <p:cNvSpPr/>
            <p:nvPr/>
          </p:nvSpPr>
          <p:spPr>
            <a:xfrm>
              <a:off x="7853827" y="310973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1" name="Oval 1550"/>
            <p:cNvSpPr/>
            <p:nvPr/>
          </p:nvSpPr>
          <p:spPr>
            <a:xfrm>
              <a:off x="7743975" y="318334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2" name="Oval 1551"/>
            <p:cNvSpPr/>
            <p:nvPr/>
          </p:nvSpPr>
          <p:spPr>
            <a:xfrm>
              <a:off x="7606943" y="314937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3" name="Oval 1552"/>
            <p:cNvSpPr/>
            <p:nvPr/>
          </p:nvSpPr>
          <p:spPr>
            <a:xfrm>
              <a:off x="8885529" y="308028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4" name="Oval 1553"/>
            <p:cNvSpPr/>
            <p:nvPr/>
          </p:nvSpPr>
          <p:spPr>
            <a:xfrm>
              <a:off x="8757557" y="318334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5" name="Oval 1554"/>
            <p:cNvSpPr/>
            <p:nvPr/>
          </p:nvSpPr>
          <p:spPr>
            <a:xfrm>
              <a:off x="9024825" y="319466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6" name="Oval 1555"/>
            <p:cNvSpPr/>
            <p:nvPr/>
          </p:nvSpPr>
          <p:spPr>
            <a:xfrm>
              <a:off x="8796062" y="331018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7" name="Oval 1556"/>
            <p:cNvSpPr/>
            <p:nvPr/>
          </p:nvSpPr>
          <p:spPr>
            <a:xfrm>
              <a:off x="8973864" y="333396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8" name="Oval 1557"/>
            <p:cNvSpPr/>
            <p:nvPr/>
          </p:nvSpPr>
          <p:spPr>
            <a:xfrm>
              <a:off x="8965936" y="311766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9" name="Oval 1558"/>
            <p:cNvSpPr/>
            <p:nvPr/>
          </p:nvSpPr>
          <p:spPr>
            <a:xfrm>
              <a:off x="8551443" y="1960278"/>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0" name="Oval 1559"/>
            <p:cNvSpPr/>
            <p:nvPr/>
          </p:nvSpPr>
          <p:spPr>
            <a:xfrm>
              <a:off x="8441592" y="189686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1" name="Oval 1560"/>
            <p:cNvSpPr/>
            <p:nvPr/>
          </p:nvSpPr>
          <p:spPr>
            <a:xfrm>
              <a:off x="8426869" y="179267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2" name="Oval 1561"/>
            <p:cNvSpPr/>
            <p:nvPr/>
          </p:nvSpPr>
          <p:spPr>
            <a:xfrm>
              <a:off x="8498216" y="1698677"/>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3" name="Oval 1562"/>
            <p:cNvSpPr/>
            <p:nvPr/>
          </p:nvSpPr>
          <p:spPr>
            <a:xfrm>
              <a:off x="8632983" y="172812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4" name="Oval 1563"/>
            <p:cNvSpPr/>
            <p:nvPr/>
          </p:nvSpPr>
          <p:spPr>
            <a:xfrm>
              <a:off x="8682812" y="185609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5" name="Oval 1564"/>
            <p:cNvSpPr/>
            <p:nvPr/>
          </p:nvSpPr>
          <p:spPr>
            <a:xfrm>
              <a:off x="9141473" y="2317005"/>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6" name="Oval 1565"/>
            <p:cNvSpPr/>
            <p:nvPr/>
          </p:nvSpPr>
          <p:spPr>
            <a:xfrm>
              <a:off x="9030488" y="2425722"/>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7" name="Oval 1566"/>
            <p:cNvSpPr/>
            <p:nvPr/>
          </p:nvSpPr>
          <p:spPr>
            <a:xfrm>
              <a:off x="9081450" y="255482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8" name="Oval 1567"/>
            <p:cNvSpPr/>
            <p:nvPr/>
          </p:nvSpPr>
          <p:spPr>
            <a:xfrm>
              <a:off x="9249059" y="254802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9" name="Oval 1568"/>
            <p:cNvSpPr/>
            <p:nvPr/>
          </p:nvSpPr>
          <p:spPr>
            <a:xfrm>
              <a:off x="9296624" y="2416663"/>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70" name="Oval 1569"/>
            <p:cNvSpPr/>
            <p:nvPr/>
          </p:nvSpPr>
          <p:spPr>
            <a:xfrm>
              <a:off x="9238867" y="232380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71" name="Oval 1570"/>
            <p:cNvSpPr/>
            <p:nvPr/>
          </p:nvSpPr>
          <p:spPr>
            <a:xfrm>
              <a:off x="8373642" y="251179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sp>
        <p:nvSpPr>
          <p:cNvPr id="2090" name="Rectangle 315"/>
          <p:cNvSpPr>
            <a:spLocks noChangeArrowheads="1"/>
          </p:cNvSpPr>
          <p:nvPr/>
        </p:nvSpPr>
        <p:spPr bwMode="auto">
          <a:xfrm>
            <a:off x="17023975" y="31387586"/>
            <a:ext cx="887506" cy="8068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ltLang="en-US" sz="3298"/>
          </a:p>
        </p:txBody>
      </p:sp>
      <p:sp>
        <p:nvSpPr>
          <p:cNvPr id="25" name="TextBox 24"/>
          <p:cNvSpPr txBox="1"/>
          <p:nvPr/>
        </p:nvSpPr>
        <p:spPr>
          <a:xfrm>
            <a:off x="0" y="9949438"/>
            <a:ext cx="12801600" cy="11692585"/>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Atmospheric aerosols play a significant role in the Earth’s energy balance and atmospheric processes, specifically their interaction with water vapor are one of the largest sources of uncertainty in global modelling</a:t>
            </a:r>
            <a:r>
              <a:rPr lang="en-US" sz="2600" baseline="30000" dirty="0" smtClean="0">
                <a:latin typeface="Microsoft Sans Serif" charset="0"/>
                <a:ea typeface="Microsoft Sans Serif" charset="0"/>
                <a:cs typeface="Microsoft Sans Serif" charset="0"/>
              </a:rPr>
              <a:t>1</a:t>
            </a:r>
            <a:r>
              <a:rPr lang="en-US" sz="2600" dirty="0" smtClean="0">
                <a:latin typeface="Microsoft Sans Serif" charset="0"/>
                <a:ea typeface="Microsoft Sans Serif" charset="0"/>
                <a:cs typeface="Microsoft Sans Serif" charset="0"/>
              </a:rPr>
              <a: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They exist typically as complex mixtures of organics, salts, dust or soot in one of three possible mixing states.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mixing state of an aerosol depends on how it was formed initially and secondary changes while in the atmosphere (e.g. seawater spray evaporating leaving salt and organic aerosol, soot from forest fire coated in organics from forests or cities).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Both internal mixing states have been commonly observed in field measurements though lab data is mostly well-mixed due to experimental cababilities</a:t>
            </a:r>
            <a:r>
              <a:rPr lang="en-US" sz="2600" baseline="30000" dirty="0" smtClean="0">
                <a:latin typeface="Microsoft Sans Serif" charset="0"/>
                <a:ea typeface="Microsoft Sans Serif" charset="0"/>
                <a:cs typeface="Microsoft Sans Serif" charset="0"/>
              </a:rPr>
              <a:t>2,3</a:t>
            </a:r>
            <a:r>
              <a:rPr lang="en-US" sz="2600" dirty="0" smtClean="0">
                <a:latin typeface="Microsoft Sans Serif" charset="0"/>
                <a:ea typeface="Microsoft Sans Serif" charset="0"/>
                <a:cs typeface="Microsoft Sans Serif" charset="0"/>
              </a:rPr>
              <a: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core shell model needs to be better understood especially how each component interacts with water vapor independently and together.</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Dicarboxylic acids are often used to study how organics take up water in aerosols since they are often observed in field research and have been well characterized and modeled. </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In this work, a new method was designed to simulate the hygroscopicity of an organic shell condensed onto an inert nonhygroscopic core.</a:t>
            </a:r>
          </a:p>
          <a:p>
            <a:pPr marL="457200" indent="-457200">
              <a:buFont typeface="Arial" charset="0"/>
              <a:buChar char="•"/>
            </a:pPr>
            <a:r>
              <a:rPr lang="en-US" sz="2600" dirty="0" smtClean="0">
                <a:latin typeface="Microsoft Sans Serif" charset="0"/>
                <a:ea typeface="Microsoft Sans Serif" charset="0"/>
                <a:cs typeface="Microsoft Sans Serif" charset="0"/>
              </a:rPr>
              <a:t>The benefits are</a:t>
            </a:r>
          </a:p>
          <a:p>
            <a:pPr marL="2825331" lvl="1" indent="-457200">
              <a:buFont typeface="Arial" charset="0"/>
              <a:buChar char="•"/>
            </a:pPr>
            <a:r>
              <a:rPr lang="en-US" sz="2600" dirty="0" smtClean="0">
                <a:latin typeface="Microsoft Sans Serif" charset="0"/>
                <a:ea typeface="Microsoft Sans Serif" charset="0"/>
                <a:cs typeface="Microsoft Sans Serif" charset="0"/>
              </a:rPr>
              <a:t>New data on the core shell model using dicarboxylic acids</a:t>
            </a:r>
          </a:p>
          <a:p>
            <a:pPr marL="2825331" lvl="1" indent="-457200">
              <a:buFont typeface="Arial" charset="0"/>
              <a:buChar char="•"/>
            </a:pPr>
            <a:r>
              <a:rPr lang="en-US" sz="2600" dirty="0" smtClean="0">
                <a:latin typeface="Microsoft Sans Serif" charset="0"/>
                <a:ea typeface="Microsoft Sans Serif" charset="0"/>
                <a:cs typeface="Microsoft Sans Serif" charset="0"/>
              </a:rPr>
              <a:t>Ability to determine if the organic shell follows bulk models and previous research</a:t>
            </a:r>
          </a:p>
          <a:p>
            <a:pPr marL="2825331" lvl="1" indent="-457200">
              <a:spcAft>
                <a:spcPts val="600"/>
              </a:spcAft>
              <a:buFont typeface="Arial" charset="0"/>
              <a:buChar char="•"/>
            </a:pPr>
            <a:r>
              <a:rPr lang="en-US" sz="2600" dirty="0" smtClean="0">
                <a:latin typeface="Microsoft Sans Serif" charset="0"/>
                <a:ea typeface="Microsoft Sans Serif" charset="0"/>
                <a:cs typeface="Microsoft Sans Serif" charset="0"/>
              </a:rPr>
              <a:t>Reduction in the mass transfer effect that might arise with organics by having high surface area to volume ratio</a:t>
            </a:r>
          </a:p>
          <a:p>
            <a:pPr marL="457200" indent="-457200">
              <a:buFont typeface="Arial" charset="0"/>
              <a:buChar char="•"/>
            </a:pPr>
            <a:r>
              <a:rPr lang="en-US" sz="2600" b="1" dirty="0" smtClean="0">
                <a:latin typeface="Microsoft Sans Serif" charset="0"/>
                <a:ea typeface="Microsoft Sans Serif" charset="0"/>
                <a:cs typeface="Microsoft Sans Serif" charset="0"/>
              </a:rPr>
              <a:t>Goal: </a:t>
            </a:r>
            <a:r>
              <a:rPr lang="en-US" sz="2600" dirty="0" smtClean="0">
                <a:latin typeface="Microsoft Sans Serif" charset="0"/>
                <a:ea typeface="Microsoft Sans Serif" charset="0"/>
                <a:cs typeface="Microsoft Sans Serif" charset="0"/>
              </a:rPr>
              <a:t>To measure the water uptake over a range of relative humidities (RH) of different dicarboxylic acids coated onto an inert polystyrene latex microsphere (PSL) core.</a:t>
            </a:r>
          </a:p>
        </p:txBody>
      </p:sp>
      <p:sp>
        <p:nvSpPr>
          <p:cNvPr id="27" name="TextBox 26"/>
          <p:cNvSpPr txBox="1"/>
          <p:nvPr/>
        </p:nvSpPr>
        <p:spPr>
          <a:xfrm>
            <a:off x="4572" y="27558734"/>
            <a:ext cx="12801600" cy="5319599"/>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PSLs were atomized from an aqueous suspension and dried to &lt; 10% RH before size selecting 220 nm PSLs with the differential mobility analyzer (DMA).</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They were then passed through a coating oven (60-80 </a:t>
            </a:r>
            <a:r>
              <a:rPr lang="en-US" sz="2600" dirty="0">
                <a:latin typeface="Microsoft Sans Serif" charset="0"/>
                <a:ea typeface="Microsoft Sans Serif" charset="0"/>
                <a:cs typeface="Microsoft Sans Serif" charset="0"/>
              </a:rPr>
              <a:t>°</a:t>
            </a:r>
            <a:r>
              <a:rPr lang="en-US" sz="2600" dirty="0" smtClean="0">
                <a:latin typeface="Microsoft Sans Serif" charset="0"/>
                <a:ea typeface="Microsoft Sans Serif" charset="0"/>
                <a:cs typeface="Microsoft Sans Serif" charset="0"/>
              </a:rPr>
              <a:t>C) saturated with the dicarboxylic acid (DCA) vapor, where solid DCA was deposited inside the tube.</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As the PSLs exit the oven and the flow cools to room temperature, the organic vapor condenses on the PSLs with a shell thickness dependent upon the coating oven temperature.</a:t>
            </a:r>
          </a:p>
          <a:p>
            <a:pPr marL="457200" indent="-457200">
              <a:buFont typeface="Arial" charset="0"/>
              <a:buChar char="•"/>
            </a:pPr>
            <a:r>
              <a:rPr lang="en-US" sz="2600" dirty="0" smtClean="0">
                <a:latin typeface="Microsoft Sans Serif" charset="0"/>
                <a:ea typeface="Microsoft Sans Serif" charset="0"/>
                <a:cs typeface="Microsoft Sans Serif" charset="0"/>
              </a:rPr>
              <a:t>Once a stable thickness is achieved, the coated PSLs are humidified to variable % RH and the change in size is measured by another DMA with humidity control.</a:t>
            </a:r>
          </a:p>
          <a:p>
            <a:pPr marL="457200" indent="-457200">
              <a:buFont typeface="Arial" charset="0"/>
              <a:buChar char="•"/>
            </a:pPr>
            <a:r>
              <a:rPr lang="en-US" sz="2600" dirty="0" smtClean="0">
                <a:latin typeface="Microsoft Sans Serif" charset="0"/>
                <a:ea typeface="Microsoft Sans Serif" charset="0"/>
                <a:cs typeface="Microsoft Sans Serif" charset="0"/>
              </a:rPr>
              <a:t>The measured physical growth factor (GF) of the organic shell was calculated as a function of RH and was compared to theoretical models and previous research.</a:t>
            </a:r>
            <a:endParaRPr lang="en-US" sz="2600" dirty="0">
              <a:latin typeface="Microsoft Sans Serif" charset="0"/>
              <a:ea typeface="Microsoft Sans Serif" charset="0"/>
              <a:cs typeface="Microsoft Sans Serif" charset="0"/>
            </a:endParaRPr>
          </a:p>
        </p:txBody>
      </p:sp>
      <p:sp>
        <p:nvSpPr>
          <p:cNvPr id="29" name="TextBox 28"/>
          <p:cNvSpPr txBox="1"/>
          <p:nvPr/>
        </p:nvSpPr>
        <p:spPr>
          <a:xfrm>
            <a:off x="31089600" y="6623703"/>
            <a:ext cx="12801600" cy="15714220"/>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growth curves for NaCl and (NH</a:t>
            </a:r>
            <a:r>
              <a:rPr lang="en-US" sz="2600" baseline="-25000" dirty="0" smtClean="0">
                <a:latin typeface="Microsoft Sans Serif" charset="0"/>
                <a:ea typeface="Microsoft Sans Serif" charset="0"/>
                <a:cs typeface="Microsoft Sans Serif" charset="0"/>
              </a:rPr>
              <a:t>4</a:t>
            </a:r>
            <a:r>
              <a:rPr lang="en-US" sz="2600" dirty="0" smtClean="0">
                <a:latin typeface="Microsoft Sans Serif" charset="0"/>
                <a:ea typeface="Microsoft Sans Serif" charset="0"/>
                <a:cs typeface="Microsoft Sans Serif" charset="0"/>
              </a:rPr>
              <a:t>)</a:t>
            </a:r>
            <a:r>
              <a:rPr lang="en-US" sz="2600" baseline="-25000" dirty="0" smtClean="0">
                <a:latin typeface="Microsoft Sans Serif" charset="0"/>
                <a:ea typeface="Microsoft Sans Serif" charset="0"/>
                <a:cs typeface="Microsoft Sans Serif" charset="0"/>
              </a:rPr>
              <a:t>2</a:t>
            </a:r>
            <a:r>
              <a:rPr lang="en-US" sz="2600" dirty="0" smtClean="0">
                <a:latin typeface="Microsoft Sans Serif" charset="0"/>
                <a:ea typeface="Microsoft Sans Serif" charset="0"/>
                <a:cs typeface="Microsoft Sans Serif" charset="0"/>
              </a:rPr>
              <a:t>SO</a:t>
            </a:r>
            <a:r>
              <a:rPr lang="en-US" sz="2600" baseline="-25000" dirty="0" smtClean="0">
                <a:latin typeface="Microsoft Sans Serif" charset="0"/>
                <a:ea typeface="Microsoft Sans Serif" charset="0"/>
                <a:cs typeface="Microsoft Sans Serif" charset="0"/>
              </a:rPr>
              <a:t>4</a:t>
            </a:r>
            <a:r>
              <a:rPr lang="en-US" sz="2600" dirty="0" smtClean="0">
                <a:latin typeface="Microsoft Sans Serif" charset="0"/>
                <a:ea typeface="Microsoft Sans Serif" charset="0"/>
                <a:cs typeface="Microsoft Sans Serif" charset="0"/>
              </a:rPr>
              <a:t> show the experimental set up works as expected with accurate measurements.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PSLs are a valid proxy to represent a nonhygroscopic inert core.</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Malonic acid: </a:t>
            </a:r>
            <a:r>
              <a:rPr lang="en-US" sz="2600" dirty="0" smtClean="0">
                <a:latin typeface="Microsoft Sans Serif" charset="0"/>
                <a:ea typeface="Microsoft Sans Serif" charset="0"/>
                <a:cs typeface="Microsoft Sans Serif" charset="0"/>
              </a:rPr>
              <a:t>The growth curve matches both theory and previous data very well. At all RHs, the malonic acid shell acts as a liquid and does not go through deliquescence. Often liquid particles are associated with water, but no water should be present in this DCA coating.</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Succinic Acid:</a:t>
            </a:r>
            <a:r>
              <a:rPr lang="en-US" sz="2600" dirty="0" smtClean="0">
                <a:latin typeface="Microsoft Sans Serif" charset="0"/>
                <a:ea typeface="Microsoft Sans Serif" charset="0"/>
                <a:cs typeface="Microsoft Sans Serif" charset="0"/>
              </a:rPr>
              <a:t> The shell did not take up water below 60-65% RH, at which point it gradually took up water until 75% RH and then it followed the theoretical model. Succinic acid should deliquesce at  99% RH. The shell seems to act like a glass or amorphous solid instead of the expected crystalline solid.</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Glutaric Acid: </a:t>
            </a:r>
            <a:r>
              <a:rPr lang="en-US" sz="2600" dirty="0" smtClean="0">
                <a:latin typeface="Microsoft Sans Serif" charset="0"/>
                <a:ea typeface="Microsoft Sans Serif" charset="0"/>
                <a:cs typeface="Microsoft Sans Serif" charset="0"/>
              </a:rPr>
              <a:t>The shell continuously takes up water similar to malonic acid instead of deliquescing at 80–90% RH as expected. Despite formation of the glutaric acid shell in dry conditions, the shell acts like a liquid, easily taking up water.</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Adipic Acid: </a:t>
            </a:r>
            <a:r>
              <a:rPr lang="en-US" sz="2600" dirty="0" smtClean="0">
                <a:latin typeface="Microsoft Sans Serif" charset="0"/>
                <a:ea typeface="Microsoft Sans Serif" charset="0"/>
                <a:cs typeface="Microsoft Sans Serif" charset="0"/>
              </a:rPr>
              <a:t>The shell does not take up any water and matches previous measurements. This indicates the shell formed a crystalline solid.</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Both succinic acid and glutaric acid have two observed crystalline polymorphs. When condensed from vapor to the surface of the particle, both polymorphs can exist simultaneously preventing stable crystallization. This might lead to a glass or amorphous solid shell which can exist stably on relatively large timescales. </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Amorphous solids and glasses exhibit different hygroscopic properties from their crystalline counterpart due to a different viscosity and diffusivity coefficient with water.</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(Koop et al., 2011)</a:t>
            </a:r>
            <a:r>
              <a:rPr lang="en-US" sz="2600" baseline="30000" dirty="0" smtClean="0">
                <a:latin typeface="Microsoft Sans Serif" charset="0"/>
                <a:ea typeface="Microsoft Sans Serif" charset="0"/>
                <a:cs typeface="Microsoft Sans Serif" charset="0"/>
              </a:rPr>
              <a:t>10</a:t>
            </a:r>
            <a:r>
              <a:rPr lang="en-US" sz="2600" dirty="0" smtClean="0">
                <a:latin typeface="Microsoft Sans Serif" charset="0"/>
                <a:ea typeface="Microsoft Sans Serif" charset="0"/>
                <a:cs typeface="Microsoft Sans Serif" charset="0"/>
              </a:rPr>
              <a:t> found the growth curve for an amorphous solid as a function of RH to be similar to that measured for succinic acid.</a:t>
            </a: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buFont typeface="Arial" charset="0"/>
              <a:buChar char="•"/>
            </a:pPr>
            <a:r>
              <a:rPr lang="en-US" sz="2600" dirty="0" smtClean="0">
                <a:latin typeface="Microsoft Sans Serif" charset="0"/>
                <a:ea typeface="Microsoft Sans Serif" charset="0"/>
                <a:cs typeface="Microsoft Sans Serif" charset="0"/>
              </a:rPr>
              <a:t>Measurement of the organic shell independent of the core, indicates some unexpected and new results.  This work represents a significant advancement of experimental data supporting core shell models.</a:t>
            </a:r>
          </a:p>
        </p:txBody>
      </p:sp>
      <p:sp>
        <p:nvSpPr>
          <p:cNvPr id="30" name="TextBox 29"/>
          <p:cNvSpPr txBox="1"/>
          <p:nvPr/>
        </p:nvSpPr>
        <p:spPr>
          <a:xfrm>
            <a:off x="31089600" y="23498601"/>
            <a:ext cx="12801600" cy="2719009"/>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Make measurements of organic shells on larger and smaller diameter PSLs to determine if size has any effect.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Find an alternative instrumental method to identify the phase state of the organic shell on the PSL core such as aerosol particle bounce or FTIR spectroscopy.</a:t>
            </a:r>
          </a:p>
          <a:p>
            <a:pPr marL="457200" indent="-457200">
              <a:buFont typeface="Arial" charset="0"/>
              <a:buChar char="•"/>
            </a:pPr>
            <a:r>
              <a:rPr lang="en-US" sz="2600" dirty="0" smtClean="0">
                <a:latin typeface="Microsoft Sans Serif" charset="0"/>
                <a:ea typeface="Microsoft Sans Serif" charset="0"/>
                <a:cs typeface="Microsoft Sans Serif" charset="0"/>
              </a:rPr>
              <a:t>Determine hygroscopic growth curves for larger dicarboxylic acids and other types of organics such as terpenes, saccharides, or carboxylic acids.</a:t>
            </a:r>
          </a:p>
        </p:txBody>
      </p:sp>
      <p:sp>
        <p:nvSpPr>
          <p:cNvPr id="96" name="TextBox 95"/>
          <p:cNvSpPr txBox="1"/>
          <p:nvPr/>
        </p:nvSpPr>
        <p:spPr>
          <a:xfrm>
            <a:off x="31089600" y="27333563"/>
            <a:ext cx="12801600" cy="1577005"/>
          </a:xfrm>
          <a:prstGeom prst="rect">
            <a:avLst/>
          </a:prstGeom>
          <a:noFill/>
          <a:ln>
            <a:noFill/>
          </a:ln>
        </p:spPr>
        <p:txBody>
          <a:bodyPr wrap="square" rtlCol="0">
            <a:noAutofit/>
          </a:bodyPr>
          <a:lstStyle/>
          <a:p>
            <a:pPr marL="457200" indent="-457200">
              <a:buFont typeface="Arial" charset="0"/>
              <a:buChar char="•"/>
            </a:pPr>
            <a:r>
              <a:rPr lang="en-US" sz="2600" dirty="0" smtClean="0">
                <a:latin typeface="Microsoft Sans Serif" panose="020B0604020202020204" pitchFamily="34" charset="0"/>
                <a:cs typeface="Microsoft Sans Serif" panose="020B0604020202020204" pitchFamily="34" charset="0"/>
              </a:rPr>
              <a:t>Funding from UNH College of Engineering and Physical Sciences, the Chemistry Department and URA support from the UNH Hamel Center </a:t>
            </a:r>
          </a:p>
          <a:p>
            <a:pPr marL="457200" indent="-457200">
              <a:buFont typeface="Arial" charset="0"/>
              <a:buChar char="•"/>
            </a:pPr>
            <a:r>
              <a:rPr lang="en-US" sz="2600" dirty="0" smtClean="0">
                <a:latin typeface="Microsoft Sans Serif" panose="020B0604020202020204" pitchFamily="34" charset="0"/>
                <a:cs typeface="Microsoft Sans Serif" panose="020B0604020202020204" pitchFamily="34" charset="0"/>
              </a:rPr>
              <a:t>Dr. Greenslade and the Greenslade Group</a:t>
            </a:r>
            <a:endParaRPr lang="en-US" sz="2600" dirty="0">
              <a:latin typeface="Microsoft Sans Serif" panose="020B0604020202020204" pitchFamily="34" charset="0"/>
              <a:cs typeface="Microsoft Sans Serif" panose="020B0604020202020204" pitchFamily="34" charset="0"/>
            </a:endParaRPr>
          </a:p>
        </p:txBody>
      </p:sp>
      <p:sp>
        <p:nvSpPr>
          <p:cNvPr id="97" name="TextBox 96"/>
          <p:cNvSpPr txBox="1"/>
          <p:nvPr/>
        </p:nvSpPr>
        <p:spPr>
          <a:xfrm>
            <a:off x="35052000" y="30886400"/>
            <a:ext cx="184731" cy="571695"/>
          </a:xfrm>
          <a:prstGeom prst="rect">
            <a:avLst/>
          </a:prstGeom>
          <a:noFill/>
        </p:spPr>
        <p:txBody>
          <a:bodyPr wrap="none" rtlCol="0">
            <a:noAutofit/>
          </a:bodyPr>
          <a:lstStyle/>
          <a:p>
            <a:endParaRPr lang="en-US"/>
          </a:p>
        </p:txBody>
      </p:sp>
      <p:sp>
        <p:nvSpPr>
          <p:cNvPr id="98" name="TextBox 97"/>
          <p:cNvSpPr txBox="1"/>
          <p:nvPr/>
        </p:nvSpPr>
        <p:spPr>
          <a:xfrm>
            <a:off x="31089600" y="29991643"/>
            <a:ext cx="12801600" cy="2886689"/>
          </a:xfrm>
          <a:prstGeom prst="rect">
            <a:avLst/>
          </a:prstGeom>
          <a:noFill/>
          <a:ln>
            <a:noFill/>
          </a:ln>
        </p:spPr>
        <p:txBody>
          <a:bodyPr wrap="square" rtlCol="0">
            <a:noAutofit/>
          </a:bodyPr>
          <a:lstStyle/>
          <a:p>
            <a:r>
              <a:rPr lang="en-US" sz="1600" dirty="0" smtClean="0">
                <a:latin typeface="Microsoft Sans Serif" charset="0"/>
                <a:ea typeface="Microsoft Sans Serif" charset="0"/>
                <a:cs typeface="Microsoft Sans Serif" charset="0"/>
              </a:rPr>
              <a:t>1. Intergovernmental </a:t>
            </a:r>
            <a:r>
              <a:rPr lang="en-US" sz="1600" dirty="0">
                <a:latin typeface="Microsoft Sans Serif" charset="0"/>
                <a:ea typeface="Microsoft Sans Serif" charset="0"/>
                <a:cs typeface="Microsoft Sans Serif" charset="0"/>
              </a:rPr>
              <a:t>Panel on Climate Change. (2013). Climate Change 2013—The Physical Science Basis: Working Group I Contribution to the Fifth Assessment Report of the IPCC. Cambridge: Cambridge University Press</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2. Ramachandran, S.; Srivastava, R. </a:t>
            </a:r>
            <a:r>
              <a:rPr lang="en-US" sz="1600" i="1" dirty="0" smtClean="0">
                <a:latin typeface="Microsoft Sans Serif" charset="0"/>
                <a:ea typeface="Microsoft Sans Serif" charset="0"/>
                <a:cs typeface="Microsoft Sans Serif" charset="0"/>
              </a:rPr>
              <a:t>Environ. Sci. </a:t>
            </a:r>
            <a:r>
              <a:rPr lang="en-US" sz="1600" i="1" dirty="0" err="1" smtClean="0">
                <a:latin typeface="Microsoft Sans Serif" charset="0"/>
                <a:ea typeface="Microsoft Sans Serif" charset="0"/>
                <a:cs typeface="Microsoft Sans Serif" charset="0"/>
              </a:rPr>
              <a:t>Pollut</a:t>
            </a:r>
            <a:r>
              <a:rPr lang="en-US" sz="1600" i="1" dirty="0" smtClean="0">
                <a:latin typeface="Microsoft Sans Serif" charset="0"/>
                <a:ea typeface="Microsoft Sans Serif" charset="0"/>
                <a:cs typeface="Microsoft Sans Serif" charset="0"/>
              </a:rPr>
              <a:t>. Res. </a:t>
            </a:r>
            <a:r>
              <a:rPr lang="en-US" sz="1600" b="1" dirty="0" smtClean="0">
                <a:latin typeface="Microsoft Sans Serif" charset="0"/>
                <a:ea typeface="Microsoft Sans Serif" charset="0"/>
                <a:cs typeface="Microsoft Sans Serif" charset="0"/>
              </a:rPr>
              <a:t>2016</a:t>
            </a:r>
            <a:r>
              <a:rPr lang="en-US" sz="1600" dirty="0" smtClean="0">
                <a:latin typeface="Microsoft Sans Serif" charset="0"/>
                <a:ea typeface="Microsoft Sans Serif" charset="0"/>
                <a:cs typeface="Microsoft Sans Serif" charset="0"/>
              </a:rPr>
              <a:t>, 23, 11109-11128.</a:t>
            </a:r>
          </a:p>
          <a:p>
            <a:pPr lvl="0"/>
            <a:r>
              <a:rPr lang="en-US" sz="1600" dirty="0" smtClean="0">
                <a:latin typeface="Microsoft Sans Serif" charset="0"/>
                <a:ea typeface="Microsoft Sans Serif" charset="0"/>
                <a:cs typeface="Microsoft Sans Serif" charset="0"/>
              </a:rPr>
              <a:t>3. </a:t>
            </a:r>
            <a:r>
              <a:rPr lang="en-US" sz="1600" dirty="0" err="1">
                <a:latin typeface="Microsoft Sans Serif" charset="0"/>
                <a:ea typeface="Microsoft Sans Serif" charset="0"/>
                <a:cs typeface="Microsoft Sans Serif" charset="0"/>
              </a:rPr>
              <a:t>Maskey</a:t>
            </a:r>
            <a:r>
              <a:rPr lang="en-US" sz="1600" dirty="0">
                <a:latin typeface="Microsoft Sans Serif" charset="0"/>
                <a:ea typeface="Microsoft Sans Serif" charset="0"/>
                <a:cs typeface="Microsoft Sans Serif" charset="0"/>
              </a:rPr>
              <a:t>, S.; Chong, K. Y.; Kim, G.; Kim, J.; Ali, A.; Park, K. </a:t>
            </a:r>
            <a:r>
              <a:rPr lang="en-US" sz="1600" i="1" dirty="0" err="1">
                <a:latin typeface="Microsoft Sans Serif" charset="0"/>
                <a:ea typeface="Microsoft Sans Serif" charset="0"/>
                <a:cs typeface="Microsoft Sans Serif" charset="0"/>
              </a:rPr>
              <a:t>Particuology</a:t>
            </a:r>
            <a:r>
              <a:rPr lang="en-US" sz="1600" dirty="0">
                <a:latin typeface="Microsoft Sans Serif" charset="0"/>
                <a:ea typeface="Microsoft Sans Serif" charset="0"/>
                <a:cs typeface="Microsoft Sans Serif" charset="0"/>
              </a:rPr>
              <a:t>. </a:t>
            </a:r>
            <a:r>
              <a:rPr lang="en-US" sz="1600" b="1" dirty="0">
                <a:latin typeface="Microsoft Sans Serif" charset="0"/>
                <a:ea typeface="Microsoft Sans Serif" charset="0"/>
                <a:cs typeface="Microsoft Sans Serif" charset="0"/>
              </a:rPr>
              <a:t>2014</a:t>
            </a:r>
            <a:r>
              <a:rPr lang="en-US" sz="1600" dirty="0">
                <a:latin typeface="Microsoft Sans Serif" charset="0"/>
                <a:ea typeface="Microsoft Sans Serif" charset="0"/>
                <a:cs typeface="Microsoft Sans Serif" charset="0"/>
              </a:rPr>
              <a:t>, 13, 27-34</a:t>
            </a:r>
            <a:r>
              <a:rPr lang="en-US" sz="1600" dirty="0" smtClean="0">
                <a:latin typeface="Microsoft Sans Serif" charset="0"/>
                <a:ea typeface="Microsoft Sans Serif" charset="0"/>
                <a:cs typeface="Microsoft Sans Serif" charset="0"/>
              </a:rPr>
              <a:t>.</a:t>
            </a:r>
          </a:p>
          <a:p>
            <a:pPr lvl="0"/>
            <a:r>
              <a:rPr lang="en-US" sz="1600" dirty="0" smtClean="0">
                <a:latin typeface="Microsoft Sans Serif" charset="0"/>
                <a:ea typeface="Microsoft Sans Serif" charset="0"/>
                <a:cs typeface="Microsoft Sans Serif" charset="0"/>
              </a:rPr>
              <a:t>4. Peng, C.; Chan, M.N.; Chan, C.K. </a:t>
            </a:r>
            <a:r>
              <a:rPr lang="en-US" sz="1600" i="1" dirty="0" smtClean="0">
                <a:latin typeface="Microsoft Sans Serif" charset="0"/>
                <a:ea typeface="Microsoft Sans Serif" charset="0"/>
                <a:cs typeface="Microsoft Sans Serif" charset="0"/>
              </a:rPr>
              <a:t>Environ. Sci. Technol.</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2001</a:t>
            </a:r>
            <a:r>
              <a:rPr lang="en-US" sz="1600" dirty="0" smtClean="0">
                <a:latin typeface="Microsoft Sans Serif" charset="0"/>
                <a:ea typeface="Microsoft Sans Serif" charset="0"/>
                <a:cs typeface="Microsoft Sans Serif" charset="0"/>
              </a:rPr>
              <a:t>, 35, 4495-4501.</a:t>
            </a:r>
          </a:p>
          <a:p>
            <a:r>
              <a:rPr lang="en-US" sz="1600" dirty="0" smtClean="0">
                <a:latin typeface="Microsoft Sans Serif" charset="0"/>
                <a:ea typeface="Microsoft Sans Serif" charset="0"/>
                <a:cs typeface="Microsoft Sans Serif" charset="0"/>
              </a:rPr>
              <a:t>5. </a:t>
            </a:r>
            <a:r>
              <a:rPr lang="en-US" sz="1600" dirty="0">
                <a:latin typeface="Microsoft Sans Serif" charset="0"/>
                <a:ea typeface="Microsoft Sans Serif" charset="0"/>
                <a:cs typeface="Microsoft Sans Serif" charset="0"/>
              </a:rPr>
              <a:t>Pope, F. D.; Dennis-</a:t>
            </a:r>
            <a:r>
              <a:rPr lang="en-US" sz="1600" dirty="0" err="1">
                <a:latin typeface="Microsoft Sans Serif" charset="0"/>
                <a:ea typeface="Microsoft Sans Serif" charset="0"/>
                <a:cs typeface="Microsoft Sans Serif" charset="0"/>
              </a:rPr>
              <a:t>Smither</a:t>
            </a:r>
            <a:r>
              <a:rPr lang="en-US" sz="1600" dirty="0">
                <a:latin typeface="Microsoft Sans Serif" charset="0"/>
                <a:ea typeface="Microsoft Sans Serif" charset="0"/>
                <a:cs typeface="Microsoft Sans Serif" charset="0"/>
              </a:rPr>
              <a:t>, B. J.; Griffiths, P. T.; Clegg, S. L.; Cox, A. R. </a:t>
            </a:r>
            <a:r>
              <a:rPr lang="en-US" sz="1600" i="1" dirty="0">
                <a:latin typeface="Microsoft Sans Serif" charset="0"/>
                <a:ea typeface="Microsoft Sans Serif" charset="0"/>
                <a:cs typeface="Microsoft Sans Serif" charset="0"/>
              </a:rPr>
              <a:t>J. Phys. Chem. A.</a:t>
            </a:r>
            <a:r>
              <a:rPr lang="en-US" sz="1600" b="1" dirty="0">
                <a:latin typeface="Microsoft Sans Serif" charset="0"/>
                <a:ea typeface="Microsoft Sans Serif" charset="0"/>
                <a:cs typeface="Microsoft Sans Serif" charset="0"/>
              </a:rPr>
              <a:t> 2010</a:t>
            </a:r>
            <a:r>
              <a:rPr lang="en-US" sz="1600" dirty="0">
                <a:latin typeface="Microsoft Sans Serif" charset="0"/>
                <a:ea typeface="Microsoft Sans Serif" charset="0"/>
                <a:cs typeface="Microsoft Sans Serif" charset="0"/>
              </a:rPr>
              <a:t>, 114, 5335-5341.</a:t>
            </a:r>
          </a:p>
          <a:p>
            <a:pPr lvl="0"/>
            <a:r>
              <a:rPr lang="en-US" sz="1600" dirty="0" smtClean="0">
                <a:latin typeface="Microsoft Sans Serif" charset="0"/>
                <a:ea typeface="Microsoft Sans Serif" charset="0"/>
                <a:cs typeface="Microsoft Sans Serif" charset="0"/>
              </a:rPr>
              <a:t>6. </a:t>
            </a:r>
            <a:r>
              <a:rPr lang="en-US" sz="1600" dirty="0" err="1" smtClean="0">
                <a:latin typeface="Microsoft Sans Serif" charset="0"/>
                <a:ea typeface="Microsoft Sans Serif" charset="0"/>
                <a:cs typeface="Microsoft Sans Serif" charset="0"/>
              </a:rPr>
              <a:t>Prenni</a:t>
            </a:r>
            <a:r>
              <a:rPr lang="en-US" sz="1600" dirty="0" smtClean="0">
                <a:latin typeface="Microsoft Sans Serif" charset="0"/>
                <a:ea typeface="Microsoft Sans Serif" charset="0"/>
                <a:cs typeface="Microsoft Sans Serif" charset="0"/>
              </a:rPr>
              <a:t>, A.J.; </a:t>
            </a:r>
            <a:r>
              <a:rPr lang="en-US" sz="1600" dirty="0" err="1" smtClean="0">
                <a:latin typeface="Microsoft Sans Serif" charset="0"/>
                <a:ea typeface="Microsoft Sans Serif" charset="0"/>
                <a:cs typeface="Microsoft Sans Serif" charset="0"/>
              </a:rPr>
              <a:t>DeMott</a:t>
            </a:r>
            <a:r>
              <a:rPr lang="en-US" sz="1600" dirty="0" smtClean="0">
                <a:latin typeface="Microsoft Sans Serif" charset="0"/>
                <a:ea typeface="Microsoft Sans Serif" charset="0"/>
                <a:cs typeface="Microsoft Sans Serif" charset="0"/>
              </a:rPr>
              <a:t>, P.J.; </a:t>
            </a:r>
            <a:r>
              <a:rPr lang="en-US" sz="1600" dirty="0" err="1" smtClean="0">
                <a:latin typeface="Microsoft Sans Serif" charset="0"/>
                <a:ea typeface="Microsoft Sans Serif" charset="0"/>
                <a:cs typeface="Microsoft Sans Serif" charset="0"/>
              </a:rPr>
              <a:t>Kreidenweiss</a:t>
            </a:r>
            <a:r>
              <a:rPr lang="en-US" sz="1600" dirty="0" smtClean="0">
                <a:latin typeface="Microsoft Sans Serif" charset="0"/>
                <a:ea typeface="Microsoft Sans Serif" charset="0"/>
                <a:cs typeface="Microsoft Sans Serif" charset="0"/>
              </a:rPr>
              <a:t>, S.M.; Sherman, D.E.; Russell, L.M.; Ming, Y. </a:t>
            </a:r>
            <a:r>
              <a:rPr lang="en-US" sz="1600" i="1" dirty="0" smtClean="0">
                <a:latin typeface="Microsoft Sans Serif" charset="0"/>
                <a:ea typeface="Microsoft Sans Serif" charset="0"/>
                <a:cs typeface="Microsoft Sans Serif" charset="0"/>
              </a:rPr>
              <a:t>J. Phys. Chem. A.</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2001</a:t>
            </a:r>
            <a:r>
              <a:rPr lang="en-US" sz="1600" dirty="0" smtClean="0">
                <a:latin typeface="Microsoft Sans Serif" charset="0"/>
                <a:ea typeface="Microsoft Sans Serif" charset="0"/>
                <a:cs typeface="Microsoft Sans Serif" charset="0"/>
              </a:rPr>
              <a:t>, 105, 11240-11248.</a:t>
            </a:r>
          </a:p>
          <a:p>
            <a:pPr lvl="0"/>
            <a:r>
              <a:rPr lang="en-US" sz="1600" dirty="0" smtClean="0">
                <a:latin typeface="Microsoft Sans Serif" charset="0"/>
                <a:ea typeface="Microsoft Sans Serif" charset="0"/>
                <a:cs typeface="Microsoft Sans Serif" charset="0"/>
              </a:rPr>
              <a:t>7. </a:t>
            </a:r>
            <a:r>
              <a:rPr lang="en-US" sz="1600" dirty="0">
                <a:latin typeface="Microsoft Sans Serif" charset="0"/>
                <a:ea typeface="Microsoft Sans Serif" charset="0"/>
                <a:cs typeface="Microsoft Sans Serif" charset="0"/>
              </a:rPr>
              <a:t>Marsh, A</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Miles, R. E. H</a:t>
            </a:r>
            <a:r>
              <a:rPr lang="en-US" sz="1600" dirty="0" smtClean="0">
                <a:latin typeface="Microsoft Sans Serif" charset="0"/>
                <a:ea typeface="Microsoft Sans Serif" charset="0"/>
                <a:cs typeface="Microsoft Sans Serif" charset="0"/>
              </a:rPr>
              <a:t>.; </a:t>
            </a:r>
            <a:r>
              <a:rPr lang="en-US" sz="1600" dirty="0" err="1">
                <a:latin typeface="Microsoft Sans Serif" charset="0"/>
                <a:ea typeface="Microsoft Sans Serif" charset="0"/>
                <a:cs typeface="Microsoft Sans Serif" charset="0"/>
              </a:rPr>
              <a:t>Rovelli</a:t>
            </a:r>
            <a:r>
              <a:rPr lang="en-US" sz="1600" dirty="0">
                <a:latin typeface="Microsoft Sans Serif" charset="0"/>
                <a:ea typeface="Microsoft Sans Serif" charset="0"/>
                <a:cs typeface="Microsoft Sans Serif" charset="0"/>
              </a:rPr>
              <a:t>, G</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Cowling, A. G</a:t>
            </a:r>
            <a:r>
              <a:rPr lang="en-US" sz="1600" dirty="0" smtClean="0">
                <a:latin typeface="Microsoft Sans Serif" charset="0"/>
                <a:ea typeface="Microsoft Sans Serif" charset="0"/>
                <a:cs typeface="Microsoft Sans Serif" charset="0"/>
              </a:rPr>
              <a:t>.; </a:t>
            </a:r>
            <a:r>
              <a:rPr lang="en-US" sz="1600" dirty="0" err="1">
                <a:latin typeface="Microsoft Sans Serif" charset="0"/>
                <a:ea typeface="Microsoft Sans Serif" charset="0"/>
                <a:cs typeface="Microsoft Sans Serif" charset="0"/>
              </a:rPr>
              <a:t>Nandy</a:t>
            </a:r>
            <a:r>
              <a:rPr lang="en-US" sz="1600" dirty="0">
                <a:latin typeface="Microsoft Sans Serif" charset="0"/>
                <a:ea typeface="Microsoft Sans Serif" charset="0"/>
                <a:cs typeface="Microsoft Sans Serif" charset="0"/>
              </a:rPr>
              <a:t>, L</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Dutcher, C. S</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Reid, J. P</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Atmos</a:t>
            </a:r>
            <a:r>
              <a:rPr lang="en-US" sz="1600" b="1" dirty="0">
                <a:latin typeface="Microsoft Sans Serif" charset="0"/>
                <a:ea typeface="Microsoft Sans Serif" charset="0"/>
                <a:cs typeface="Microsoft Sans Serif" charset="0"/>
              </a:rPr>
              <a:t>. Chem. Phys. Discuss., </a:t>
            </a:r>
            <a:r>
              <a:rPr lang="en-US" sz="1600" dirty="0" smtClean="0">
                <a:latin typeface="Microsoft Sans Serif" charset="0"/>
                <a:ea typeface="Microsoft Sans Serif" charset="0"/>
                <a:cs typeface="Microsoft Sans Serif" charset="0"/>
              </a:rPr>
              <a:t>in </a:t>
            </a:r>
            <a:r>
              <a:rPr lang="en-US" sz="1600" dirty="0">
                <a:latin typeface="Microsoft Sans Serif" charset="0"/>
                <a:ea typeface="Microsoft Sans Serif" charset="0"/>
                <a:cs typeface="Microsoft Sans Serif" charset="0"/>
              </a:rPr>
              <a:t>review, 2016</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8. </a:t>
            </a:r>
            <a:r>
              <a:rPr lang="en-US" sz="1600" dirty="0">
                <a:latin typeface="Microsoft Sans Serif" charset="0"/>
                <a:ea typeface="Microsoft Sans Serif" charset="0"/>
                <a:cs typeface="Microsoft Sans Serif" charset="0"/>
              </a:rPr>
              <a:t>Cruz, C. N.; </a:t>
            </a:r>
            <a:r>
              <a:rPr lang="en-US" sz="1600" dirty="0" err="1">
                <a:latin typeface="Microsoft Sans Serif" charset="0"/>
                <a:ea typeface="Microsoft Sans Serif" charset="0"/>
                <a:cs typeface="Microsoft Sans Serif" charset="0"/>
              </a:rPr>
              <a:t>Pandis</a:t>
            </a:r>
            <a:r>
              <a:rPr lang="en-US" sz="1600" dirty="0">
                <a:latin typeface="Microsoft Sans Serif" charset="0"/>
                <a:ea typeface="Microsoft Sans Serif" charset="0"/>
                <a:cs typeface="Microsoft Sans Serif" charset="0"/>
              </a:rPr>
              <a:t>, S. N. </a:t>
            </a:r>
            <a:r>
              <a:rPr lang="en-US" sz="1600" i="1" dirty="0">
                <a:latin typeface="Microsoft Sans Serif" charset="0"/>
                <a:ea typeface="Microsoft Sans Serif" charset="0"/>
                <a:cs typeface="Microsoft Sans Serif" charset="0"/>
              </a:rPr>
              <a:t>Environ. Sci. Technol</a:t>
            </a:r>
            <a:r>
              <a:rPr lang="en-US" sz="1600" dirty="0">
                <a:latin typeface="Microsoft Sans Serif" charset="0"/>
                <a:ea typeface="Microsoft Sans Serif" charset="0"/>
                <a:cs typeface="Microsoft Sans Serif" charset="0"/>
              </a:rPr>
              <a:t>. </a:t>
            </a:r>
            <a:r>
              <a:rPr lang="en-US" sz="1600" b="1" dirty="0">
                <a:latin typeface="Microsoft Sans Serif" charset="0"/>
                <a:ea typeface="Microsoft Sans Serif" charset="0"/>
                <a:cs typeface="Microsoft Sans Serif" charset="0"/>
              </a:rPr>
              <a:t>2000</a:t>
            </a:r>
            <a:r>
              <a:rPr lang="en-US" sz="1600" dirty="0">
                <a:latin typeface="Microsoft Sans Serif" charset="0"/>
                <a:ea typeface="Microsoft Sans Serif" charset="0"/>
                <a:cs typeface="Microsoft Sans Serif" charset="0"/>
              </a:rPr>
              <a:t>, </a:t>
            </a:r>
            <a:r>
              <a:rPr lang="en-US" sz="1600" i="1" dirty="0">
                <a:latin typeface="Microsoft Sans Serif" charset="0"/>
                <a:ea typeface="Microsoft Sans Serif" charset="0"/>
                <a:cs typeface="Microsoft Sans Serif" charset="0"/>
              </a:rPr>
              <a:t>34</a:t>
            </a:r>
            <a:r>
              <a:rPr lang="en-US" sz="1600" dirty="0">
                <a:latin typeface="Microsoft Sans Serif" charset="0"/>
                <a:ea typeface="Microsoft Sans Serif" charset="0"/>
                <a:cs typeface="Microsoft Sans Serif" charset="0"/>
              </a:rPr>
              <a:t>, 4313-4319</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9. Chan, M. N.; </a:t>
            </a:r>
            <a:r>
              <a:rPr lang="en-US" sz="1600" dirty="0" err="1" smtClean="0">
                <a:latin typeface="Microsoft Sans Serif" charset="0"/>
                <a:ea typeface="Microsoft Sans Serif" charset="0"/>
                <a:cs typeface="Microsoft Sans Serif" charset="0"/>
              </a:rPr>
              <a:t>Kreidenweis</a:t>
            </a:r>
            <a:r>
              <a:rPr lang="en-US" sz="1600" dirty="0" smtClean="0">
                <a:latin typeface="Microsoft Sans Serif" charset="0"/>
                <a:ea typeface="Microsoft Sans Serif" charset="0"/>
                <a:cs typeface="Microsoft Sans Serif" charset="0"/>
              </a:rPr>
              <a:t>, S.M.; Chan, C. K. </a:t>
            </a:r>
            <a:r>
              <a:rPr lang="en-US" sz="1600" i="1" dirty="0" smtClean="0">
                <a:latin typeface="Microsoft Sans Serif" charset="0"/>
                <a:ea typeface="Microsoft Sans Serif" charset="0"/>
                <a:cs typeface="Microsoft Sans Serif" charset="0"/>
              </a:rPr>
              <a:t>Environ. Sci. Technol.</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2008</a:t>
            </a:r>
            <a:r>
              <a:rPr lang="en-US" sz="1600" dirty="0" smtClean="0">
                <a:latin typeface="Microsoft Sans Serif" charset="0"/>
                <a:ea typeface="Microsoft Sans Serif" charset="0"/>
                <a:cs typeface="Microsoft Sans Serif" charset="0"/>
              </a:rPr>
              <a:t>, 42, 3602-3608.</a:t>
            </a:r>
          </a:p>
          <a:p>
            <a:r>
              <a:rPr lang="en-US" sz="1600" dirty="0" smtClean="0">
                <a:latin typeface="Microsoft Sans Serif" charset="0"/>
                <a:ea typeface="Microsoft Sans Serif" charset="0"/>
                <a:cs typeface="Microsoft Sans Serif" charset="0"/>
              </a:rPr>
              <a:t>10. Koop, T.; </a:t>
            </a:r>
            <a:r>
              <a:rPr lang="en-US" sz="1600" dirty="0" err="1" smtClean="0">
                <a:latin typeface="Microsoft Sans Serif" charset="0"/>
                <a:ea typeface="Microsoft Sans Serif" charset="0"/>
                <a:cs typeface="Microsoft Sans Serif" charset="0"/>
              </a:rPr>
              <a:t>Brookhold</a:t>
            </a:r>
            <a:r>
              <a:rPr lang="en-US" sz="1600" dirty="0" smtClean="0">
                <a:latin typeface="Microsoft Sans Serif" charset="0"/>
                <a:ea typeface="Microsoft Sans Serif" charset="0"/>
                <a:cs typeface="Microsoft Sans Serif" charset="0"/>
              </a:rPr>
              <a:t>, J.; Manabu, S.; </a:t>
            </a:r>
            <a:r>
              <a:rPr lang="en-US" sz="1600" dirty="0" err="1" smtClean="0">
                <a:latin typeface="Microsoft Sans Serif" charset="0"/>
                <a:ea typeface="Microsoft Sans Serif" charset="0"/>
                <a:cs typeface="Microsoft Sans Serif" charset="0"/>
              </a:rPr>
              <a:t>Poschl</a:t>
            </a:r>
            <a:r>
              <a:rPr lang="en-US" sz="1600" dirty="0" smtClean="0">
                <a:latin typeface="Microsoft Sans Serif" charset="0"/>
                <a:ea typeface="Microsoft Sans Serif" charset="0"/>
                <a:cs typeface="Microsoft Sans Serif" charset="0"/>
              </a:rPr>
              <a:t>, U. </a:t>
            </a:r>
            <a:r>
              <a:rPr lang="en-US" sz="1600" i="1" dirty="0" smtClean="0">
                <a:latin typeface="Microsoft Sans Serif" charset="0"/>
                <a:ea typeface="Microsoft Sans Serif" charset="0"/>
                <a:cs typeface="Microsoft Sans Serif" charset="0"/>
              </a:rPr>
              <a:t>Phys. Chem. Chem. Phys.</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2011</a:t>
            </a:r>
            <a:r>
              <a:rPr lang="en-US" sz="1600" dirty="0" smtClean="0">
                <a:latin typeface="Microsoft Sans Serif" charset="0"/>
                <a:ea typeface="Microsoft Sans Serif" charset="0"/>
                <a:cs typeface="Microsoft Sans Serif" charset="0"/>
              </a:rPr>
              <a:t>, 13, 19238-19255.</a:t>
            </a:r>
            <a:endParaRPr lang="en-US" sz="1600" dirty="0">
              <a:latin typeface="Microsoft Sans Serif" charset="0"/>
              <a:ea typeface="Microsoft Sans Serif" charset="0"/>
              <a:cs typeface="Microsoft Sans Serif" charset="0"/>
            </a:endParaRPr>
          </a:p>
          <a:p>
            <a:pPr lvl="0"/>
            <a:endParaRPr lang="en-US" sz="2000" dirty="0" smtClean="0">
              <a:latin typeface="Microsoft Sans Serif" charset="0"/>
              <a:ea typeface="Microsoft Sans Serif" charset="0"/>
              <a:cs typeface="Microsoft Sans Serif" charset="0"/>
            </a:endParaRPr>
          </a:p>
          <a:p>
            <a:endParaRPr lang="en-US" sz="2000" dirty="0" smtClean="0">
              <a:latin typeface="Microsoft Sans Serif" charset="0"/>
              <a:ea typeface="Microsoft Sans Serif" charset="0"/>
              <a:cs typeface="Microsoft Sans Serif" charset="0"/>
            </a:endParaRPr>
          </a:p>
          <a:p>
            <a:pPr marL="457200" indent="-457200">
              <a:buAutoNum type="arabicPeriod"/>
            </a:pPr>
            <a:endParaRPr lang="en-US" sz="2000" dirty="0" smtClean="0">
              <a:latin typeface="Microsoft Sans Serif" charset="0"/>
              <a:ea typeface="Microsoft Sans Serif" charset="0"/>
              <a:cs typeface="Microsoft Sans Serif" charset="0"/>
            </a:endParaRPr>
          </a:p>
          <a:p>
            <a:endParaRPr lang="en-US" sz="2000" dirty="0" smtClean="0">
              <a:latin typeface="Microsoft Sans Serif" charset="0"/>
              <a:ea typeface="Microsoft Sans Serif" charset="0"/>
              <a:cs typeface="Microsoft Sans Serif" charset="0"/>
            </a:endParaRPr>
          </a:p>
          <a:p>
            <a:endParaRPr lang="en-US" dirty="0"/>
          </a:p>
        </p:txBody>
      </p:sp>
      <mc:AlternateContent xmlns:mc="http://schemas.openxmlformats.org/markup-compatibility/2006">
        <mc:Choice xmlns:a14="http://schemas.microsoft.com/office/drawing/2010/main" Requires="a14">
          <p:sp>
            <p:nvSpPr>
              <p:cNvPr id="6" name="TextBox 5"/>
              <p:cNvSpPr txBox="1"/>
              <p:nvPr/>
            </p:nvSpPr>
            <p:spPr>
              <a:xfrm>
                <a:off x="23102314" y="12026083"/>
                <a:ext cx="4763992" cy="114415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b="1" i="1" smtClean="0">
                          <a:latin typeface="Cambria Math" charset="0"/>
                        </a:rPr>
                        <m:t>𝑮𝑭</m:t>
                      </m:r>
                      <m:r>
                        <a:rPr lang="en-US" sz="2800" b="0" i="1" smtClean="0">
                          <a:latin typeface="Cambria Math" charset="0"/>
                        </a:rPr>
                        <m:t>=</m:t>
                      </m:r>
                      <m:f>
                        <m:fPr>
                          <m:ctrlPr>
                            <a:rPr lang="bg-BG" sz="2800" b="0" i="1" smtClean="0">
                              <a:latin typeface="Cambria Math" charset="0"/>
                            </a:rPr>
                          </m:ctrlPr>
                        </m:fPr>
                        <m:num>
                          <m:sSub>
                            <m:sSubPr>
                              <m:ctrlPr>
                                <a:rPr lang="en-US" sz="2800" b="0" i="1" smtClean="0">
                                  <a:latin typeface="Cambria Math" charset="0"/>
                                </a:rPr>
                              </m:ctrlPr>
                            </m:sSubPr>
                            <m:e>
                              <m:r>
                                <a:rPr lang="en-US" sz="2800" b="0" i="1" smtClean="0">
                                  <a:latin typeface="Cambria Math" charset="0"/>
                                </a:rPr>
                                <m:t>𝑑𝑝</m:t>
                              </m:r>
                            </m:e>
                            <m:sub>
                              <m:r>
                                <a:rPr lang="en-US" sz="2800" b="0" i="1" smtClean="0">
                                  <a:latin typeface="Cambria Math" charset="0"/>
                                </a:rPr>
                                <m:t>𝑤𝑒𝑡</m:t>
                              </m:r>
                            </m:sub>
                          </m:sSub>
                        </m:num>
                        <m:den>
                          <m:sSub>
                            <m:sSubPr>
                              <m:ctrlPr>
                                <a:rPr lang="en-US" sz="2800" b="0" i="1" smtClean="0">
                                  <a:latin typeface="Cambria Math" charset="0"/>
                                </a:rPr>
                              </m:ctrlPr>
                            </m:sSubPr>
                            <m:e>
                              <m:r>
                                <a:rPr lang="en-US" sz="2800" b="0" i="1" smtClean="0">
                                  <a:latin typeface="Cambria Math" charset="0"/>
                                </a:rPr>
                                <m:t>𝑑𝑝</m:t>
                              </m:r>
                            </m:e>
                            <m:sub>
                              <m:r>
                                <a:rPr lang="en-US" sz="2800" b="0" i="1" smtClean="0">
                                  <a:latin typeface="Cambria Math" charset="0"/>
                                </a:rPr>
                                <m:t>𝑑𝑟𝑦</m:t>
                              </m:r>
                            </m:sub>
                          </m:sSub>
                        </m:den>
                      </m:f>
                      <m:r>
                        <a:rPr lang="en-US" sz="2800" b="0" i="1" smtClean="0">
                          <a:latin typeface="Cambria Math" charset="0"/>
                          <a:ea typeface="Cambria Math" charset="0"/>
                          <a:cs typeface="Cambria Math" charset="0"/>
                        </a:rPr>
                        <m:t>=</m:t>
                      </m:r>
                      <m:sSup>
                        <m:sSupPr>
                          <m:ctrlPr>
                            <a:rPr lang="en-US" sz="2800" b="0" i="1" smtClean="0">
                              <a:latin typeface="Cambria Math" charset="0"/>
                            </a:rPr>
                          </m:ctrlPr>
                        </m:sSupPr>
                        <m:e>
                          <m:d>
                            <m:dPr>
                              <m:ctrlPr>
                                <a:rPr lang="is-IS" sz="2800" b="0" i="1" smtClean="0">
                                  <a:latin typeface="Cambria Math" charset="0"/>
                                </a:rPr>
                              </m:ctrlPr>
                            </m:dPr>
                            <m:e>
                              <m:f>
                                <m:fPr>
                                  <m:ctrlPr>
                                    <a:rPr lang="bg-BG" sz="2800" b="0" i="1" smtClean="0">
                                      <a:latin typeface="Cambria Math" charset="0"/>
                                    </a:rPr>
                                  </m:ctrlPr>
                                </m:fPr>
                                <m:num>
                                  <m:sSub>
                                    <m:sSubPr>
                                      <m:ctrlPr>
                                        <a:rPr lang="en-US" sz="2800" b="0" i="1" smtClean="0">
                                          <a:latin typeface="Cambria Math" charset="0"/>
                                        </a:rPr>
                                      </m:ctrlPr>
                                    </m:sSubPr>
                                    <m:e>
                                      <m:r>
                                        <a:rPr lang="en-US" sz="2800" b="0" i="1" smtClean="0">
                                          <a:latin typeface="Cambria Math" charset="0"/>
                                        </a:rPr>
                                        <m:t>𝑉𝑜𝑙</m:t>
                                      </m:r>
                                    </m:e>
                                    <m:sub>
                                      <m:r>
                                        <a:rPr lang="en-US" sz="2800" b="0" i="1" smtClean="0">
                                          <a:latin typeface="Cambria Math" charset="0"/>
                                        </a:rPr>
                                        <m:t>𝑤𝑒𝑡</m:t>
                                      </m:r>
                                    </m:sub>
                                  </m:sSub>
                                </m:num>
                                <m:den>
                                  <m:sSub>
                                    <m:sSubPr>
                                      <m:ctrlPr>
                                        <a:rPr lang="en-US" sz="2800" b="0" i="1" smtClean="0">
                                          <a:latin typeface="Cambria Math" charset="0"/>
                                        </a:rPr>
                                      </m:ctrlPr>
                                    </m:sSubPr>
                                    <m:e>
                                      <m:r>
                                        <a:rPr lang="en-US" sz="2800" b="0" i="1" smtClean="0">
                                          <a:latin typeface="Cambria Math" charset="0"/>
                                        </a:rPr>
                                        <m:t>𝑉𝑜𝑙</m:t>
                                      </m:r>
                                    </m:e>
                                    <m:sub>
                                      <m:r>
                                        <a:rPr lang="en-US" sz="2800" b="0" i="1" smtClean="0">
                                          <a:latin typeface="Cambria Math" charset="0"/>
                                        </a:rPr>
                                        <m:t>𝑑𝑟𝑦</m:t>
                                      </m:r>
                                    </m:sub>
                                  </m:sSub>
                                </m:den>
                              </m:f>
                            </m:e>
                          </m:d>
                        </m:e>
                        <m:sup>
                          <m:f>
                            <m:fPr>
                              <m:type m:val="skw"/>
                              <m:ctrlPr>
                                <a:rPr lang="en-US" sz="2800" b="0" i="1" smtClean="0">
                                  <a:latin typeface="Cambria Math" charset="0"/>
                                </a:rPr>
                              </m:ctrlPr>
                            </m:fPr>
                            <m:num>
                              <m:r>
                                <a:rPr lang="en-US" sz="2800" b="0" i="1" smtClean="0">
                                  <a:latin typeface="Cambria Math" charset="0"/>
                                </a:rPr>
                                <m:t>1</m:t>
                              </m:r>
                            </m:num>
                            <m:den>
                              <m:r>
                                <a:rPr lang="en-US" sz="2800" b="0" i="1" smtClean="0">
                                  <a:latin typeface="Cambria Math" charset="0"/>
                                </a:rPr>
                                <m:t>3</m:t>
                              </m:r>
                            </m:den>
                          </m:f>
                        </m:sup>
                      </m:sSup>
                    </m:oMath>
                  </m:oMathPara>
                </a14:m>
                <a:endParaRPr lang="en-US" sz="2800" dirty="0"/>
              </a:p>
            </p:txBody>
          </p:sp>
        </mc:Choice>
        <mc:Fallback>
          <p:sp>
            <p:nvSpPr>
              <p:cNvPr id="6" name="TextBox 5"/>
              <p:cNvSpPr txBox="1">
                <a:spLocks noRot="1" noChangeAspect="1" noMove="1" noResize="1" noEditPoints="1" noAdjustHandles="1" noChangeArrowheads="1" noChangeShapeType="1" noTextEdit="1"/>
              </p:cNvSpPr>
              <p:nvPr/>
            </p:nvSpPr>
            <p:spPr>
              <a:xfrm>
                <a:off x="23102314" y="12026083"/>
                <a:ext cx="4763992" cy="1144159"/>
              </a:xfrm>
              <a:prstGeom prst="rect">
                <a:avLst/>
              </a:prstGeom>
              <a:blipFill rotWithShape="0">
                <a:blip r:embed="rId2"/>
                <a:stretch>
                  <a:fillRect/>
                </a:stretch>
              </a:blipFill>
            </p:spPr>
            <p:txBody>
              <a:bodyPr/>
              <a:lstStyle/>
              <a:p>
                <a:r>
                  <a:rPr lang="en-US">
                    <a:noFill/>
                  </a:rPr>
                  <a:t> </a:t>
                </a:r>
              </a:p>
            </p:txBody>
          </p:sp>
        </mc:Fallback>
      </mc:AlternateContent>
      <p:sp>
        <p:nvSpPr>
          <p:cNvPr id="319" name="Rectangle 40"/>
          <p:cNvSpPr>
            <a:spLocks noChangeArrowheads="1"/>
          </p:cNvSpPr>
          <p:nvPr/>
        </p:nvSpPr>
        <p:spPr bwMode="auto">
          <a:xfrm>
            <a:off x="14630399" y="201752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Malonic Acid</a:t>
            </a:r>
            <a:endParaRPr lang="en-US" altLang="en-US" sz="3600" dirty="0">
              <a:solidFill>
                <a:schemeClr val="bg1"/>
              </a:solidFill>
              <a:latin typeface="Microsoft Sans Serif" charset="0"/>
              <a:ea typeface="Microsoft Sans Serif" charset="0"/>
              <a:cs typeface="Microsoft Sans Serif" charset="0"/>
            </a:endParaRPr>
          </a:p>
        </p:txBody>
      </p:sp>
      <p:sp>
        <p:nvSpPr>
          <p:cNvPr id="320" name="Rectangle 40"/>
          <p:cNvSpPr>
            <a:spLocks noChangeArrowheads="1"/>
          </p:cNvSpPr>
          <p:nvPr/>
        </p:nvSpPr>
        <p:spPr bwMode="auto">
          <a:xfrm>
            <a:off x="22402799" y="201752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Succinic Acid</a:t>
            </a:r>
            <a:endParaRPr lang="en-US" altLang="en-US" sz="3600" dirty="0">
              <a:solidFill>
                <a:schemeClr val="bg1"/>
              </a:solidFill>
              <a:latin typeface="Microsoft Sans Serif" charset="0"/>
              <a:ea typeface="Microsoft Sans Serif" charset="0"/>
              <a:cs typeface="Microsoft Sans Serif" charset="0"/>
            </a:endParaRPr>
          </a:p>
        </p:txBody>
      </p:sp>
      <p:sp>
        <p:nvSpPr>
          <p:cNvPr id="322" name="Rectangle 40"/>
          <p:cNvSpPr>
            <a:spLocks noChangeArrowheads="1"/>
          </p:cNvSpPr>
          <p:nvPr/>
        </p:nvSpPr>
        <p:spPr bwMode="auto">
          <a:xfrm>
            <a:off x="22402799" y="261188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Adipic Acid</a:t>
            </a:r>
            <a:endParaRPr lang="en-US" altLang="en-US" sz="3600" dirty="0">
              <a:solidFill>
                <a:schemeClr val="bg1"/>
              </a:solidFill>
              <a:latin typeface="Microsoft Sans Serif" charset="0"/>
              <a:ea typeface="Microsoft Sans Serif" charset="0"/>
              <a:cs typeface="Microsoft Sans Serif" charset="0"/>
            </a:endParaRPr>
          </a:p>
        </p:txBody>
      </p:sp>
      <p:sp>
        <p:nvSpPr>
          <p:cNvPr id="323" name="Rectangle 40"/>
          <p:cNvSpPr>
            <a:spLocks noChangeArrowheads="1"/>
          </p:cNvSpPr>
          <p:nvPr/>
        </p:nvSpPr>
        <p:spPr bwMode="auto">
          <a:xfrm>
            <a:off x="14630399" y="261188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Glutaric Acid</a:t>
            </a:r>
            <a:endParaRPr lang="en-US" altLang="en-US" sz="3600" dirty="0">
              <a:solidFill>
                <a:schemeClr val="bg1"/>
              </a:solidFill>
              <a:latin typeface="Microsoft Sans Serif" charset="0"/>
              <a:ea typeface="Microsoft Sans Serif" charset="0"/>
              <a:cs typeface="Microsoft Sans Serif"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60199" y="16346285"/>
            <a:ext cx="4800600" cy="2880360"/>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30399" y="16346285"/>
            <a:ext cx="4800600" cy="2880360"/>
          </a:xfrm>
          <a:prstGeom prst="rect">
            <a:avLst/>
          </a:prstGeom>
        </p:spPr>
      </p:pic>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547777" y="16346285"/>
            <a:ext cx="4800600" cy="2880360"/>
          </a:xfrm>
          <a:prstGeom prst="rect">
            <a:avLst/>
          </a:prstGeom>
        </p:spPr>
      </p:pic>
      <p:grpSp>
        <p:nvGrpSpPr>
          <p:cNvPr id="334" name="Group 333"/>
          <p:cNvGrpSpPr>
            <a:grpSpLocks noChangeAspect="1"/>
          </p:cNvGrpSpPr>
          <p:nvPr/>
        </p:nvGrpSpPr>
        <p:grpSpPr>
          <a:xfrm>
            <a:off x="1097280" y="6856819"/>
            <a:ext cx="10972800" cy="3029129"/>
            <a:chOff x="457200" y="2286000"/>
            <a:chExt cx="11079275" cy="3029129"/>
          </a:xfrm>
        </p:grpSpPr>
        <p:grpSp>
          <p:nvGrpSpPr>
            <p:cNvPr id="335" name="Group 334"/>
            <p:cNvGrpSpPr/>
            <p:nvPr/>
          </p:nvGrpSpPr>
          <p:grpSpPr>
            <a:xfrm>
              <a:off x="457200" y="2286001"/>
              <a:ext cx="1948107" cy="3026663"/>
              <a:chOff x="1304136" y="2325742"/>
              <a:chExt cx="1948107" cy="3029127"/>
            </a:xfrm>
          </p:grpSpPr>
          <p:sp>
            <p:nvSpPr>
              <p:cNvPr id="344" name="Oval 343"/>
              <p:cNvSpPr>
                <a:spLocks noChangeAspect="1"/>
              </p:cNvSpPr>
              <p:nvPr/>
            </p:nvSpPr>
            <p:spPr>
              <a:xfrm>
                <a:off x="2331033" y="3097175"/>
                <a:ext cx="921210" cy="92121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5" name="Oval 344"/>
              <p:cNvSpPr>
                <a:spLocks noChangeAspect="1"/>
              </p:cNvSpPr>
              <p:nvPr/>
            </p:nvSpPr>
            <p:spPr>
              <a:xfrm>
                <a:off x="1304136" y="2325742"/>
                <a:ext cx="923544" cy="92354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6" name="TextBox 345"/>
              <p:cNvSpPr txBox="1"/>
              <p:nvPr/>
            </p:nvSpPr>
            <p:spPr>
              <a:xfrm>
                <a:off x="1304136" y="4154540"/>
                <a:ext cx="1948107" cy="1200329"/>
              </a:xfrm>
              <a:prstGeom prst="rect">
                <a:avLst/>
              </a:prstGeom>
              <a:noFill/>
            </p:spPr>
            <p:txBody>
              <a:bodyPr wrap="square" rtlCol="0">
                <a:spAutoFit/>
              </a:bodyPr>
              <a:lstStyle/>
              <a:p>
                <a:pPr algn="ctr"/>
                <a:r>
                  <a:rPr lang="en-US" sz="3600" b="1" dirty="0" smtClean="0">
                    <a:latin typeface="Microsoft Sans Serif" charset="0"/>
                    <a:ea typeface="Microsoft Sans Serif" charset="0"/>
                    <a:cs typeface="Microsoft Sans Serif" charset="0"/>
                  </a:rPr>
                  <a:t>External Mixture</a:t>
                </a:r>
                <a:endParaRPr lang="en-US" sz="3600" b="1" dirty="0">
                  <a:latin typeface="Microsoft Sans Serif" charset="0"/>
                  <a:ea typeface="Microsoft Sans Serif" charset="0"/>
                  <a:cs typeface="Microsoft Sans Serif" charset="0"/>
                </a:endParaRPr>
              </a:p>
            </p:txBody>
          </p:sp>
        </p:grpSp>
        <p:grpSp>
          <p:nvGrpSpPr>
            <p:cNvPr id="336" name="Group 335"/>
            <p:cNvGrpSpPr/>
            <p:nvPr/>
          </p:nvGrpSpPr>
          <p:grpSpPr>
            <a:xfrm>
              <a:off x="3657600" y="2286000"/>
              <a:ext cx="3517310" cy="3029129"/>
              <a:chOff x="3434885" y="2325741"/>
              <a:chExt cx="3517310" cy="3029129"/>
            </a:xfrm>
          </p:grpSpPr>
          <p:sp>
            <p:nvSpPr>
              <p:cNvPr id="342" name="Oval 341"/>
              <p:cNvSpPr>
                <a:spLocks noChangeAspect="1"/>
              </p:cNvSpPr>
              <p:nvPr/>
            </p:nvSpPr>
            <p:spPr>
              <a:xfrm>
                <a:off x="4279140" y="2325741"/>
                <a:ext cx="1828800" cy="1828800"/>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3" name="TextBox 342"/>
              <p:cNvSpPr txBox="1"/>
              <p:nvPr/>
            </p:nvSpPr>
            <p:spPr>
              <a:xfrm>
                <a:off x="3434885" y="4154541"/>
                <a:ext cx="3517310" cy="1200329"/>
              </a:xfrm>
              <a:prstGeom prst="rect">
                <a:avLst/>
              </a:prstGeom>
              <a:noFill/>
            </p:spPr>
            <p:txBody>
              <a:bodyPr wrap="none" rtlCol="0">
                <a:spAutoFit/>
              </a:bodyPr>
              <a:lstStyle/>
              <a:p>
                <a:pPr algn="ctr"/>
                <a:r>
                  <a:rPr lang="en-US" sz="3600" b="1" dirty="0" smtClean="0">
                    <a:latin typeface="Microsoft Sans Serif" charset="0"/>
                    <a:ea typeface="Microsoft Sans Serif" charset="0"/>
                    <a:cs typeface="Microsoft Sans Serif" charset="0"/>
                  </a:rPr>
                  <a:t>Well-Mixed</a:t>
                </a:r>
              </a:p>
              <a:p>
                <a:pPr algn="ctr"/>
                <a:r>
                  <a:rPr lang="en-US" sz="3600" b="1" dirty="0" smtClean="0">
                    <a:latin typeface="Microsoft Sans Serif" charset="0"/>
                    <a:ea typeface="Microsoft Sans Serif" charset="0"/>
                    <a:cs typeface="Microsoft Sans Serif" charset="0"/>
                  </a:rPr>
                  <a:t> Internal Mixture</a:t>
                </a:r>
                <a:endParaRPr lang="en-US" sz="3600" b="1" dirty="0">
                  <a:latin typeface="Microsoft Sans Serif" charset="0"/>
                  <a:ea typeface="Microsoft Sans Serif" charset="0"/>
                  <a:cs typeface="Microsoft Sans Serif" charset="0"/>
                </a:endParaRPr>
              </a:p>
            </p:txBody>
          </p:sp>
        </p:grpSp>
        <p:grpSp>
          <p:nvGrpSpPr>
            <p:cNvPr id="337" name="Group 336"/>
            <p:cNvGrpSpPr/>
            <p:nvPr/>
          </p:nvGrpSpPr>
          <p:grpSpPr>
            <a:xfrm>
              <a:off x="8019165" y="2325739"/>
              <a:ext cx="3517310" cy="2986925"/>
              <a:chOff x="6952195" y="2325739"/>
              <a:chExt cx="3517310" cy="2986925"/>
            </a:xfrm>
          </p:grpSpPr>
          <p:grpSp>
            <p:nvGrpSpPr>
              <p:cNvPr id="338" name="Group 337"/>
              <p:cNvGrpSpPr/>
              <p:nvPr/>
            </p:nvGrpSpPr>
            <p:grpSpPr>
              <a:xfrm>
                <a:off x="7796450" y="2325739"/>
                <a:ext cx="1828800" cy="1828800"/>
                <a:chOff x="6967543" y="1868541"/>
                <a:chExt cx="1828800" cy="1828800"/>
              </a:xfrm>
            </p:grpSpPr>
            <p:sp>
              <p:nvSpPr>
                <p:cNvPr id="340" name="Oval 339"/>
                <p:cNvSpPr>
                  <a:spLocks noChangeAspect="1"/>
                </p:cNvSpPr>
                <p:nvPr/>
              </p:nvSpPr>
              <p:spPr>
                <a:xfrm>
                  <a:off x="6967543" y="1868541"/>
                  <a:ext cx="1828800" cy="18288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1" name="Oval 340"/>
                <p:cNvSpPr>
                  <a:spLocks noChangeAspect="1"/>
                </p:cNvSpPr>
                <p:nvPr/>
              </p:nvSpPr>
              <p:spPr>
                <a:xfrm>
                  <a:off x="7424743" y="2325741"/>
                  <a:ext cx="914401" cy="9144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9" name="TextBox 338"/>
              <p:cNvSpPr txBox="1"/>
              <p:nvPr/>
            </p:nvSpPr>
            <p:spPr>
              <a:xfrm>
                <a:off x="6952195" y="4112335"/>
                <a:ext cx="3517310" cy="1200329"/>
              </a:xfrm>
              <a:prstGeom prst="rect">
                <a:avLst/>
              </a:prstGeom>
              <a:noFill/>
            </p:spPr>
            <p:txBody>
              <a:bodyPr wrap="none" rtlCol="0">
                <a:spAutoFit/>
              </a:bodyPr>
              <a:lstStyle/>
              <a:p>
                <a:pPr algn="ctr"/>
                <a:r>
                  <a:rPr lang="en-US" sz="3600" b="1" dirty="0" smtClean="0">
                    <a:latin typeface="Microsoft Sans Serif" charset="0"/>
                    <a:ea typeface="Microsoft Sans Serif" charset="0"/>
                    <a:cs typeface="Microsoft Sans Serif" charset="0"/>
                  </a:rPr>
                  <a:t>Core Shell</a:t>
                </a:r>
              </a:p>
              <a:p>
                <a:pPr algn="ctr"/>
                <a:r>
                  <a:rPr lang="en-US" sz="3600" b="1" dirty="0" smtClean="0">
                    <a:latin typeface="Microsoft Sans Serif" charset="0"/>
                    <a:ea typeface="Microsoft Sans Serif" charset="0"/>
                    <a:cs typeface="Microsoft Sans Serif" charset="0"/>
                  </a:rPr>
                  <a:t> Internal Mixture</a:t>
                </a:r>
                <a:endParaRPr lang="en-US" sz="3600" b="1" dirty="0">
                  <a:latin typeface="Microsoft Sans Serif" charset="0"/>
                  <a:ea typeface="Microsoft Sans Serif" charset="0"/>
                  <a:cs typeface="Microsoft Sans Serif" charset="0"/>
                </a:endParaRPr>
              </a:p>
            </p:txBody>
          </p:sp>
        </p:grpSp>
      </p:grpSp>
      <p:pic>
        <p:nvPicPr>
          <p:cNvPr id="1441" name="Picture 14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555007" y="11120898"/>
            <a:ext cx="7009108" cy="3450408"/>
          </a:xfrm>
          <a:prstGeom prst="rect">
            <a:avLst/>
          </a:prstGeom>
        </p:spPr>
      </p:pic>
      <p:grpSp>
        <p:nvGrpSpPr>
          <p:cNvPr id="268" name="Group 267"/>
          <p:cNvGrpSpPr>
            <a:grpSpLocks noChangeAspect="1"/>
          </p:cNvGrpSpPr>
          <p:nvPr/>
        </p:nvGrpSpPr>
        <p:grpSpPr>
          <a:xfrm>
            <a:off x="1932418" y="22963821"/>
            <a:ext cx="8936764" cy="4337252"/>
            <a:chOff x="385802" y="532611"/>
            <a:chExt cx="11806198" cy="5729865"/>
          </a:xfrm>
        </p:grpSpPr>
        <p:grpSp>
          <p:nvGrpSpPr>
            <p:cNvPr id="269" name="Group 268"/>
            <p:cNvGrpSpPr/>
            <p:nvPr/>
          </p:nvGrpSpPr>
          <p:grpSpPr>
            <a:xfrm>
              <a:off x="422764" y="532611"/>
              <a:ext cx="11769236" cy="5729865"/>
              <a:chOff x="422764" y="532611"/>
              <a:chExt cx="11769236" cy="5729865"/>
            </a:xfrm>
          </p:grpSpPr>
          <p:grpSp>
            <p:nvGrpSpPr>
              <p:cNvPr id="273" name="Group 272"/>
              <p:cNvGrpSpPr/>
              <p:nvPr/>
            </p:nvGrpSpPr>
            <p:grpSpPr>
              <a:xfrm>
                <a:off x="422764" y="1463011"/>
                <a:ext cx="8936602" cy="1812800"/>
                <a:chOff x="410450" y="590318"/>
                <a:chExt cx="8936602" cy="1812800"/>
              </a:xfrm>
            </p:grpSpPr>
            <p:sp>
              <p:nvSpPr>
                <p:cNvPr id="327" name="Alternate Process 326"/>
                <p:cNvSpPr/>
                <p:nvPr/>
              </p:nvSpPr>
              <p:spPr>
                <a:xfrm>
                  <a:off x="410450" y="590318"/>
                  <a:ext cx="8936602" cy="1812800"/>
                </a:xfrm>
                <a:prstGeom prst="flowChartAlternateProcess">
                  <a:avLst/>
                </a:prstGeom>
                <a:solidFill>
                  <a:srgbClr val="5B9BD5">
                    <a:alpha val="57000"/>
                  </a:srgbClr>
                </a:solidFill>
                <a:ln w="12700" cap="flat" cmpd="sng" algn="ctr">
                  <a:solidFill>
                    <a:srgbClr val="5B9BD5">
                      <a:shade val="50000"/>
                    </a:srgbClr>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nvGrpSpPr>
                <p:cNvPr id="328" name="Group 327"/>
                <p:cNvGrpSpPr/>
                <p:nvPr/>
              </p:nvGrpSpPr>
              <p:grpSpPr>
                <a:xfrm>
                  <a:off x="5679476" y="1095267"/>
                  <a:ext cx="1091272" cy="1073020"/>
                  <a:chOff x="6820821" y="933058"/>
                  <a:chExt cx="1091272" cy="1073020"/>
                </a:xfrm>
              </p:grpSpPr>
              <p:sp>
                <p:nvSpPr>
                  <p:cNvPr id="355" name="Rectangle 354"/>
                  <p:cNvSpPr/>
                  <p:nvPr/>
                </p:nvSpPr>
                <p:spPr>
                  <a:xfrm>
                    <a:off x="6823590" y="933058"/>
                    <a:ext cx="1088503" cy="107302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6" name="TextBox 355"/>
                  <p:cNvSpPr txBox="1"/>
                  <p:nvPr/>
                </p:nvSpPr>
                <p:spPr>
                  <a:xfrm>
                    <a:off x="6820821" y="1146402"/>
                    <a:ext cx="1045179" cy="646332"/>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Flow</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 Equalizer</a:t>
                    </a:r>
                  </a:p>
                </p:txBody>
              </p:sp>
            </p:grpSp>
            <p:grpSp>
              <p:nvGrpSpPr>
                <p:cNvPr id="329" name="Group 328"/>
                <p:cNvGrpSpPr/>
                <p:nvPr/>
              </p:nvGrpSpPr>
              <p:grpSpPr>
                <a:xfrm>
                  <a:off x="716655" y="1200263"/>
                  <a:ext cx="838042" cy="881697"/>
                  <a:chOff x="709127" y="578498"/>
                  <a:chExt cx="838042" cy="727788"/>
                </a:xfrm>
              </p:grpSpPr>
              <p:sp>
                <p:nvSpPr>
                  <p:cNvPr id="353" name="Rectangle 352"/>
                  <p:cNvSpPr/>
                  <p:nvPr/>
                </p:nvSpPr>
                <p:spPr>
                  <a:xfrm>
                    <a:off x="709127" y="578498"/>
                    <a:ext cx="838042" cy="727788"/>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4" name="TextBox 353"/>
                  <p:cNvSpPr txBox="1"/>
                  <p:nvPr/>
                </p:nvSpPr>
                <p:spPr>
                  <a:xfrm>
                    <a:off x="839076" y="678068"/>
                    <a:ext cx="556563" cy="53350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N</a:t>
                    </a:r>
                    <a:r>
                      <a:rPr kumimoji="0" lang="en-US" sz="1800" b="0" i="0" u="none" strike="noStrike" kern="0" cap="none" spc="0" normalizeH="0" baseline="-25000" noProof="0" dirty="0" smtClean="0">
                        <a:ln>
                          <a:noFill/>
                        </a:ln>
                        <a:solidFill>
                          <a:prstClr val="black"/>
                        </a:solidFill>
                        <a:effectLst/>
                        <a:uLnTx/>
                        <a:uFillTx/>
                        <a:latin typeface="Microsoft Sans Serif" charset="0"/>
                        <a:ea typeface="Microsoft Sans Serif" charset="0"/>
                        <a:cs typeface="Microsoft Sans Serif" charset="0"/>
                      </a:rPr>
                      <a:t>2</a:t>
                    </a: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gas</a:t>
                    </a:r>
                  </a:p>
                </p:txBody>
              </p:sp>
            </p:grpSp>
            <p:grpSp>
              <p:nvGrpSpPr>
                <p:cNvPr id="330" name="Group 329"/>
                <p:cNvGrpSpPr/>
                <p:nvPr/>
              </p:nvGrpSpPr>
              <p:grpSpPr>
                <a:xfrm>
                  <a:off x="1843244" y="1297819"/>
                  <a:ext cx="1509965" cy="688925"/>
                  <a:chOff x="2129644" y="608999"/>
                  <a:chExt cx="1509965" cy="1089169"/>
                </a:xfrm>
              </p:grpSpPr>
              <p:sp>
                <p:nvSpPr>
                  <p:cNvPr id="351" name="Rectangle 350"/>
                  <p:cNvSpPr/>
                  <p:nvPr/>
                </p:nvSpPr>
                <p:spPr>
                  <a:xfrm>
                    <a:off x="2129644" y="608999"/>
                    <a:ext cx="1509965" cy="1089169"/>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2" name="TextBox 351"/>
                  <p:cNvSpPr txBox="1"/>
                  <p:nvPr/>
                </p:nvSpPr>
                <p:spPr>
                  <a:xfrm>
                    <a:off x="2182001" y="627610"/>
                    <a:ext cx="1436492" cy="827876"/>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Atomizer</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PSLs in H</a:t>
                    </a:r>
                    <a:r>
                      <a:rPr kumimoji="0" lang="en-US" sz="1500" b="0" i="0" u="none" strike="noStrike" kern="0" cap="none" spc="0" normalizeH="0" baseline="-25000" noProof="0" dirty="0" smtClean="0">
                        <a:ln>
                          <a:noFill/>
                        </a:ln>
                        <a:solidFill>
                          <a:prstClr val="black"/>
                        </a:solidFill>
                        <a:effectLst/>
                        <a:uLnTx/>
                        <a:uFillTx/>
                        <a:latin typeface="Microsoft Sans Serif" charset="0"/>
                        <a:ea typeface="Microsoft Sans Serif" charset="0"/>
                        <a:cs typeface="Microsoft Sans Serif" charset="0"/>
                      </a:rPr>
                      <a:t>2</a:t>
                    </a: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O</a:t>
                    </a:r>
                  </a:p>
                </p:txBody>
              </p:sp>
            </p:grpSp>
            <p:grpSp>
              <p:nvGrpSpPr>
                <p:cNvPr id="331" name="Group 330"/>
                <p:cNvGrpSpPr/>
                <p:nvPr/>
              </p:nvGrpSpPr>
              <p:grpSpPr>
                <a:xfrm>
                  <a:off x="3505239" y="1354796"/>
                  <a:ext cx="1888479" cy="559836"/>
                  <a:chOff x="4289935" y="1127058"/>
                  <a:chExt cx="1799136" cy="559836"/>
                </a:xfrm>
              </p:grpSpPr>
              <p:sp>
                <p:nvSpPr>
                  <p:cNvPr id="349" name="Rectangle 348"/>
                  <p:cNvSpPr/>
                  <p:nvPr/>
                </p:nvSpPr>
                <p:spPr>
                  <a:xfrm>
                    <a:off x="4334778" y="1127058"/>
                    <a:ext cx="1754293" cy="559836"/>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0" name="TextBox 349"/>
                  <p:cNvSpPr txBox="1"/>
                  <p:nvPr/>
                </p:nvSpPr>
                <p:spPr>
                  <a:xfrm>
                    <a:off x="4289935" y="1290768"/>
                    <a:ext cx="1569318" cy="366394"/>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Diffusion Dryer</a:t>
                    </a:r>
                  </a:p>
                </p:txBody>
              </p:sp>
            </p:grpSp>
            <p:grpSp>
              <p:nvGrpSpPr>
                <p:cNvPr id="332" name="Group 331"/>
                <p:cNvGrpSpPr/>
                <p:nvPr/>
              </p:nvGrpSpPr>
              <p:grpSpPr>
                <a:xfrm>
                  <a:off x="6982056" y="1351858"/>
                  <a:ext cx="1831229" cy="559836"/>
                  <a:chOff x="8296611" y="1234997"/>
                  <a:chExt cx="1831229" cy="559836"/>
                </a:xfrm>
              </p:grpSpPr>
              <p:sp>
                <p:nvSpPr>
                  <p:cNvPr id="347" name="Rectangle 346"/>
                  <p:cNvSpPr/>
                  <p:nvPr/>
                </p:nvSpPr>
                <p:spPr>
                  <a:xfrm>
                    <a:off x="8373547" y="1234997"/>
                    <a:ext cx="1754293" cy="559836"/>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48" name="TextBox 347"/>
                  <p:cNvSpPr txBox="1"/>
                  <p:nvPr/>
                </p:nvSpPr>
                <p:spPr>
                  <a:xfrm>
                    <a:off x="8296611" y="1387734"/>
                    <a:ext cx="1710725" cy="369332"/>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Diffusion Dryer</a:t>
                    </a:r>
                  </a:p>
                </p:txBody>
              </p:sp>
            </p:grpSp>
            <p:sp>
              <p:nvSpPr>
                <p:cNvPr id="333" name="TextBox 332"/>
                <p:cNvSpPr txBox="1"/>
                <p:nvPr/>
              </p:nvSpPr>
              <p:spPr>
                <a:xfrm>
                  <a:off x="2810599" y="704705"/>
                  <a:ext cx="4136303" cy="369332"/>
                </a:xfrm>
                <a:prstGeom prst="rect">
                  <a:avLst/>
                </a:prstGeom>
                <a:noFill/>
              </p:spPr>
              <p:txBody>
                <a:bodyPr wrap="squar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Aerosol Core Particle Generation</a:t>
                  </a:r>
                </a:p>
              </p:txBody>
            </p:sp>
          </p:grpSp>
          <p:grpSp>
            <p:nvGrpSpPr>
              <p:cNvPr id="274" name="Group 273"/>
              <p:cNvGrpSpPr/>
              <p:nvPr/>
            </p:nvGrpSpPr>
            <p:grpSpPr>
              <a:xfrm>
                <a:off x="9603468" y="532611"/>
                <a:ext cx="2210755" cy="2743200"/>
                <a:chOff x="1554697" y="3094715"/>
                <a:chExt cx="2210755" cy="2743200"/>
              </a:xfrm>
            </p:grpSpPr>
            <p:sp>
              <p:nvSpPr>
                <p:cNvPr id="315" name="Rectangle 314"/>
                <p:cNvSpPr/>
                <p:nvPr/>
              </p:nvSpPr>
              <p:spPr>
                <a:xfrm>
                  <a:off x="1554697" y="4009115"/>
                  <a:ext cx="1371600" cy="1828800"/>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6" name="Can 315"/>
                <p:cNvSpPr/>
                <p:nvPr/>
              </p:nvSpPr>
              <p:spPr>
                <a:xfrm>
                  <a:off x="3267358" y="3094715"/>
                  <a:ext cx="365760" cy="2743200"/>
                </a:xfrm>
                <a:prstGeom prst="can">
                  <a:avLst/>
                </a:prstGeom>
                <a:solidFill>
                  <a:srgbClr val="D6D6D6"/>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7" name="Rectangle 316"/>
                <p:cNvSpPr/>
                <p:nvPr/>
              </p:nvSpPr>
              <p:spPr>
                <a:xfrm>
                  <a:off x="1793847" y="4196631"/>
                  <a:ext cx="606420" cy="541175"/>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8" name="Oval 317"/>
                <p:cNvSpPr/>
                <p:nvPr/>
              </p:nvSpPr>
              <p:spPr>
                <a:xfrm>
                  <a:off x="2541366" y="4384645"/>
                  <a:ext cx="204217" cy="198881"/>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1" name="Arc 320"/>
                <p:cNvSpPr/>
                <p:nvPr/>
              </p:nvSpPr>
              <p:spPr>
                <a:xfrm rot="16200000">
                  <a:off x="2533916" y="3618789"/>
                  <a:ext cx="1499697" cy="736529"/>
                </a:xfrm>
                <a:prstGeom prst="arc">
                  <a:avLst>
                    <a:gd name="adj1" fmla="val 16026209"/>
                    <a:gd name="adj2" fmla="val 21557080"/>
                  </a:avLst>
                </a:prstGeom>
                <a:noFill/>
                <a:ln w="38100" cap="flat" cmpd="sng" algn="ctr">
                  <a:solidFill>
                    <a:sysClr val="windowText" lastClr="000000"/>
                  </a:solidFill>
                  <a:prstDash val="solid"/>
                  <a:miter lim="800000"/>
                </a:ln>
                <a:effectLst/>
              </p:spPr>
              <p:txBody>
                <a:bodyPr rtlCol="0" anchor="ctr">
                  <a:normAutofit fontScale="775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sp>
              <p:nvSpPr>
                <p:cNvPr id="324" name="Rectangle 323"/>
                <p:cNvSpPr/>
                <p:nvPr/>
              </p:nvSpPr>
              <p:spPr>
                <a:xfrm>
                  <a:off x="2926297" y="4249271"/>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5" name="Rectangle 324"/>
                <p:cNvSpPr/>
                <p:nvPr/>
              </p:nvSpPr>
              <p:spPr>
                <a:xfrm>
                  <a:off x="2929894" y="5089189"/>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6" name="Rectangle 325"/>
                <p:cNvSpPr/>
                <p:nvPr/>
              </p:nvSpPr>
              <p:spPr>
                <a:xfrm>
                  <a:off x="3632752" y="5570806"/>
                  <a:ext cx="132700" cy="8440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grpSp>
            <p:nvGrpSpPr>
              <p:cNvPr id="275" name="Group 274"/>
              <p:cNvGrpSpPr/>
              <p:nvPr/>
            </p:nvGrpSpPr>
            <p:grpSpPr>
              <a:xfrm flipH="1">
                <a:off x="2002024" y="3519276"/>
                <a:ext cx="2210755" cy="2743200"/>
                <a:chOff x="1554697" y="3094715"/>
                <a:chExt cx="2210755" cy="2743200"/>
              </a:xfrm>
            </p:grpSpPr>
            <p:sp>
              <p:nvSpPr>
                <p:cNvPr id="307" name="Rectangle 306"/>
                <p:cNvSpPr/>
                <p:nvPr/>
              </p:nvSpPr>
              <p:spPr>
                <a:xfrm>
                  <a:off x="1554697" y="4009115"/>
                  <a:ext cx="1371600" cy="1828800"/>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8" name="Can 307"/>
                <p:cNvSpPr/>
                <p:nvPr/>
              </p:nvSpPr>
              <p:spPr>
                <a:xfrm>
                  <a:off x="3267358" y="3094715"/>
                  <a:ext cx="365760" cy="2743200"/>
                </a:xfrm>
                <a:prstGeom prst="can">
                  <a:avLst/>
                </a:prstGeom>
                <a:solidFill>
                  <a:srgbClr val="D6D6D6"/>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9" name="Rectangle 308"/>
                <p:cNvSpPr/>
                <p:nvPr/>
              </p:nvSpPr>
              <p:spPr>
                <a:xfrm>
                  <a:off x="1793847" y="4196631"/>
                  <a:ext cx="606420" cy="541175"/>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0" name="Oval 309"/>
                <p:cNvSpPr/>
                <p:nvPr/>
              </p:nvSpPr>
              <p:spPr>
                <a:xfrm>
                  <a:off x="2541366" y="4384645"/>
                  <a:ext cx="204217" cy="198881"/>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1" name="Arc 310"/>
                <p:cNvSpPr/>
                <p:nvPr/>
              </p:nvSpPr>
              <p:spPr>
                <a:xfrm rot="16200000">
                  <a:off x="2533916" y="3618789"/>
                  <a:ext cx="1499697" cy="736529"/>
                </a:xfrm>
                <a:prstGeom prst="arc">
                  <a:avLst>
                    <a:gd name="adj1" fmla="val 16026209"/>
                    <a:gd name="adj2" fmla="val 21557080"/>
                  </a:avLst>
                </a:prstGeom>
                <a:noFill/>
                <a:ln w="38100" cap="flat" cmpd="sng" algn="ctr">
                  <a:solidFill>
                    <a:sysClr val="windowText" lastClr="000000"/>
                  </a:solidFill>
                  <a:prstDash val="solid"/>
                  <a:miter lim="800000"/>
                </a:ln>
                <a:effectLst/>
              </p:spPr>
              <p:txBody>
                <a:bodyPr rtlCol="0" anchor="ctr">
                  <a:normAutofit fontScale="775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sp>
              <p:nvSpPr>
                <p:cNvPr id="312" name="Rectangle 311"/>
                <p:cNvSpPr/>
                <p:nvPr/>
              </p:nvSpPr>
              <p:spPr>
                <a:xfrm>
                  <a:off x="2926297" y="4249271"/>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3" name="Rectangle 312"/>
                <p:cNvSpPr/>
                <p:nvPr/>
              </p:nvSpPr>
              <p:spPr>
                <a:xfrm>
                  <a:off x="2929894" y="5089189"/>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4" name="Rectangle 313"/>
                <p:cNvSpPr/>
                <p:nvPr/>
              </p:nvSpPr>
              <p:spPr>
                <a:xfrm>
                  <a:off x="3632752" y="5570806"/>
                  <a:ext cx="132700" cy="8440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grpSp>
            <p:nvGrpSpPr>
              <p:cNvPr id="276" name="Group 275"/>
              <p:cNvGrpSpPr/>
              <p:nvPr/>
            </p:nvGrpSpPr>
            <p:grpSpPr>
              <a:xfrm>
                <a:off x="4473012" y="4665949"/>
                <a:ext cx="7315986" cy="1596527"/>
                <a:chOff x="4521200" y="3781311"/>
                <a:chExt cx="7315986" cy="1596527"/>
              </a:xfrm>
            </p:grpSpPr>
            <p:sp>
              <p:nvSpPr>
                <p:cNvPr id="293" name="Alternate Process 292"/>
                <p:cNvSpPr/>
                <p:nvPr/>
              </p:nvSpPr>
              <p:spPr>
                <a:xfrm>
                  <a:off x="4521200" y="3781311"/>
                  <a:ext cx="7315986" cy="1596527"/>
                </a:xfrm>
                <a:prstGeom prst="flowChartAlternateProcess">
                  <a:avLst/>
                </a:prstGeom>
                <a:solidFill>
                  <a:srgbClr val="FF2600">
                    <a:alpha val="34118"/>
                  </a:srgbClr>
                </a:solidFill>
                <a:ln w="12700" cap="flat" cmpd="sng" algn="ctr">
                  <a:solidFill>
                    <a:srgbClr val="5B9BD5">
                      <a:shade val="50000"/>
                    </a:srgbClr>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nvGrpSpPr>
                <p:cNvPr id="294" name="Group 293"/>
                <p:cNvGrpSpPr/>
                <p:nvPr/>
              </p:nvGrpSpPr>
              <p:grpSpPr>
                <a:xfrm>
                  <a:off x="7668972" y="4546658"/>
                  <a:ext cx="1934174" cy="480477"/>
                  <a:chOff x="6795757" y="3544150"/>
                  <a:chExt cx="2537927" cy="480477"/>
                </a:xfrm>
              </p:grpSpPr>
              <p:sp>
                <p:nvSpPr>
                  <p:cNvPr id="305" name="Rectangle 304"/>
                  <p:cNvSpPr/>
                  <p:nvPr/>
                </p:nvSpPr>
                <p:spPr>
                  <a:xfrm>
                    <a:off x="6795757" y="3544150"/>
                    <a:ext cx="2537927" cy="480477"/>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lnSpcReduction="1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6" name="TextBox 305"/>
                  <p:cNvSpPr txBox="1"/>
                  <p:nvPr/>
                </p:nvSpPr>
                <p:spPr>
                  <a:xfrm>
                    <a:off x="7188871" y="3573598"/>
                    <a:ext cx="1771156" cy="369333"/>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Condensing Tube</a:t>
                    </a:r>
                  </a:p>
                </p:txBody>
              </p:sp>
            </p:grpSp>
            <p:grpSp>
              <p:nvGrpSpPr>
                <p:cNvPr id="295" name="Group 294"/>
                <p:cNvGrpSpPr/>
                <p:nvPr/>
              </p:nvGrpSpPr>
              <p:grpSpPr>
                <a:xfrm>
                  <a:off x="9900399" y="4546660"/>
                  <a:ext cx="1698492" cy="480468"/>
                  <a:chOff x="4192525" y="3567532"/>
                  <a:chExt cx="2432210" cy="421998"/>
                </a:xfrm>
              </p:grpSpPr>
              <p:sp>
                <p:nvSpPr>
                  <p:cNvPr id="303" name="Rectangle 302"/>
                  <p:cNvSpPr/>
                  <p:nvPr/>
                </p:nvSpPr>
                <p:spPr>
                  <a:xfrm>
                    <a:off x="4192525" y="3567532"/>
                    <a:ext cx="2432210" cy="421998"/>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lnSpcReduction="1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4" name="TextBox 303"/>
                  <p:cNvSpPr txBox="1"/>
                  <p:nvPr/>
                </p:nvSpPr>
                <p:spPr>
                  <a:xfrm>
                    <a:off x="4260246" y="3650646"/>
                    <a:ext cx="2282159" cy="32438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Coating Oven</a:t>
                    </a:r>
                  </a:p>
                </p:txBody>
              </p:sp>
            </p:grpSp>
            <p:grpSp>
              <p:nvGrpSpPr>
                <p:cNvPr id="296" name="Group 295"/>
                <p:cNvGrpSpPr/>
                <p:nvPr/>
              </p:nvGrpSpPr>
              <p:grpSpPr>
                <a:xfrm>
                  <a:off x="6029231" y="4554802"/>
                  <a:ext cx="1304327" cy="491140"/>
                  <a:chOff x="3869212" y="3638635"/>
                  <a:chExt cx="1731603" cy="540451"/>
                </a:xfrm>
              </p:grpSpPr>
              <p:sp>
                <p:nvSpPr>
                  <p:cNvPr id="301" name="Rectangle 300"/>
                  <p:cNvSpPr/>
                  <p:nvPr/>
                </p:nvSpPr>
                <p:spPr>
                  <a:xfrm>
                    <a:off x="3872578" y="3638635"/>
                    <a:ext cx="1728237" cy="540451"/>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2" name="TextBox 301"/>
                  <p:cNvSpPr txBox="1"/>
                  <p:nvPr/>
                </p:nvSpPr>
                <p:spPr>
                  <a:xfrm>
                    <a:off x="3869212" y="3761035"/>
                    <a:ext cx="1630565" cy="406414"/>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Humidifier</a:t>
                    </a:r>
                  </a:p>
                </p:txBody>
              </p:sp>
            </p:grpSp>
            <p:grpSp>
              <p:nvGrpSpPr>
                <p:cNvPr id="297" name="Group 296"/>
                <p:cNvGrpSpPr/>
                <p:nvPr/>
              </p:nvGrpSpPr>
              <p:grpSpPr>
                <a:xfrm>
                  <a:off x="4622676" y="4565465"/>
                  <a:ext cx="1170426" cy="509040"/>
                  <a:chOff x="3703430" y="3639308"/>
                  <a:chExt cx="1912196" cy="585572"/>
                </a:xfrm>
              </p:grpSpPr>
              <p:sp>
                <p:nvSpPr>
                  <p:cNvPr id="299" name="Rectangle 298"/>
                  <p:cNvSpPr/>
                  <p:nvPr/>
                </p:nvSpPr>
                <p:spPr>
                  <a:xfrm>
                    <a:off x="3703430" y="3639308"/>
                    <a:ext cx="1912196" cy="58557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0" name="TextBox 299"/>
                  <p:cNvSpPr txBox="1"/>
                  <p:nvPr/>
                </p:nvSpPr>
                <p:spPr>
                  <a:xfrm>
                    <a:off x="3779459" y="3743737"/>
                    <a:ext cx="1753602" cy="41772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RH Probe</a:t>
                    </a:r>
                  </a:p>
                </p:txBody>
              </p:sp>
            </p:grpSp>
            <p:sp>
              <p:nvSpPr>
                <p:cNvPr id="298" name="TextBox 297"/>
                <p:cNvSpPr txBox="1"/>
                <p:nvPr/>
              </p:nvSpPr>
              <p:spPr>
                <a:xfrm>
                  <a:off x="6538422" y="4062759"/>
                  <a:ext cx="3485250" cy="369332"/>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Coat and Humidify  Aerosol</a:t>
                  </a:r>
                </a:p>
              </p:txBody>
            </p:sp>
          </p:grpSp>
          <p:sp>
            <p:nvSpPr>
              <p:cNvPr id="277" name="Rectangle 276"/>
              <p:cNvSpPr/>
              <p:nvPr/>
            </p:nvSpPr>
            <p:spPr>
              <a:xfrm>
                <a:off x="422764" y="5316731"/>
                <a:ext cx="1432794" cy="931666"/>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78" name="Alternate Process 277"/>
              <p:cNvSpPr/>
              <p:nvPr/>
            </p:nvSpPr>
            <p:spPr>
              <a:xfrm>
                <a:off x="422764" y="4947398"/>
                <a:ext cx="306205" cy="369332"/>
              </a:xfrm>
              <a:prstGeom prst="flowChartAlternateProcess">
                <a:avLst/>
              </a:prstGeom>
              <a:solidFill>
                <a:sysClr val="window" lastClr="FFFFFF"/>
              </a:solidFill>
              <a:ln w="12700" cap="flat" cmpd="sng" algn="ctr">
                <a:solidFill>
                  <a:sysClr val="windowText" lastClr="000000"/>
                </a:solidFill>
                <a:prstDash val="solid"/>
                <a:miter lim="800000"/>
              </a:ln>
              <a:effectLst/>
            </p:spPr>
            <p:txBody>
              <a:bodyPr rtlCol="0" anchor="ctr">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79" name="Rectangle 278"/>
              <p:cNvSpPr/>
              <p:nvPr/>
            </p:nvSpPr>
            <p:spPr>
              <a:xfrm>
                <a:off x="807214" y="5468250"/>
                <a:ext cx="663893" cy="378064"/>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80" name="Oval 279"/>
              <p:cNvSpPr/>
              <p:nvPr/>
            </p:nvSpPr>
            <p:spPr>
              <a:xfrm>
                <a:off x="1047481" y="5917104"/>
                <a:ext cx="201018" cy="201018"/>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cxnSp>
            <p:nvCxnSpPr>
              <p:cNvPr id="281" name="Straight Arrow Connector 280"/>
              <p:cNvCxnSpPr/>
              <p:nvPr/>
            </p:nvCxnSpPr>
            <p:spPr>
              <a:xfrm>
                <a:off x="1567011" y="2516386"/>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2" name="Straight Arrow Connector 281"/>
              <p:cNvCxnSpPr/>
              <p:nvPr/>
            </p:nvCxnSpPr>
            <p:spPr>
              <a:xfrm>
                <a:off x="3290208" y="251559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3" name="Straight Arrow Connector 282"/>
              <p:cNvCxnSpPr/>
              <p:nvPr/>
            </p:nvCxnSpPr>
            <p:spPr>
              <a:xfrm>
                <a:off x="5406031" y="251460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4" name="Straight Arrow Connector 283"/>
              <p:cNvCxnSpPr/>
              <p:nvPr/>
            </p:nvCxnSpPr>
            <p:spPr>
              <a:xfrm>
                <a:off x="6782920" y="251460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5" name="Straight Arrow Connector 284"/>
              <p:cNvCxnSpPr/>
              <p:nvPr/>
            </p:nvCxnSpPr>
            <p:spPr>
              <a:xfrm>
                <a:off x="8825599" y="2513804"/>
                <a:ext cx="777869" cy="0"/>
              </a:xfrm>
              <a:prstGeom prst="straightConnector1">
                <a:avLst/>
              </a:prstGeom>
              <a:noFill/>
              <a:ln w="50800" cap="flat" cmpd="sng" algn="ctr">
                <a:solidFill>
                  <a:sysClr val="windowText" lastClr="000000"/>
                </a:solidFill>
                <a:prstDash val="solid"/>
                <a:miter lim="800000"/>
                <a:tailEnd type="triangle"/>
              </a:ln>
              <a:effectLst/>
            </p:spPr>
          </p:cxnSp>
          <p:sp>
            <p:nvSpPr>
              <p:cNvPr id="286" name="Curved Left Arrow 285"/>
              <p:cNvSpPr/>
              <p:nvPr/>
            </p:nvSpPr>
            <p:spPr>
              <a:xfrm>
                <a:off x="11814223" y="3008703"/>
                <a:ext cx="377777" cy="2780610"/>
              </a:xfrm>
              <a:prstGeom prst="curvedLeftArrow">
                <a:avLst>
                  <a:gd name="adj1" fmla="val 25000"/>
                  <a:gd name="adj2" fmla="val 50000"/>
                  <a:gd name="adj3" fmla="val 17665"/>
                </a:avLst>
              </a:prstGeom>
              <a:solidFill>
                <a:sysClr val="windowText" lastClr="000000"/>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cxnSp>
            <p:nvCxnSpPr>
              <p:cNvPr id="287" name="Straight Arrow Connector 286"/>
              <p:cNvCxnSpPr/>
              <p:nvPr/>
            </p:nvCxnSpPr>
            <p:spPr>
              <a:xfrm flipH="1">
                <a:off x="9554956" y="5687568"/>
                <a:ext cx="274320" cy="0"/>
              </a:xfrm>
              <a:prstGeom prst="straightConnector1">
                <a:avLst/>
              </a:prstGeom>
              <a:noFill/>
              <a:ln w="25400" cap="flat" cmpd="sng" algn="ctr">
                <a:solidFill>
                  <a:sysClr val="windowText" lastClr="000000"/>
                </a:solidFill>
                <a:prstDash val="solid"/>
                <a:miter lim="800000"/>
                <a:tailEnd type="triangle"/>
              </a:ln>
              <a:effectLst/>
            </p:spPr>
          </p:cxnSp>
          <p:cxnSp>
            <p:nvCxnSpPr>
              <p:cNvPr id="288" name="Straight Arrow Connector 287"/>
              <p:cNvCxnSpPr/>
              <p:nvPr/>
            </p:nvCxnSpPr>
            <p:spPr>
              <a:xfrm flipH="1">
                <a:off x="11550703" y="5687568"/>
                <a:ext cx="238295" cy="0"/>
              </a:xfrm>
              <a:prstGeom prst="straightConnector1">
                <a:avLst/>
              </a:prstGeom>
              <a:noFill/>
              <a:ln w="25400" cap="flat" cmpd="sng" algn="ctr">
                <a:solidFill>
                  <a:sysClr val="windowText" lastClr="000000"/>
                </a:solidFill>
                <a:prstDash val="solid"/>
                <a:miter lim="800000"/>
                <a:tailEnd type="triangle"/>
              </a:ln>
              <a:effectLst/>
            </p:spPr>
          </p:cxnSp>
          <p:cxnSp>
            <p:nvCxnSpPr>
              <p:cNvPr id="289" name="Straight Arrow Connector 288"/>
              <p:cNvCxnSpPr/>
              <p:nvPr/>
            </p:nvCxnSpPr>
            <p:spPr>
              <a:xfrm flipH="1">
                <a:off x="7285371" y="5687568"/>
                <a:ext cx="335412" cy="0"/>
              </a:xfrm>
              <a:prstGeom prst="straightConnector1">
                <a:avLst/>
              </a:prstGeom>
              <a:noFill/>
              <a:ln w="25400" cap="flat" cmpd="sng" algn="ctr">
                <a:solidFill>
                  <a:sysClr val="windowText" lastClr="000000"/>
                </a:solidFill>
                <a:prstDash val="solid"/>
                <a:miter lim="800000"/>
                <a:tailEnd type="triangle"/>
              </a:ln>
              <a:effectLst/>
            </p:spPr>
          </p:cxnSp>
          <p:cxnSp>
            <p:nvCxnSpPr>
              <p:cNvPr id="290" name="Straight Arrow Connector 289"/>
              <p:cNvCxnSpPr/>
              <p:nvPr/>
            </p:nvCxnSpPr>
            <p:spPr>
              <a:xfrm flipH="1" flipV="1">
                <a:off x="5721142" y="5718877"/>
                <a:ext cx="301999" cy="11028"/>
              </a:xfrm>
              <a:prstGeom prst="straightConnector1">
                <a:avLst/>
              </a:prstGeom>
              <a:noFill/>
              <a:ln w="25400" cap="flat" cmpd="sng" algn="ctr">
                <a:solidFill>
                  <a:sysClr val="windowText" lastClr="000000"/>
                </a:solidFill>
                <a:prstDash val="solid"/>
                <a:miter lim="800000"/>
                <a:tailEnd type="triangle"/>
              </a:ln>
              <a:effectLst/>
            </p:spPr>
          </p:cxnSp>
          <p:cxnSp>
            <p:nvCxnSpPr>
              <p:cNvPr id="291" name="Straight Arrow Connector 290"/>
              <p:cNvCxnSpPr/>
              <p:nvPr/>
            </p:nvCxnSpPr>
            <p:spPr>
              <a:xfrm flipH="1">
                <a:off x="4212779" y="5710594"/>
                <a:ext cx="362399" cy="0"/>
              </a:xfrm>
              <a:prstGeom prst="straightConnector1">
                <a:avLst/>
              </a:prstGeom>
              <a:noFill/>
              <a:ln w="50800" cap="flat" cmpd="sng" algn="ctr">
                <a:solidFill>
                  <a:sysClr val="windowText" lastClr="000000"/>
                </a:solidFill>
                <a:prstDash val="solid"/>
                <a:miter lim="800000"/>
                <a:tailEnd type="triangle"/>
              </a:ln>
              <a:effectLst/>
            </p:spPr>
          </p:cxnSp>
          <p:sp>
            <p:nvSpPr>
              <p:cNvPr id="292" name="Rectangle 291"/>
              <p:cNvSpPr/>
              <p:nvPr/>
            </p:nvSpPr>
            <p:spPr>
              <a:xfrm>
                <a:off x="1871374" y="5978501"/>
                <a:ext cx="265176" cy="109728"/>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sp>
          <p:nvSpPr>
            <p:cNvPr id="270" name="TextBox 269"/>
            <p:cNvSpPr txBox="1"/>
            <p:nvPr/>
          </p:nvSpPr>
          <p:spPr>
            <a:xfrm>
              <a:off x="2870821" y="5285603"/>
              <a:ext cx="1363524" cy="923330"/>
            </a:xfrm>
            <a:prstGeom prst="rect">
              <a:avLst/>
            </a:prstGeom>
            <a:noFill/>
          </p:spPr>
          <p:txBody>
            <a:bodyPr wrap="square" rtlCol="0">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Differential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Mobility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Analyzer</a:t>
              </a:r>
            </a:p>
          </p:txBody>
        </p:sp>
        <p:sp>
          <p:nvSpPr>
            <p:cNvPr id="271" name="TextBox 270"/>
            <p:cNvSpPr txBox="1"/>
            <p:nvPr/>
          </p:nvSpPr>
          <p:spPr>
            <a:xfrm>
              <a:off x="9594295" y="2301948"/>
              <a:ext cx="1363524" cy="923330"/>
            </a:xfrm>
            <a:prstGeom prst="rect">
              <a:avLst/>
            </a:prstGeom>
            <a:noFill/>
          </p:spPr>
          <p:txBody>
            <a:bodyPr wrap="square" rtlCol="0">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Differential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Mobility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Analyzer</a:t>
              </a:r>
            </a:p>
          </p:txBody>
        </p:sp>
        <p:sp>
          <p:nvSpPr>
            <p:cNvPr id="272" name="TextBox 271"/>
            <p:cNvSpPr txBox="1"/>
            <p:nvPr/>
          </p:nvSpPr>
          <p:spPr>
            <a:xfrm>
              <a:off x="385802" y="4404286"/>
              <a:ext cx="1670650" cy="923330"/>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Condensation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Particle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Counter</a:t>
              </a:r>
            </a:p>
          </p:txBody>
        </p:sp>
      </p:grpSp>
      <p:pic>
        <p:nvPicPr>
          <p:cNvPr id="1443" name="Picture 1442"/>
          <p:cNvPicPr>
            <a:picLocks noChangeAspect="1"/>
          </p:cNvPicPr>
          <p:nvPr/>
        </p:nvPicPr>
        <p:blipFill>
          <a:blip r:embed="rId7"/>
          <a:stretch>
            <a:fillRect/>
          </a:stretch>
        </p:blipFill>
        <p:spPr>
          <a:xfrm>
            <a:off x="39914454" y="17741237"/>
            <a:ext cx="3657600" cy="2739875"/>
          </a:xfrm>
          <a:prstGeom prst="rect">
            <a:avLst/>
          </a:prstGeom>
        </p:spPr>
      </p:pic>
      <p:grpSp>
        <p:nvGrpSpPr>
          <p:cNvPr id="1446" name="Group 1445"/>
          <p:cNvGrpSpPr/>
          <p:nvPr/>
        </p:nvGrpSpPr>
        <p:grpSpPr>
          <a:xfrm>
            <a:off x="31592818" y="17741237"/>
            <a:ext cx="3657600" cy="2743200"/>
            <a:chOff x="31546800" y="17434976"/>
            <a:chExt cx="3689931" cy="2789764"/>
          </a:xfrm>
        </p:grpSpPr>
        <p:pic>
          <p:nvPicPr>
            <p:cNvPr id="16" name="Picture 15"/>
            <p:cNvPicPr>
              <a:picLocks noChangeAspect="1"/>
            </p:cNvPicPr>
            <p:nvPr/>
          </p:nvPicPr>
          <p:blipFill>
            <a:blip r:embed="rId8"/>
            <a:stretch>
              <a:fillRect/>
            </a:stretch>
          </p:blipFill>
          <p:spPr>
            <a:xfrm>
              <a:off x="31546800" y="17434976"/>
              <a:ext cx="3657600" cy="2558284"/>
            </a:xfrm>
            <a:prstGeom prst="rect">
              <a:avLst/>
            </a:prstGeom>
          </p:spPr>
        </p:pic>
        <p:pic>
          <p:nvPicPr>
            <p:cNvPr id="1444" name="Picture 1443"/>
            <p:cNvPicPr>
              <a:picLocks noChangeAspect="1"/>
            </p:cNvPicPr>
            <p:nvPr/>
          </p:nvPicPr>
          <p:blipFill>
            <a:blip r:embed="rId9"/>
            <a:stretch>
              <a:fillRect/>
            </a:stretch>
          </p:blipFill>
          <p:spPr>
            <a:xfrm>
              <a:off x="31579131" y="20011934"/>
              <a:ext cx="3657600" cy="212806"/>
            </a:xfrm>
            <a:prstGeom prst="rect">
              <a:avLst/>
            </a:prstGeom>
          </p:spPr>
        </p:pic>
      </p:grpSp>
      <p:grpSp>
        <p:nvGrpSpPr>
          <p:cNvPr id="1447" name="Group 1446"/>
          <p:cNvGrpSpPr/>
          <p:nvPr/>
        </p:nvGrpSpPr>
        <p:grpSpPr>
          <a:xfrm>
            <a:off x="35753636" y="17741237"/>
            <a:ext cx="3657600" cy="2743200"/>
            <a:chOff x="35746556" y="17434071"/>
            <a:chExt cx="3657600" cy="2714259"/>
          </a:xfrm>
        </p:grpSpPr>
        <p:pic>
          <p:nvPicPr>
            <p:cNvPr id="1442" name="Picture 1441"/>
            <p:cNvPicPr>
              <a:picLocks noChangeAspect="1"/>
            </p:cNvPicPr>
            <p:nvPr/>
          </p:nvPicPr>
          <p:blipFill>
            <a:blip r:embed="rId10"/>
            <a:stretch>
              <a:fillRect/>
            </a:stretch>
          </p:blipFill>
          <p:spPr>
            <a:xfrm>
              <a:off x="35746556" y="17434071"/>
              <a:ext cx="3657600" cy="2493818"/>
            </a:xfrm>
            <a:prstGeom prst="rect">
              <a:avLst/>
            </a:prstGeom>
          </p:spPr>
        </p:pic>
        <p:pic>
          <p:nvPicPr>
            <p:cNvPr id="1445" name="Picture 1444"/>
            <p:cNvPicPr>
              <a:picLocks noChangeAspect="1"/>
            </p:cNvPicPr>
            <p:nvPr/>
          </p:nvPicPr>
          <p:blipFill>
            <a:blip r:embed="rId9"/>
            <a:stretch>
              <a:fillRect/>
            </a:stretch>
          </p:blipFill>
          <p:spPr>
            <a:xfrm>
              <a:off x="35746556" y="19935524"/>
              <a:ext cx="3657600" cy="212806"/>
            </a:xfrm>
            <a:prstGeom prst="rect">
              <a:avLst/>
            </a:prstGeom>
          </p:spPr>
        </p:pic>
      </p:grpSp>
      <p:sp>
        <p:nvSpPr>
          <p:cNvPr id="2" name="TextBox 1"/>
          <p:cNvSpPr txBox="1"/>
          <p:nvPr/>
        </p:nvSpPr>
        <p:spPr>
          <a:xfrm>
            <a:off x="15877270" y="9377061"/>
            <a:ext cx="12135754" cy="1380097"/>
          </a:xfrm>
          <a:prstGeom prst="rect">
            <a:avLst/>
          </a:prstGeom>
          <a:noFill/>
        </p:spPr>
        <p:txBody>
          <a:bodyPr wrap="square" rtlCol="0">
            <a:noAutofit/>
          </a:bodyPr>
          <a:lstStyle/>
          <a:p>
            <a:pPr algn="ctr"/>
            <a:r>
              <a:rPr lang="en-US" sz="2000" dirty="0" smtClean="0">
                <a:latin typeface="Microsoft Sans Serif" charset="0"/>
                <a:ea typeface="Microsoft Sans Serif" charset="0"/>
                <a:cs typeface="Microsoft Sans Serif" charset="0"/>
              </a:rPr>
              <a:t>In the first panel, uncoated PSLs pass through a heated region with a high concentration of the organic vapor. In the second panel, coated PSLs (dry) form by the condensation of the organic vapor onto the surface of the PSLs due to the decrease in temperature between the two regions. In the final panel, coated PSLs (wet) form as the dry coated PSLs are exposed to a humidified region and take up water.</a:t>
            </a:r>
            <a:endParaRPr lang="en-US" sz="2000" dirty="0">
              <a:latin typeface="Microsoft Sans Serif" charset="0"/>
              <a:ea typeface="Microsoft Sans Serif" charset="0"/>
              <a:cs typeface="Microsoft Sans Serif" charset="0"/>
            </a:endParaRPr>
          </a:p>
        </p:txBody>
      </p:sp>
      <p:pic>
        <p:nvPicPr>
          <p:cNvPr id="5" name="Picture 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402799" y="21090532"/>
            <a:ext cx="6858000" cy="4571078"/>
          </a:xfrm>
          <a:prstGeom prst="rect">
            <a:avLst/>
          </a:prstGeom>
        </p:spPr>
      </p:pic>
      <p:pic>
        <p:nvPicPr>
          <p:cNvPr id="7" name="Picture 6"/>
          <p:cNvPicPr>
            <a:picLocks/>
          </p:cNvPicPr>
          <p:nvPr/>
        </p:nvPicPr>
        <p:blipFill>
          <a:blip r:embed="rId12">
            <a:extLst>
              <a:ext uri="{28A0092B-C50C-407E-A947-70E740481C1C}">
                <a14:useLocalDpi xmlns:a14="http://schemas.microsoft.com/office/drawing/2010/main" val="0"/>
              </a:ext>
            </a:extLst>
          </a:blip>
          <a:stretch>
            <a:fillRect/>
          </a:stretch>
        </p:blipFill>
        <p:spPr>
          <a:xfrm>
            <a:off x="14630399" y="27029229"/>
            <a:ext cx="6858000" cy="4572000"/>
          </a:xfrm>
          <a:prstGeom prst="rect">
            <a:avLst/>
          </a:prstGeom>
        </p:spPr>
      </p:pic>
      <p:pic>
        <p:nvPicPr>
          <p:cNvPr id="8" name="Picture 7"/>
          <p:cNvPicPr>
            <a:picLocks/>
          </p:cNvPicPr>
          <p:nvPr/>
        </p:nvPicPr>
        <p:blipFill>
          <a:blip r:embed="rId13">
            <a:extLst>
              <a:ext uri="{28A0092B-C50C-407E-A947-70E740481C1C}">
                <a14:useLocalDpi xmlns:a14="http://schemas.microsoft.com/office/drawing/2010/main" val="0"/>
              </a:ext>
            </a:extLst>
          </a:blip>
          <a:stretch>
            <a:fillRect/>
          </a:stretch>
        </p:blipFill>
        <p:spPr>
          <a:xfrm>
            <a:off x="22402799" y="27033210"/>
            <a:ext cx="6858000" cy="4572000"/>
          </a:xfrm>
          <a:prstGeom prst="rect">
            <a:avLst/>
          </a:prstGeom>
        </p:spPr>
      </p:pic>
      <p:pic>
        <p:nvPicPr>
          <p:cNvPr id="10" name="Picture 9"/>
          <p:cNvPicPr>
            <a:picLocks/>
          </p:cNvPicPr>
          <p:nvPr/>
        </p:nvPicPr>
        <p:blipFill>
          <a:blip r:embed="rId14">
            <a:extLst>
              <a:ext uri="{28A0092B-C50C-407E-A947-70E740481C1C}">
                <a14:useLocalDpi xmlns:a14="http://schemas.microsoft.com/office/drawing/2010/main" val="0"/>
              </a:ext>
            </a:extLst>
          </a:blip>
          <a:stretch>
            <a:fillRect/>
          </a:stretch>
        </p:blipFill>
        <p:spPr>
          <a:xfrm>
            <a:off x="14629163" y="21089610"/>
            <a:ext cx="6858000" cy="4572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24370</TotalTime>
  <Words>1383</Words>
  <Application>Microsoft Macintosh PowerPoint</Application>
  <PresentationFormat>Custom</PresentationFormat>
  <Paragraphs>99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Cambria Math</vt:lpstr>
      <vt:lpstr>Helvetica</vt:lpstr>
      <vt:lpstr>Microsoft Sans Serif</vt:lpstr>
      <vt:lpstr>Tahoma</vt:lpstr>
      <vt:lpstr>Arial</vt:lpstr>
      <vt:lpstr>Office Theme</vt:lpstr>
      <vt:lpstr>PowerPoint Presentation</vt:lpstr>
    </vt:vector>
  </TitlesOfParts>
  <Company>University of New Hampshire</Company>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Margaret Greenslade</dc:creator>
  <cp:lastModifiedBy>Brent Lawson</cp:lastModifiedBy>
  <cp:revision>483</cp:revision>
  <dcterms:created xsi:type="dcterms:W3CDTF">2009-10-09T14:20:30Z</dcterms:created>
  <dcterms:modified xsi:type="dcterms:W3CDTF">2017-04-14T15:42:43Z</dcterms:modified>
</cp:coreProperties>
</file>