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Lst>
  <p:sldIdLst>
    <p:sldId id="257"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seph Mancinelli" initials="JM" lastIdx="1" clrIdx="0">
    <p:extLst>
      <p:ext uri="{19B8F6BF-5375-455C-9EA6-DF929625EA0E}">
        <p15:presenceInfo xmlns:p15="http://schemas.microsoft.com/office/powerpoint/2012/main" userId="86c75d8065ababd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16" d="100"/>
          <a:sy n="16" d="100"/>
        </p:scale>
        <p:origin x="185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955280" y="21427334"/>
            <a:ext cx="32918400" cy="5734320"/>
          </a:xfrm>
        </p:spPr>
        <p:txBody>
          <a:bodyPr wrap="none" anchor="t">
            <a:normAutofit/>
          </a:bodyPr>
          <a:lstStyle>
            <a:lvl1pPr algn="r">
              <a:defRPr sz="34560" b="0" spc="-1080">
                <a:gradFill flip="none" rotWithShape="1">
                  <a:gsLst>
                    <a:gs pos="32000">
                      <a:schemeClr val="tx1">
                        <a:lumMod val="89000"/>
                      </a:schemeClr>
                    </a:gs>
                    <a:gs pos="100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7955275" y="18383417"/>
            <a:ext cx="32918400" cy="2968910"/>
          </a:xfrm>
        </p:spPr>
        <p:txBody>
          <a:bodyPr anchor="b">
            <a:normAutofit/>
          </a:bodyPr>
          <a:lstStyle>
            <a:lvl1pPr marL="0" indent="0" algn="r">
              <a:buNone/>
              <a:defRPr sz="1152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613818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303907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3076315" y="21427334"/>
            <a:ext cx="32918400" cy="5734320"/>
          </a:xfrm>
        </p:spPr>
        <p:txBody>
          <a:bodyPr wrap="none" anchor="t">
            <a:normAutofit/>
          </a:bodyPr>
          <a:lstStyle>
            <a:lvl1pPr algn="l">
              <a:defRPr sz="34560" b="0" spc="-108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3076315" y="18383414"/>
            <a:ext cx="32918400" cy="2965546"/>
          </a:xfrm>
        </p:spPr>
        <p:txBody>
          <a:bodyPr anchor="b">
            <a:normAutofit/>
          </a:bodyPr>
          <a:lstStyle>
            <a:lvl1pPr marL="0" indent="0" algn="l">
              <a:buNone/>
              <a:defRPr sz="1152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32606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032000" y="8763000"/>
            <a:ext cx="18090778"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751424" y="8763000"/>
            <a:ext cx="18122256"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789132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032000" y="8069582"/>
            <a:ext cx="18090778" cy="3954778"/>
          </a:xfrm>
        </p:spPr>
        <p:txBody>
          <a:bodyPr anchor="b">
            <a:normAutofit/>
          </a:bodyPr>
          <a:lstStyle>
            <a:lvl1pPr marL="0" indent="0">
              <a:buNone/>
              <a:defRPr sz="9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4032000" y="12024360"/>
            <a:ext cx="18090778"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751426" y="8069582"/>
            <a:ext cx="18127973" cy="3954778"/>
          </a:xfrm>
        </p:spPr>
        <p:txBody>
          <a:bodyPr vert="horz" lIns="91440" tIns="45720" rIns="91440" bIns="45720" rtlCol="0" anchor="b">
            <a:normAutofit/>
          </a:bodyPr>
          <a:lstStyle>
            <a:lvl1pPr>
              <a:buNone/>
              <a:defRPr lang="en-US" sz="9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22751426" y="12024360"/>
            <a:ext cx="18127973"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729897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583107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18716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032003" y="9875520"/>
            <a:ext cx="13147291" cy="18295622"/>
          </a:xfrm>
        </p:spPr>
        <p:txBody>
          <a:bodyPr>
            <a:normAutofit/>
          </a:bodyPr>
          <a:lstStyle>
            <a:lvl1pPr marL="0" indent="0">
              <a:buNone/>
              <a:defRPr sz="672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429709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4032003" y="9875520"/>
            <a:ext cx="13147291" cy="18295622"/>
          </a:xfrm>
        </p:spPr>
        <p:txBody>
          <a:bodyPr>
            <a:normAutofit/>
          </a:bodyPr>
          <a:lstStyle>
            <a:lvl1pPr marL="0" indent="0">
              <a:buNone/>
              <a:defRPr sz="672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409752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0962375"/>
            <a:ext cx="37856160" cy="3932904"/>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3023237" y="4739647"/>
            <a:ext cx="37856160" cy="16222728"/>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023239" y="24895277"/>
            <a:ext cx="37850443" cy="3275866"/>
          </a:xfrm>
        </p:spPr>
        <p:txBody>
          <a:bodyPr/>
          <a:lstStyle>
            <a:lvl1pPr marL="0" indent="0">
              <a:buNone/>
              <a:defRPr sz="576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802975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0"/>
            <a:ext cx="37856160" cy="16964851"/>
          </a:xfrm>
        </p:spPr>
        <p:txBody>
          <a:bodyPr anchor="ctr"/>
          <a:lstStyle>
            <a:lvl1pPr>
              <a:defRPr sz="11520"/>
            </a:lvl1pPr>
          </a:lstStyle>
          <a:p>
            <a:r>
              <a:rPr lang="en-US"/>
              <a:t>Click to edit Master title style</a:t>
            </a:r>
            <a:endParaRPr lang="en-US" dirty="0"/>
          </a:p>
        </p:txBody>
      </p:sp>
      <p:sp>
        <p:nvSpPr>
          <p:cNvPr id="4" name="Text Placeholder 3"/>
          <p:cNvSpPr>
            <a:spLocks noGrp="1"/>
          </p:cNvSpPr>
          <p:nvPr>
            <p:ph type="body" sz="half" idx="2"/>
          </p:nvPr>
        </p:nvSpPr>
        <p:spPr>
          <a:xfrm>
            <a:off x="3023239" y="21549115"/>
            <a:ext cx="37850443" cy="7208765"/>
          </a:xfrm>
        </p:spPr>
        <p:txBody>
          <a:bodyPr anchor="ct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110003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6363" y="1752600"/>
            <a:ext cx="33489907" cy="14365939"/>
          </a:xfrm>
        </p:spPr>
        <p:txBody>
          <a:bodyPr anchor="ctr"/>
          <a:lstStyle>
            <a:lvl1pPr>
              <a:defRPr sz="15840"/>
            </a:lvl1pPr>
          </a:lstStyle>
          <a:p>
            <a:r>
              <a:rPr lang="en-US"/>
              <a:t>Click to edit Master title style</a:t>
            </a:r>
            <a:endParaRPr lang="en-US" dirty="0"/>
          </a:p>
        </p:txBody>
      </p:sp>
      <p:sp>
        <p:nvSpPr>
          <p:cNvPr id="12" name="Text Placeholder 3"/>
          <p:cNvSpPr>
            <a:spLocks noGrp="1"/>
          </p:cNvSpPr>
          <p:nvPr>
            <p:ph type="body" sz="half" idx="13"/>
          </p:nvPr>
        </p:nvSpPr>
        <p:spPr>
          <a:xfrm>
            <a:off x="6194323" y="16154674"/>
            <a:ext cx="31508275" cy="2635046"/>
          </a:xfrm>
        </p:spPr>
        <p:txBody>
          <a:bodyPr anchor="t">
            <a:normAutofit/>
          </a:bodyPr>
          <a:lstStyle>
            <a:lvl1pPr marL="0" indent="0">
              <a:buNone/>
              <a:defRPr sz="504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4" name="Text Placeholder 3"/>
          <p:cNvSpPr>
            <a:spLocks noGrp="1"/>
          </p:cNvSpPr>
          <p:nvPr>
            <p:ph type="body" sz="half" idx="2"/>
          </p:nvPr>
        </p:nvSpPr>
        <p:spPr>
          <a:xfrm>
            <a:off x="3017520" y="21608299"/>
            <a:ext cx="37844726" cy="7149581"/>
          </a:xfrm>
        </p:spPr>
        <p:txBody>
          <a:bodyPr anchor="ctr">
            <a:normAutofit/>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
        <p:nvSpPr>
          <p:cNvPr id="9" name="TextBox 8"/>
          <p:cNvSpPr txBox="1"/>
          <p:nvPr/>
        </p:nvSpPr>
        <p:spPr>
          <a:xfrm>
            <a:off x="3999758" y="3776755"/>
            <a:ext cx="2194560" cy="2806925"/>
          </a:xfrm>
          <a:prstGeom prst="rect">
            <a:avLst/>
          </a:prstGeom>
        </p:spPr>
        <p:txBody>
          <a:bodyPr vert="horz" lIns="329184" tIns="164592" rIns="329184" bIns="164592"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28800" dirty="0">
                <a:solidFill>
                  <a:schemeClr val="tx1"/>
                </a:solidFill>
                <a:effectLst/>
              </a:rPr>
              <a:t>“</a:t>
            </a:r>
          </a:p>
        </p:txBody>
      </p:sp>
      <p:sp>
        <p:nvSpPr>
          <p:cNvPr id="10" name="TextBox 9"/>
          <p:cNvSpPr txBox="1"/>
          <p:nvPr/>
        </p:nvSpPr>
        <p:spPr>
          <a:xfrm>
            <a:off x="37576123" y="13167360"/>
            <a:ext cx="2194560" cy="2806925"/>
          </a:xfrm>
          <a:prstGeom prst="rect">
            <a:avLst/>
          </a:prstGeom>
        </p:spPr>
        <p:txBody>
          <a:bodyPr vert="horz" lIns="329184" tIns="164592" rIns="329184" bIns="164592"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28800" dirty="0">
                <a:solidFill>
                  <a:schemeClr val="tx1"/>
                </a:solidFill>
                <a:effectLst/>
              </a:rPr>
              <a:t>”</a:t>
            </a:r>
          </a:p>
        </p:txBody>
      </p:sp>
    </p:spTree>
    <p:extLst>
      <p:ext uri="{BB962C8B-B14F-4D97-AF65-F5344CB8AC3E}">
        <p14:creationId xmlns:p14="http://schemas.microsoft.com/office/powerpoint/2010/main" val="972633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3023237" y="11169449"/>
            <a:ext cx="37856160" cy="12056808"/>
          </a:xfrm>
        </p:spPr>
        <p:txBody>
          <a:bodyPr anchor="b">
            <a:normAutofit/>
          </a:bodyPr>
          <a:lstStyle>
            <a:lvl1pPr>
              <a:defRPr sz="19440"/>
            </a:lvl1pPr>
          </a:lstStyle>
          <a:p>
            <a:r>
              <a:rPr lang="en-US"/>
              <a:t>Click to edit Master title style</a:t>
            </a:r>
            <a:endParaRPr lang="en-US" dirty="0"/>
          </a:p>
        </p:txBody>
      </p:sp>
      <p:sp>
        <p:nvSpPr>
          <p:cNvPr id="4" name="Text Placeholder 3"/>
          <p:cNvSpPr>
            <a:spLocks noGrp="1"/>
          </p:cNvSpPr>
          <p:nvPr>
            <p:ph type="body" sz="half" idx="2"/>
          </p:nvPr>
        </p:nvSpPr>
        <p:spPr>
          <a:xfrm>
            <a:off x="3023239" y="23282789"/>
            <a:ext cx="37850443" cy="5475091"/>
          </a:xfrm>
        </p:spPr>
        <p:txBody>
          <a:bodyPr anchor="t"/>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765311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3017520" y="1752607"/>
            <a:ext cx="37856160" cy="6362702"/>
          </a:xfrm>
        </p:spPr>
        <p:txBody>
          <a:bodyPr/>
          <a:lstStyle/>
          <a:p>
            <a:r>
              <a:rPr lang="en-US"/>
              <a:t>Click to edit Master title style</a:t>
            </a:r>
            <a:endParaRPr lang="en-US" dirty="0"/>
          </a:p>
        </p:txBody>
      </p:sp>
      <p:sp>
        <p:nvSpPr>
          <p:cNvPr id="7" name="Text Placeholder 2"/>
          <p:cNvSpPr>
            <a:spLocks noGrp="1"/>
          </p:cNvSpPr>
          <p:nvPr>
            <p:ph type="body" idx="1"/>
          </p:nvPr>
        </p:nvSpPr>
        <p:spPr>
          <a:xfrm>
            <a:off x="4814213" y="9052560"/>
            <a:ext cx="10608720" cy="2766058"/>
          </a:xfrm>
        </p:spPr>
        <p:txBody>
          <a:bodyPr anchor="b">
            <a:noAutofit/>
          </a:bodyPr>
          <a:lstStyle>
            <a:lvl1pPr marL="0" indent="0">
              <a:buNone/>
              <a:defRPr sz="864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8" name="Text Placeholder 3"/>
          <p:cNvSpPr>
            <a:spLocks noGrp="1"/>
          </p:cNvSpPr>
          <p:nvPr>
            <p:ph type="body" sz="half" idx="15"/>
          </p:nvPr>
        </p:nvSpPr>
        <p:spPr>
          <a:xfrm>
            <a:off x="4884473" y="12344400"/>
            <a:ext cx="10538462"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9" name="Text Placeholder 4"/>
          <p:cNvSpPr>
            <a:spLocks noGrp="1"/>
          </p:cNvSpPr>
          <p:nvPr>
            <p:ph type="body" sz="quarter" idx="3"/>
          </p:nvPr>
        </p:nvSpPr>
        <p:spPr>
          <a:xfrm>
            <a:off x="16516783" y="9052560"/>
            <a:ext cx="10570469" cy="2766058"/>
          </a:xfrm>
        </p:spPr>
        <p:txBody>
          <a:bodyPr vert="horz" lIns="91440" tIns="45720" rIns="91440" bIns="45720" rtlCol="0" anchor="b">
            <a:noAutofit/>
          </a:bodyPr>
          <a:lstStyle>
            <a:lvl1pPr>
              <a:buNone/>
              <a:defRPr lang="en-US" sz="864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16478789" y="12344400"/>
            <a:ext cx="10608461"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11" name="Text Placeholder 4"/>
          <p:cNvSpPr>
            <a:spLocks noGrp="1"/>
          </p:cNvSpPr>
          <p:nvPr>
            <p:ph type="body" sz="quarter" idx="13"/>
          </p:nvPr>
        </p:nvSpPr>
        <p:spPr>
          <a:xfrm>
            <a:off x="28184532" y="9052560"/>
            <a:ext cx="10555608" cy="2766058"/>
          </a:xfrm>
        </p:spPr>
        <p:txBody>
          <a:bodyPr vert="horz" lIns="91440" tIns="45720" rIns="91440" bIns="45720" rtlCol="0" anchor="b">
            <a:noAutofit/>
          </a:bodyPr>
          <a:lstStyle>
            <a:lvl1pPr>
              <a:buNone/>
              <a:defRPr lang="en-US" sz="864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28184532" y="12344400"/>
            <a:ext cx="10555608"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3" name="Date Placeholder 2"/>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4247176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3017520" y="1752607"/>
            <a:ext cx="37856160" cy="636270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4795507" y="20628014"/>
            <a:ext cx="10584182"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0" name="Picture Placeholder 2"/>
          <p:cNvSpPr>
            <a:spLocks noGrp="1" noChangeAspect="1"/>
          </p:cNvSpPr>
          <p:nvPr>
            <p:ph type="pic" idx="15"/>
          </p:nvPr>
        </p:nvSpPr>
        <p:spPr>
          <a:xfrm>
            <a:off x="4795507" y="10830499"/>
            <a:ext cx="10584182"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a:t>Click icon to add picture</a:t>
            </a:r>
            <a:endParaRPr lang="en-US" dirty="0"/>
          </a:p>
        </p:txBody>
      </p:sp>
      <p:sp>
        <p:nvSpPr>
          <p:cNvPr id="21" name="Text Placeholder 3"/>
          <p:cNvSpPr>
            <a:spLocks noGrp="1"/>
          </p:cNvSpPr>
          <p:nvPr>
            <p:ph type="body" sz="half" idx="18"/>
          </p:nvPr>
        </p:nvSpPr>
        <p:spPr>
          <a:xfrm>
            <a:off x="4795507" y="23394079"/>
            <a:ext cx="10584182"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22" name="Text Placeholder 4"/>
          <p:cNvSpPr>
            <a:spLocks noGrp="1"/>
          </p:cNvSpPr>
          <p:nvPr>
            <p:ph type="body" sz="quarter" idx="3"/>
          </p:nvPr>
        </p:nvSpPr>
        <p:spPr>
          <a:xfrm>
            <a:off x="16448391" y="20628014"/>
            <a:ext cx="10549891"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3" name="Picture Placeholder 2"/>
          <p:cNvSpPr>
            <a:spLocks noGrp="1" noChangeAspect="1"/>
          </p:cNvSpPr>
          <p:nvPr>
            <p:ph type="pic" idx="21"/>
          </p:nvPr>
        </p:nvSpPr>
        <p:spPr>
          <a:xfrm>
            <a:off x="16448386" y="10830499"/>
            <a:ext cx="10549891"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a:t>Click icon to add picture</a:t>
            </a:r>
            <a:endParaRPr lang="en-US" dirty="0"/>
          </a:p>
        </p:txBody>
      </p:sp>
      <p:sp>
        <p:nvSpPr>
          <p:cNvPr id="24" name="Text Placeholder 3"/>
          <p:cNvSpPr>
            <a:spLocks noGrp="1"/>
          </p:cNvSpPr>
          <p:nvPr>
            <p:ph type="body" sz="half" idx="19"/>
          </p:nvPr>
        </p:nvSpPr>
        <p:spPr>
          <a:xfrm>
            <a:off x="16443521" y="23394075"/>
            <a:ext cx="10563864"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25" name="Text Placeholder 4"/>
          <p:cNvSpPr>
            <a:spLocks noGrp="1"/>
          </p:cNvSpPr>
          <p:nvPr>
            <p:ph type="body" sz="quarter" idx="13"/>
          </p:nvPr>
        </p:nvSpPr>
        <p:spPr>
          <a:xfrm>
            <a:off x="28095564" y="20628014"/>
            <a:ext cx="10555608"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6" name="Picture Placeholder 2"/>
          <p:cNvSpPr>
            <a:spLocks noGrp="1" noChangeAspect="1"/>
          </p:cNvSpPr>
          <p:nvPr>
            <p:ph type="pic" idx="22"/>
          </p:nvPr>
        </p:nvSpPr>
        <p:spPr>
          <a:xfrm>
            <a:off x="28095559" y="10830499"/>
            <a:ext cx="10555608"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a:t>Click icon to add picture</a:t>
            </a:r>
            <a:endParaRPr lang="en-US" dirty="0"/>
          </a:p>
        </p:txBody>
      </p:sp>
      <p:sp>
        <p:nvSpPr>
          <p:cNvPr id="27" name="Text Placeholder 3"/>
          <p:cNvSpPr>
            <a:spLocks noGrp="1"/>
          </p:cNvSpPr>
          <p:nvPr>
            <p:ph type="body" sz="half" idx="20"/>
          </p:nvPr>
        </p:nvSpPr>
        <p:spPr>
          <a:xfrm>
            <a:off x="28095111" y="23394065"/>
            <a:ext cx="10569590"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3" name="Date Placeholder 2"/>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73682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585413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4/14/2017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845871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032000" y="8763000"/>
            <a:ext cx="368416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49814465-CD83-4B10-9F2C-FB3D461DA8A0}" type="datetimeFigureOut">
              <a:rPr lang="en-US" smtClean="0"/>
              <a:t>4/14/2017</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CACD152-4387-44DE-A79F-AAAB26775915}" type="slidenum">
              <a:rPr lang="en-US" smtClean="0"/>
              <a:t>‹#›</a:t>
            </a:fld>
            <a:endParaRPr lang="en-US" dirty="0"/>
          </a:p>
        </p:txBody>
      </p:sp>
    </p:spTree>
    <p:extLst>
      <p:ext uri="{BB962C8B-B14F-4D97-AF65-F5344CB8AC3E}">
        <p14:creationId xmlns:p14="http://schemas.microsoft.com/office/powerpoint/2010/main" val="193216863"/>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 id="2147483811" r:id="rId13"/>
    <p:sldLayoutId id="2147483812" r:id="rId14"/>
    <p:sldLayoutId id="2147483813" r:id="rId15"/>
    <p:sldLayoutId id="2147483814" r:id="rId16"/>
    <p:sldLayoutId id="2147483815" r:id="rId17"/>
  </p:sldLayoutIdLst>
  <p:txStyles>
    <p:titleStyle>
      <a:lvl1pPr algn="l" defTabSz="3291840" rtl="0" eaLnBrk="1" latinLnBrk="0" hangingPunct="1">
        <a:lnSpc>
          <a:spcPct val="90000"/>
        </a:lnSpc>
        <a:spcBef>
          <a:spcPct val="0"/>
        </a:spcBef>
        <a:buNone/>
        <a:defRPr sz="2112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15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9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68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7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7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emf"/><Relationship Id="rId11" Type="http://schemas.openxmlformats.org/officeDocument/2006/relationships/image" Target="../media/image1.emf"/><Relationship Id="rId5" Type="http://schemas.openxmlformats.org/officeDocument/2006/relationships/image" Target="../media/image4.emf"/><Relationship Id="rId10" Type="http://schemas.openxmlformats.org/officeDocument/2006/relationships/oleObject" Target="../embeddings/oleObject1.bin"/><Relationship Id="rId4" Type="http://schemas.openxmlformats.org/officeDocument/2006/relationships/image" Target="../media/image3.png"/><Relationship Id="rId9"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3963167" y="18951436"/>
            <a:ext cx="16272461" cy="12930272"/>
          </a:xfrm>
          <a:prstGeom prst="rect">
            <a:avLst/>
          </a:prstGeom>
        </p:spPr>
      </p:pic>
      <p:sp>
        <p:nvSpPr>
          <p:cNvPr id="5" name="TextBox 4"/>
          <p:cNvSpPr txBox="1"/>
          <p:nvPr/>
        </p:nvSpPr>
        <p:spPr>
          <a:xfrm>
            <a:off x="10207260" y="2398706"/>
            <a:ext cx="22251816" cy="6474401"/>
          </a:xfrm>
          <a:prstGeom prst="rect">
            <a:avLst/>
          </a:prstGeom>
          <a:noFill/>
        </p:spPr>
        <p:txBody>
          <a:bodyPr wrap="square" rtlCol="0">
            <a:spAutoFit/>
          </a:bodyPr>
          <a:lstStyle/>
          <a:p>
            <a:endParaRPr lang="en-US" sz="41472" dirty="0"/>
          </a:p>
        </p:txBody>
      </p:sp>
      <p:pic>
        <p:nvPicPr>
          <p:cNvPr id="6" name="Picture 5"/>
          <p:cNvPicPr>
            <a:picLocks noChangeAspect="1"/>
          </p:cNvPicPr>
          <p:nvPr/>
        </p:nvPicPr>
        <p:blipFill>
          <a:blip r:embed="rId4"/>
          <a:stretch>
            <a:fillRect/>
          </a:stretch>
        </p:blipFill>
        <p:spPr>
          <a:xfrm>
            <a:off x="1461075" y="1415546"/>
            <a:ext cx="3702595" cy="3486136"/>
          </a:xfrm>
          <a:prstGeom prst="rect">
            <a:avLst/>
          </a:prstGeom>
        </p:spPr>
      </p:pic>
      <p:sp>
        <p:nvSpPr>
          <p:cNvPr id="7" name="TextBox 6"/>
          <p:cNvSpPr txBox="1"/>
          <p:nvPr/>
        </p:nvSpPr>
        <p:spPr>
          <a:xfrm>
            <a:off x="7476565" y="1613647"/>
            <a:ext cx="30282776" cy="4154984"/>
          </a:xfrm>
          <a:prstGeom prst="rect">
            <a:avLst/>
          </a:prstGeom>
          <a:noFill/>
        </p:spPr>
        <p:txBody>
          <a:bodyPr wrap="square" rtlCol="0">
            <a:spAutoFit/>
          </a:bodyPr>
          <a:lstStyle/>
          <a:p>
            <a:pPr algn="ctr"/>
            <a:r>
              <a:rPr lang="en-US" sz="7200" b="1" dirty="0"/>
              <a:t>Synthesis of </a:t>
            </a:r>
            <a:r>
              <a:rPr lang="en-US" sz="7200" b="1" i="1" dirty="0"/>
              <a:t>p</a:t>
            </a:r>
            <a:r>
              <a:rPr lang="en-US" sz="7200" b="1" dirty="0"/>
              <a:t>-xylene diisocyanide</a:t>
            </a:r>
            <a:r>
              <a:rPr lang="en-US" sz="7200" b="1" i="1" dirty="0"/>
              <a:t> </a:t>
            </a:r>
            <a:r>
              <a:rPr lang="en-US" sz="7200" b="1" dirty="0"/>
              <a:t>and Subsequent Polymerization to Form Poly(2,4-pyrrole-alt-</a:t>
            </a:r>
            <a:r>
              <a:rPr lang="en-US" sz="7200" b="1" i="1" dirty="0"/>
              <a:t>p</a:t>
            </a:r>
            <a:r>
              <a:rPr lang="en-US" sz="7200" b="1" dirty="0"/>
              <a:t>-phenylene)</a:t>
            </a:r>
            <a:r>
              <a:rPr lang="en-US" sz="7200" dirty="0"/>
              <a:t> </a:t>
            </a:r>
          </a:p>
          <a:p>
            <a:pPr algn="ctr"/>
            <a:r>
              <a:rPr lang="en-US" sz="4000" i="1" u="sng" dirty="0"/>
              <a:t>Joey Mancinelli</a:t>
            </a:r>
            <a:r>
              <a:rPr lang="en-US" sz="4000" i="1" dirty="0"/>
              <a:t>,  Justin Cole, Erik Berda </a:t>
            </a:r>
          </a:p>
          <a:p>
            <a:pPr algn="ctr"/>
            <a:r>
              <a:rPr lang="en-US" sz="4000" i="1" dirty="0"/>
              <a:t>jpm2006@wildcats.unh.edu, Department of Chemistry, University of New Hampshire, Durham, NH</a:t>
            </a:r>
          </a:p>
          <a:p>
            <a:pPr algn="ctr"/>
            <a:r>
              <a:rPr lang="en-US" sz="4000" i="1" dirty="0"/>
              <a:t>4/19/17</a:t>
            </a:r>
          </a:p>
        </p:txBody>
      </p:sp>
      <p:sp>
        <p:nvSpPr>
          <p:cNvPr id="9" name="TextBox 8"/>
          <p:cNvSpPr txBox="1"/>
          <p:nvPr/>
        </p:nvSpPr>
        <p:spPr>
          <a:xfrm>
            <a:off x="2205317" y="5921521"/>
            <a:ext cx="12425082" cy="584775"/>
          </a:xfrm>
          <a:prstGeom prst="rect">
            <a:avLst/>
          </a:prstGeom>
          <a:noFill/>
        </p:spPr>
        <p:txBody>
          <a:bodyPr wrap="square" rtlCol="0">
            <a:spAutoFit/>
          </a:bodyPr>
          <a:lstStyle/>
          <a:p>
            <a:endParaRPr lang="en-US" sz="3200" dirty="0"/>
          </a:p>
        </p:txBody>
      </p:sp>
      <p:sp>
        <p:nvSpPr>
          <p:cNvPr id="10" name="TextBox 9"/>
          <p:cNvSpPr txBox="1"/>
          <p:nvPr/>
        </p:nvSpPr>
        <p:spPr>
          <a:xfrm>
            <a:off x="968496" y="6466267"/>
            <a:ext cx="12890612" cy="25083790"/>
          </a:xfrm>
          <a:prstGeom prst="rect">
            <a:avLst/>
          </a:prstGeom>
          <a:noFill/>
        </p:spPr>
        <p:txBody>
          <a:bodyPr wrap="square" rtlCol="0">
            <a:spAutoFit/>
          </a:bodyPr>
          <a:lstStyle/>
          <a:p>
            <a:r>
              <a:rPr lang="en-US" sz="6600" b="1" dirty="0">
                <a:latin typeface="Trebuchet MS" panose="020B0603020202020204" pitchFamily="34" charset="0"/>
                <a:cs typeface="Arial" panose="020B0604020202020204" pitchFamily="34" charset="0"/>
              </a:rPr>
              <a:t>Introduction:</a:t>
            </a:r>
            <a:endParaRPr lang="en-US" sz="4000" dirty="0">
              <a:latin typeface="Trebuchet MS" panose="020B0603020202020204" pitchFamily="34" charset="0"/>
              <a:cs typeface="Arial" panose="020B0604020202020204" pitchFamily="34" charset="0"/>
            </a:endParaRPr>
          </a:p>
          <a:p>
            <a:r>
              <a:rPr lang="en-US" sz="4000" dirty="0">
                <a:latin typeface="Trebuchet MS" panose="020B0603020202020204" pitchFamily="34" charset="0"/>
                <a:cs typeface="Arial" panose="020B0604020202020204" pitchFamily="34" charset="0"/>
              </a:rPr>
              <a:t>Polypyrrole is a conjugated organic polymer that has many practical applications, including use in organic solar cells, batteries, and chemical sensors</a:t>
            </a:r>
            <a:r>
              <a:rPr lang="en-US" sz="4000" baseline="30000" dirty="0">
                <a:latin typeface="Trebuchet MS" panose="020B0603020202020204" pitchFamily="34" charset="0"/>
                <a:cs typeface="Arial" panose="020B0604020202020204" pitchFamily="34" charset="0"/>
              </a:rPr>
              <a:t>1</a:t>
            </a:r>
            <a:r>
              <a:rPr lang="en-US" sz="4000" dirty="0">
                <a:latin typeface="Trebuchet MS" panose="020B0603020202020204" pitchFamily="34" charset="0"/>
                <a:cs typeface="Arial" panose="020B0604020202020204" pitchFamily="34" charset="0"/>
              </a:rPr>
              <a:t>. The scope of the research is the promise of new organo-electronics that will replace archaic, outdated materials. This experiment is a novel synthetic route to 2,4 substituted polypyrrole (Scheme 1). There are many reported ways of making 2,5 substituted polypyrroles, however synthetic routes to achieve 2,4 substituted polypyrrole have not been reported in the literature. The classic structure of polypyrrole is shown below in the 2,5 substituted conformer (Figure 1). The synthetic route utilized an efficient two-step synthesis to synthesize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diisocyanide starting from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diiamine. The </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-xylene diisocyanide monomer will then be polymerized to afford poly(2,4-pyrrole-alt-</a:t>
            </a:r>
            <a:r>
              <a:rPr lang="en-US" sz="4000" i="1" dirty="0">
                <a:latin typeface="Trebuchet MS" panose="020B0603020202020204" pitchFamily="34" charset="0"/>
                <a:cs typeface="Arial" panose="020B0604020202020204" pitchFamily="34" charset="0"/>
              </a:rPr>
              <a:t>p</a:t>
            </a:r>
            <a:r>
              <a:rPr lang="en-US" sz="4000" dirty="0">
                <a:latin typeface="Trebuchet MS" panose="020B0603020202020204" pitchFamily="34" charset="0"/>
                <a:cs typeface="Arial" panose="020B0604020202020204" pitchFamily="34" charset="0"/>
              </a:rPr>
              <a:t>-phenylene) (Figure 2). </a:t>
            </a: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6600" dirty="0">
              <a:latin typeface="Trebuchet MS" panose="020B0603020202020204" pitchFamily="34" charset="0"/>
              <a:cs typeface="Arial" panose="020B0604020202020204" pitchFamily="34" charset="0"/>
            </a:endParaRPr>
          </a:p>
          <a:p>
            <a:endParaRPr lang="en-US" sz="6600" dirty="0">
              <a:latin typeface="Trebuchet MS" panose="020B0603020202020204" pitchFamily="34" charset="0"/>
              <a:cs typeface="Arial" panose="020B0604020202020204" pitchFamily="34" charset="0"/>
            </a:endParaRPr>
          </a:p>
          <a:p>
            <a:endParaRPr lang="en-US" sz="6600" dirty="0">
              <a:latin typeface="Trebuchet MS" panose="020B0603020202020204" pitchFamily="34" charset="0"/>
              <a:cs typeface="Arial" panose="020B0604020202020204" pitchFamily="34" charset="0"/>
            </a:endParaRPr>
          </a:p>
          <a:p>
            <a:r>
              <a:rPr lang="en-US" sz="4000" b="1" dirty="0">
                <a:latin typeface="Trebuchet MS" panose="020B0603020202020204" pitchFamily="34" charset="0"/>
                <a:cs typeface="Arial" panose="020B0604020202020204" pitchFamily="34" charset="0"/>
              </a:rPr>
              <a:t>Figure 1. Sample structure of the classically synthesized 2,5 substituted polypyrrole.</a:t>
            </a: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endParaRPr lang="en-US" sz="4000" b="1" dirty="0">
              <a:latin typeface="Trebuchet MS" panose="020B0603020202020204" pitchFamily="34" charset="0"/>
              <a:cs typeface="Arial" panose="020B0604020202020204" pitchFamily="34" charset="0"/>
            </a:endParaRPr>
          </a:p>
          <a:p>
            <a:r>
              <a:rPr lang="en-US" sz="4000" b="1" dirty="0">
                <a:latin typeface="Trebuchet MS" panose="020B0603020202020204" pitchFamily="34" charset="0"/>
                <a:cs typeface="Arial" panose="020B0604020202020204" pitchFamily="34" charset="0"/>
              </a:rPr>
              <a:t>Figure 2. The target 2,4 substituted polypyrrole, Poly(2,4-pyrrole-alt-</a:t>
            </a:r>
            <a:r>
              <a:rPr lang="en-US" sz="4000" b="1" i="1" dirty="0">
                <a:latin typeface="Trebuchet MS" panose="020B0603020202020204" pitchFamily="34" charset="0"/>
                <a:cs typeface="Arial" panose="020B0604020202020204" pitchFamily="34" charset="0"/>
              </a:rPr>
              <a:t>p</a:t>
            </a:r>
            <a:r>
              <a:rPr lang="en-US" sz="4000" b="1" dirty="0">
                <a:latin typeface="Trebuchet MS" panose="020B0603020202020204" pitchFamily="34" charset="0"/>
                <a:cs typeface="Arial" panose="020B0604020202020204" pitchFamily="34" charset="0"/>
              </a:rPr>
              <a:t>-phenylene).</a:t>
            </a:r>
          </a:p>
        </p:txBody>
      </p:sp>
      <p:sp>
        <p:nvSpPr>
          <p:cNvPr id="15" name="TextBox 14"/>
          <p:cNvSpPr txBox="1"/>
          <p:nvPr/>
        </p:nvSpPr>
        <p:spPr>
          <a:xfrm>
            <a:off x="30773261" y="5901709"/>
            <a:ext cx="12747811" cy="26099453"/>
          </a:xfrm>
          <a:prstGeom prst="rect">
            <a:avLst/>
          </a:prstGeom>
          <a:noFill/>
        </p:spPr>
        <p:txBody>
          <a:bodyPr wrap="square" rtlCol="0">
            <a:spAutoFit/>
          </a:bodyPr>
          <a:lstStyle/>
          <a:p>
            <a:r>
              <a:rPr lang="en-US" sz="6600" b="1" dirty="0">
                <a:latin typeface="Trebuchet MS" panose="020B0603020202020204" pitchFamily="34" charset="0"/>
              </a:rPr>
              <a:t>Future Work:</a:t>
            </a:r>
            <a:endParaRPr lang="en-US" sz="4000" dirty="0">
              <a:latin typeface="Trebuchet MS" panose="020B0603020202020204" pitchFamily="34" charset="0"/>
            </a:endParaRPr>
          </a:p>
          <a:p>
            <a:r>
              <a:rPr lang="en-US" sz="4000" dirty="0">
                <a:latin typeface="Trebuchet MS" panose="020B0603020202020204" pitchFamily="34" charset="0"/>
              </a:rPr>
              <a:t>The two-step synthesis used to synthesize the diisocyanide monomer will continue to be used in the future to obtain purified product (3). Further, the polymerization step (Scheme 1) which was unsuccessful in this experiment, will be used again to polymerize </a:t>
            </a:r>
            <a:r>
              <a:rPr lang="en-US" sz="4000" i="1" dirty="0">
                <a:latin typeface="Trebuchet MS" panose="020B0603020202020204" pitchFamily="34" charset="0"/>
              </a:rPr>
              <a:t>p</a:t>
            </a:r>
            <a:r>
              <a:rPr lang="en-US" sz="4000" dirty="0">
                <a:latin typeface="Trebuchet MS" panose="020B0603020202020204" pitchFamily="34" charset="0"/>
              </a:rPr>
              <a:t>-xylene diisocyanide and afford poly(2,4-pyrrole-alt-</a:t>
            </a:r>
            <a:r>
              <a:rPr lang="en-US" sz="4000" i="1" dirty="0">
                <a:latin typeface="Trebuchet MS" panose="020B0603020202020204" pitchFamily="34" charset="0"/>
              </a:rPr>
              <a:t>p</a:t>
            </a:r>
            <a:r>
              <a:rPr lang="en-US" sz="4000" dirty="0">
                <a:latin typeface="Trebuchet MS" panose="020B0603020202020204" pitchFamily="34" charset="0"/>
              </a:rPr>
              <a:t>-phenylene). Steps of the synthesis could also be performed with different reagents. For example, many reagents exist that can formylate the diamine. Examples include formic acid or formaldehyde</a:t>
            </a:r>
            <a:r>
              <a:rPr lang="en-US" sz="4000" baseline="30000" dirty="0">
                <a:latin typeface="Trebuchet MS" panose="020B0603020202020204" pitchFamily="34" charset="0"/>
              </a:rPr>
              <a:t>3</a:t>
            </a:r>
            <a:r>
              <a:rPr lang="en-US" sz="4000" dirty="0">
                <a:latin typeface="Trebuchet MS" panose="020B0603020202020204" pitchFamily="34" charset="0"/>
              </a:rPr>
              <a:t>. Also, a different copper (I) source or a different ligand could be used in the cycloaddition polymerization.</a:t>
            </a:r>
          </a:p>
          <a:p>
            <a:endParaRPr lang="en-US" sz="6600" b="1" dirty="0">
              <a:latin typeface="Trebuchet MS" panose="020B0603020202020204" pitchFamily="34" charset="0"/>
            </a:endParaRPr>
          </a:p>
          <a:p>
            <a:r>
              <a:rPr lang="en-US" sz="6600" b="1" dirty="0">
                <a:latin typeface="Trebuchet MS" panose="020B0603020202020204" pitchFamily="34" charset="0"/>
              </a:rPr>
              <a:t>Conclusions:</a:t>
            </a:r>
          </a:p>
          <a:p>
            <a:r>
              <a:rPr lang="en-US" sz="4000" dirty="0">
                <a:latin typeface="Trebuchet MS" panose="020B0603020202020204" pitchFamily="34" charset="0"/>
              </a:rPr>
              <a:t>Synthesis of both the intermediate product and final product in the diisocyanide monomer synthesis were conclusive by </a:t>
            </a:r>
            <a:r>
              <a:rPr lang="en-US" sz="4000" baseline="30000" dirty="0">
                <a:latin typeface="Trebuchet MS" panose="020B0603020202020204" pitchFamily="34" charset="0"/>
              </a:rPr>
              <a:t>1</a:t>
            </a:r>
            <a:r>
              <a:rPr lang="en-US" sz="4000" dirty="0">
                <a:latin typeface="Trebuchet MS" panose="020B0603020202020204" pitchFamily="34" charset="0"/>
              </a:rPr>
              <a:t>H NMR characterization. However, further experimentation is needed to synthesize the final polypyrrole, as </a:t>
            </a:r>
            <a:r>
              <a:rPr lang="en-US" sz="4000" baseline="30000" dirty="0">
                <a:latin typeface="Trebuchet MS" panose="020B0603020202020204" pitchFamily="34" charset="0"/>
              </a:rPr>
              <a:t>1</a:t>
            </a:r>
            <a:r>
              <a:rPr lang="en-US" sz="4000" dirty="0">
                <a:latin typeface="Trebuchet MS" panose="020B0603020202020204" pitchFamily="34" charset="0"/>
              </a:rPr>
              <a:t>H NMR data shows no broadening of the peaks between the monomer NMR and the NMR taken of the polymer after the reaction ran for 24 hours. </a:t>
            </a:r>
            <a:endParaRPr lang="en-US" sz="4000" baseline="30000" dirty="0">
              <a:latin typeface="Trebuchet MS" panose="020B0603020202020204" pitchFamily="34" charset="0"/>
            </a:endParaRPr>
          </a:p>
          <a:p>
            <a:endParaRPr lang="en-US" sz="4000" dirty="0">
              <a:latin typeface="Trebuchet MS" panose="020B0603020202020204" pitchFamily="34" charset="0"/>
            </a:endParaRPr>
          </a:p>
          <a:p>
            <a:r>
              <a:rPr lang="en-US" sz="6600" dirty="0">
                <a:latin typeface="Trebuchet MS" panose="020B0603020202020204" pitchFamily="34" charset="0"/>
              </a:rPr>
              <a:t>Acknowledgements: </a:t>
            </a:r>
          </a:p>
          <a:p>
            <a:r>
              <a:rPr lang="en-US" sz="4000" dirty="0">
                <a:latin typeface="Trebuchet MS" panose="020B0603020202020204" pitchFamily="34" charset="0"/>
              </a:rPr>
              <a:t>I would like to thank Justin Cole, Erik Berda, and the rest of Berda Research Group. I would also like to thank the University of New Hampshire Chemistry Department.</a:t>
            </a:r>
          </a:p>
          <a:p>
            <a:endParaRPr lang="en-US" sz="4000" dirty="0">
              <a:latin typeface="Trebuchet MS" panose="020B0603020202020204" pitchFamily="34" charset="0"/>
            </a:endParaRPr>
          </a:p>
          <a:p>
            <a:r>
              <a:rPr lang="en-US" sz="6600" dirty="0">
                <a:latin typeface="Trebuchet MS" panose="020B0603020202020204" pitchFamily="34" charset="0"/>
              </a:rPr>
              <a:t>References:</a:t>
            </a:r>
          </a:p>
          <a:p>
            <a:pPr marL="742950" indent="-742950">
              <a:buFont typeface="+mj-lt"/>
              <a:buAutoNum type="arabicPeriod"/>
            </a:pPr>
            <a:r>
              <a:rPr lang="en-US" sz="4000" dirty="0"/>
              <a:t>Lange, U.; Roznyatovskaya, N. V.; Mirsky, V. M. Conducting polymers in chemical sensors and arrays. </a:t>
            </a:r>
            <a:r>
              <a:rPr lang="en-US" sz="4000" i="1" dirty="0"/>
              <a:t>Analytica Chimica Acta </a:t>
            </a:r>
            <a:r>
              <a:rPr lang="en-US" sz="4000" b="1" dirty="0"/>
              <a:t>2008, </a:t>
            </a:r>
            <a:r>
              <a:rPr lang="en-US" sz="4000" dirty="0"/>
              <a:t>614</a:t>
            </a:r>
            <a:r>
              <a:rPr lang="en-US" sz="4000" i="1" dirty="0"/>
              <a:t>, </a:t>
            </a:r>
            <a:r>
              <a:rPr lang="en-US" sz="4000" dirty="0"/>
              <a:t>1-26.</a:t>
            </a:r>
          </a:p>
          <a:p>
            <a:pPr marL="742950" indent="-742950">
              <a:buFont typeface="+mj-lt"/>
              <a:buAutoNum type="arabicPeriod"/>
            </a:pPr>
            <a:r>
              <a:rPr lang="en-US" sz="4000" dirty="0"/>
              <a:t>Daniel G. Rivera, DGR.; and Ludger A. Wessjohann, LAW. </a:t>
            </a:r>
            <a:r>
              <a:rPr lang="en-US" sz="4000" i="1" dirty="0"/>
              <a:t>J. Am. Chem. Soc</a:t>
            </a:r>
            <a:r>
              <a:rPr lang="en-US" sz="4000" dirty="0"/>
              <a:t>. </a:t>
            </a:r>
            <a:r>
              <a:rPr lang="en-US" sz="4000" b="1" dirty="0"/>
              <a:t>2006</a:t>
            </a:r>
            <a:r>
              <a:rPr lang="en-US" sz="4000" dirty="0"/>
              <a:t>, 128, 7122-7123.</a:t>
            </a:r>
          </a:p>
          <a:p>
            <a:pPr marL="742950" indent="-742950">
              <a:buFont typeface="+mj-lt"/>
              <a:buAutoNum type="arabicPeriod"/>
            </a:pPr>
            <a:r>
              <a:rPr lang="en-US" sz="4000" dirty="0"/>
              <a:t>Gerack, C. J.; and McElwee-White, L.; Formylation of Amines. </a:t>
            </a:r>
            <a:r>
              <a:rPr lang="en-US" sz="4000" i="1" dirty="0"/>
              <a:t>Molecules</a:t>
            </a:r>
            <a:r>
              <a:rPr lang="en-US" sz="4000" dirty="0"/>
              <a:t> </a:t>
            </a:r>
            <a:r>
              <a:rPr lang="en-US" sz="4000" b="1" dirty="0"/>
              <a:t>2014,</a:t>
            </a:r>
            <a:r>
              <a:rPr lang="en-US" sz="4000" dirty="0"/>
              <a:t> 19, 7689-7713.</a:t>
            </a:r>
          </a:p>
        </p:txBody>
      </p:sp>
      <p:sp>
        <p:nvSpPr>
          <p:cNvPr id="13" name="TextBox 12"/>
          <p:cNvSpPr txBox="1"/>
          <p:nvPr/>
        </p:nvSpPr>
        <p:spPr>
          <a:xfrm>
            <a:off x="14200153" y="5440954"/>
            <a:ext cx="16075571" cy="25206900"/>
          </a:xfrm>
          <a:prstGeom prst="rect">
            <a:avLst/>
          </a:prstGeom>
          <a:noFill/>
        </p:spPr>
        <p:txBody>
          <a:bodyPr wrap="square" rtlCol="0">
            <a:spAutoFit/>
          </a:bodyPr>
          <a:lstStyle/>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r>
              <a:rPr lang="en-US" sz="4000" b="1" dirty="0">
                <a:latin typeface="Trebuchet MS" panose="020B0603020202020204" pitchFamily="34" charset="0"/>
              </a:rPr>
              <a:t>Scheme 1. Synthetic route to obtain </a:t>
            </a:r>
            <a:r>
              <a:rPr lang="en-US" sz="4000" b="1" i="1" dirty="0">
                <a:latin typeface="Trebuchet MS" panose="020B0603020202020204" pitchFamily="34" charset="0"/>
              </a:rPr>
              <a:t>p</a:t>
            </a:r>
            <a:r>
              <a:rPr lang="en-US" sz="4000" b="1" dirty="0">
                <a:latin typeface="Trebuchet MS" panose="020B0603020202020204" pitchFamily="34" charset="0"/>
              </a:rPr>
              <a:t>-xylene diisocyanide and polymerization to obtain poly(2,4-pyrrole-alt-</a:t>
            </a:r>
            <a:r>
              <a:rPr lang="en-US" sz="4000" b="1" i="1" dirty="0">
                <a:latin typeface="Trebuchet MS" panose="020B0603020202020204" pitchFamily="34" charset="0"/>
              </a:rPr>
              <a:t>p</a:t>
            </a:r>
            <a:r>
              <a:rPr lang="en-US" sz="4000" b="1" dirty="0">
                <a:latin typeface="Trebuchet MS" panose="020B0603020202020204" pitchFamily="34" charset="0"/>
              </a:rPr>
              <a:t>-phenylene)</a:t>
            </a:r>
            <a:r>
              <a:rPr lang="en-US" sz="4000" b="1" baseline="30000" dirty="0">
                <a:latin typeface="Trebuchet MS" panose="020B0603020202020204" pitchFamily="34" charset="0"/>
              </a:rPr>
              <a:t>2</a:t>
            </a:r>
            <a:r>
              <a:rPr lang="en-US" sz="4000" b="1" dirty="0">
                <a:latin typeface="Trebuchet MS" panose="020B0603020202020204" pitchFamily="34" charset="0"/>
              </a:rPr>
              <a:t>. </a:t>
            </a:r>
            <a:endParaRPr lang="en-US" sz="6600" b="1" dirty="0">
              <a:latin typeface="Trebuchet MS" panose="020B0603020202020204" pitchFamily="34" charset="0"/>
            </a:endParaRPr>
          </a:p>
          <a:p>
            <a:r>
              <a:rPr lang="en-US" sz="6600" b="1" dirty="0">
                <a:latin typeface="Trebuchet MS" panose="020B0603020202020204" pitchFamily="34" charset="0"/>
              </a:rPr>
              <a:t>Results and Discussion:</a:t>
            </a:r>
          </a:p>
          <a:p>
            <a:r>
              <a:rPr lang="en-US" sz="4000" dirty="0">
                <a:latin typeface="Trebuchet MS" panose="020B0603020202020204" pitchFamily="34" charset="0"/>
              </a:rPr>
              <a:t>Successful synthesis of both (2) and (3) were conclusive based on NMR analysis, however the yields on both (2) and (3) were low. Each product was characterized by NMR below and based on the spectrum synthesis of the (2) and (3) was successful. However, based on the NMR data for the polymerization of product (3), results do not show conclusively that polymerization was achieved to afford product (5), as there is an absence of broadening on the NMR of the polymer compared to the NMR of the monomer. </a:t>
            </a: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6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pPr algn="ctr"/>
            <a:endParaRPr lang="en-US" sz="6600" b="1" dirty="0"/>
          </a:p>
        </p:txBody>
      </p:sp>
      <p:pic>
        <p:nvPicPr>
          <p:cNvPr id="24" name="Picture 23"/>
          <p:cNvPicPr>
            <a:picLocks noChangeAspect="1"/>
          </p:cNvPicPr>
          <p:nvPr/>
        </p:nvPicPr>
        <p:blipFill>
          <a:blip r:embed="rId5"/>
          <a:stretch>
            <a:fillRect/>
          </a:stretch>
        </p:blipFill>
        <p:spPr>
          <a:xfrm>
            <a:off x="17963890" y="19810298"/>
            <a:ext cx="3167556" cy="1947525"/>
          </a:xfrm>
          <a:prstGeom prst="rect">
            <a:avLst/>
          </a:prstGeom>
        </p:spPr>
      </p:pic>
      <p:pic>
        <p:nvPicPr>
          <p:cNvPr id="26" name="Picture 25"/>
          <p:cNvPicPr>
            <a:picLocks noChangeAspect="1"/>
          </p:cNvPicPr>
          <p:nvPr/>
        </p:nvPicPr>
        <p:blipFill>
          <a:blip r:embed="rId6"/>
          <a:stretch>
            <a:fillRect/>
          </a:stretch>
        </p:blipFill>
        <p:spPr>
          <a:xfrm>
            <a:off x="17963890" y="26829896"/>
            <a:ext cx="4135507" cy="1965438"/>
          </a:xfrm>
          <a:prstGeom prst="rect">
            <a:avLst/>
          </a:prstGeom>
        </p:spPr>
      </p:pic>
      <p:pic>
        <p:nvPicPr>
          <p:cNvPr id="37" name="Picture 36"/>
          <p:cNvPicPr>
            <a:picLocks noChangeAspect="1"/>
          </p:cNvPicPr>
          <p:nvPr/>
        </p:nvPicPr>
        <p:blipFill>
          <a:blip r:embed="rId7"/>
          <a:stretch>
            <a:fillRect/>
          </a:stretch>
        </p:blipFill>
        <p:spPr>
          <a:xfrm>
            <a:off x="17771830" y="23228287"/>
            <a:ext cx="4327567" cy="2115150"/>
          </a:xfrm>
          <a:prstGeom prst="rect">
            <a:avLst/>
          </a:prstGeom>
        </p:spPr>
      </p:pic>
      <p:pic>
        <p:nvPicPr>
          <p:cNvPr id="3" name="Picture 2"/>
          <p:cNvPicPr>
            <a:picLocks noChangeAspect="1"/>
          </p:cNvPicPr>
          <p:nvPr/>
        </p:nvPicPr>
        <p:blipFill>
          <a:blip r:embed="rId8"/>
          <a:stretch>
            <a:fillRect/>
          </a:stretch>
        </p:blipFill>
        <p:spPr>
          <a:xfrm>
            <a:off x="3184801" y="24067902"/>
            <a:ext cx="6168548" cy="3948078"/>
          </a:xfrm>
          <a:prstGeom prst="rect">
            <a:avLst/>
          </a:prstGeom>
        </p:spPr>
      </p:pic>
      <p:sp>
        <p:nvSpPr>
          <p:cNvPr id="8" name="TextBox 7"/>
          <p:cNvSpPr txBox="1"/>
          <p:nvPr/>
        </p:nvSpPr>
        <p:spPr>
          <a:xfrm>
            <a:off x="16683259" y="23249425"/>
            <a:ext cx="420914" cy="584775"/>
          </a:xfrm>
          <a:prstGeom prst="rect">
            <a:avLst/>
          </a:prstGeom>
          <a:noFill/>
        </p:spPr>
        <p:txBody>
          <a:bodyPr wrap="square" rtlCol="0">
            <a:spAutoFit/>
          </a:bodyPr>
          <a:lstStyle/>
          <a:p>
            <a:r>
              <a:rPr lang="en-US" sz="3200" dirty="0"/>
              <a:t>b</a:t>
            </a:r>
          </a:p>
        </p:txBody>
      </p:sp>
      <p:sp>
        <p:nvSpPr>
          <p:cNvPr id="11" name="TextBox 10"/>
          <p:cNvSpPr txBox="1"/>
          <p:nvPr/>
        </p:nvSpPr>
        <p:spPr>
          <a:xfrm>
            <a:off x="21072604" y="25124185"/>
            <a:ext cx="424663" cy="584775"/>
          </a:xfrm>
          <a:prstGeom prst="rect">
            <a:avLst/>
          </a:prstGeom>
          <a:noFill/>
        </p:spPr>
        <p:txBody>
          <a:bodyPr wrap="square" rtlCol="0">
            <a:spAutoFit/>
          </a:bodyPr>
          <a:lstStyle/>
          <a:p>
            <a:r>
              <a:rPr lang="en-US" sz="3200" dirty="0"/>
              <a:t>a</a:t>
            </a:r>
          </a:p>
        </p:txBody>
      </p:sp>
      <p:sp>
        <p:nvSpPr>
          <p:cNvPr id="12" name="TextBox 11"/>
          <p:cNvSpPr txBox="1"/>
          <p:nvPr/>
        </p:nvSpPr>
        <p:spPr>
          <a:xfrm>
            <a:off x="15169939" y="28015980"/>
            <a:ext cx="184731" cy="369332"/>
          </a:xfrm>
          <a:prstGeom prst="rect">
            <a:avLst/>
          </a:prstGeom>
          <a:noFill/>
        </p:spPr>
        <p:txBody>
          <a:bodyPr wrap="none" rtlCol="0">
            <a:spAutoFit/>
          </a:bodyPr>
          <a:lstStyle/>
          <a:p>
            <a:endParaRPr lang="en-US" dirty="0"/>
          </a:p>
        </p:txBody>
      </p:sp>
      <p:sp>
        <p:nvSpPr>
          <p:cNvPr id="14" name="TextBox 13"/>
          <p:cNvSpPr txBox="1"/>
          <p:nvPr/>
        </p:nvSpPr>
        <p:spPr>
          <a:xfrm>
            <a:off x="15084410" y="28714298"/>
            <a:ext cx="355787" cy="584775"/>
          </a:xfrm>
          <a:prstGeom prst="rect">
            <a:avLst/>
          </a:prstGeom>
          <a:noFill/>
        </p:spPr>
        <p:txBody>
          <a:bodyPr wrap="square" rtlCol="0">
            <a:spAutoFit/>
          </a:bodyPr>
          <a:lstStyle/>
          <a:p>
            <a:r>
              <a:rPr lang="en-US" sz="3200" dirty="0"/>
              <a:t>b</a:t>
            </a:r>
          </a:p>
        </p:txBody>
      </p:sp>
      <p:sp>
        <p:nvSpPr>
          <p:cNvPr id="17" name="TextBox 16"/>
          <p:cNvSpPr txBox="1"/>
          <p:nvPr/>
        </p:nvSpPr>
        <p:spPr>
          <a:xfrm>
            <a:off x="15719875" y="28515210"/>
            <a:ext cx="667658" cy="584775"/>
          </a:xfrm>
          <a:prstGeom prst="rect">
            <a:avLst/>
          </a:prstGeom>
          <a:noFill/>
        </p:spPr>
        <p:txBody>
          <a:bodyPr wrap="square" rtlCol="0">
            <a:spAutoFit/>
          </a:bodyPr>
          <a:lstStyle/>
          <a:p>
            <a:r>
              <a:rPr lang="en-US" sz="3200" dirty="0"/>
              <a:t>a</a:t>
            </a:r>
          </a:p>
        </p:txBody>
      </p:sp>
      <p:sp>
        <p:nvSpPr>
          <p:cNvPr id="42" name="TextBox 41"/>
          <p:cNvSpPr txBox="1"/>
          <p:nvPr/>
        </p:nvSpPr>
        <p:spPr>
          <a:xfrm>
            <a:off x="17104173" y="26649284"/>
            <a:ext cx="667658" cy="584775"/>
          </a:xfrm>
          <a:prstGeom prst="rect">
            <a:avLst/>
          </a:prstGeom>
          <a:noFill/>
        </p:spPr>
        <p:txBody>
          <a:bodyPr wrap="square" rtlCol="0">
            <a:spAutoFit/>
          </a:bodyPr>
          <a:lstStyle/>
          <a:p>
            <a:r>
              <a:rPr lang="en-US" sz="3200" dirty="0"/>
              <a:t>d</a:t>
            </a:r>
          </a:p>
        </p:txBody>
      </p:sp>
      <p:sp>
        <p:nvSpPr>
          <p:cNvPr id="43" name="TextBox 42"/>
          <p:cNvSpPr txBox="1"/>
          <p:nvPr/>
        </p:nvSpPr>
        <p:spPr>
          <a:xfrm>
            <a:off x="21713539" y="26472674"/>
            <a:ext cx="667658" cy="584775"/>
          </a:xfrm>
          <a:prstGeom prst="rect">
            <a:avLst/>
          </a:prstGeom>
          <a:noFill/>
        </p:spPr>
        <p:txBody>
          <a:bodyPr wrap="square" rtlCol="0">
            <a:spAutoFit/>
          </a:bodyPr>
          <a:lstStyle/>
          <a:p>
            <a:r>
              <a:rPr lang="en-US" sz="3200" dirty="0"/>
              <a:t>c</a:t>
            </a:r>
          </a:p>
        </p:txBody>
      </p:sp>
      <p:pic>
        <p:nvPicPr>
          <p:cNvPr id="23" name="Picture 22"/>
          <p:cNvPicPr>
            <a:picLocks noChangeAspect="1"/>
          </p:cNvPicPr>
          <p:nvPr/>
        </p:nvPicPr>
        <p:blipFill>
          <a:blip r:embed="rId9"/>
          <a:stretch>
            <a:fillRect/>
          </a:stretch>
        </p:blipFill>
        <p:spPr>
          <a:xfrm>
            <a:off x="13378299" y="6002343"/>
            <a:ext cx="17442195" cy="4836992"/>
          </a:xfrm>
          <a:prstGeom prst="rect">
            <a:avLst/>
          </a:prstGeom>
        </p:spPr>
      </p:pic>
      <p:sp>
        <p:nvSpPr>
          <p:cNvPr id="25" name="TextBox 24"/>
          <p:cNvSpPr txBox="1"/>
          <p:nvPr/>
        </p:nvSpPr>
        <p:spPr>
          <a:xfrm>
            <a:off x="13963167" y="31771217"/>
            <a:ext cx="15734508" cy="707886"/>
          </a:xfrm>
          <a:prstGeom prst="rect">
            <a:avLst/>
          </a:prstGeom>
          <a:noFill/>
        </p:spPr>
        <p:txBody>
          <a:bodyPr wrap="square" rtlCol="0">
            <a:spAutoFit/>
          </a:bodyPr>
          <a:lstStyle/>
          <a:p>
            <a:r>
              <a:rPr lang="en-US" sz="4000" dirty="0">
                <a:latin typeface="Trebuchet MS" panose="020B0603020202020204" pitchFamily="34" charset="0"/>
              </a:rPr>
              <a:t>Figure 2. </a:t>
            </a:r>
            <a:r>
              <a:rPr lang="en-US" sz="4000" baseline="30000" dirty="0">
                <a:latin typeface="Trebuchet MS" panose="020B0603020202020204" pitchFamily="34" charset="0"/>
              </a:rPr>
              <a:t>1</a:t>
            </a:r>
            <a:r>
              <a:rPr lang="en-US" sz="4000" dirty="0">
                <a:latin typeface="Trebuchet MS" panose="020B0603020202020204" pitchFamily="34" charset="0"/>
              </a:rPr>
              <a:t>H NMR of diformamide, diisocyanide, and polypyrrole. </a:t>
            </a:r>
            <a:endParaRPr lang="en-US" dirty="0">
              <a:latin typeface="Trebuchet MS" panose="020B0603020202020204" pitchFamily="34" charset="0"/>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606003753"/>
              </p:ext>
            </p:extLst>
          </p:nvPr>
        </p:nvGraphicFramePr>
        <p:xfrm>
          <a:off x="2894872" y="18369369"/>
          <a:ext cx="6282275" cy="2881857"/>
        </p:xfrm>
        <a:graphic>
          <a:graphicData uri="http://schemas.openxmlformats.org/presentationml/2006/ole">
            <mc:AlternateContent xmlns:mc="http://schemas.openxmlformats.org/markup-compatibility/2006">
              <mc:Choice xmlns:v="urn:schemas-microsoft-com:vml" Requires="v">
                <p:oleObj spid="_x0000_s1032" name="CS ChemDraw Drawing" r:id="rId10" imgW="1173332" imgH="537506" progId="ChemDraw.Document.6.0">
                  <p:embed/>
                </p:oleObj>
              </mc:Choice>
              <mc:Fallback>
                <p:oleObj name="CS ChemDraw Drawing" r:id="rId10" imgW="1173332" imgH="537506" progId="ChemDraw.Document.6.0">
                  <p:embed/>
                  <p:pic>
                    <p:nvPicPr>
                      <p:cNvPr id="0" name=""/>
                      <p:cNvPicPr/>
                      <p:nvPr/>
                    </p:nvPicPr>
                    <p:blipFill>
                      <a:blip r:embed="rId11"/>
                      <a:stretch>
                        <a:fillRect/>
                      </a:stretch>
                    </p:blipFill>
                    <p:spPr>
                      <a:xfrm>
                        <a:off x="2894872" y="18369369"/>
                        <a:ext cx="6282275" cy="2881857"/>
                      </a:xfrm>
                      <a:prstGeom prst="rect">
                        <a:avLst/>
                      </a:prstGeom>
                    </p:spPr>
                  </p:pic>
                </p:oleObj>
              </mc:Fallback>
            </mc:AlternateContent>
          </a:graphicData>
        </a:graphic>
      </p:graphicFrame>
    </p:spTree>
    <p:extLst>
      <p:ext uri="{BB962C8B-B14F-4D97-AF65-F5344CB8AC3E}">
        <p14:creationId xmlns:p14="http://schemas.microsoft.com/office/powerpoint/2010/main" val="1516555804"/>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Metropolitan</Template>
  <TotalTime>3723</TotalTime>
  <Words>635</Words>
  <Application>Microsoft Office PowerPoint</Application>
  <PresentationFormat>Custom</PresentationFormat>
  <Paragraphs>72</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Corbel</vt:lpstr>
      <vt:lpstr>Trebuchet MS</vt:lpstr>
      <vt:lpstr>Depth</vt:lpstr>
      <vt:lpstr>CS ChemDraw Drawing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Mancinelli</dc:creator>
  <cp:lastModifiedBy>Joseph Mancinelli</cp:lastModifiedBy>
  <cp:revision>80</cp:revision>
  <dcterms:created xsi:type="dcterms:W3CDTF">2016-11-19T21:24:32Z</dcterms:created>
  <dcterms:modified xsi:type="dcterms:W3CDTF">2017-04-15T03:18:00Z</dcterms:modified>
</cp:coreProperties>
</file>