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sldIdLst>
    <p:sldId id="256"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FACCC5B0-4464-4606-8EC5-20E297B82AE9}">
          <p14:sldIdLst>
            <p14:sldId id="256"/>
          </p14:sldIdLst>
        </p14:section>
      </p14:sectionLst>
    </p:ex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02A6"/>
    <a:srgbClr val="01244F"/>
    <a:srgbClr val="024CA6"/>
    <a:srgbClr val="2D23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5620"/>
    <p:restoredTop sz="99500" autoAdjust="0"/>
  </p:normalViewPr>
  <p:slideViewPr>
    <p:cSldViewPr>
      <p:cViewPr varScale="1">
        <p:scale>
          <a:sx n="23" d="100"/>
          <a:sy n="23" d="100"/>
        </p:scale>
        <p:origin x="288" y="30"/>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image" Target="../media/image1.emf"/><Relationship Id="rId4" Type="http://schemas.openxmlformats.org/officeDocument/2006/relationships/image" Target="../media/image4.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486400" y="5387342"/>
            <a:ext cx="32918400" cy="11460480"/>
          </a:xfrm>
        </p:spPr>
        <p:txBody>
          <a:bodyPr anchor="b"/>
          <a:lstStyle>
            <a:lvl1pPr algn="ctr">
              <a:defRPr sz="21600"/>
            </a:lvl1pPr>
          </a:lstStyle>
          <a:p>
            <a:r>
              <a:rPr lang="en-US" smtClean="0"/>
              <a:t>Click to edit Master title style</a:t>
            </a:r>
            <a:endParaRPr lang="en-US"/>
          </a:p>
        </p:txBody>
      </p:sp>
      <p:sp>
        <p:nvSpPr>
          <p:cNvPr id="3" name="Subtitle 2"/>
          <p:cNvSpPr>
            <a:spLocks noGrp="1"/>
          </p:cNvSpPr>
          <p:nvPr>
            <p:ph type="subTitle" idx="1"/>
          </p:nvPr>
        </p:nvSpPr>
        <p:spPr>
          <a:xfrm>
            <a:off x="5486400" y="17289782"/>
            <a:ext cx="32918400" cy="7947658"/>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4/18/2017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6027678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4/18/2017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1721682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0" y="8206745"/>
            <a:ext cx="37856160" cy="13693138"/>
          </a:xfrm>
        </p:spPr>
        <p:txBody>
          <a:bodyPr anchor="b"/>
          <a:lstStyle>
            <a:lvl1pPr>
              <a:defRPr sz="21600"/>
            </a:lvl1pPr>
          </a:lstStyle>
          <a:p>
            <a:r>
              <a:rPr lang="en-US" smtClean="0"/>
              <a:t>Click to edit Master title style</a:t>
            </a:r>
            <a:endParaRPr lang="en-US"/>
          </a:p>
        </p:txBody>
      </p:sp>
      <p:sp>
        <p:nvSpPr>
          <p:cNvPr id="3" name="Text Placeholder 2"/>
          <p:cNvSpPr>
            <a:spLocks noGrp="1"/>
          </p:cNvSpPr>
          <p:nvPr>
            <p:ph type="body" idx="1"/>
          </p:nvPr>
        </p:nvSpPr>
        <p:spPr>
          <a:xfrm>
            <a:off x="2994660" y="22029425"/>
            <a:ext cx="37856160" cy="7200898"/>
          </a:xfrm>
        </p:spPr>
        <p:txBody>
          <a:bodyPr/>
          <a:lstStyle>
            <a:lvl1pPr marL="0" indent="0">
              <a:buNone/>
              <a:defRPr sz="8640">
                <a:solidFill>
                  <a:schemeClr val="tx1">
                    <a:tint val="75000"/>
                  </a:schemeClr>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BF82037-4B70-4EA4-A413-A03073B84B9E}" type="datetimeFigureOut">
              <a:rPr lang="en-US" smtClean="0"/>
              <a:pPr/>
              <a:t>4/18/2017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4712345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0175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2199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BF82037-4B70-4EA4-A413-A03073B84B9E}" type="datetimeFigureOut">
              <a:rPr lang="en-US" smtClean="0"/>
              <a:pPr/>
              <a:t>4/18/2017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29254932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3"/>
            <a:ext cx="37856160" cy="6362702"/>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3023239" y="8069582"/>
            <a:ext cx="18568033"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smtClean="0"/>
              <a:t>Click to edit Master text styles</a:t>
            </a:r>
          </a:p>
        </p:txBody>
      </p:sp>
      <p:sp>
        <p:nvSpPr>
          <p:cNvPr id="4" name="Content Placeholder 3"/>
          <p:cNvSpPr>
            <a:spLocks noGrp="1"/>
          </p:cNvSpPr>
          <p:nvPr>
            <p:ph sz="half" idx="2"/>
          </p:nvPr>
        </p:nvSpPr>
        <p:spPr>
          <a:xfrm>
            <a:off x="3023239" y="12024360"/>
            <a:ext cx="18568033"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19920" y="8069582"/>
            <a:ext cx="18659477"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smtClean="0"/>
              <a:t>Click to edit Master text styles</a:t>
            </a:r>
          </a:p>
        </p:txBody>
      </p:sp>
      <p:sp>
        <p:nvSpPr>
          <p:cNvPr id="6" name="Content Placeholder 5"/>
          <p:cNvSpPr>
            <a:spLocks noGrp="1"/>
          </p:cNvSpPr>
          <p:nvPr>
            <p:ph sz="quarter" idx="4"/>
          </p:nvPr>
        </p:nvSpPr>
        <p:spPr>
          <a:xfrm>
            <a:off x="22219920" y="12024360"/>
            <a:ext cx="18659477"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BF82037-4B70-4EA4-A413-A03073B84B9E}" type="datetimeFigureOut">
              <a:rPr lang="en-US" smtClean="0"/>
              <a:pPr/>
              <a:t>4/18/2017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0549459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BF82037-4B70-4EA4-A413-A03073B84B9E}" type="datetimeFigureOut">
              <a:rPr lang="en-US" smtClean="0"/>
              <a:pPr/>
              <a:t>4/18/2017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20700100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F82037-4B70-4EA4-A413-A03073B84B9E}" type="datetimeFigureOut">
              <a:rPr lang="en-US" smtClean="0"/>
              <a:pPr/>
              <a:t>4/18/2017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0569503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9" y="2194560"/>
            <a:ext cx="14156053" cy="7680960"/>
          </a:xfrm>
        </p:spPr>
        <p:txBody>
          <a:bodyPr anchor="b"/>
          <a:lstStyle>
            <a:lvl1pPr>
              <a:defRPr sz="11520"/>
            </a:lvl1pPr>
          </a:lstStyle>
          <a:p>
            <a:r>
              <a:rPr lang="en-US" smtClean="0"/>
              <a:t>Click to edit Master title style</a:t>
            </a:r>
            <a:endParaRPr lang="en-US"/>
          </a:p>
        </p:txBody>
      </p:sp>
      <p:sp>
        <p:nvSpPr>
          <p:cNvPr id="3" name="Content Placeholder 2"/>
          <p:cNvSpPr>
            <a:spLocks noGrp="1"/>
          </p:cNvSpPr>
          <p:nvPr>
            <p:ph idx="1"/>
          </p:nvPr>
        </p:nvSpPr>
        <p:spPr>
          <a:xfrm>
            <a:off x="18659477" y="4739642"/>
            <a:ext cx="22219920" cy="233934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4/18/2017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410713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9" y="2194560"/>
            <a:ext cx="14156053" cy="7680960"/>
          </a:xfrm>
        </p:spPr>
        <p:txBody>
          <a:bodyPr anchor="b"/>
          <a:lstStyle>
            <a:lvl1pPr>
              <a:defRPr sz="11520"/>
            </a:lvl1pPr>
          </a:lstStyle>
          <a:p>
            <a:r>
              <a:rPr lang="en-US" smtClean="0"/>
              <a:t>Click to edit Master title style</a:t>
            </a:r>
            <a:endParaRPr lang="en-US"/>
          </a:p>
        </p:txBody>
      </p:sp>
      <p:sp>
        <p:nvSpPr>
          <p:cNvPr id="3" name="Picture Placeholder 2"/>
          <p:cNvSpPr>
            <a:spLocks noGrp="1"/>
          </p:cNvSpPr>
          <p:nvPr>
            <p:ph type="pic" idx="1"/>
          </p:nvPr>
        </p:nvSpPr>
        <p:spPr>
          <a:xfrm>
            <a:off x="18659477" y="4739642"/>
            <a:ext cx="22219920" cy="23393400"/>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US"/>
          </a:p>
        </p:txBody>
      </p:sp>
      <p:sp>
        <p:nvSpPr>
          <p:cNvPr id="4" name="Text Placeholder 3"/>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4/18/2017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885328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4/18/2017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4561690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0" y="1752600"/>
            <a:ext cx="9464040" cy="2789682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017520" y="1752600"/>
            <a:ext cx="27843480" cy="2789682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4/18/2017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6928121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3"/>
            <a:ext cx="37856160" cy="6362702"/>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3017520" y="30510482"/>
            <a:ext cx="9875520" cy="1752600"/>
          </a:xfrm>
          <a:prstGeom prst="rect">
            <a:avLst/>
          </a:prstGeom>
        </p:spPr>
        <p:txBody>
          <a:bodyPr vert="horz" lIns="91440" tIns="45720" rIns="91440" bIns="45720" rtlCol="0" anchor="ctr"/>
          <a:lstStyle>
            <a:lvl1pPr algn="l">
              <a:defRPr sz="4320">
                <a:solidFill>
                  <a:schemeClr val="tx1">
                    <a:tint val="75000"/>
                  </a:schemeClr>
                </a:solidFill>
              </a:defRPr>
            </a:lvl1pPr>
          </a:lstStyle>
          <a:p>
            <a:fld id="{FBF82037-4B70-4EA4-A413-A03073B84B9E}" type="datetimeFigureOut">
              <a:rPr lang="en-US" smtClean="0"/>
              <a:pPr/>
              <a:t>4/18/2017</a:t>
            </a:fld>
            <a:endParaRPr lang="en-US" dirty="0"/>
          </a:p>
        </p:txBody>
      </p:sp>
      <p:sp>
        <p:nvSpPr>
          <p:cNvPr id="5" name="Footer Placeholder 4"/>
          <p:cNvSpPr>
            <a:spLocks noGrp="1"/>
          </p:cNvSpPr>
          <p:nvPr>
            <p:ph type="ftr" sz="quarter" idx="3"/>
          </p:nvPr>
        </p:nvSpPr>
        <p:spPr>
          <a:xfrm>
            <a:off x="14538960" y="30510482"/>
            <a:ext cx="14813280" cy="1752600"/>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0998160" y="30510482"/>
            <a:ext cx="9875520" cy="1752600"/>
          </a:xfrm>
          <a:prstGeom prst="rect">
            <a:avLst/>
          </a:prstGeom>
        </p:spPr>
        <p:txBody>
          <a:bodyPr vert="horz" lIns="91440" tIns="45720" rIns="91440" bIns="45720" rtlCol="0" anchor="ctr"/>
          <a:lstStyle>
            <a:lvl1pPr algn="r">
              <a:defRPr sz="4320">
                <a:solidFill>
                  <a:schemeClr val="tx1">
                    <a:tint val="75000"/>
                  </a:schemeClr>
                </a:solidFill>
              </a:defRPr>
            </a:lvl1p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397325397"/>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emf"/><Relationship Id="rId13" Type="http://schemas.openxmlformats.org/officeDocument/2006/relationships/image" Target="../media/image4.emf"/><Relationship Id="rId3" Type="http://schemas.openxmlformats.org/officeDocument/2006/relationships/image" Target="../media/image5.jpeg"/><Relationship Id="rId7" Type="http://schemas.openxmlformats.org/officeDocument/2006/relationships/oleObject" Target="../embeddings/oleObject2.bin"/><Relationship Id="rId12" Type="http://schemas.openxmlformats.org/officeDocument/2006/relationships/oleObject" Target="../embeddings/oleObject4.bin"/><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image" Target="../media/image1.emf"/><Relationship Id="rId11" Type="http://schemas.openxmlformats.org/officeDocument/2006/relationships/image" Target="../media/image3.emf"/><Relationship Id="rId5" Type="http://schemas.openxmlformats.org/officeDocument/2006/relationships/oleObject" Target="../embeddings/oleObject1.bin"/><Relationship Id="rId10" Type="http://schemas.openxmlformats.org/officeDocument/2006/relationships/oleObject" Target="../embeddings/oleObject3.bin"/><Relationship Id="rId4" Type="http://schemas.openxmlformats.org/officeDocument/2006/relationships/image" Target="../media/image6.emf"/><Relationship Id="rId9" Type="http://schemas.openxmlformats.org/officeDocument/2006/relationships/image" Target="../media/image7.jp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0A02A6">
                <a:lumMod val="0"/>
                <a:lumOff val="100000"/>
                <a:alpha val="60000"/>
              </a:srgb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5" name="TextBox 4"/>
          <p:cNvSpPr txBox="1"/>
          <p:nvPr/>
        </p:nvSpPr>
        <p:spPr>
          <a:xfrm>
            <a:off x="4370204" y="714298"/>
            <a:ext cx="33909000" cy="3662541"/>
          </a:xfrm>
          <a:prstGeom prst="rect">
            <a:avLst/>
          </a:prstGeom>
          <a:noFill/>
        </p:spPr>
        <p:txBody>
          <a:bodyPr wrap="square" rtlCol="0">
            <a:spAutoFit/>
          </a:bodyPr>
          <a:lstStyle/>
          <a:p>
            <a:pPr algn="ctr"/>
            <a:r>
              <a:rPr lang="en-US" sz="7200" b="1" dirty="0" smtClean="0">
                <a:latin typeface="Arial" panose="020B0604020202020204" pitchFamily="34" charset="0"/>
                <a:cs typeface="Arial" panose="020B0604020202020204" pitchFamily="34" charset="0"/>
              </a:rPr>
              <a:t>Development of New Fluorescent Materials: Putting Carbon Dots to Work</a:t>
            </a:r>
          </a:p>
          <a:p>
            <a:pPr algn="ctr"/>
            <a:endParaRPr lang="en-US" sz="4000" i="1" u="sng" dirty="0" smtClean="0">
              <a:latin typeface="Arial" panose="020B0604020202020204" pitchFamily="34" charset="0"/>
              <a:cs typeface="Arial" panose="020B0604020202020204" pitchFamily="34" charset="0"/>
            </a:endParaRPr>
          </a:p>
          <a:p>
            <a:pPr algn="ctr"/>
            <a:r>
              <a:rPr lang="en-US" sz="4000" i="1" u="sng" dirty="0" smtClean="0">
                <a:latin typeface="Arial" panose="020B0604020202020204" pitchFamily="34" charset="0"/>
                <a:cs typeface="Arial" panose="020B0604020202020204" pitchFamily="34" charset="0"/>
              </a:rPr>
              <a:t>Ian Smith</a:t>
            </a:r>
            <a:r>
              <a:rPr lang="en-US" sz="4000" i="1" dirty="0" smtClean="0">
                <a:latin typeface="Arial" panose="020B0604020202020204" pitchFamily="34" charset="0"/>
                <a:cs typeface="Arial" panose="020B0604020202020204" pitchFamily="34" charset="0"/>
              </a:rPr>
              <a:t>, Miriam Velasquez Hernandez, Anthony Lemieux, Christine A. Caputo</a:t>
            </a:r>
          </a:p>
          <a:p>
            <a:pPr algn="ctr"/>
            <a:r>
              <a:rPr lang="en-US" sz="4000" i="1" dirty="0" smtClean="0">
                <a:latin typeface="Arial" panose="020B0604020202020204" pitchFamily="34" charset="0"/>
                <a:cs typeface="Arial" panose="020B0604020202020204" pitchFamily="34" charset="0"/>
              </a:rPr>
              <a:t>imw8@wildcats.unh.edu, Department of Chemistry, University of New Hampshire, Durham, </a:t>
            </a:r>
            <a:r>
              <a:rPr lang="en-US" sz="4000" i="1" dirty="0" smtClean="0">
                <a:latin typeface="Arial" panose="020B0604020202020204" pitchFamily="34" charset="0"/>
                <a:cs typeface="Arial" panose="020B0604020202020204" pitchFamily="34" charset="0"/>
              </a:rPr>
              <a:t>NH 03823</a:t>
            </a:r>
            <a:endParaRPr lang="en-US" sz="4000" i="1" dirty="0" smtClean="0">
              <a:latin typeface="Arial" panose="020B0604020202020204" pitchFamily="34" charset="0"/>
              <a:cs typeface="Arial" panose="020B0604020202020204" pitchFamily="34" charset="0"/>
            </a:endParaRPr>
          </a:p>
          <a:p>
            <a:pPr algn="ctr"/>
            <a:r>
              <a:rPr lang="en-US" sz="4000" i="1" dirty="0">
                <a:latin typeface="Arial" panose="020B0604020202020204" pitchFamily="34" charset="0"/>
                <a:cs typeface="Arial" panose="020B0604020202020204" pitchFamily="34" charset="0"/>
              </a:rPr>
              <a:t>4</a:t>
            </a:r>
            <a:r>
              <a:rPr lang="en-US" sz="4000" i="1" dirty="0" smtClean="0">
                <a:latin typeface="Arial" panose="020B0604020202020204" pitchFamily="34" charset="0"/>
                <a:cs typeface="Arial" panose="020B0604020202020204" pitchFamily="34" charset="0"/>
              </a:rPr>
              <a:t>/14/2017</a:t>
            </a:r>
            <a:endParaRPr lang="en-US" sz="4000" i="1" dirty="0">
              <a:latin typeface="Arial" panose="020B0604020202020204" pitchFamily="34" charset="0"/>
              <a:cs typeface="Arial" panose="020B0604020202020204" pitchFamily="34" charset="0"/>
            </a:endParaRPr>
          </a:p>
        </p:txBody>
      </p:sp>
      <p:sp>
        <p:nvSpPr>
          <p:cNvPr id="6" name="TextBox 5"/>
          <p:cNvSpPr txBox="1"/>
          <p:nvPr/>
        </p:nvSpPr>
        <p:spPr>
          <a:xfrm>
            <a:off x="1311442" y="5133474"/>
            <a:ext cx="12909756" cy="27279263"/>
          </a:xfrm>
          <a:prstGeom prst="rect">
            <a:avLst/>
          </a:prstGeom>
          <a:noFill/>
        </p:spPr>
        <p:txBody>
          <a:bodyPr wrap="square" rtlCol="0">
            <a:spAutoFit/>
          </a:bodyPr>
          <a:lstStyle/>
          <a:p>
            <a:pPr algn="just"/>
            <a:endParaRPr lang="en-US" sz="3800" dirty="0"/>
          </a:p>
          <a:p>
            <a:pPr algn="just" defTabSz="914400"/>
            <a:r>
              <a:rPr lang="en-US" sz="3800" dirty="0" smtClean="0"/>
              <a:t>	</a:t>
            </a:r>
          </a:p>
          <a:p>
            <a:pPr algn="just" defTabSz="914400"/>
            <a:r>
              <a:rPr lang="en-US" sz="3800" dirty="0" smtClean="0"/>
              <a:t>Carbon Dots (</a:t>
            </a:r>
            <a:r>
              <a:rPr lang="en-US" sz="3800" dirty="0" smtClean="0"/>
              <a:t>CDs) are </a:t>
            </a:r>
            <a:r>
              <a:rPr lang="en-US" sz="3800" dirty="0" smtClean="0"/>
              <a:t>a relatively new carbon nanomaterial and have garnered attention for their numerous applications in multiple fields.  This project aims to develop a CD based silicon putty in order to determine if changes in fluorescence occur upon surface functionalization of the CD.  This could lead to interesting applications and progress towards the use of the fluorescent CD based materials.  Carbon Dots are known for their strong fluorescence in </a:t>
            </a:r>
            <a:r>
              <a:rPr lang="en-US" sz="3800" dirty="0" smtClean="0"/>
              <a:t>aqueous </a:t>
            </a:r>
            <a:r>
              <a:rPr lang="en-US" sz="3800" dirty="0" smtClean="0"/>
              <a:t>solution and great ability to be easily tuned for applications in sensing, imaging, and photo catalysis.  Due to their straightforward synthesis and relative low toxicity, CDs have replaced many conventional semiconductor quantum dots in multiple scientific fields such as medicine, biology, and chemistry. This project aims to develop a CD based silicon putty.  Progress toward this goal will be presented.</a:t>
            </a:r>
          </a:p>
          <a:p>
            <a:pPr algn="just" defTabSz="914400"/>
            <a:endParaRPr lang="en-US" sz="3800" dirty="0"/>
          </a:p>
          <a:p>
            <a:pPr algn="just" defTabSz="914400"/>
            <a:endParaRPr lang="en-US" sz="3800" b="1" dirty="0" smtClean="0"/>
          </a:p>
          <a:p>
            <a:pPr algn="just"/>
            <a:endParaRPr lang="en-US" sz="3800" b="1" dirty="0"/>
          </a:p>
          <a:p>
            <a:pPr algn="just"/>
            <a:r>
              <a:rPr lang="en-US" sz="3800" dirty="0" smtClean="0"/>
              <a:t>The synthesis of </a:t>
            </a:r>
            <a:r>
              <a:rPr lang="en-US" sz="3800" dirty="0"/>
              <a:t>carbon </a:t>
            </a:r>
            <a:r>
              <a:rPr lang="en-US" sz="3800" dirty="0" smtClean="0"/>
              <a:t>dots </a:t>
            </a:r>
            <a:r>
              <a:rPr lang="en-US" sz="3800" dirty="0"/>
              <a:t>is </a:t>
            </a:r>
            <a:r>
              <a:rPr lang="en-US" sz="3800" dirty="0" smtClean="0"/>
              <a:t>performed by </a:t>
            </a:r>
            <a:r>
              <a:rPr lang="en-US" sz="3800" dirty="0" err="1" smtClean="0"/>
              <a:t>thermolysis</a:t>
            </a:r>
            <a:r>
              <a:rPr lang="en-US" sz="3800" dirty="0" smtClean="0"/>
              <a:t> of citric acid.  </a:t>
            </a:r>
            <a:r>
              <a:rPr lang="en-US" sz="3800" dirty="0"/>
              <a:t>The citric acid is placed into a furnace/oven and left for up to </a:t>
            </a:r>
            <a:r>
              <a:rPr lang="en-US" sz="3800" dirty="0" smtClean="0"/>
              <a:t>40 </a:t>
            </a:r>
            <a:r>
              <a:rPr lang="en-US" sz="3800" dirty="0" err="1" smtClean="0"/>
              <a:t>hrs</a:t>
            </a:r>
            <a:r>
              <a:rPr lang="en-US" sz="3800" dirty="0" smtClean="0"/>
              <a:t> at </a:t>
            </a:r>
            <a:r>
              <a:rPr lang="en-US" sz="3800" dirty="0"/>
              <a:t>180°C.  This allows for the creation of acidic </a:t>
            </a:r>
            <a:r>
              <a:rPr lang="en-US" sz="3800" dirty="0" smtClean="0"/>
              <a:t>CDs</a:t>
            </a:r>
            <a:r>
              <a:rPr lang="en-US" sz="3800" dirty="0"/>
              <a:t>, at </a:t>
            </a:r>
            <a:r>
              <a:rPr lang="en-US" sz="3800" dirty="0" smtClean="0"/>
              <a:t>pH 3-4.  </a:t>
            </a:r>
          </a:p>
          <a:p>
            <a:pPr algn="just"/>
            <a:endParaRPr lang="en-US" sz="3800" dirty="0"/>
          </a:p>
          <a:p>
            <a:pPr algn="just"/>
            <a:endParaRPr lang="en-US" sz="3800" dirty="0" smtClean="0"/>
          </a:p>
          <a:p>
            <a:pPr algn="just"/>
            <a:endParaRPr lang="en-US" sz="3800" baseline="30000" dirty="0" smtClean="0"/>
          </a:p>
          <a:p>
            <a:pPr algn="just"/>
            <a:endParaRPr lang="en-US" sz="3800" baseline="30000" dirty="0" smtClean="0"/>
          </a:p>
          <a:p>
            <a:pPr algn="just"/>
            <a:endParaRPr lang="en-US" sz="3800" baseline="30000" dirty="0"/>
          </a:p>
          <a:p>
            <a:pPr algn="just"/>
            <a:endParaRPr lang="en-US" sz="3800" baseline="30000" dirty="0" smtClean="0"/>
          </a:p>
          <a:p>
            <a:pPr algn="just"/>
            <a:endParaRPr lang="en-US" sz="3800" baseline="30000" dirty="0"/>
          </a:p>
          <a:p>
            <a:pPr algn="just"/>
            <a:endParaRPr lang="en-US" sz="4000" dirty="0"/>
          </a:p>
          <a:p>
            <a:pPr algn="just"/>
            <a:endParaRPr lang="en-US" sz="4000" dirty="0" smtClean="0"/>
          </a:p>
          <a:p>
            <a:pPr algn="just"/>
            <a:endParaRPr lang="en-US" sz="4000" dirty="0"/>
          </a:p>
          <a:p>
            <a:pPr algn="just"/>
            <a:r>
              <a:rPr lang="en-US" sz="3800" b="1" dirty="0"/>
              <a:t> </a:t>
            </a:r>
            <a:r>
              <a:rPr lang="en-US" sz="3800" b="1" dirty="0" smtClean="0"/>
              <a:t>              (1)		             (2)</a:t>
            </a:r>
          </a:p>
          <a:p>
            <a:pPr algn="just"/>
            <a:endParaRPr lang="en-US" sz="3800" b="1" dirty="0" smtClean="0"/>
          </a:p>
          <a:p>
            <a:pPr algn="just"/>
            <a:endParaRPr lang="en-US" sz="3800" b="1" dirty="0"/>
          </a:p>
          <a:p>
            <a:pPr algn="just"/>
            <a:r>
              <a:rPr lang="en-US" sz="3800" b="1" dirty="0" smtClean="0"/>
              <a:t>Scheme </a:t>
            </a:r>
            <a:r>
              <a:rPr lang="en-US" sz="3800" b="1" dirty="0"/>
              <a:t>1</a:t>
            </a:r>
            <a:r>
              <a:rPr lang="en-US" sz="3800" b="1" dirty="0" smtClean="0"/>
              <a:t>. </a:t>
            </a:r>
            <a:r>
              <a:rPr lang="en-US" sz="3800" dirty="0" smtClean="0"/>
              <a:t>Synthesis of CDs (</a:t>
            </a:r>
            <a:r>
              <a:rPr lang="en-US" sz="3800" b="1" dirty="0" smtClean="0"/>
              <a:t>2</a:t>
            </a:r>
            <a:r>
              <a:rPr lang="en-US" sz="3800" dirty="0" smtClean="0"/>
              <a:t>) from Citric Acid (</a:t>
            </a:r>
            <a:r>
              <a:rPr lang="en-US" sz="3800" b="1" dirty="0" smtClean="0"/>
              <a:t>1</a:t>
            </a:r>
            <a:r>
              <a:rPr lang="en-US" sz="3800" dirty="0" smtClean="0"/>
              <a:t>)</a:t>
            </a:r>
          </a:p>
          <a:p>
            <a:pPr algn="just"/>
            <a:endParaRPr lang="en-US" sz="3800" dirty="0" smtClean="0"/>
          </a:p>
          <a:p>
            <a:pPr algn="just"/>
            <a:r>
              <a:rPr lang="en-US" sz="3800" dirty="0"/>
              <a:t>The synthesis of carbon </a:t>
            </a:r>
            <a:r>
              <a:rPr lang="en-US" sz="3800" dirty="0" smtClean="0"/>
              <a:t>dots </a:t>
            </a:r>
            <a:r>
              <a:rPr lang="en-US" sz="3800" dirty="0" smtClean="0"/>
              <a:t>and boron doped carbon dots have had successful results. (</a:t>
            </a:r>
            <a:r>
              <a:rPr lang="en-US" sz="3800" b="1" dirty="0" smtClean="0"/>
              <a:t>Figure </a:t>
            </a:r>
            <a:r>
              <a:rPr lang="en-US" sz="3800" b="1" dirty="0"/>
              <a:t>1</a:t>
            </a:r>
            <a:r>
              <a:rPr lang="en-US" sz="3800" dirty="0"/>
              <a:t>). </a:t>
            </a:r>
            <a:r>
              <a:rPr lang="en-US" sz="3800" dirty="0" smtClean="0"/>
              <a:t>Characterization of the CD has been carried out by Anthony Lemieux. </a:t>
            </a:r>
          </a:p>
          <a:p>
            <a:pPr algn="just"/>
            <a:endParaRPr lang="en-US" sz="3800" dirty="0"/>
          </a:p>
          <a:p>
            <a:pPr algn="just"/>
            <a:r>
              <a:rPr lang="en-US" sz="3800" dirty="0" smtClean="0"/>
              <a:t>Current </a:t>
            </a:r>
            <a:r>
              <a:rPr lang="en-US" sz="3800" dirty="0"/>
              <a:t>work is focused on the synthesis of a control silicon putty using boric acid as a cross linking agent and small scale sample of the C</a:t>
            </a:r>
            <a:r>
              <a:rPr lang="en-US" sz="3800" dirty="0" smtClean="0"/>
              <a:t>D </a:t>
            </a:r>
            <a:r>
              <a:rPr lang="en-US" sz="3800" dirty="0"/>
              <a:t>silicon putty. (</a:t>
            </a:r>
            <a:r>
              <a:rPr lang="en-US" sz="3800" b="1" dirty="0"/>
              <a:t>Schemes 2 &amp; 3</a:t>
            </a:r>
            <a:r>
              <a:rPr lang="en-US" sz="3800" dirty="0" smtClean="0"/>
              <a:t>)</a:t>
            </a:r>
            <a:endParaRPr lang="en-US" sz="3800" dirty="0"/>
          </a:p>
        </p:txBody>
      </p:sp>
      <p:sp>
        <p:nvSpPr>
          <p:cNvPr id="12" name="TextBox 11"/>
          <p:cNvSpPr txBox="1"/>
          <p:nvPr/>
        </p:nvSpPr>
        <p:spPr>
          <a:xfrm>
            <a:off x="29565600" y="5133474"/>
            <a:ext cx="13411201" cy="26482250"/>
          </a:xfrm>
          <a:prstGeom prst="rect">
            <a:avLst/>
          </a:prstGeom>
          <a:noFill/>
        </p:spPr>
        <p:txBody>
          <a:bodyPr wrap="square" rtlCol="0">
            <a:spAutoFit/>
          </a:bodyPr>
          <a:lstStyle/>
          <a:p>
            <a:endParaRPr lang="en-US" sz="3800" b="1" dirty="0">
              <a:effectLst>
                <a:outerShdw blurRad="50800" dist="38100" dir="2700000" algn="tl" rotWithShape="0">
                  <a:prstClr val="black">
                    <a:alpha val="40000"/>
                  </a:prstClr>
                </a:outerShdw>
              </a:effectLst>
              <a:cs typeface="Times New Roman" panose="02020603050405020304" pitchFamily="18" charset="0"/>
            </a:endParaRPr>
          </a:p>
          <a:p>
            <a:endParaRPr lang="en-US" sz="3800" dirty="0">
              <a:cs typeface="Times New Roman" panose="02020603050405020304" pitchFamily="18" charset="0"/>
            </a:endParaRPr>
          </a:p>
          <a:p>
            <a:endParaRPr lang="en-US" sz="3600" b="1" dirty="0" smtClean="0">
              <a:solidFill>
                <a:srgbClr val="FF0000"/>
              </a:solidFill>
              <a:cs typeface="Times New Roman" panose="02020603050405020304" pitchFamily="18" charset="0"/>
            </a:endParaRPr>
          </a:p>
          <a:p>
            <a:endParaRPr lang="en-US" sz="3600" b="1" dirty="0">
              <a:solidFill>
                <a:srgbClr val="FF0000"/>
              </a:solidFill>
              <a:cs typeface="Times New Roman" panose="02020603050405020304" pitchFamily="18" charset="0"/>
            </a:endParaRPr>
          </a:p>
          <a:p>
            <a:endParaRPr lang="en-US" sz="3600" b="1" dirty="0" smtClean="0">
              <a:solidFill>
                <a:srgbClr val="FF0000"/>
              </a:solidFill>
              <a:cs typeface="Times New Roman" panose="02020603050405020304" pitchFamily="18" charset="0"/>
            </a:endParaRPr>
          </a:p>
          <a:p>
            <a:endParaRPr lang="en-US" sz="3600" b="1" dirty="0">
              <a:solidFill>
                <a:srgbClr val="FF0000"/>
              </a:solidFill>
              <a:cs typeface="Times New Roman" panose="02020603050405020304" pitchFamily="18" charset="0"/>
            </a:endParaRPr>
          </a:p>
          <a:p>
            <a:endParaRPr lang="en-US" sz="3600" b="1" dirty="0" smtClean="0">
              <a:solidFill>
                <a:srgbClr val="FF0000"/>
              </a:solidFill>
              <a:cs typeface="Times New Roman" panose="02020603050405020304" pitchFamily="18" charset="0"/>
            </a:endParaRPr>
          </a:p>
          <a:p>
            <a:r>
              <a:rPr lang="en-US" sz="3600" b="1" dirty="0">
                <a:solidFill>
                  <a:srgbClr val="FF0000"/>
                </a:solidFill>
                <a:cs typeface="Times New Roman" panose="02020603050405020304" pitchFamily="18" charset="0"/>
              </a:rPr>
              <a:t> </a:t>
            </a:r>
            <a:r>
              <a:rPr lang="en-US" sz="3600" b="1" dirty="0" smtClean="0">
                <a:solidFill>
                  <a:srgbClr val="FF0000"/>
                </a:solidFill>
                <a:cs typeface="Times New Roman" panose="02020603050405020304" pitchFamily="18" charset="0"/>
              </a:rPr>
              <a:t>       </a:t>
            </a:r>
            <a:r>
              <a:rPr lang="en-US" sz="3600" b="1" dirty="0" smtClean="0">
                <a:solidFill>
                  <a:srgbClr val="FF0000"/>
                </a:solidFill>
                <a:cs typeface="Times New Roman" panose="02020603050405020304" pitchFamily="18" charset="0"/>
              </a:rPr>
              <a:t>              </a:t>
            </a:r>
            <a:r>
              <a:rPr lang="en-US" sz="3600" b="1" dirty="0" smtClean="0">
                <a:cs typeface="Times New Roman" panose="02020603050405020304" pitchFamily="18" charset="0"/>
              </a:rPr>
              <a:t>(</a:t>
            </a:r>
            <a:r>
              <a:rPr lang="en-US" sz="3600" b="1" dirty="0" smtClean="0">
                <a:cs typeface="Times New Roman" panose="02020603050405020304" pitchFamily="18" charset="0"/>
              </a:rPr>
              <a:t>2</a:t>
            </a:r>
            <a:r>
              <a:rPr lang="en-US" sz="3600" b="1" dirty="0" smtClean="0">
                <a:cs typeface="Times New Roman" panose="02020603050405020304" pitchFamily="18" charset="0"/>
              </a:rPr>
              <a:t>)</a:t>
            </a:r>
            <a:r>
              <a:rPr lang="en-US" sz="3600" b="1" dirty="0">
                <a:cs typeface="Times New Roman" panose="02020603050405020304" pitchFamily="18" charset="0"/>
              </a:rPr>
              <a:t>	</a:t>
            </a:r>
            <a:r>
              <a:rPr lang="en-US" sz="3600" b="1" dirty="0">
                <a:cs typeface="Times New Roman" panose="02020603050405020304" pitchFamily="18" charset="0"/>
              </a:rPr>
              <a:t> </a:t>
            </a:r>
            <a:r>
              <a:rPr lang="en-US" sz="3600" b="1" dirty="0" smtClean="0">
                <a:cs typeface="Times New Roman" panose="02020603050405020304" pitchFamily="18" charset="0"/>
              </a:rPr>
              <a:t>                   </a:t>
            </a:r>
            <a:r>
              <a:rPr lang="en-US" sz="3600" b="1" dirty="0" smtClean="0">
                <a:cs typeface="Times New Roman" panose="02020603050405020304" pitchFamily="18" charset="0"/>
              </a:rPr>
              <a:t>(3</a:t>
            </a:r>
            <a:r>
              <a:rPr lang="en-US" sz="3600" b="1" dirty="0" smtClean="0">
                <a:cs typeface="Times New Roman" panose="02020603050405020304" pitchFamily="18" charset="0"/>
              </a:rPr>
              <a:t>)</a:t>
            </a:r>
            <a:endParaRPr lang="en-US" sz="3600" b="1" dirty="0">
              <a:solidFill>
                <a:srgbClr val="FF0000"/>
              </a:solidFill>
              <a:cs typeface="Times New Roman" panose="02020603050405020304" pitchFamily="18" charset="0"/>
            </a:endParaRPr>
          </a:p>
          <a:p>
            <a:endParaRPr lang="en-US" sz="3600" b="1" dirty="0" smtClean="0">
              <a:solidFill>
                <a:srgbClr val="FF0000"/>
              </a:solidFill>
              <a:cs typeface="Times New Roman" panose="02020603050405020304" pitchFamily="18" charset="0"/>
            </a:endParaRPr>
          </a:p>
          <a:p>
            <a:endParaRPr lang="en-US" sz="3600" b="1" dirty="0">
              <a:solidFill>
                <a:srgbClr val="FF0000"/>
              </a:solidFill>
              <a:cs typeface="Times New Roman" panose="02020603050405020304" pitchFamily="18" charset="0"/>
            </a:endParaRPr>
          </a:p>
          <a:p>
            <a:endParaRPr lang="en-US" sz="3600" b="1" dirty="0" smtClean="0">
              <a:solidFill>
                <a:srgbClr val="FF0000"/>
              </a:solidFill>
              <a:cs typeface="Times New Roman" panose="02020603050405020304" pitchFamily="18" charset="0"/>
            </a:endParaRPr>
          </a:p>
          <a:p>
            <a:endParaRPr lang="en-US" sz="3600" b="1" dirty="0">
              <a:solidFill>
                <a:srgbClr val="FF0000"/>
              </a:solidFill>
              <a:cs typeface="Times New Roman" panose="02020603050405020304" pitchFamily="18" charset="0"/>
            </a:endParaRPr>
          </a:p>
          <a:p>
            <a:endParaRPr lang="en-US" sz="3600" b="1" dirty="0" smtClean="0">
              <a:solidFill>
                <a:srgbClr val="FF0000"/>
              </a:solidFill>
              <a:cs typeface="Times New Roman" panose="02020603050405020304" pitchFamily="18" charset="0"/>
            </a:endParaRPr>
          </a:p>
          <a:p>
            <a:r>
              <a:rPr lang="en-US" sz="3600" b="1" dirty="0" smtClean="0">
                <a:solidFill>
                  <a:srgbClr val="FF0000"/>
                </a:solidFill>
                <a:cs typeface="Times New Roman" panose="02020603050405020304" pitchFamily="18" charset="0"/>
              </a:rPr>
              <a:t>	             </a:t>
            </a:r>
            <a:r>
              <a:rPr lang="en-US" sz="3600" b="1" dirty="0" smtClean="0">
                <a:cs typeface="Times New Roman" panose="02020603050405020304" pitchFamily="18" charset="0"/>
              </a:rPr>
              <a:t>(6)</a:t>
            </a:r>
            <a:endParaRPr lang="en-US" sz="3600" b="1" dirty="0">
              <a:solidFill>
                <a:srgbClr val="FF0000"/>
              </a:solidFill>
              <a:cs typeface="Times New Roman" panose="02020603050405020304" pitchFamily="18" charset="0"/>
            </a:endParaRPr>
          </a:p>
          <a:p>
            <a:endParaRPr lang="en-US" sz="3600" b="1" dirty="0" smtClean="0">
              <a:solidFill>
                <a:srgbClr val="FF0000"/>
              </a:solidFill>
              <a:cs typeface="Times New Roman" panose="02020603050405020304" pitchFamily="18" charset="0"/>
            </a:endParaRPr>
          </a:p>
          <a:p>
            <a:pPr algn="just"/>
            <a:r>
              <a:rPr lang="en-US" sz="3600" b="1" dirty="0" smtClean="0">
                <a:cs typeface="Times New Roman" panose="02020603050405020304" pitchFamily="18" charset="0"/>
              </a:rPr>
              <a:t>Scheme 3.  </a:t>
            </a:r>
            <a:r>
              <a:rPr lang="en-US" sz="3600" dirty="0" smtClean="0">
                <a:cs typeface="Times New Roman" panose="02020603050405020304" pitchFamily="18" charset="0"/>
              </a:rPr>
              <a:t>This shows the proposed reaction pathway for the Carbon Dot (</a:t>
            </a:r>
            <a:r>
              <a:rPr lang="en-US" sz="3600" b="1" dirty="0" smtClean="0">
                <a:cs typeface="Times New Roman" panose="02020603050405020304" pitchFamily="18" charset="0"/>
              </a:rPr>
              <a:t>2</a:t>
            </a:r>
            <a:r>
              <a:rPr lang="en-US" sz="3600" dirty="0" smtClean="0">
                <a:cs typeface="Times New Roman" panose="02020603050405020304" pitchFamily="18" charset="0"/>
              </a:rPr>
              <a:t>) with a silicon chain (PDMS)</a:t>
            </a:r>
            <a:r>
              <a:rPr lang="en-US" sz="3600" b="1" dirty="0" smtClean="0">
                <a:cs typeface="Times New Roman" panose="02020603050405020304" pitchFamily="18" charset="0"/>
              </a:rPr>
              <a:t> (3) </a:t>
            </a:r>
            <a:r>
              <a:rPr lang="en-US" sz="3600" dirty="0" smtClean="0">
                <a:cs typeface="Times New Roman" panose="02020603050405020304" pitchFamily="18" charset="0"/>
              </a:rPr>
              <a:t>to form the desired product (</a:t>
            </a:r>
            <a:r>
              <a:rPr lang="en-US" sz="3600" b="1" dirty="0">
                <a:cs typeface="Times New Roman" panose="02020603050405020304" pitchFamily="18" charset="0"/>
              </a:rPr>
              <a:t>6</a:t>
            </a:r>
            <a:r>
              <a:rPr lang="en-US" sz="3600" dirty="0" smtClean="0">
                <a:cs typeface="Times New Roman" panose="02020603050405020304" pitchFamily="18" charset="0"/>
              </a:rPr>
              <a:t>).</a:t>
            </a:r>
            <a:endParaRPr lang="en-US" sz="3600" dirty="0">
              <a:cs typeface="Times New Roman" panose="02020603050405020304" pitchFamily="18" charset="0"/>
            </a:endParaRPr>
          </a:p>
          <a:p>
            <a:endParaRPr lang="en-US" sz="3600" b="1" dirty="0" smtClean="0">
              <a:solidFill>
                <a:srgbClr val="FF0000"/>
              </a:solidFill>
              <a:cs typeface="Times New Roman" panose="02020603050405020304" pitchFamily="18" charset="0"/>
            </a:endParaRPr>
          </a:p>
          <a:p>
            <a:endParaRPr lang="en-US" sz="3600" b="1" dirty="0" smtClean="0">
              <a:cs typeface="Times New Roman" panose="02020603050405020304" pitchFamily="18" charset="0"/>
            </a:endParaRPr>
          </a:p>
          <a:p>
            <a:pPr algn="just"/>
            <a:r>
              <a:rPr lang="en-US" sz="3600" dirty="0" smtClean="0">
                <a:cs typeface="Times New Roman" panose="02020603050405020304" pitchFamily="18" charset="0"/>
              </a:rPr>
              <a:t>The research is still underway for creation of a CD-PDMS based putty. The research progress thus far has provided us with many more possibilities to make such a polymer and increased the drive for this research likewise.  Development of the polymer will hopefully lead to new synergies in the scientific community. However, c</a:t>
            </a:r>
            <a:r>
              <a:rPr lang="en-US" sz="3600" dirty="0" smtClean="0"/>
              <a:t>onclusions </a:t>
            </a:r>
            <a:r>
              <a:rPr lang="en-US" sz="3600" dirty="0"/>
              <a:t>can’t be made at this time due to the research being in the starting </a:t>
            </a:r>
            <a:r>
              <a:rPr lang="en-US" sz="3600" dirty="0" smtClean="0"/>
              <a:t>phases</a:t>
            </a:r>
            <a:r>
              <a:rPr lang="en-US" sz="3600" dirty="0"/>
              <a:t>.</a:t>
            </a:r>
            <a:endParaRPr lang="en-US" sz="3600" dirty="0" smtClean="0">
              <a:cs typeface="Times New Roman" panose="02020603050405020304" pitchFamily="18" charset="0"/>
            </a:endParaRPr>
          </a:p>
          <a:p>
            <a:pPr defTabSz="914400"/>
            <a:endParaRPr lang="en-US" sz="3800" b="1" dirty="0" smtClean="0">
              <a:cs typeface="Times New Roman" panose="02020603050405020304" pitchFamily="18" charset="0"/>
            </a:endParaRPr>
          </a:p>
          <a:p>
            <a:endParaRPr lang="en-US" sz="3600" b="1" dirty="0">
              <a:cs typeface="Times New Roman" panose="02020603050405020304" pitchFamily="18" charset="0"/>
            </a:endParaRPr>
          </a:p>
          <a:p>
            <a:pPr algn="just" defTabSz="914400"/>
            <a:r>
              <a:rPr lang="en-US" sz="3600" dirty="0" smtClean="0">
                <a:solidFill>
                  <a:prstClr val="black"/>
                </a:solidFill>
                <a:cs typeface="Times New Roman" panose="02020603050405020304" pitchFamily="18" charset="0"/>
              </a:rPr>
              <a:t>	Anthony, Miriam, and Professor Caputo of the Caputo research group and UNH Chemistry Department are graciously  acknowledged.</a:t>
            </a:r>
            <a:endParaRPr lang="en-US" sz="3600" b="1" dirty="0" smtClean="0">
              <a:solidFill>
                <a:prstClr val="black"/>
              </a:solidFill>
              <a:latin typeface="Times New Roman" panose="02020603050405020304" pitchFamily="18" charset="0"/>
              <a:cs typeface="Times New Roman" panose="02020603050405020304" pitchFamily="18" charset="0"/>
            </a:endParaRPr>
          </a:p>
          <a:p>
            <a:pPr lvl="0"/>
            <a:endParaRPr lang="en-US" sz="3600" b="1" dirty="0" smtClean="0">
              <a:solidFill>
                <a:prstClr val="black"/>
              </a:solidFill>
              <a:latin typeface="Times New Roman" panose="02020603050405020304" pitchFamily="18" charset="0"/>
              <a:cs typeface="Times New Roman" panose="02020603050405020304" pitchFamily="18" charset="0"/>
            </a:endParaRPr>
          </a:p>
          <a:p>
            <a:pPr lvl="0"/>
            <a:endParaRPr lang="en-US" sz="3600" b="1" dirty="0" smtClean="0">
              <a:solidFill>
                <a:prstClr val="black"/>
              </a:solidFill>
              <a:latin typeface="Times New Roman" panose="02020603050405020304" pitchFamily="18" charset="0"/>
              <a:cs typeface="Times New Roman" panose="02020603050405020304" pitchFamily="18" charset="0"/>
            </a:endParaRPr>
          </a:p>
          <a:p>
            <a:pPr marL="342900" marR="0" lvl="0" indent="-342900" algn="just">
              <a:lnSpc>
                <a:spcPct val="107000"/>
              </a:lnSpc>
              <a:spcBef>
                <a:spcPts val="0"/>
              </a:spcBef>
              <a:spcAft>
                <a:spcPts val="800"/>
              </a:spcAft>
              <a:buFont typeface="+mj-lt"/>
              <a:buAutoNum type="arabicParenBoth"/>
              <a:tabLst>
                <a:tab pos="457200" algn="l"/>
              </a:tabLst>
            </a:pPr>
            <a:r>
              <a:rPr lang="en-US" sz="3600" dirty="0">
                <a:latin typeface="Arial" panose="020B0604020202020204" pitchFamily="34" charset="0"/>
                <a:ea typeface="Calibri" panose="020F0502020204030204" pitchFamily="34" charset="0"/>
                <a:cs typeface="Times New Roman" panose="02020603050405020304" pitchFamily="18" charset="0"/>
              </a:rPr>
              <a:t> Barman, M. K.; Jana, B.; Bhattacharyya, S.; Patra, A. The </a:t>
            </a:r>
            <a:r>
              <a:rPr lang="en-US" sz="3600" i="1" dirty="0" smtClean="0">
                <a:latin typeface="Arial" panose="020B0604020202020204" pitchFamily="34" charset="0"/>
                <a:ea typeface="Calibri" panose="020F0502020204030204" pitchFamily="34" charset="0"/>
                <a:cs typeface="Times New Roman" panose="02020603050405020304" pitchFamily="18" charset="0"/>
              </a:rPr>
              <a:t>J. Phys. Chem. </a:t>
            </a:r>
            <a:r>
              <a:rPr lang="en-US" sz="3600" i="1" smtClean="0">
                <a:latin typeface="Arial" panose="020B0604020202020204" pitchFamily="34" charset="0"/>
                <a:ea typeface="Calibri" panose="020F0502020204030204" pitchFamily="34" charset="0"/>
                <a:cs typeface="Times New Roman" panose="02020603050405020304" pitchFamily="18" charset="0"/>
              </a:rPr>
              <a:t>C,</a:t>
            </a:r>
            <a:r>
              <a:rPr lang="en-US" sz="3600" smtClean="0">
                <a:latin typeface="Arial" panose="020B0604020202020204" pitchFamily="34" charset="0"/>
                <a:ea typeface="Calibri" panose="020F0502020204030204" pitchFamily="34" charset="0"/>
                <a:cs typeface="Times New Roman" panose="02020603050405020304" pitchFamily="18" charset="0"/>
              </a:rPr>
              <a:t> </a:t>
            </a:r>
            <a:r>
              <a:rPr lang="en-US" sz="3600" b="1" dirty="0">
                <a:latin typeface="Arial" panose="020B0604020202020204" pitchFamily="34" charset="0"/>
                <a:ea typeface="Calibri" panose="020F0502020204030204" pitchFamily="34" charset="0"/>
                <a:cs typeface="Times New Roman" panose="02020603050405020304" pitchFamily="18" charset="0"/>
              </a:rPr>
              <a:t>2014</a:t>
            </a:r>
            <a:r>
              <a:rPr lang="en-US" sz="3600" dirty="0">
                <a:latin typeface="Arial" panose="020B0604020202020204" pitchFamily="34" charset="0"/>
                <a:ea typeface="Calibri" panose="020F0502020204030204" pitchFamily="34" charset="0"/>
                <a:cs typeface="Times New Roman" panose="02020603050405020304" pitchFamily="18" charset="0"/>
              </a:rPr>
              <a:t>, </a:t>
            </a:r>
            <a:r>
              <a:rPr lang="en-US" sz="3600" i="1" dirty="0" smtClean="0">
                <a:latin typeface="Arial" panose="020B0604020202020204" pitchFamily="34" charset="0"/>
                <a:ea typeface="Calibri" panose="020F0502020204030204" pitchFamily="34" charset="0"/>
                <a:cs typeface="Times New Roman" panose="02020603050405020304" pitchFamily="18" charset="0"/>
              </a:rPr>
              <a:t>118</a:t>
            </a:r>
            <a:r>
              <a:rPr lang="en-US" sz="3600" dirty="0" smtClean="0">
                <a:latin typeface="Arial" panose="020B0604020202020204" pitchFamily="34" charset="0"/>
                <a:ea typeface="Calibri" panose="020F0502020204030204" pitchFamily="34" charset="0"/>
                <a:cs typeface="Times New Roman" panose="02020603050405020304" pitchFamily="18" charset="0"/>
              </a:rPr>
              <a:t>, </a:t>
            </a:r>
            <a:r>
              <a:rPr lang="en-US" sz="3600" dirty="0">
                <a:latin typeface="Arial" panose="020B0604020202020204" pitchFamily="34" charset="0"/>
                <a:ea typeface="Calibri" panose="020F0502020204030204" pitchFamily="34" charset="0"/>
                <a:cs typeface="Times New Roman" panose="02020603050405020304" pitchFamily="18" charset="0"/>
              </a:rPr>
              <a:t>20034–20041.</a:t>
            </a:r>
          </a:p>
          <a:p>
            <a:pPr marL="342900" marR="0" lvl="0" indent="-342900" algn="just">
              <a:lnSpc>
                <a:spcPct val="107000"/>
              </a:lnSpc>
              <a:spcBef>
                <a:spcPts val="0"/>
              </a:spcBef>
              <a:spcAft>
                <a:spcPts val="800"/>
              </a:spcAft>
              <a:buFont typeface="+mj-lt"/>
              <a:buAutoNum type="arabicParenBoth"/>
              <a:tabLst>
                <a:tab pos="457200" algn="l"/>
              </a:tabLst>
            </a:pPr>
            <a:r>
              <a:rPr lang="en-US" sz="3600" dirty="0" smtClean="0">
                <a:latin typeface="Arial" panose="020B0604020202020204" pitchFamily="34" charset="0"/>
                <a:ea typeface="Calibri" panose="020F0502020204030204" pitchFamily="34" charset="0"/>
                <a:cs typeface="Times New Roman" panose="02020603050405020304" pitchFamily="18" charset="0"/>
              </a:rPr>
              <a:t> Boland</a:t>
            </a:r>
            <a:r>
              <a:rPr lang="en-US" sz="3600" dirty="0">
                <a:latin typeface="Arial" panose="020B0604020202020204" pitchFamily="34" charset="0"/>
                <a:ea typeface="Calibri" panose="020F0502020204030204" pitchFamily="34" charset="0"/>
                <a:cs typeface="Times New Roman" panose="02020603050405020304" pitchFamily="18" charset="0"/>
              </a:rPr>
              <a:t>, C. S.; Khan, U.; Ryan, G.; </a:t>
            </a:r>
            <a:r>
              <a:rPr lang="en-US" sz="3600" dirty="0" err="1">
                <a:latin typeface="Arial" panose="020B0604020202020204" pitchFamily="34" charset="0"/>
                <a:ea typeface="Calibri" panose="020F0502020204030204" pitchFamily="34" charset="0"/>
                <a:cs typeface="Times New Roman" panose="02020603050405020304" pitchFamily="18" charset="0"/>
              </a:rPr>
              <a:t>Barwich</a:t>
            </a:r>
            <a:r>
              <a:rPr lang="en-US" sz="3600" dirty="0">
                <a:latin typeface="Arial" panose="020B0604020202020204" pitchFamily="34" charset="0"/>
                <a:ea typeface="Calibri" panose="020F0502020204030204" pitchFamily="34" charset="0"/>
                <a:cs typeface="Times New Roman" panose="02020603050405020304" pitchFamily="18" charset="0"/>
              </a:rPr>
              <a:t>, S.; </a:t>
            </a:r>
            <a:r>
              <a:rPr lang="en-US" sz="3600" dirty="0" err="1">
                <a:latin typeface="Arial" panose="020B0604020202020204" pitchFamily="34" charset="0"/>
                <a:ea typeface="Calibri" panose="020F0502020204030204" pitchFamily="34" charset="0"/>
                <a:cs typeface="Times New Roman" panose="02020603050405020304" pitchFamily="18" charset="0"/>
              </a:rPr>
              <a:t>Charifou</a:t>
            </a:r>
            <a:r>
              <a:rPr lang="en-US" sz="3600" dirty="0">
                <a:latin typeface="Arial" panose="020B0604020202020204" pitchFamily="34" charset="0"/>
                <a:ea typeface="Calibri" panose="020F0502020204030204" pitchFamily="34" charset="0"/>
                <a:cs typeface="Times New Roman" panose="02020603050405020304" pitchFamily="18" charset="0"/>
              </a:rPr>
              <a:t>, R.; Harvey, A.; </a:t>
            </a:r>
            <a:r>
              <a:rPr lang="en-US" sz="3600" dirty="0" err="1">
                <a:latin typeface="Arial" panose="020B0604020202020204" pitchFamily="34" charset="0"/>
                <a:ea typeface="Calibri" panose="020F0502020204030204" pitchFamily="34" charset="0"/>
                <a:cs typeface="Times New Roman" panose="02020603050405020304" pitchFamily="18" charset="0"/>
              </a:rPr>
              <a:t>Backes</a:t>
            </a:r>
            <a:r>
              <a:rPr lang="en-US" sz="3600" dirty="0">
                <a:latin typeface="Arial" panose="020B0604020202020204" pitchFamily="34" charset="0"/>
                <a:ea typeface="Calibri" panose="020F0502020204030204" pitchFamily="34" charset="0"/>
                <a:cs typeface="Times New Roman" panose="02020603050405020304" pitchFamily="18" charset="0"/>
              </a:rPr>
              <a:t>, C.; Li, Z.; Ferreira, M. S.; Mobius, M. E.; Young, R. J.; Coleman, J. N. </a:t>
            </a:r>
            <a:r>
              <a:rPr lang="en-US" sz="3600" i="1" dirty="0">
                <a:latin typeface="Arial" panose="020B0604020202020204" pitchFamily="34" charset="0"/>
                <a:ea typeface="Calibri" panose="020F0502020204030204" pitchFamily="34" charset="0"/>
                <a:cs typeface="Times New Roman" panose="02020603050405020304" pitchFamily="18" charset="0"/>
              </a:rPr>
              <a:t>Science</a:t>
            </a:r>
            <a:r>
              <a:rPr lang="en-US" sz="3600" dirty="0">
                <a:latin typeface="Arial" panose="020B0604020202020204" pitchFamily="34" charset="0"/>
                <a:ea typeface="Calibri" panose="020F0502020204030204" pitchFamily="34" charset="0"/>
                <a:cs typeface="Times New Roman" panose="02020603050405020304" pitchFamily="18" charset="0"/>
              </a:rPr>
              <a:t> </a:t>
            </a:r>
            <a:r>
              <a:rPr lang="en-US" sz="3600" b="1" dirty="0">
                <a:latin typeface="Arial" panose="020B0604020202020204" pitchFamily="34" charset="0"/>
                <a:ea typeface="Calibri" panose="020F0502020204030204" pitchFamily="34" charset="0"/>
                <a:cs typeface="Times New Roman" panose="02020603050405020304" pitchFamily="18" charset="0"/>
              </a:rPr>
              <a:t>2016</a:t>
            </a:r>
            <a:r>
              <a:rPr lang="en-US" sz="3600" dirty="0">
                <a:latin typeface="Arial" panose="020B0604020202020204" pitchFamily="34" charset="0"/>
                <a:ea typeface="Calibri" panose="020F0502020204030204" pitchFamily="34" charset="0"/>
                <a:cs typeface="Times New Roman" panose="02020603050405020304" pitchFamily="18" charset="0"/>
              </a:rPr>
              <a:t>, </a:t>
            </a:r>
            <a:r>
              <a:rPr lang="en-US" sz="3600" i="1" dirty="0" smtClean="0">
                <a:latin typeface="Arial" panose="020B0604020202020204" pitchFamily="34" charset="0"/>
                <a:ea typeface="Calibri" panose="020F0502020204030204" pitchFamily="34" charset="0"/>
                <a:cs typeface="Times New Roman" panose="02020603050405020304" pitchFamily="18" charset="0"/>
              </a:rPr>
              <a:t>354</a:t>
            </a:r>
            <a:r>
              <a:rPr lang="en-US" sz="3600" dirty="0" smtClean="0">
                <a:latin typeface="Arial" panose="020B0604020202020204" pitchFamily="34" charset="0"/>
                <a:ea typeface="Calibri" panose="020F0502020204030204" pitchFamily="34" charset="0"/>
                <a:cs typeface="Times New Roman" panose="02020603050405020304" pitchFamily="18" charset="0"/>
              </a:rPr>
              <a:t>, </a:t>
            </a:r>
            <a:r>
              <a:rPr lang="en-US" sz="3600" dirty="0">
                <a:latin typeface="Arial" panose="020B0604020202020204" pitchFamily="34" charset="0"/>
                <a:ea typeface="Calibri" panose="020F0502020204030204" pitchFamily="34" charset="0"/>
                <a:cs typeface="Times New Roman" panose="02020603050405020304" pitchFamily="18" charset="0"/>
              </a:rPr>
              <a:t>1257–1260.</a:t>
            </a:r>
          </a:p>
          <a:p>
            <a:pPr marL="342900" marR="0" lvl="0" indent="-342900" algn="just">
              <a:lnSpc>
                <a:spcPct val="107000"/>
              </a:lnSpc>
              <a:spcBef>
                <a:spcPts val="0"/>
              </a:spcBef>
              <a:spcAft>
                <a:spcPts val="800"/>
              </a:spcAft>
              <a:buFont typeface="+mj-lt"/>
              <a:buAutoNum type="arabicParenBoth"/>
              <a:tabLst>
                <a:tab pos="457200" algn="l"/>
              </a:tabLst>
            </a:pPr>
            <a:r>
              <a:rPr lang="en-US" sz="3600" dirty="0" smtClean="0">
                <a:latin typeface="Arial" panose="020B0604020202020204" pitchFamily="34" charset="0"/>
                <a:ea typeface="Calibri" panose="020F0502020204030204" pitchFamily="34" charset="0"/>
                <a:cs typeface="Times New Roman" panose="02020603050405020304" pitchFamily="18" charset="0"/>
              </a:rPr>
              <a:t> Ma</a:t>
            </a:r>
            <a:r>
              <a:rPr lang="en-US" sz="3600" dirty="0">
                <a:latin typeface="Arial" panose="020B0604020202020204" pitchFamily="34" charset="0"/>
                <a:ea typeface="Calibri" panose="020F0502020204030204" pitchFamily="34" charset="0"/>
                <a:cs typeface="Times New Roman" panose="02020603050405020304" pitchFamily="18" charset="0"/>
              </a:rPr>
              <a:t>, Y.; Li, Y.; Ma, S.; </a:t>
            </a:r>
            <a:r>
              <a:rPr lang="en-US" sz="3600" dirty="0" err="1">
                <a:latin typeface="Arial" panose="020B0604020202020204" pitchFamily="34" charset="0"/>
                <a:ea typeface="Calibri" panose="020F0502020204030204" pitchFamily="34" charset="0"/>
                <a:cs typeface="Times New Roman" panose="02020603050405020304" pitchFamily="18" charset="0"/>
              </a:rPr>
              <a:t>Zhong</a:t>
            </a:r>
            <a:r>
              <a:rPr lang="en-US" sz="3600" dirty="0">
                <a:latin typeface="Arial" panose="020B0604020202020204" pitchFamily="34" charset="0"/>
                <a:ea typeface="Calibri" panose="020F0502020204030204" pitchFamily="34" charset="0"/>
                <a:cs typeface="Times New Roman" panose="02020603050405020304" pitchFamily="18" charset="0"/>
              </a:rPr>
              <a:t>, X. </a:t>
            </a:r>
            <a:r>
              <a:rPr lang="en-US" sz="3600" i="1" dirty="0">
                <a:latin typeface="Arial" panose="020B0604020202020204" pitchFamily="34" charset="0"/>
                <a:ea typeface="Calibri" panose="020F0502020204030204" pitchFamily="34" charset="0"/>
                <a:cs typeface="Times New Roman" panose="02020603050405020304" pitchFamily="18" charset="0"/>
              </a:rPr>
              <a:t>J</a:t>
            </a:r>
            <a:r>
              <a:rPr lang="en-US" sz="3600" i="1" dirty="0" smtClean="0">
                <a:latin typeface="Arial" panose="020B0604020202020204" pitchFamily="34" charset="0"/>
                <a:ea typeface="Calibri" panose="020F0502020204030204" pitchFamily="34" charset="0"/>
                <a:cs typeface="Times New Roman" panose="02020603050405020304" pitchFamily="18" charset="0"/>
              </a:rPr>
              <a:t>. Mater. Chem. B </a:t>
            </a:r>
            <a:r>
              <a:rPr lang="en-US" sz="3600" b="1" dirty="0" smtClean="0">
                <a:latin typeface="Arial" panose="020B0604020202020204" pitchFamily="34" charset="0"/>
                <a:ea typeface="Calibri" panose="020F0502020204030204" pitchFamily="34" charset="0"/>
                <a:cs typeface="Times New Roman" panose="02020603050405020304" pitchFamily="18" charset="0"/>
              </a:rPr>
              <a:t>2014</a:t>
            </a:r>
            <a:r>
              <a:rPr lang="en-US" sz="3600" dirty="0">
                <a:latin typeface="Arial" panose="020B0604020202020204" pitchFamily="34" charset="0"/>
                <a:ea typeface="Calibri" panose="020F0502020204030204" pitchFamily="34" charset="0"/>
                <a:cs typeface="Times New Roman" panose="02020603050405020304" pitchFamily="18" charset="0"/>
              </a:rPr>
              <a:t>, </a:t>
            </a:r>
            <a:r>
              <a:rPr lang="en-US" sz="3600" i="1" dirty="0" smtClean="0">
                <a:latin typeface="Arial" panose="020B0604020202020204" pitchFamily="34" charset="0"/>
                <a:ea typeface="Calibri" panose="020F0502020204030204" pitchFamily="34" charset="0"/>
                <a:cs typeface="Times New Roman" panose="02020603050405020304" pitchFamily="18" charset="0"/>
              </a:rPr>
              <a:t>2</a:t>
            </a:r>
            <a:r>
              <a:rPr lang="en-US" sz="3600" dirty="0" smtClean="0">
                <a:latin typeface="Arial" panose="020B0604020202020204" pitchFamily="34" charset="0"/>
                <a:ea typeface="Calibri" panose="020F0502020204030204" pitchFamily="34" charset="0"/>
                <a:cs typeface="Times New Roman" panose="02020603050405020304" pitchFamily="18" charset="0"/>
              </a:rPr>
              <a:t>, </a:t>
            </a:r>
            <a:r>
              <a:rPr lang="en-US" sz="3600" dirty="0">
                <a:latin typeface="Arial" panose="020B0604020202020204" pitchFamily="34" charset="0"/>
                <a:ea typeface="Calibri" panose="020F0502020204030204" pitchFamily="34" charset="0"/>
                <a:cs typeface="Times New Roman" panose="02020603050405020304" pitchFamily="18" charset="0"/>
              </a:rPr>
              <a:t>5043.</a:t>
            </a:r>
          </a:p>
          <a:p>
            <a:pPr marL="342900" marR="0" lvl="0" indent="-342900" algn="just">
              <a:lnSpc>
                <a:spcPct val="107000"/>
              </a:lnSpc>
              <a:spcBef>
                <a:spcPts val="0"/>
              </a:spcBef>
              <a:spcAft>
                <a:spcPts val="800"/>
              </a:spcAft>
              <a:buFont typeface="+mj-lt"/>
              <a:buAutoNum type="arabicParenBoth"/>
              <a:tabLst>
                <a:tab pos="457200" algn="l"/>
              </a:tabLst>
            </a:pPr>
            <a:r>
              <a:rPr lang="en-US" sz="3600" dirty="0" smtClean="0">
                <a:latin typeface="Arial" panose="020B0604020202020204" pitchFamily="34" charset="0"/>
                <a:ea typeface="Calibri" panose="020F0502020204030204" pitchFamily="34" charset="0"/>
                <a:cs typeface="Times New Roman" panose="02020603050405020304" pitchFamily="18" charset="0"/>
              </a:rPr>
              <a:t> Martindale</a:t>
            </a:r>
            <a:r>
              <a:rPr lang="en-US" sz="3600" dirty="0">
                <a:latin typeface="Arial" panose="020B0604020202020204" pitchFamily="34" charset="0"/>
                <a:ea typeface="Calibri" panose="020F0502020204030204" pitchFamily="34" charset="0"/>
                <a:cs typeface="Times New Roman" panose="02020603050405020304" pitchFamily="18" charset="0"/>
              </a:rPr>
              <a:t>, B. C. M.; Hutton, G. A. M.; Caputo, C. A.; </a:t>
            </a:r>
            <a:r>
              <a:rPr lang="en-US" sz="3600" dirty="0" err="1">
                <a:latin typeface="Arial" panose="020B0604020202020204" pitchFamily="34" charset="0"/>
                <a:ea typeface="Calibri" panose="020F0502020204030204" pitchFamily="34" charset="0"/>
                <a:cs typeface="Times New Roman" panose="02020603050405020304" pitchFamily="18" charset="0"/>
              </a:rPr>
              <a:t>Reisner</a:t>
            </a:r>
            <a:r>
              <a:rPr lang="en-US" sz="3600" dirty="0">
                <a:latin typeface="Arial" panose="020B0604020202020204" pitchFamily="34" charset="0"/>
                <a:ea typeface="Calibri" panose="020F0502020204030204" pitchFamily="34" charset="0"/>
                <a:cs typeface="Times New Roman" panose="02020603050405020304" pitchFamily="18" charset="0"/>
              </a:rPr>
              <a:t>, E. </a:t>
            </a:r>
            <a:r>
              <a:rPr lang="en-US" sz="3600" i="1" dirty="0" smtClean="0">
                <a:latin typeface="Arial" panose="020B0604020202020204" pitchFamily="34" charset="0"/>
                <a:ea typeface="Calibri" panose="020F0502020204030204" pitchFamily="34" charset="0"/>
                <a:cs typeface="Times New Roman" panose="02020603050405020304" pitchFamily="18" charset="0"/>
              </a:rPr>
              <a:t>J. Am. Chem. Soc</a:t>
            </a:r>
            <a:r>
              <a:rPr lang="en-US" sz="3600" dirty="0" smtClean="0">
                <a:latin typeface="Arial" panose="020B0604020202020204" pitchFamily="34" charset="0"/>
                <a:ea typeface="Calibri" panose="020F0502020204030204" pitchFamily="34" charset="0"/>
                <a:cs typeface="Times New Roman" panose="02020603050405020304" pitchFamily="18" charset="0"/>
              </a:rPr>
              <a:t>., </a:t>
            </a:r>
            <a:r>
              <a:rPr lang="en-US" sz="3600" b="1" dirty="0" smtClean="0">
                <a:latin typeface="Arial" panose="020B0604020202020204" pitchFamily="34" charset="0"/>
                <a:ea typeface="Calibri" panose="020F0502020204030204" pitchFamily="34" charset="0"/>
                <a:cs typeface="Times New Roman" panose="02020603050405020304" pitchFamily="18" charset="0"/>
              </a:rPr>
              <a:t>2015</a:t>
            </a:r>
            <a:r>
              <a:rPr lang="en-US" sz="3600" dirty="0">
                <a:latin typeface="Arial" panose="020B0604020202020204" pitchFamily="34" charset="0"/>
                <a:ea typeface="Calibri" panose="020F0502020204030204" pitchFamily="34" charset="0"/>
                <a:cs typeface="Times New Roman" panose="02020603050405020304" pitchFamily="18" charset="0"/>
              </a:rPr>
              <a:t>, </a:t>
            </a:r>
            <a:r>
              <a:rPr lang="en-US" sz="3600" i="1" dirty="0" smtClean="0">
                <a:latin typeface="Arial" panose="020B0604020202020204" pitchFamily="34" charset="0"/>
                <a:ea typeface="Calibri" panose="020F0502020204030204" pitchFamily="34" charset="0"/>
                <a:cs typeface="Times New Roman" panose="02020603050405020304" pitchFamily="18" charset="0"/>
              </a:rPr>
              <a:t>137</a:t>
            </a:r>
            <a:r>
              <a:rPr lang="en-US" sz="3600" dirty="0" smtClean="0">
                <a:latin typeface="Arial" panose="020B0604020202020204" pitchFamily="34" charset="0"/>
                <a:ea typeface="Calibri" panose="020F0502020204030204" pitchFamily="34" charset="0"/>
                <a:cs typeface="Times New Roman" panose="02020603050405020304" pitchFamily="18" charset="0"/>
              </a:rPr>
              <a:t>, </a:t>
            </a:r>
            <a:r>
              <a:rPr lang="en-US" sz="3600" dirty="0">
                <a:latin typeface="Arial" panose="020B0604020202020204" pitchFamily="34" charset="0"/>
                <a:ea typeface="Calibri" panose="020F0502020204030204" pitchFamily="34" charset="0"/>
                <a:cs typeface="Times New Roman" panose="02020603050405020304" pitchFamily="18" charset="0"/>
              </a:rPr>
              <a:t>6018–6025</a:t>
            </a:r>
            <a:r>
              <a:rPr lang="en-US" sz="3600" dirty="0" smtClean="0">
                <a:latin typeface="Arial" panose="020B0604020202020204" pitchFamily="34" charset="0"/>
                <a:ea typeface="Calibri" panose="020F0502020204030204" pitchFamily="34" charset="0"/>
                <a:cs typeface="Times New Roman" panose="02020603050405020304" pitchFamily="18" charset="0"/>
              </a:rPr>
              <a:t>.</a:t>
            </a:r>
          </a:p>
          <a:p>
            <a:pPr marL="342900" indent="-342900" algn="just">
              <a:lnSpc>
                <a:spcPct val="107000"/>
              </a:lnSpc>
              <a:spcAft>
                <a:spcPts val="800"/>
              </a:spcAft>
              <a:buFont typeface="+mj-lt"/>
              <a:buAutoNum type="arabicParenBoth"/>
              <a:tabLst>
                <a:tab pos="457200" algn="l"/>
              </a:tabLst>
            </a:pPr>
            <a:r>
              <a:rPr lang="en-US" sz="3600" dirty="0" smtClean="0"/>
              <a:t> Mishra</a:t>
            </a:r>
            <a:r>
              <a:rPr lang="en-US" sz="3600" dirty="0"/>
              <a:t>, M. K.; </a:t>
            </a:r>
            <a:r>
              <a:rPr lang="en-US" sz="3600" dirty="0" err="1"/>
              <a:t>Chakravarty</a:t>
            </a:r>
            <a:r>
              <a:rPr lang="en-US" sz="3600" dirty="0"/>
              <a:t>, A.; </a:t>
            </a:r>
            <a:r>
              <a:rPr lang="en-US" sz="3600" dirty="0" err="1"/>
              <a:t>Bhowmik</a:t>
            </a:r>
            <a:r>
              <a:rPr lang="en-US" sz="3600" dirty="0"/>
              <a:t>, K.; De, G. </a:t>
            </a:r>
            <a:r>
              <a:rPr lang="en-US" sz="3600" i="1" dirty="0"/>
              <a:t>J. Mater. Chem. </a:t>
            </a:r>
            <a:r>
              <a:rPr lang="en-US" sz="3600" i="1" dirty="0" smtClean="0"/>
              <a:t>C,</a:t>
            </a:r>
            <a:r>
              <a:rPr lang="en-US" sz="3600" dirty="0" smtClean="0"/>
              <a:t> </a:t>
            </a:r>
            <a:r>
              <a:rPr lang="en-US" sz="3600" b="1" dirty="0"/>
              <a:t>2014</a:t>
            </a:r>
            <a:r>
              <a:rPr lang="en-US" sz="3600" dirty="0"/>
              <a:t>, </a:t>
            </a:r>
            <a:r>
              <a:rPr lang="en-US" sz="3600" i="1" dirty="0"/>
              <a:t>3</a:t>
            </a:r>
            <a:r>
              <a:rPr lang="en-US" sz="3600" dirty="0"/>
              <a:t> </a:t>
            </a:r>
            <a:r>
              <a:rPr lang="en-US" sz="3600" dirty="0" smtClean="0"/>
              <a:t>, </a:t>
            </a:r>
            <a:r>
              <a:rPr lang="en-US" sz="3600" dirty="0"/>
              <a:t>714–719. </a:t>
            </a:r>
          </a:p>
          <a:p>
            <a:pPr marL="342900" marR="0" lvl="0" indent="-342900">
              <a:lnSpc>
                <a:spcPct val="107000"/>
              </a:lnSpc>
              <a:spcBef>
                <a:spcPts val="0"/>
              </a:spcBef>
              <a:spcAft>
                <a:spcPts val="800"/>
              </a:spcAft>
              <a:buFont typeface="+mj-lt"/>
              <a:buAutoNum type="arabicParenBoth"/>
              <a:tabLst>
                <a:tab pos="457200" algn="l"/>
              </a:tabLst>
            </a:pPr>
            <a:endParaRPr lang="en-US" sz="35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TextBox 7"/>
          <p:cNvSpPr txBox="1"/>
          <p:nvPr/>
        </p:nvSpPr>
        <p:spPr>
          <a:xfrm>
            <a:off x="14699199" y="4674796"/>
            <a:ext cx="13952001" cy="28151296"/>
          </a:xfrm>
          <a:prstGeom prst="rect">
            <a:avLst/>
          </a:prstGeom>
          <a:noFill/>
        </p:spPr>
        <p:txBody>
          <a:bodyPr wrap="square" rtlCol="0">
            <a:spAutoFit/>
          </a:bodyPr>
          <a:lstStyle/>
          <a:p>
            <a:pPr defTabSz="914400"/>
            <a:r>
              <a:rPr lang="en-US" sz="3600" dirty="0"/>
              <a:t>	</a:t>
            </a:r>
            <a:endParaRPr lang="en-US" sz="3800" dirty="0" smtClean="0"/>
          </a:p>
          <a:p>
            <a:pPr defTabSz="914400"/>
            <a:r>
              <a:rPr lang="en-US" sz="3800" dirty="0" smtClean="0"/>
              <a:t>	</a:t>
            </a:r>
            <a:endParaRPr lang="en-US" sz="3800" dirty="0"/>
          </a:p>
          <a:p>
            <a:pPr defTabSz="914400"/>
            <a:endParaRPr lang="en-US" sz="3800" b="1" dirty="0">
              <a:solidFill>
                <a:srgbClr val="FF0000"/>
              </a:solidFill>
            </a:endParaRPr>
          </a:p>
          <a:p>
            <a:pPr defTabSz="914400"/>
            <a:endParaRPr lang="en-US" sz="3800" dirty="0">
              <a:solidFill>
                <a:srgbClr val="FF0000"/>
              </a:solidFill>
            </a:endParaRPr>
          </a:p>
          <a:p>
            <a:pPr defTabSz="914400"/>
            <a:endParaRPr lang="en-US" sz="3800" dirty="0" smtClean="0">
              <a:solidFill>
                <a:srgbClr val="FF0000"/>
              </a:solidFill>
            </a:endParaRPr>
          </a:p>
          <a:p>
            <a:pPr defTabSz="914400"/>
            <a:endParaRPr lang="en-US" sz="3800" dirty="0">
              <a:solidFill>
                <a:srgbClr val="FF0000"/>
              </a:solidFill>
            </a:endParaRPr>
          </a:p>
          <a:p>
            <a:pPr defTabSz="914400"/>
            <a:endParaRPr lang="en-US" sz="3800" dirty="0" smtClean="0">
              <a:solidFill>
                <a:srgbClr val="FF0000"/>
              </a:solidFill>
            </a:endParaRPr>
          </a:p>
          <a:p>
            <a:pPr defTabSz="914400"/>
            <a:endParaRPr lang="en-US" sz="3800" dirty="0">
              <a:solidFill>
                <a:srgbClr val="FF0000"/>
              </a:solidFill>
            </a:endParaRPr>
          </a:p>
          <a:p>
            <a:pPr defTabSz="914400"/>
            <a:endParaRPr lang="en-US" sz="3800" dirty="0" smtClean="0">
              <a:solidFill>
                <a:srgbClr val="FF0000"/>
              </a:solidFill>
            </a:endParaRPr>
          </a:p>
          <a:p>
            <a:pPr defTabSz="914400"/>
            <a:endParaRPr lang="en-US" sz="3800" dirty="0">
              <a:solidFill>
                <a:srgbClr val="FF0000"/>
              </a:solidFill>
            </a:endParaRPr>
          </a:p>
          <a:p>
            <a:pPr defTabSz="914400"/>
            <a:endParaRPr lang="en-US" sz="3800" dirty="0" smtClean="0">
              <a:solidFill>
                <a:srgbClr val="FF0000"/>
              </a:solidFill>
            </a:endParaRPr>
          </a:p>
          <a:p>
            <a:pPr defTabSz="914400"/>
            <a:endParaRPr lang="en-US" sz="3800" dirty="0">
              <a:solidFill>
                <a:srgbClr val="FF0000"/>
              </a:solidFill>
            </a:endParaRPr>
          </a:p>
          <a:p>
            <a:pPr defTabSz="914400"/>
            <a:endParaRPr lang="en-US" sz="3800" dirty="0" smtClean="0">
              <a:solidFill>
                <a:srgbClr val="FF0000"/>
              </a:solidFill>
            </a:endParaRPr>
          </a:p>
          <a:p>
            <a:pPr algn="just"/>
            <a:endParaRPr lang="en-US" sz="3800" b="1" dirty="0" smtClean="0"/>
          </a:p>
          <a:p>
            <a:pPr algn="just"/>
            <a:r>
              <a:rPr lang="en-US" sz="3800" b="1" dirty="0" smtClean="0"/>
              <a:t>Figure </a:t>
            </a:r>
            <a:r>
              <a:rPr lang="en-US" sz="3800" b="1" dirty="0"/>
              <a:t>1. </a:t>
            </a:r>
            <a:r>
              <a:rPr lang="en-US" sz="3800" dirty="0" smtClean="0"/>
              <a:t>Fluorescence </a:t>
            </a:r>
            <a:r>
              <a:rPr lang="en-US" sz="3800" dirty="0"/>
              <a:t>of </a:t>
            </a:r>
            <a:r>
              <a:rPr lang="en-US" sz="3800" dirty="0" smtClean="0"/>
              <a:t>CD </a:t>
            </a:r>
            <a:r>
              <a:rPr lang="en-US" sz="3800" dirty="0"/>
              <a:t>under UV light irradiation</a:t>
            </a:r>
          </a:p>
          <a:p>
            <a:endParaRPr lang="en-US" sz="3800" dirty="0" smtClean="0"/>
          </a:p>
          <a:p>
            <a:r>
              <a:rPr lang="en-US" sz="3800" dirty="0" smtClean="0"/>
              <a:t>A </a:t>
            </a:r>
            <a:r>
              <a:rPr lang="en-US" sz="3800" dirty="0"/>
              <a:t>control for the </a:t>
            </a:r>
            <a:r>
              <a:rPr lang="en-US" sz="3800" dirty="0" smtClean="0"/>
              <a:t>CD </a:t>
            </a:r>
            <a:r>
              <a:rPr lang="en-US" sz="3800" dirty="0"/>
              <a:t>silicon based putty was created through the suggested manner of creating normal silly putty.  The control is made through the process of combining boric acid B(OH)</a:t>
            </a:r>
            <a:r>
              <a:rPr lang="en-US" sz="3800" baseline="-25000" dirty="0"/>
              <a:t>3</a:t>
            </a:r>
            <a:r>
              <a:rPr lang="en-US" sz="3800" dirty="0"/>
              <a:t> and PDMS at a ratio of 0.3 g to 1.0 mL respectively.  </a:t>
            </a:r>
            <a:r>
              <a:rPr lang="en-US" sz="3800" dirty="0" smtClean="0"/>
              <a:t>The </a:t>
            </a:r>
            <a:r>
              <a:rPr lang="en-US" sz="3800" dirty="0"/>
              <a:t>ratio of </a:t>
            </a:r>
            <a:r>
              <a:rPr lang="en-US" sz="3800" dirty="0" smtClean="0"/>
              <a:t>reactants </a:t>
            </a:r>
            <a:r>
              <a:rPr lang="en-US" sz="3800" dirty="0"/>
              <a:t>mixed to a homogenous mixture of a white semitransparent solution and then gradually heated to ~180°C.  This solution is left to stir for 1hr and then left to cool.  This reaction allows the dehydrogenation reaction to occur with </a:t>
            </a:r>
            <a:r>
              <a:rPr lang="en-US" sz="3800" dirty="0" smtClean="0"/>
              <a:t>boric </a:t>
            </a:r>
            <a:r>
              <a:rPr lang="en-US" sz="3800" dirty="0"/>
              <a:t>acid and PDMS, which allows the chains of PDMS to be crosslinked to each other by the boric acid </a:t>
            </a:r>
            <a:r>
              <a:rPr lang="en-US" sz="3800" dirty="0" smtClean="0"/>
              <a:t>groups </a:t>
            </a:r>
            <a:r>
              <a:rPr lang="en-US" sz="3800" dirty="0"/>
              <a:t>(</a:t>
            </a:r>
            <a:r>
              <a:rPr lang="en-US" sz="3800" b="1" dirty="0"/>
              <a:t>Scheme 2</a:t>
            </a:r>
            <a:r>
              <a:rPr lang="en-US" sz="3800" dirty="0" smtClean="0"/>
              <a:t>).</a:t>
            </a:r>
            <a:r>
              <a:rPr lang="en-US" sz="3800" baseline="30000" dirty="0" smtClean="0"/>
              <a:t>2,4</a:t>
            </a:r>
            <a:endParaRPr lang="en-US" sz="3800" baseline="30000" dirty="0"/>
          </a:p>
          <a:p>
            <a:endParaRPr lang="en-US" sz="4400" b="1" dirty="0">
              <a:effectLst>
                <a:outerShdw blurRad="50800" dist="38100" dir="2700000" algn="tl" rotWithShape="0">
                  <a:prstClr val="black">
                    <a:alpha val="40000"/>
                  </a:prstClr>
                </a:outerShdw>
              </a:effectLst>
              <a:cs typeface="Times New Roman" panose="02020603050405020304" pitchFamily="18" charset="0"/>
            </a:endParaRPr>
          </a:p>
          <a:p>
            <a:r>
              <a:rPr lang="en-US" sz="4400" dirty="0" smtClean="0">
                <a:cs typeface="Times New Roman" panose="02020603050405020304" pitchFamily="18" charset="0"/>
              </a:rPr>
              <a:t>                </a:t>
            </a:r>
            <a:r>
              <a:rPr lang="en-US" sz="3800" b="1" dirty="0" smtClean="0">
                <a:cs typeface="Times New Roman" panose="02020603050405020304" pitchFamily="18" charset="0"/>
              </a:rPr>
              <a:t>(4)	                                (3) </a:t>
            </a:r>
            <a:endParaRPr lang="en-US" sz="4400" dirty="0" smtClean="0">
              <a:cs typeface="Times New Roman" panose="02020603050405020304" pitchFamily="18" charset="0"/>
            </a:endParaRPr>
          </a:p>
          <a:p>
            <a:endParaRPr lang="en-US" sz="4400" dirty="0">
              <a:cs typeface="Times New Roman" panose="02020603050405020304" pitchFamily="18" charset="0"/>
            </a:endParaRPr>
          </a:p>
          <a:p>
            <a:endParaRPr lang="en-US" sz="4400" dirty="0" smtClean="0">
              <a:cs typeface="Times New Roman" panose="02020603050405020304" pitchFamily="18" charset="0"/>
            </a:endParaRPr>
          </a:p>
          <a:p>
            <a:endParaRPr lang="en-US" sz="4400" dirty="0">
              <a:cs typeface="Times New Roman" panose="02020603050405020304" pitchFamily="18" charset="0"/>
            </a:endParaRPr>
          </a:p>
          <a:p>
            <a:endParaRPr lang="en-US" sz="4400" dirty="0">
              <a:cs typeface="Times New Roman" panose="02020603050405020304" pitchFamily="18" charset="0"/>
            </a:endParaRPr>
          </a:p>
          <a:p>
            <a:endParaRPr lang="en-US" sz="4000" b="1" dirty="0">
              <a:solidFill>
                <a:srgbClr val="FF0000"/>
              </a:solidFill>
              <a:cs typeface="Times New Roman" panose="02020603050405020304" pitchFamily="18" charset="0"/>
            </a:endParaRPr>
          </a:p>
          <a:p>
            <a:endParaRPr lang="en-US" sz="4000" b="1" dirty="0" smtClean="0">
              <a:solidFill>
                <a:srgbClr val="FF0000"/>
              </a:solidFill>
              <a:cs typeface="Times New Roman" panose="02020603050405020304" pitchFamily="18" charset="0"/>
            </a:endParaRPr>
          </a:p>
          <a:p>
            <a:r>
              <a:rPr lang="en-US" sz="4000" b="1" dirty="0" smtClean="0">
                <a:solidFill>
                  <a:srgbClr val="FF0000"/>
                </a:solidFill>
                <a:cs typeface="Times New Roman" panose="02020603050405020304" pitchFamily="18" charset="0"/>
              </a:rPr>
              <a:t>	             </a:t>
            </a:r>
            <a:r>
              <a:rPr lang="en-US" sz="4000" b="1" dirty="0" smtClean="0">
                <a:cs typeface="Times New Roman" panose="02020603050405020304" pitchFamily="18" charset="0"/>
              </a:rPr>
              <a:t>(</a:t>
            </a:r>
            <a:r>
              <a:rPr lang="en-US" sz="4000" b="1" dirty="0" smtClean="0">
                <a:cs typeface="Times New Roman" panose="02020603050405020304" pitchFamily="18" charset="0"/>
              </a:rPr>
              <a:t>5</a:t>
            </a:r>
            <a:r>
              <a:rPr lang="en-US" sz="4000" b="1" dirty="0" smtClean="0">
                <a:cs typeface="Times New Roman" panose="02020603050405020304" pitchFamily="18" charset="0"/>
              </a:rPr>
              <a:t>)</a:t>
            </a:r>
          </a:p>
          <a:p>
            <a:endParaRPr lang="en-US" sz="4000" b="1" dirty="0">
              <a:solidFill>
                <a:srgbClr val="FF0000"/>
              </a:solidFill>
              <a:cs typeface="Times New Roman" panose="02020603050405020304" pitchFamily="18" charset="0"/>
            </a:endParaRPr>
          </a:p>
          <a:p>
            <a:endParaRPr lang="en-US" sz="4000" b="1" dirty="0">
              <a:solidFill>
                <a:srgbClr val="FF0000"/>
              </a:solidFill>
              <a:cs typeface="Times New Roman" panose="02020603050405020304" pitchFamily="18" charset="0"/>
            </a:endParaRPr>
          </a:p>
          <a:p>
            <a:r>
              <a:rPr lang="en-US" sz="4000" b="1" dirty="0">
                <a:cs typeface="Times New Roman" panose="02020603050405020304" pitchFamily="18" charset="0"/>
              </a:rPr>
              <a:t>Scheme 2.  </a:t>
            </a:r>
            <a:r>
              <a:rPr lang="en-US" sz="4000" dirty="0">
                <a:cs typeface="Times New Roman" panose="02020603050405020304" pitchFamily="18" charset="0"/>
              </a:rPr>
              <a:t>Synthesis of silicon </a:t>
            </a:r>
            <a:r>
              <a:rPr lang="en-US" sz="4000" dirty="0" smtClean="0">
                <a:cs typeface="Times New Roman" panose="02020603050405020304" pitchFamily="18" charset="0"/>
              </a:rPr>
              <a:t>polymer (</a:t>
            </a:r>
            <a:r>
              <a:rPr lang="en-US" sz="4000" b="1" dirty="0" smtClean="0">
                <a:cs typeface="Times New Roman" panose="02020603050405020304" pitchFamily="18" charset="0"/>
              </a:rPr>
              <a:t>5</a:t>
            </a:r>
            <a:r>
              <a:rPr lang="en-US" sz="4000" dirty="0" smtClean="0">
                <a:cs typeface="Times New Roman" panose="02020603050405020304" pitchFamily="18" charset="0"/>
              </a:rPr>
              <a:t>) </a:t>
            </a:r>
            <a:r>
              <a:rPr lang="en-US" sz="4000" dirty="0">
                <a:cs typeface="Times New Roman" panose="02020603050405020304" pitchFamily="18" charset="0"/>
              </a:rPr>
              <a:t>with boric acid </a:t>
            </a:r>
            <a:r>
              <a:rPr lang="en-US" sz="4000" dirty="0" smtClean="0">
                <a:cs typeface="Times New Roman" panose="02020603050405020304" pitchFamily="18" charset="0"/>
              </a:rPr>
              <a:t>(</a:t>
            </a:r>
            <a:r>
              <a:rPr lang="en-US" sz="4000" b="1" dirty="0" smtClean="0">
                <a:cs typeface="Times New Roman" panose="02020603050405020304" pitchFamily="18" charset="0"/>
              </a:rPr>
              <a:t>4</a:t>
            </a:r>
            <a:r>
              <a:rPr lang="en-US" sz="4000" dirty="0" smtClean="0">
                <a:cs typeface="Times New Roman" panose="02020603050405020304" pitchFamily="18" charset="0"/>
              </a:rPr>
              <a:t>) as a </a:t>
            </a:r>
            <a:r>
              <a:rPr lang="en-US" sz="4000" dirty="0" err="1" smtClean="0">
                <a:cs typeface="Times New Roman" panose="02020603050405020304" pitchFamily="18" charset="0"/>
              </a:rPr>
              <a:t>crosslinker</a:t>
            </a:r>
            <a:r>
              <a:rPr lang="en-US" sz="4000" dirty="0" smtClean="0">
                <a:cs typeface="Times New Roman" panose="02020603050405020304" pitchFamily="18" charset="0"/>
              </a:rPr>
              <a:t> </a:t>
            </a:r>
            <a:r>
              <a:rPr lang="en-US" sz="4000" dirty="0">
                <a:cs typeface="Times New Roman" panose="02020603050405020304" pitchFamily="18" charset="0"/>
              </a:rPr>
              <a:t>using polydimethylsiloxane </a:t>
            </a:r>
            <a:r>
              <a:rPr lang="en-US" sz="4000" dirty="0" smtClean="0">
                <a:cs typeface="Times New Roman" panose="02020603050405020304" pitchFamily="18" charset="0"/>
              </a:rPr>
              <a:t>(</a:t>
            </a:r>
            <a:r>
              <a:rPr lang="en-US" sz="4000" b="1" dirty="0" smtClean="0">
                <a:cs typeface="Times New Roman" panose="02020603050405020304" pitchFamily="18" charset="0"/>
              </a:rPr>
              <a:t>3</a:t>
            </a:r>
            <a:r>
              <a:rPr lang="en-US" sz="4000" dirty="0" smtClean="0">
                <a:cs typeface="Times New Roman" panose="02020603050405020304" pitchFamily="18" charset="0"/>
              </a:rPr>
              <a:t>) (PDMS</a:t>
            </a:r>
            <a:r>
              <a:rPr lang="en-US" sz="4000" dirty="0">
                <a:cs typeface="Times New Roman" panose="02020603050405020304" pitchFamily="18" charset="0"/>
              </a:rPr>
              <a:t>).</a:t>
            </a:r>
          </a:p>
          <a:p>
            <a:endParaRPr lang="en-US" sz="4000" b="1" dirty="0" smtClean="0">
              <a:solidFill>
                <a:srgbClr val="FF0000"/>
              </a:solidFill>
              <a:cs typeface="Times New Roman" panose="02020603050405020304" pitchFamily="18" charset="0"/>
            </a:endParaRPr>
          </a:p>
          <a:p>
            <a:endParaRPr lang="en-US" sz="3800" dirty="0" smtClean="0">
              <a:solidFill>
                <a:srgbClr val="FF0000"/>
              </a:solidFill>
            </a:endParaRPr>
          </a:p>
          <a:p>
            <a:pPr algn="just"/>
            <a:r>
              <a:rPr lang="en-US" sz="3800" dirty="0" smtClean="0"/>
              <a:t>Once </a:t>
            </a:r>
            <a:r>
              <a:rPr lang="en-US" sz="3800" dirty="0"/>
              <a:t>completed, </a:t>
            </a:r>
            <a:r>
              <a:rPr lang="en-US" sz="3800" dirty="0" smtClean="0"/>
              <a:t>characterization of </a:t>
            </a:r>
            <a:r>
              <a:rPr lang="en-US" sz="3800" dirty="0"/>
              <a:t>the </a:t>
            </a:r>
            <a:r>
              <a:rPr lang="en-US" sz="3800" dirty="0" smtClean="0"/>
              <a:t>CD crosslinked PDMS product will be carried out </a:t>
            </a:r>
            <a:r>
              <a:rPr lang="en-US" sz="3800" dirty="0"/>
              <a:t>and </a:t>
            </a:r>
            <a:r>
              <a:rPr lang="en-US" sz="3800" dirty="0" smtClean="0"/>
              <a:t>conductance </a:t>
            </a:r>
            <a:r>
              <a:rPr lang="en-US" sz="3800" dirty="0"/>
              <a:t>and fluorescence </a:t>
            </a:r>
            <a:r>
              <a:rPr lang="en-US" sz="3800" dirty="0" smtClean="0"/>
              <a:t>studies will be </a:t>
            </a:r>
            <a:r>
              <a:rPr lang="en-US" sz="3800" dirty="0" smtClean="0"/>
              <a:t>performed to show differences </a:t>
            </a:r>
            <a:r>
              <a:rPr lang="en-US" sz="3800" dirty="0" smtClean="0"/>
              <a:t>between boric acid silicon putty and the CD </a:t>
            </a:r>
            <a:r>
              <a:rPr lang="en-US" sz="3800" dirty="0"/>
              <a:t>silicon based </a:t>
            </a:r>
            <a:r>
              <a:rPr lang="en-US" sz="3800" dirty="0" smtClean="0"/>
              <a:t>putty </a:t>
            </a:r>
            <a:r>
              <a:rPr lang="en-US" sz="3800" dirty="0" smtClean="0"/>
              <a:t>that will </a:t>
            </a:r>
            <a:r>
              <a:rPr lang="en-US" sz="3800" dirty="0" smtClean="0"/>
              <a:t>be quantified.  </a:t>
            </a:r>
            <a:r>
              <a:rPr lang="en-US" sz="3800" baseline="30000" dirty="0" smtClean="0"/>
              <a:t>1,3,5</a:t>
            </a:r>
            <a:endParaRPr lang="en-US" sz="3800" baseline="30000" dirty="0">
              <a:solidFill>
                <a:srgbClr val="FF0000"/>
              </a:solidFill>
            </a:endParaRPr>
          </a:p>
        </p:txBody>
      </p:sp>
      <p:sp>
        <p:nvSpPr>
          <p:cNvPr id="11" name="Rectangle 10"/>
          <p:cNvSpPr/>
          <p:nvPr/>
        </p:nvSpPr>
        <p:spPr>
          <a:xfrm>
            <a:off x="14699199" y="28664508"/>
            <a:ext cx="4481035"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effectLst/>
                <a:cs typeface="Times New Roman" panose="02020603050405020304" pitchFamily="18" charset="0"/>
              </a:rPr>
              <a:t>Future Work</a:t>
            </a:r>
            <a:r>
              <a:rPr lang="en-US" sz="5400" b="1" cap="none" spc="0" dirty="0" smtClean="0">
                <a:ln w="22225">
                  <a:solidFill>
                    <a:schemeClr val="accent2"/>
                  </a:solidFill>
                  <a:prstDash val="solid"/>
                </a:ln>
                <a:effectLst/>
                <a:cs typeface="Times New Roman" panose="02020603050405020304" pitchFamily="18" charset="0"/>
              </a:rPr>
              <a:t>:</a:t>
            </a:r>
            <a:endParaRPr lang="en-US" sz="5400" b="1" cap="none" spc="0" dirty="0">
              <a:ln w="22225">
                <a:solidFill>
                  <a:schemeClr val="accent2"/>
                </a:solidFill>
                <a:prstDash val="solid"/>
              </a:ln>
              <a:effectLst/>
            </a:endParaRPr>
          </a:p>
        </p:txBody>
      </p:sp>
      <p:sp>
        <p:nvSpPr>
          <p:cNvPr id="13" name="Rectangle 12"/>
          <p:cNvSpPr/>
          <p:nvPr/>
        </p:nvSpPr>
        <p:spPr>
          <a:xfrm>
            <a:off x="29561589" y="15191655"/>
            <a:ext cx="4570482"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effectLst/>
                <a:cs typeface="Times New Roman" panose="02020603050405020304" pitchFamily="18" charset="0"/>
              </a:rPr>
              <a:t>Conclusions:</a:t>
            </a:r>
            <a:endParaRPr lang="en-US" sz="5400" b="1" cap="none" spc="0" dirty="0">
              <a:ln w="22225">
                <a:solidFill>
                  <a:schemeClr val="accent2"/>
                </a:solidFill>
                <a:prstDash val="solid"/>
              </a:ln>
              <a:effectLst/>
            </a:endParaRPr>
          </a:p>
        </p:txBody>
      </p:sp>
      <p:sp>
        <p:nvSpPr>
          <p:cNvPr id="15" name="Rectangle 14"/>
          <p:cNvSpPr/>
          <p:nvPr/>
        </p:nvSpPr>
        <p:spPr>
          <a:xfrm>
            <a:off x="29633676" y="20162674"/>
            <a:ext cx="6917278"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effectLst/>
                <a:cs typeface="Times New Roman" panose="02020603050405020304" pitchFamily="18" charset="0"/>
              </a:rPr>
              <a:t>Acknowledgements</a:t>
            </a:r>
            <a:r>
              <a:rPr lang="en-US" sz="5400" b="1" cap="none" spc="0" dirty="0" smtClean="0">
                <a:ln w="22225">
                  <a:solidFill>
                    <a:schemeClr val="accent2"/>
                  </a:solidFill>
                  <a:prstDash val="solid"/>
                </a:ln>
                <a:effectLst/>
                <a:cs typeface="Times New Roman" panose="02020603050405020304" pitchFamily="18" charset="0"/>
              </a:rPr>
              <a:t>:</a:t>
            </a:r>
            <a:endParaRPr lang="en-US" sz="5400" b="1" cap="none" spc="0" dirty="0">
              <a:ln w="22225">
                <a:solidFill>
                  <a:schemeClr val="accent2"/>
                </a:solidFill>
                <a:prstDash val="solid"/>
              </a:ln>
              <a:effectLst/>
            </a:endParaRPr>
          </a:p>
        </p:txBody>
      </p:sp>
      <p:sp>
        <p:nvSpPr>
          <p:cNvPr id="16" name="Rectangle 15"/>
          <p:cNvSpPr/>
          <p:nvPr/>
        </p:nvSpPr>
        <p:spPr>
          <a:xfrm>
            <a:off x="29633676" y="23105082"/>
            <a:ext cx="3634649"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effectLst/>
                <a:latin typeface="Times New Roman" panose="02020603050405020304" pitchFamily="18" charset="0"/>
                <a:cs typeface="Times New Roman" panose="02020603050405020304" pitchFamily="18" charset="0"/>
              </a:rPr>
              <a:t>References</a:t>
            </a:r>
            <a:r>
              <a:rPr lang="en-US" sz="5400" b="1" cap="none" spc="0" dirty="0" smtClean="0">
                <a:ln w="22225">
                  <a:solidFill>
                    <a:schemeClr val="accent2"/>
                  </a:solidFill>
                  <a:prstDash val="solid"/>
                </a:ln>
                <a:effectLst/>
                <a:latin typeface="Times New Roman" panose="02020603050405020304" pitchFamily="18" charset="0"/>
                <a:cs typeface="Times New Roman" panose="02020603050405020304" pitchFamily="18" charset="0"/>
              </a:rPr>
              <a:t>:</a:t>
            </a:r>
            <a:endParaRPr lang="en-US" sz="5400" b="1" cap="none" spc="0" dirty="0">
              <a:ln w="22225">
                <a:solidFill>
                  <a:schemeClr val="accent2"/>
                </a:solidFill>
                <a:prstDash val="solid"/>
              </a:ln>
              <a:effectLst/>
            </a:endParaRPr>
          </a:p>
        </p:txBody>
      </p:sp>
      <p:sp>
        <p:nvSpPr>
          <p:cNvPr id="17" name="Rectangle 16"/>
          <p:cNvSpPr/>
          <p:nvPr/>
        </p:nvSpPr>
        <p:spPr>
          <a:xfrm>
            <a:off x="14973004" y="4921929"/>
            <a:ext cx="8225329"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effectLst/>
              </a:rPr>
              <a:t>Results and Discussion:</a:t>
            </a:r>
            <a:endParaRPr lang="en-US" sz="5400" b="1" cap="none" spc="0" dirty="0">
              <a:ln w="22225">
                <a:solidFill>
                  <a:schemeClr val="accent2"/>
                </a:solidFill>
                <a:prstDash val="solid"/>
              </a:ln>
              <a:effectLst/>
            </a:endParaRPr>
          </a:p>
        </p:txBody>
      </p:sp>
      <p:sp>
        <p:nvSpPr>
          <p:cNvPr id="20" name="Rectangle 19"/>
          <p:cNvSpPr/>
          <p:nvPr/>
        </p:nvSpPr>
        <p:spPr>
          <a:xfrm>
            <a:off x="1311442" y="4921929"/>
            <a:ext cx="4455066"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effectLst/>
              </a:rPr>
              <a:t>Introduction:</a:t>
            </a:r>
            <a:endParaRPr lang="en-US" sz="5400" b="1" cap="none" spc="0" dirty="0">
              <a:ln w="22225">
                <a:solidFill>
                  <a:schemeClr val="accent2"/>
                </a:solidFill>
                <a:prstDash val="solid"/>
              </a:ln>
              <a:effectLst/>
            </a:endParaRPr>
          </a:p>
        </p:txBody>
      </p:sp>
      <p:sp>
        <p:nvSpPr>
          <p:cNvPr id="21" name="Rectangle 20"/>
          <p:cNvSpPr/>
          <p:nvPr/>
        </p:nvSpPr>
        <p:spPr>
          <a:xfrm>
            <a:off x="1311442" y="16114985"/>
            <a:ext cx="6673943"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effectLst/>
              </a:rPr>
              <a:t>Experimental Work:</a:t>
            </a:r>
            <a:endParaRPr lang="en-US" sz="5400" b="1" cap="none" spc="0" dirty="0">
              <a:ln w="22225">
                <a:solidFill>
                  <a:schemeClr val="accent2"/>
                </a:solidFill>
                <a:prstDash val="solid"/>
              </a:ln>
              <a:effectLst/>
            </a:endParaRPr>
          </a:p>
        </p:txBody>
      </p:sp>
      <p:pic>
        <p:nvPicPr>
          <p:cNvPr id="1026" name="Picture 2" descr="http://smartbuildings.unh.edu/wp-content/uploads/2013/09/view.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261336" y="0"/>
            <a:ext cx="4597780" cy="467479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4"/>
          <a:stretch>
            <a:fillRect/>
          </a:stretch>
        </p:blipFill>
        <p:spPr>
          <a:xfrm>
            <a:off x="833441" y="20785736"/>
            <a:ext cx="13374695" cy="3242676"/>
          </a:xfrm>
          <a:prstGeom prst="rect">
            <a:avLst/>
          </a:prstGeom>
        </p:spPr>
      </p:pic>
      <p:graphicFrame>
        <p:nvGraphicFramePr>
          <p:cNvPr id="4" name="Object 3"/>
          <p:cNvGraphicFramePr>
            <a:graphicFrameLocks noChangeAspect="1"/>
          </p:cNvGraphicFramePr>
          <p:nvPr>
            <p:extLst>
              <p:ext uri="{D42A27DB-BD31-4B8C-83A1-F6EECF244321}">
                <p14:modId xmlns:p14="http://schemas.microsoft.com/office/powerpoint/2010/main" val="3682427922"/>
              </p:ext>
            </p:extLst>
          </p:nvPr>
        </p:nvGraphicFramePr>
        <p:xfrm>
          <a:off x="30632400" y="5830453"/>
          <a:ext cx="9855203" cy="3324592"/>
        </p:xfrm>
        <a:graphic>
          <a:graphicData uri="http://schemas.openxmlformats.org/presentationml/2006/ole">
            <mc:AlternateContent xmlns:mc="http://schemas.openxmlformats.org/markup-compatibility/2006">
              <mc:Choice xmlns:v="urn:schemas-microsoft-com:vml" Requires="v">
                <p:oleObj spid="_x0000_s1076" name="CS ChemDraw Drawing" r:id="rId5" imgW="3562653" imgH="1202043" progId="ChemDraw.Document.6.0">
                  <p:embed/>
                </p:oleObj>
              </mc:Choice>
              <mc:Fallback>
                <p:oleObj name="CS ChemDraw Drawing" r:id="rId5" imgW="3562653" imgH="1202043" progId="ChemDraw.Document.6.0">
                  <p:embed/>
                  <p:pic>
                    <p:nvPicPr>
                      <p:cNvPr id="0" name=""/>
                      <p:cNvPicPr/>
                      <p:nvPr/>
                    </p:nvPicPr>
                    <p:blipFill>
                      <a:blip r:embed="rId6"/>
                      <a:stretch>
                        <a:fillRect/>
                      </a:stretch>
                    </p:blipFill>
                    <p:spPr>
                      <a:xfrm>
                        <a:off x="30632400" y="5830453"/>
                        <a:ext cx="9855203" cy="3324592"/>
                      </a:xfrm>
                      <a:prstGeom prst="rect">
                        <a:avLst/>
                      </a:prstGeom>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721745413"/>
              </p:ext>
            </p:extLst>
          </p:nvPr>
        </p:nvGraphicFramePr>
        <p:xfrm>
          <a:off x="31089600" y="10164584"/>
          <a:ext cx="9855203" cy="2731070"/>
        </p:xfrm>
        <a:graphic>
          <a:graphicData uri="http://schemas.openxmlformats.org/presentationml/2006/ole">
            <mc:AlternateContent xmlns:mc="http://schemas.openxmlformats.org/markup-compatibility/2006">
              <mc:Choice xmlns:v="urn:schemas-microsoft-com:vml" Requires="v">
                <p:oleObj spid="_x0000_s1077" name="CS ChemDraw Drawing" r:id="rId7" imgW="3350912" imgH="929159" progId="ChemDraw.Document.6.0">
                  <p:embed/>
                </p:oleObj>
              </mc:Choice>
              <mc:Fallback>
                <p:oleObj name="CS ChemDraw Drawing" r:id="rId7" imgW="3350912" imgH="929159" progId="ChemDraw.Document.6.0">
                  <p:embed/>
                  <p:pic>
                    <p:nvPicPr>
                      <p:cNvPr id="0" name=""/>
                      <p:cNvPicPr/>
                      <p:nvPr/>
                    </p:nvPicPr>
                    <p:blipFill>
                      <a:blip r:embed="rId8"/>
                      <a:stretch>
                        <a:fillRect/>
                      </a:stretch>
                    </p:blipFill>
                    <p:spPr>
                      <a:xfrm>
                        <a:off x="31089600" y="10164584"/>
                        <a:ext cx="9855203" cy="2731070"/>
                      </a:xfrm>
                      <a:prstGeom prst="rect">
                        <a:avLst/>
                      </a:prstGeom>
                    </p:spPr>
                  </p:pic>
                </p:oleObj>
              </mc:Fallback>
            </mc:AlternateContent>
          </a:graphicData>
        </a:graphic>
      </p:graphicFrame>
      <p:pic>
        <p:nvPicPr>
          <p:cNvPr id="10" name="Picture 9"/>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6078200" y="6441173"/>
            <a:ext cx="10493008" cy="5902317"/>
          </a:xfrm>
          <a:prstGeom prst="rect">
            <a:avLst/>
          </a:prstGeom>
        </p:spPr>
      </p:pic>
      <p:graphicFrame>
        <p:nvGraphicFramePr>
          <p:cNvPr id="9" name="Object 8"/>
          <p:cNvGraphicFramePr>
            <a:graphicFrameLocks noChangeAspect="1"/>
          </p:cNvGraphicFramePr>
          <p:nvPr>
            <p:extLst>
              <p:ext uri="{D42A27DB-BD31-4B8C-83A1-F6EECF244321}">
                <p14:modId xmlns:p14="http://schemas.microsoft.com/office/powerpoint/2010/main" val="4253730229"/>
              </p:ext>
            </p:extLst>
          </p:nvPr>
        </p:nvGraphicFramePr>
        <p:xfrm>
          <a:off x="17580148" y="23717595"/>
          <a:ext cx="7489109" cy="3215545"/>
        </p:xfrm>
        <a:graphic>
          <a:graphicData uri="http://schemas.openxmlformats.org/presentationml/2006/ole">
            <mc:AlternateContent xmlns:mc="http://schemas.openxmlformats.org/markup-compatibility/2006">
              <mc:Choice xmlns:v="urn:schemas-microsoft-com:vml" Requires="v">
                <p:oleObj spid="_x0000_s1078" name="CS ChemDraw Drawing" r:id="rId10" imgW="2291664" imgH="984006" progId="ChemDraw.Document.6.0">
                  <p:embed/>
                </p:oleObj>
              </mc:Choice>
              <mc:Fallback>
                <p:oleObj name="CS ChemDraw Drawing" r:id="rId10" imgW="2291664" imgH="984006" progId="ChemDraw.Document.6.0">
                  <p:embed/>
                  <p:pic>
                    <p:nvPicPr>
                      <p:cNvPr id="0" name=""/>
                      <p:cNvPicPr/>
                      <p:nvPr/>
                    </p:nvPicPr>
                    <p:blipFill>
                      <a:blip r:embed="rId11"/>
                      <a:stretch>
                        <a:fillRect/>
                      </a:stretch>
                    </p:blipFill>
                    <p:spPr>
                      <a:xfrm>
                        <a:off x="17580148" y="23717595"/>
                        <a:ext cx="7489109" cy="3215545"/>
                      </a:xfrm>
                      <a:prstGeom prst="rect">
                        <a:avLst/>
                      </a:prstGeom>
                    </p:spPr>
                  </p:pic>
                </p:oleObj>
              </mc:Fallback>
            </mc:AlternateContent>
          </a:graphicData>
        </a:graphic>
      </p:graphicFrame>
      <p:graphicFrame>
        <p:nvGraphicFramePr>
          <p:cNvPr id="18" name="Object 17"/>
          <p:cNvGraphicFramePr>
            <a:graphicFrameLocks noChangeAspect="1"/>
          </p:cNvGraphicFramePr>
          <p:nvPr>
            <p:extLst>
              <p:ext uri="{D42A27DB-BD31-4B8C-83A1-F6EECF244321}">
                <p14:modId xmlns:p14="http://schemas.microsoft.com/office/powerpoint/2010/main" val="1453432392"/>
              </p:ext>
            </p:extLst>
          </p:nvPr>
        </p:nvGraphicFramePr>
        <p:xfrm>
          <a:off x="17047743" y="20421054"/>
          <a:ext cx="8553921" cy="3296541"/>
        </p:xfrm>
        <a:graphic>
          <a:graphicData uri="http://schemas.openxmlformats.org/presentationml/2006/ole">
            <mc:AlternateContent xmlns:mc="http://schemas.openxmlformats.org/markup-compatibility/2006">
              <mc:Choice xmlns:v="urn:schemas-microsoft-com:vml" Requires="v">
                <p:oleObj spid="_x0000_s1079" name="CS ChemDraw Drawing" r:id="rId12" imgW="3020217" imgH="1163948" progId="ChemDraw.Document.6.0">
                  <p:embed/>
                </p:oleObj>
              </mc:Choice>
              <mc:Fallback>
                <p:oleObj name="CS ChemDraw Drawing" r:id="rId12" imgW="3020217" imgH="1163948" progId="ChemDraw.Document.6.0">
                  <p:embed/>
                  <p:pic>
                    <p:nvPicPr>
                      <p:cNvPr id="0" name=""/>
                      <p:cNvPicPr/>
                      <p:nvPr/>
                    </p:nvPicPr>
                    <p:blipFill>
                      <a:blip r:embed="rId13"/>
                      <a:stretch>
                        <a:fillRect/>
                      </a:stretch>
                    </p:blipFill>
                    <p:spPr>
                      <a:xfrm>
                        <a:off x="17047743" y="20421054"/>
                        <a:ext cx="8553921" cy="3296541"/>
                      </a:xfrm>
                      <a:prstGeom prst="rect">
                        <a:avLst/>
                      </a:prstGeom>
                    </p:spPr>
                  </p:pic>
                </p:oleObj>
              </mc:Fallback>
            </mc:AlternateContent>
          </a:graphicData>
        </a:graphic>
      </p:graphicFrame>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xtreme Shadow">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threePt" dir="tl">
              <a:rot lat="0" lon="0" rev="19800000"/>
            </a:lightRig>
          </a:scene3d>
          <a:sp3d prstMaterial="plastic">
            <a:bevelT w="25400" h="1905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38100" h="31750"/>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6603</TotalTime>
  <Words>63</Words>
  <Application>Microsoft Office PowerPoint</Application>
  <PresentationFormat>Custom</PresentationFormat>
  <Paragraphs>98</Paragraphs>
  <Slides>1</Slides>
  <Notes>0</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6" baseType="lpstr">
      <vt:lpstr>Arial</vt:lpstr>
      <vt:lpstr>Calibri</vt:lpstr>
      <vt:lpstr>Times New Roman</vt:lpstr>
      <vt:lpstr>Office Theme</vt:lpstr>
      <vt:lpstr>CS ChemDraw Drawing</vt:lpstr>
      <vt:lpstr>PowerPoint Presentation</vt:lpstr>
    </vt:vector>
  </TitlesOfParts>
  <Company>University of New Hampshire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Owner</dc:creator>
  <cp:lastModifiedBy>Libraryws05, Generic</cp:lastModifiedBy>
  <cp:revision>212</cp:revision>
  <dcterms:created xsi:type="dcterms:W3CDTF">2012-04-23T20:12:21Z</dcterms:created>
  <dcterms:modified xsi:type="dcterms:W3CDTF">2017-04-18T15:25:38Z</dcterms:modified>
</cp:coreProperties>
</file>