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6858000" cy="9906000" type="A4"/>
  <p:notesSz cx="6858000" cy="923607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43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ECFF"/>
    <a:srgbClr val="3366FF"/>
    <a:srgbClr val="FFFFFF"/>
    <a:srgbClr val="9999FF"/>
    <a:srgbClr val="FF3399"/>
    <a:srgbClr val="00FFFF"/>
    <a:srgbClr val="FF6600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7743" autoAdjust="0"/>
    <p:restoredTop sz="94660"/>
  </p:normalViewPr>
  <p:slideViewPr>
    <p:cSldViewPr snapToObjects="1">
      <p:cViewPr varScale="1">
        <p:scale>
          <a:sx n="67" d="100"/>
          <a:sy n="67" d="100"/>
        </p:scale>
        <p:origin x="1803" y="51"/>
      </p:cViewPr>
      <p:guideLst>
        <p:guide orient="horz" pos="3143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3247" cy="4614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9104" tIns="44551" rIns="89104" bIns="44551" numCol="1" anchor="t" anchorCtr="0" compatLnSpc="1">
            <a:prstTxWarp prst="textNoShape">
              <a:avLst/>
            </a:prstTxWarp>
          </a:bodyPr>
          <a:lstStyle>
            <a:lvl1pPr defTabSz="89116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3204" y="0"/>
            <a:ext cx="2973247" cy="4614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9104" tIns="44551" rIns="89104" bIns="44551" numCol="1" anchor="t" anchorCtr="0" compatLnSpc="1">
            <a:prstTxWarp prst="textNoShape">
              <a:avLst/>
            </a:prstTxWarp>
          </a:bodyPr>
          <a:lstStyle>
            <a:lvl1pPr algn="r" defTabSz="89116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773011"/>
            <a:ext cx="2973247" cy="4614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9104" tIns="44551" rIns="89104" bIns="44551" numCol="1" anchor="b" anchorCtr="0" compatLnSpc="1">
            <a:prstTxWarp prst="textNoShape">
              <a:avLst/>
            </a:prstTxWarp>
          </a:bodyPr>
          <a:lstStyle>
            <a:lvl1pPr defTabSz="89116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3204" y="8773011"/>
            <a:ext cx="2973247" cy="4614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9104" tIns="44551" rIns="89104" bIns="44551" numCol="1" anchor="b" anchorCtr="0" compatLnSpc="1">
            <a:prstTxWarp prst="textNoShape">
              <a:avLst/>
            </a:prstTxWarp>
          </a:bodyPr>
          <a:lstStyle>
            <a:lvl1pPr algn="r" defTabSz="890100">
              <a:defRPr sz="1200"/>
            </a:lvl1pPr>
          </a:lstStyle>
          <a:p>
            <a:fld id="{BE279344-F530-43A0-B62C-A64ED7AE2A39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3247" cy="4614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9104" tIns="44551" rIns="89104" bIns="44551" numCol="1" anchor="t" anchorCtr="0" compatLnSpc="1">
            <a:prstTxWarp prst="textNoShape">
              <a:avLst/>
            </a:prstTxWarp>
          </a:bodyPr>
          <a:lstStyle>
            <a:lvl1pPr defTabSz="89116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3204" y="0"/>
            <a:ext cx="2973247" cy="4614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9104" tIns="44551" rIns="89104" bIns="44551" numCol="1" anchor="t" anchorCtr="0" compatLnSpc="1">
            <a:prstTxWarp prst="textNoShape">
              <a:avLst/>
            </a:prstTxWarp>
          </a:bodyPr>
          <a:lstStyle>
            <a:lvl1pPr algn="r" defTabSz="89116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233613" y="693738"/>
            <a:ext cx="2393950" cy="346233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180" y="4386506"/>
            <a:ext cx="5487640" cy="4156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9104" tIns="44551" rIns="89104" bIns="4455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/>
              <a:t>Textmasterformate durch Klicken bearbeiten</a:t>
            </a:r>
          </a:p>
          <a:p>
            <a:pPr lvl="1"/>
            <a:r>
              <a:rPr lang="en-GB" noProof="0"/>
              <a:t>Zweite Ebene</a:t>
            </a:r>
          </a:p>
          <a:p>
            <a:pPr lvl="2"/>
            <a:r>
              <a:rPr lang="en-GB" noProof="0"/>
              <a:t>Dritte Ebene</a:t>
            </a:r>
          </a:p>
          <a:p>
            <a:pPr lvl="3"/>
            <a:r>
              <a:rPr lang="en-GB" noProof="0"/>
              <a:t>Vierte Ebene</a:t>
            </a:r>
          </a:p>
          <a:p>
            <a:pPr lvl="4"/>
            <a:r>
              <a:rPr lang="en-GB" noProof="0"/>
              <a:t>Fünfte Ebene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773011"/>
            <a:ext cx="2973247" cy="4614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9104" tIns="44551" rIns="89104" bIns="44551" numCol="1" anchor="b" anchorCtr="0" compatLnSpc="1">
            <a:prstTxWarp prst="textNoShape">
              <a:avLst/>
            </a:prstTxWarp>
          </a:bodyPr>
          <a:lstStyle>
            <a:lvl1pPr defTabSz="89116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3204" y="8773011"/>
            <a:ext cx="2973247" cy="4614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9104" tIns="44551" rIns="89104" bIns="44551" numCol="1" anchor="b" anchorCtr="0" compatLnSpc="1">
            <a:prstTxWarp prst="textNoShape">
              <a:avLst/>
            </a:prstTxWarp>
          </a:bodyPr>
          <a:lstStyle>
            <a:lvl1pPr algn="r" defTabSz="890100">
              <a:defRPr sz="1200"/>
            </a:lvl1pPr>
          </a:lstStyle>
          <a:p>
            <a:fld id="{50606092-1E2F-44B3-9E48-EC7613C060EA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8901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32103" indent="-281578" defTabSz="8901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26312" indent="-225262" defTabSz="8901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76837" indent="-225262" defTabSz="8901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27362" indent="-225262" defTabSz="8901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477887" indent="-225262" defTabSz="890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28412" indent="-225262" defTabSz="890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378937" indent="-225262" defTabSz="890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29461" indent="-225262" defTabSz="8901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C2B004E1-E022-411C-9963-CF6859A21043}" type="slidenum">
              <a:rPr lang="en-GB" altLang="en-US"/>
              <a:pPr eaLnBrk="1" hangingPunct="1">
                <a:spcBef>
                  <a:spcPct val="0"/>
                </a:spcBef>
              </a:pPr>
              <a:t>1</a:t>
            </a:fld>
            <a:endParaRPr lang="en-GB" altLang="en-US"/>
          </a:p>
        </p:txBody>
      </p:sp>
      <p:sp>
        <p:nvSpPr>
          <p:cNvPr id="40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GB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3076575"/>
            <a:ext cx="5829300" cy="212407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2063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5111EB5-931B-4224-8319-50C90AE9CD1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735863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401363A-0706-4DF7-8A35-0777A4A74DF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309653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338" y="6365875"/>
            <a:ext cx="5829300" cy="196691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338" y="4198938"/>
            <a:ext cx="5829300" cy="21669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BE0D26-239E-4902-A788-87A7025C79D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792278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311400"/>
            <a:ext cx="3009900" cy="6537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505200" y="2311400"/>
            <a:ext cx="3009900" cy="6537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303FC73-9AC3-413B-B1A5-FA432270B29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825020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217738"/>
            <a:ext cx="3030538" cy="9239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3141663"/>
            <a:ext cx="3030538" cy="57070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4563" y="2217738"/>
            <a:ext cx="3030537" cy="9239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4563" y="3141663"/>
            <a:ext cx="3030537" cy="57070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C471101-3E10-4E8C-9FBE-F475EAD5109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095664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8A0D73C-F0D1-425C-B1FC-1789F64AD2B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128599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95FBE8B-CE3A-48C1-86FC-F360600F220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4719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93700"/>
            <a:ext cx="2255838" cy="16795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8" y="393700"/>
            <a:ext cx="3833812" cy="84550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073275"/>
            <a:ext cx="2255838" cy="67754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DFF0001-268C-435C-831C-1AC95204387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5992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613" y="6934200"/>
            <a:ext cx="4114800" cy="8191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613" y="885825"/>
            <a:ext cx="4114800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613" y="7753350"/>
            <a:ext cx="4114800" cy="11620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06FA8C8-7F2A-4F07-B92D-625F9849B9A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6789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C3BED78-E22C-47D6-B234-9567F8D7CFF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445688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96875"/>
            <a:ext cx="1543050" cy="845185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96875"/>
            <a:ext cx="4476750" cy="84518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D6DF263-81DC-4062-9EDC-1550BC79AEE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963081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42900" y="396875"/>
            <a:ext cx="6172200" cy="165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Titelmasterformat durch Klicken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42900" y="2311400"/>
            <a:ext cx="6172200" cy="6537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Textmasterformate durch Klicken bearbeiten</a:t>
            </a:r>
          </a:p>
          <a:p>
            <a:pPr lvl="1"/>
            <a:r>
              <a:rPr lang="en-US" altLang="en-US"/>
              <a:t>Zweite Ebene</a:t>
            </a:r>
          </a:p>
          <a:p>
            <a:pPr lvl="2"/>
            <a:r>
              <a:rPr lang="en-US" altLang="en-US"/>
              <a:t>Dritte Ebene</a:t>
            </a:r>
          </a:p>
          <a:p>
            <a:pPr lvl="3"/>
            <a:r>
              <a:rPr lang="en-US" altLang="en-US"/>
              <a:t>Vierte Ebene</a:t>
            </a:r>
          </a:p>
          <a:p>
            <a:pPr lvl="4"/>
            <a:r>
              <a:rPr lang="en-US" altLang="en-US"/>
              <a:t>Fünfte Ebene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42900" y="9020175"/>
            <a:ext cx="1600200" cy="68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343150" y="9020175"/>
            <a:ext cx="2171700" cy="68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914900" y="9020175"/>
            <a:ext cx="1600200" cy="68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0754359-01C2-496B-B95B-10AD29D2FA9D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jpeg"/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jpg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946" y="7406640"/>
            <a:ext cx="1884937" cy="148614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5038" y="1484322"/>
            <a:ext cx="3268107" cy="1627632"/>
          </a:xfrm>
          <a:prstGeom prst="rect">
            <a:avLst/>
          </a:prstGeom>
        </p:spPr>
      </p:pic>
      <p:pic>
        <p:nvPicPr>
          <p:cNvPr id="2054" name="Picture 6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2325" y="3405982"/>
            <a:ext cx="1162050" cy="1155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56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3661" y="3375025"/>
            <a:ext cx="2940050" cy="121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6" name="AutoShape 101"/>
          <p:cNvSpPr>
            <a:spLocks noChangeArrowheads="1"/>
          </p:cNvSpPr>
          <p:nvPr/>
        </p:nvSpPr>
        <p:spPr bwMode="auto">
          <a:xfrm>
            <a:off x="50800" y="9525"/>
            <a:ext cx="6746875" cy="598488"/>
          </a:xfrm>
          <a:prstGeom prst="roundRect">
            <a:avLst>
              <a:gd name="adj" fmla="val 93"/>
            </a:avLst>
          </a:prstGeom>
          <a:solidFill>
            <a:srgbClr val="00008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2057" name="AutoShape 102"/>
          <p:cNvSpPr>
            <a:spLocks noChangeArrowheads="1"/>
          </p:cNvSpPr>
          <p:nvPr/>
        </p:nvSpPr>
        <p:spPr bwMode="auto">
          <a:xfrm>
            <a:off x="50800" y="608013"/>
            <a:ext cx="6746875" cy="598487"/>
          </a:xfrm>
          <a:prstGeom prst="roundRect">
            <a:avLst>
              <a:gd name="adj" fmla="val 93"/>
            </a:avLst>
          </a:prstGeom>
          <a:solidFill>
            <a:srgbClr val="CCCC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2058" name="Text Box 60"/>
          <p:cNvSpPr txBox="1">
            <a:spLocks noChangeArrowheads="1"/>
          </p:cNvSpPr>
          <p:nvPr/>
        </p:nvSpPr>
        <p:spPr bwMode="auto">
          <a:xfrm>
            <a:off x="1963738" y="4558506"/>
            <a:ext cx="4862512" cy="415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90488" indent="-90488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AutoNum type="arabicPeriod"/>
            </a:pPr>
            <a:r>
              <a:rPr lang="en-US" altLang="en-US" sz="700" b="1" dirty="0"/>
              <a:t>Preparing Helium nanodroplets</a:t>
            </a:r>
            <a:r>
              <a:rPr lang="en-US" altLang="en-US" sz="700" dirty="0"/>
              <a:t>: Expansion of He </a:t>
            </a:r>
            <a:r>
              <a:rPr lang="en-US" altLang="en-US" sz="700" dirty="0">
                <a:sym typeface="Symbol" panose="05050102010706020507" pitchFamily="18" charset="2"/>
              </a:rPr>
              <a:t></a:t>
            </a:r>
            <a:r>
              <a:rPr lang="en-US" altLang="en-US" sz="700" dirty="0"/>
              <a:t> Droplets with 10</a:t>
            </a:r>
            <a:r>
              <a:rPr lang="en-US" altLang="en-US" sz="700" baseline="30000" dirty="0"/>
              <a:t>5</a:t>
            </a:r>
            <a:r>
              <a:rPr lang="en-US" altLang="en-US" sz="700" dirty="0"/>
              <a:t> – 10</a:t>
            </a:r>
            <a:r>
              <a:rPr lang="en-US" altLang="en-US" sz="700" baseline="30000" dirty="0"/>
              <a:t>6</a:t>
            </a:r>
            <a:r>
              <a:rPr lang="en-US" altLang="en-US" sz="700" dirty="0"/>
              <a:t> atoms, </a:t>
            </a:r>
            <a:r>
              <a:rPr lang="en-US" altLang="en-US" sz="700" i="1" dirty="0"/>
              <a:t>T</a:t>
            </a:r>
            <a:r>
              <a:rPr lang="en-US" altLang="en-US" sz="700" dirty="0"/>
              <a:t> = 0.37 K.</a:t>
            </a:r>
            <a:endParaRPr lang="en-US" altLang="en-US" sz="700" b="1" dirty="0"/>
          </a:p>
          <a:p>
            <a:pPr eaLnBrk="1" hangingPunct="1">
              <a:spcBef>
                <a:spcPct val="0"/>
              </a:spcBef>
              <a:buFontTx/>
              <a:buAutoNum type="arabicPeriod"/>
            </a:pPr>
            <a:r>
              <a:rPr lang="en-US" altLang="en-US" sz="700" b="1" dirty="0"/>
              <a:t>Doping the droplets</a:t>
            </a:r>
            <a:r>
              <a:rPr lang="en-US" altLang="en-US" sz="700" dirty="0"/>
              <a:t>: The droplets pass through cells filled with C</a:t>
            </a:r>
            <a:r>
              <a:rPr lang="en-US" altLang="en-US" sz="700" baseline="-25000" dirty="0"/>
              <a:t>60</a:t>
            </a:r>
            <a:r>
              <a:rPr lang="en-US" altLang="en-US" sz="700" dirty="0"/>
              <a:t> or alkali vapor or </a:t>
            </a:r>
            <a:r>
              <a:rPr lang="en-US" altLang="en-US" sz="700" dirty="0" err="1"/>
              <a:t>Ar</a:t>
            </a:r>
            <a:r>
              <a:rPr lang="en-US" altLang="en-US" sz="700" dirty="0"/>
              <a:t> or H</a:t>
            </a:r>
            <a:r>
              <a:rPr lang="en-US" altLang="en-US" sz="700" baseline="-25000" dirty="0"/>
              <a:t>2.</a:t>
            </a:r>
            <a:endParaRPr lang="en-US" altLang="en-US" sz="700" dirty="0"/>
          </a:p>
          <a:p>
            <a:pPr eaLnBrk="1" hangingPunct="1">
              <a:spcBef>
                <a:spcPct val="0"/>
              </a:spcBef>
              <a:buFontTx/>
              <a:buAutoNum type="arabicPeriod"/>
            </a:pPr>
            <a:r>
              <a:rPr lang="en-US" altLang="en-US" sz="700" b="1" dirty="0"/>
              <a:t>Mass spectrometer</a:t>
            </a:r>
            <a:r>
              <a:rPr lang="en-US" altLang="en-US" sz="700" dirty="0"/>
              <a:t>: Ionization by electron impact. TOF with reflectron, resolution </a:t>
            </a:r>
            <a:r>
              <a:rPr lang="en-US" altLang="en-US" sz="700" dirty="0">
                <a:sym typeface="Symbol" panose="05050102010706020507" pitchFamily="18" charset="2"/>
              </a:rPr>
              <a:t></a:t>
            </a:r>
            <a:r>
              <a:rPr lang="en-US" altLang="en-US" sz="700" i="1" dirty="0">
                <a:sym typeface="Symbol" panose="05050102010706020507" pitchFamily="18" charset="2"/>
              </a:rPr>
              <a:t>m</a:t>
            </a:r>
            <a:r>
              <a:rPr lang="en-US" altLang="en-US" sz="700" dirty="0">
                <a:sym typeface="Symbol" panose="05050102010706020507" pitchFamily="18" charset="2"/>
              </a:rPr>
              <a:t>/</a:t>
            </a:r>
            <a:r>
              <a:rPr lang="en-US" altLang="en-US" sz="700" i="1" dirty="0">
                <a:sym typeface="Symbol" panose="05050102010706020507" pitchFamily="18" charset="2"/>
              </a:rPr>
              <a:t>m</a:t>
            </a:r>
            <a:r>
              <a:rPr lang="en-US" altLang="en-US" sz="700" dirty="0">
                <a:sym typeface="Symbol" panose="05050102010706020507" pitchFamily="18" charset="2"/>
              </a:rPr>
              <a:t> = 1/5000</a:t>
            </a:r>
            <a:endParaRPr lang="en-US" altLang="en-US" sz="700" dirty="0"/>
          </a:p>
        </p:txBody>
      </p:sp>
      <p:sp>
        <p:nvSpPr>
          <p:cNvPr id="2059" name="Text Box 6"/>
          <p:cNvSpPr txBox="1">
            <a:spLocks noChangeArrowheads="1"/>
          </p:cNvSpPr>
          <p:nvPr/>
        </p:nvSpPr>
        <p:spPr bwMode="auto">
          <a:xfrm>
            <a:off x="809625" y="731838"/>
            <a:ext cx="5091113" cy="430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45720" rIns="45720">
            <a:spAutoFit/>
          </a:bodyPr>
          <a:lstStyle>
            <a:lvl1pPr marL="342900" indent="-3429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de-DE" altLang="en-US" sz="800" dirty="0"/>
              <a:t>Martin Kuhn, Marcelo Goulart, Tilmann Märk, Paul Scheier, </a:t>
            </a:r>
            <a:r>
              <a:rPr lang="de-DE" altLang="en-US" sz="800" u="sng" dirty="0"/>
              <a:t>Olof Echt,</a:t>
            </a:r>
            <a:r>
              <a:rPr lang="de-DE" altLang="en-US" sz="800" baseline="30000" dirty="0"/>
              <a:t>*</a:t>
            </a:r>
            <a:r>
              <a:rPr lang="de-DE" altLang="en-US" sz="800" dirty="0"/>
              <a:t> and many others from Innsbruck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700" dirty="0">
                <a:ea typeface="Times New Roman" panose="02020603050405020304" pitchFamily="18" charset="0"/>
                <a:cs typeface="Arial" panose="020B0604020202020204" pitchFamily="34" charset="0"/>
              </a:rPr>
              <a:t>Institute for Ion Physics and Applied Physics, </a:t>
            </a:r>
            <a:r>
              <a:rPr lang="en-GB" altLang="en-US" sz="700" dirty="0">
                <a:ea typeface="Times New Roman" panose="02020603050405020304" pitchFamily="18" charset="0"/>
                <a:cs typeface="Arial" panose="020B0604020202020204" pitchFamily="34" charset="0"/>
              </a:rPr>
              <a:t>University of Innsbruck, </a:t>
            </a:r>
            <a:r>
              <a:rPr lang="en-GB" altLang="en-US" sz="700" dirty="0" err="1">
                <a:ea typeface="Times New Roman" panose="02020603050405020304" pitchFamily="18" charset="0"/>
                <a:cs typeface="Arial" panose="020B0604020202020204" pitchFamily="34" charset="0"/>
              </a:rPr>
              <a:t>Technikerstr</a:t>
            </a:r>
            <a:r>
              <a:rPr lang="en-GB" altLang="en-US" sz="700" dirty="0">
                <a:ea typeface="Times New Roman" panose="02020603050405020304" pitchFamily="18" charset="0"/>
                <a:cs typeface="Arial" panose="020B0604020202020204" pitchFamily="34" charset="0"/>
              </a:rPr>
              <a:t>. 25, Innsbruck, Austria</a:t>
            </a:r>
            <a:br>
              <a:rPr lang="en-GB" altLang="en-US" sz="700" dirty="0"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de-DE" altLang="en-US" sz="700" baseline="30000" dirty="0"/>
              <a:t>* </a:t>
            </a:r>
            <a:r>
              <a:rPr lang="de-DE" altLang="en-US" sz="700" dirty="0"/>
              <a:t>Department of Physics, University of New Hampshire, Durham NH, USA</a:t>
            </a:r>
          </a:p>
        </p:txBody>
      </p:sp>
      <p:sp>
        <p:nvSpPr>
          <p:cNvPr id="2" name="Text Box 82"/>
          <p:cNvSpPr txBox="1">
            <a:spLocks noChangeArrowheads="1"/>
          </p:cNvSpPr>
          <p:nvPr/>
        </p:nvSpPr>
        <p:spPr bwMode="auto">
          <a:xfrm>
            <a:off x="91440" y="9582912"/>
            <a:ext cx="6673850" cy="3462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ts val="0"/>
              </a:spcBef>
              <a:buNone/>
            </a:pPr>
            <a:r>
              <a:rPr lang="en-US" altLang="en-US" sz="550" dirty="0"/>
              <a:t>References: 1) </a:t>
            </a:r>
            <a:r>
              <a:rPr lang="en-US" sz="550" dirty="0"/>
              <a:t>Atkins, K. R. Ions in Liquid Helium. </a:t>
            </a:r>
            <a:r>
              <a:rPr lang="en-US" sz="550" i="1" dirty="0"/>
              <a:t>Phys. Rev. </a:t>
            </a:r>
            <a:r>
              <a:rPr lang="en-US" sz="550" b="1" dirty="0"/>
              <a:t>1959</a:t>
            </a:r>
            <a:r>
              <a:rPr lang="en-US" sz="550" dirty="0"/>
              <a:t>, </a:t>
            </a:r>
            <a:r>
              <a:rPr lang="en-US" sz="550" i="1" dirty="0"/>
              <a:t>116</a:t>
            </a:r>
            <a:r>
              <a:rPr lang="en-US" sz="550" dirty="0"/>
              <a:t>, 1339-1343; 2)	Bartl, P.; </a:t>
            </a:r>
            <a:r>
              <a:rPr lang="en-US" sz="550" dirty="0" err="1"/>
              <a:t>Leidlmair</a:t>
            </a:r>
            <a:r>
              <a:rPr lang="en-US" sz="550" dirty="0"/>
              <a:t>, C.; Denifl, S.; Scheier, P.; Echt, O. </a:t>
            </a:r>
            <a:r>
              <a:rPr lang="en-US" sz="550" i="1" dirty="0"/>
              <a:t>J. Phys. Chem. A </a:t>
            </a:r>
            <a:r>
              <a:rPr lang="en-US" sz="550" b="1" dirty="0"/>
              <a:t>2014</a:t>
            </a:r>
            <a:r>
              <a:rPr lang="en-US" sz="550" dirty="0"/>
              <a:t>, </a:t>
            </a:r>
            <a:r>
              <a:rPr lang="en-US" sz="550" i="1" dirty="0"/>
              <a:t>118</a:t>
            </a:r>
            <a:r>
              <a:rPr lang="en-US" sz="550" dirty="0"/>
              <a:t>, 8050–8059. 3) Echt, O.; Kaiser, A.; </a:t>
            </a:r>
            <a:r>
              <a:rPr lang="en-US" sz="550" dirty="0" err="1"/>
              <a:t>Zöttl</a:t>
            </a:r>
            <a:r>
              <a:rPr lang="en-US" sz="550" dirty="0"/>
              <a:t>, S.; Mauracher, A.; Denifl, S.; Scheier, P. </a:t>
            </a:r>
            <a:r>
              <a:rPr lang="en-US" sz="550" i="1" dirty="0" err="1"/>
              <a:t>ChemPlusChem</a:t>
            </a:r>
            <a:r>
              <a:rPr lang="en-US" sz="550" i="1" dirty="0"/>
              <a:t> </a:t>
            </a:r>
            <a:r>
              <a:rPr lang="en-US" sz="550" b="1" dirty="0"/>
              <a:t>2013</a:t>
            </a:r>
            <a:r>
              <a:rPr lang="en-US" sz="550" dirty="0"/>
              <a:t>, </a:t>
            </a:r>
            <a:r>
              <a:rPr lang="en-US" sz="550" i="1" dirty="0"/>
              <a:t>78</a:t>
            </a:r>
            <a:r>
              <a:rPr lang="en-US" sz="550" dirty="0"/>
              <a:t>, 910-920. 4) Kranabetter, L.; Goulart, M.; Aleem, A.; </a:t>
            </a:r>
            <a:r>
              <a:rPr lang="en-US" sz="550" dirty="0" err="1"/>
              <a:t>Kurzthaler</a:t>
            </a:r>
            <a:r>
              <a:rPr lang="en-US" sz="550" dirty="0"/>
              <a:t>, T.; Kuhn, M.; Barwa, E.; </a:t>
            </a:r>
            <a:r>
              <a:rPr lang="en-US" sz="550" dirty="0" err="1"/>
              <a:t>Renzler</a:t>
            </a:r>
            <a:r>
              <a:rPr lang="en-US" sz="550" dirty="0"/>
              <a:t>, M.; Scheier, P.; Echt, O. </a:t>
            </a:r>
            <a:r>
              <a:rPr lang="en-US" sz="550" i="1" dirty="0"/>
              <a:t>J. Phys. Chem. C </a:t>
            </a:r>
            <a:r>
              <a:rPr lang="en-US" sz="550" b="1" dirty="0"/>
              <a:t>2017</a:t>
            </a:r>
            <a:r>
              <a:rPr lang="en-US" sz="550" dirty="0"/>
              <a:t>, </a:t>
            </a:r>
            <a:r>
              <a:rPr lang="en-US" sz="550" i="1" dirty="0"/>
              <a:t>in print</a:t>
            </a:r>
            <a:r>
              <a:rPr lang="en-US" sz="550" dirty="0"/>
              <a:t>. 5) </a:t>
            </a:r>
            <a:r>
              <a:rPr lang="en-US" sz="550" dirty="0" err="1"/>
              <a:t>Tramonto</a:t>
            </a:r>
            <a:r>
              <a:rPr lang="en-US" sz="550" dirty="0"/>
              <a:t>, F.; </a:t>
            </a:r>
            <a:r>
              <a:rPr lang="en-US" sz="550" dirty="0" err="1"/>
              <a:t>Salvestrini</a:t>
            </a:r>
            <a:r>
              <a:rPr lang="en-US" sz="550" dirty="0"/>
              <a:t>, P.; Nava, M.; Galli, D. E. </a:t>
            </a:r>
            <a:r>
              <a:rPr lang="en-US" sz="550" i="1" dirty="0"/>
              <a:t>J. Low Temp. Phys. </a:t>
            </a:r>
            <a:r>
              <a:rPr lang="en-US" sz="550" b="1" dirty="0"/>
              <a:t>2015</a:t>
            </a:r>
            <a:r>
              <a:rPr lang="en-US" sz="550" dirty="0"/>
              <a:t>, </a:t>
            </a:r>
            <a:r>
              <a:rPr lang="en-US" sz="550" i="1" dirty="0"/>
              <a:t>180</a:t>
            </a:r>
            <a:r>
              <a:rPr lang="en-US" sz="550" dirty="0"/>
              <a:t>, 29–36.</a:t>
            </a:r>
          </a:p>
        </p:txBody>
      </p:sp>
      <p:sp>
        <p:nvSpPr>
          <p:cNvPr id="2061" name="Line 103"/>
          <p:cNvSpPr>
            <a:spLocks noChangeShapeType="1"/>
          </p:cNvSpPr>
          <p:nvPr/>
        </p:nvSpPr>
        <p:spPr bwMode="auto">
          <a:xfrm>
            <a:off x="50800" y="611188"/>
            <a:ext cx="6746875" cy="1587"/>
          </a:xfrm>
          <a:prstGeom prst="line">
            <a:avLst/>
          </a:prstGeom>
          <a:noFill/>
          <a:ln w="72000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2062" name="Picture 10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19050"/>
            <a:ext cx="579437" cy="1179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069" name="Text Box 155"/>
          <p:cNvSpPr txBox="1">
            <a:spLocks noChangeArrowheads="1"/>
          </p:cNvSpPr>
          <p:nvPr/>
        </p:nvSpPr>
        <p:spPr bwMode="auto">
          <a:xfrm>
            <a:off x="92075" y="5294898"/>
            <a:ext cx="6675120" cy="177068"/>
          </a:xfrm>
          <a:prstGeom prst="rect">
            <a:avLst/>
          </a:prstGeom>
          <a:solidFill>
            <a:schemeClr val="bg2">
              <a:lumMod val="40000"/>
              <a:lumOff val="60000"/>
              <a:alpha val="40000"/>
            </a:schemeClr>
          </a:solidFill>
          <a:ln>
            <a:noFill/>
          </a:ln>
          <a:effectLst/>
        </p:spPr>
        <p:txBody>
          <a:bodyPr lIns="20637" tIns="9144" rIns="20637" bIns="10319" anchor="ctr">
            <a:spAutoFit/>
          </a:bodyPr>
          <a:lstStyle>
            <a:lvl1pPr defTabSz="103188" eaLnBrk="0" hangingPunct="0">
              <a:spcBef>
                <a:spcPct val="20000"/>
              </a:spcBef>
              <a:buChar char="•"/>
              <a:tabLst>
                <a:tab pos="166688" algn="l"/>
                <a:tab pos="331788" algn="l"/>
                <a:tab pos="498475" algn="l"/>
                <a:tab pos="663575" algn="l"/>
                <a:tab pos="830263" algn="l"/>
                <a:tab pos="995363" algn="l"/>
                <a:tab pos="1162050" algn="l"/>
                <a:tab pos="1327150" algn="l"/>
                <a:tab pos="1493838" algn="l"/>
                <a:tab pos="1660525" algn="l"/>
                <a:tab pos="1825625" algn="l"/>
              </a:tabLst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103188" eaLnBrk="0" hangingPunct="0">
              <a:spcBef>
                <a:spcPct val="20000"/>
              </a:spcBef>
              <a:buChar char="–"/>
              <a:tabLst>
                <a:tab pos="166688" algn="l"/>
                <a:tab pos="331788" algn="l"/>
                <a:tab pos="498475" algn="l"/>
                <a:tab pos="663575" algn="l"/>
                <a:tab pos="830263" algn="l"/>
                <a:tab pos="995363" algn="l"/>
                <a:tab pos="1162050" algn="l"/>
                <a:tab pos="1327150" algn="l"/>
                <a:tab pos="1493838" algn="l"/>
                <a:tab pos="1660525" algn="l"/>
                <a:tab pos="1825625" algn="l"/>
              </a:tabLst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103188" eaLnBrk="0" hangingPunct="0">
              <a:spcBef>
                <a:spcPct val="20000"/>
              </a:spcBef>
              <a:buChar char="•"/>
              <a:tabLst>
                <a:tab pos="166688" algn="l"/>
                <a:tab pos="331788" algn="l"/>
                <a:tab pos="498475" algn="l"/>
                <a:tab pos="663575" algn="l"/>
                <a:tab pos="830263" algn="l"/>
                <a:tab pos="995363" algn="l"/>
                <a:tab pos="1162050" algn="l"/>
                <a:tab pos="1327150" algn="l"/>
                <a:tab pos="1493838" algn="l"/>
                <a:tab pos="1660525" algn="l"/>
                <a:tab pos="1825625" algn="l"/>
              </a:tabLst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103188" eaLnBrk="0" hangingPunct="0">
              <a:spcBef>
                <a:spcPct val="20000"/>
              </a:spcBef>
              <a:buChar char="–"/>
              <a:tabLst>
                <a:tab pos="166688" algn="l"/>
                <a:tab pos="331788" algn="l"/>
                <a:tab pos="498475" algn="l"/>
                <a:tab pos="663575" algn="l"/>
                <a:tab pos="830263" algn="l"/>
                <a:tab pos="995363" algn="l"/>
                <a:tab pos="1162050" algn="l"/>
                <a:tab pos="1327150" algn="l"/>
                <a:tab pos="1493838" algn="l"/>
                <a:tab pos="1660525" algn="l"/>
                <a:tab pos="1825625" algn="l"/>
              </a:tabLst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103188" eaLnBrk="0" hangingPunct="0">
              <a:spcBef>
                <a:spcPct val="20000"/>
              </a:spcBef>
              <a:buChar char="»"/>
              <a:tabLst>
                <a:tab pos="166688" algn="l"/>
                <a:tab pos="331788" algn="l"/>
                <a:tab pos="498475" algn="l"/>
                <a:tab pos="663575" algn="l"/>
                <a:tab pos="830263" algn="l"/>
                <a:tab pos="995363" algn="l"/>
                <a:tab pos="1162050" algn="l"/>
                <a:tab pos="1327150" algn="l"/>
                <a:tab pos="1493838" algn="l"/>
                <a:tab pos="1660525" algn="l"/>
                <a:tab pos="1825625" algn="l"/>
              </a:tabLst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1031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66688" algn="l"/>
                <a:tab pos="331788" algn="l"/>
                <a:tab pos="498475" algn="l"/>
                <a:tab pos="663575" algn="l"/>
                <a:tab pos="830263" algn="l"/>
                <a:tab pos="995363" algn="l"/>
                <a:tab pos="1162050" algn="l"/>
                <a:tab pos="1327150" algn="l"/>
                <a:tab pos="1493838" algn="l"/>
                <a:tab pos="1660525" algn="l"/>
                <a:tab pos="1825625" algn="l"/>
              </a:tabLs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1031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66688" algn="l"/>
                <a:tab pos="331788" algn="l"/>
                <a:tab pos="498475" algn="l"/>
                <a:tab pos="663575" algn="l"/>
                <a:tab pos="830263" algn="l"/>
                <a:tab pos="995363" algn="l"/>
                <a:tab pos="1162050" algn="l"/>
                <a:tab pos="1327150" algn="l"/>
                <a:tab pos="1493838" algn="l"/>
                <a:tab pos="1660525" algn="l"/>
                <a:tab pos="1825625" algn="l"/>
              </a:tabLs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1031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66688" algn="l"/>
                <a:tab pos="331788" algn="l"/>
                <a:tab pos="498475" algn="l"/>
                <a:tab pos="663575" algn="l"/>
                <a:tab pos="830263" algn="l"/>
                <a:tab pos="995363" algn="l"/>
                <a:tab pos="1162050" algn="l"/>
                <a:tab pos="1327150" algn="l"/>
                <a:tab pos="1493838" algn="l"/>
                <a:tab pos="1660525" algn="l"/>
                <a:tab pos="1825625" algn="l"/>
              </a:tabLs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1031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66688" algn="l"/>
                <a:tab pos="331788" algn="l"/>
                <a:tab pos="498475" algn="l"/>
                <a:tab pos="663575" algn="l"/>
                <a:tab pos="830263" algn="l"/>
                <a:tab pos="995363" algn="l"/>
                <a:tab pos="1162050" algn="l"/>
                <a:tab pos="1327150" algn="l"/>
                <a:tab pos="1493838" algn="l"/>
                <a:tab pos="1660525" algn="l"/>
                <a:tab pos="1825625" algn="l"/>
              </a:tabLs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None/>
              <a:defRPr/>
            </a:pPr>
            <a:r>
              <a:rPr lang="de-DE" altLang="en-US" sz="1100" b="1" dirty="0">
                <a:solidFill>
                  <a:srgbClr val="000000"/>
                </a:solidFill>
              </a:rPr>
              <a:t>Example 1: Kr</a:t>
            </a:r>
            <a:r>
              <a:rPr lang="de-DE" altLang="en-US" sz="1100" b="1" baseline="-25000" dirty="0">
                <a:solidFill>
                  <a:srgbClr val="000000"/>
                </a:solidFill>
              </a:rPr>
              <a:t>x</a:t>
            </a:r>
            <a:r>
              <a:rPr lang="de-DE" altLang="en-US" sz="1100" b="1" baseline="30000" dirty="0">
                <a:solidFill>
                  <a:srgbClr val="000000"/>
                </a:solidFill>
              </a:rPr>
              <a:t>+</a:t>
            </a:r>
            <a:r>
              <a:rPr lang="de-DE" altLang="en-US" sz="1100" b="1" dirty="0">
                <a:solidFill>
                  <a:srgbClr val="000000"/>
                </a:solidFill>
              </a:rPr>
              <a:t> in He																					</a:t>
            </a:r>
            <a:r>
              <a:rPr lang="de-DE" altLang="en-US" sz="1100" b="1" dirty="0">
                <a:solidFill>
                  <a:srgbClr val="000000"/>
                </a:solidFill>
              </a:rPr>
              <a:t>Example 2: C</a:t>
            </a:r>
            <a:r>
              <a:rPr lang="de-DE" altLang="en-US" sz="1100" b="1" baseline="-25000" dirty="0">
                <a:solidFill>
                  <a:srgbClr val="000000"/>
                </a:solidFill>
              </a:rPr>
              <a:t>60</a:t>
            </a:r>
            <a:r>
              <a:rPr lang="de-DE" altLang="en-US" sz="1100" b="1" baseline="30000" dirty="0">
                <a:solidFill>
                  <a:srgbClr val="000000"/>
                </a:solidFill>
              </a:rPr>
              <a:t>+</a:t>
            </a:r>
            <a:r>
              <a:rPr lang="de-DE" altLang="en-US" sz="1100" b="1" dirty="0">
                <a:solidFill>
                  <a:srgbClr val="000000"/>
                </a:solidFill>
              </a:rPr>
              <a:t> in He, H</a:t>
            </a:r>
            <a:r>
              <a:rPr lang="de-DE" altLang="en-US" sz="1100" b="1" baseline="-25000" dirty="0">
                <a:solidFill>
                  <a:srgbClr val="000000"/>
                </a:solidFill>
              </a:rPr>
              <a:t>2</a:t>
            </a:r>
            <a:r>
              <a:rPr lang="de-DE" altLang="en-US" sz="1100" b="1" dirty="0">
                <a:solidFill>
                  <a:srgbClr val="000000"/>
                </a:solidFill>
              </a:rPr>
              <a:t>, CH</a:t>
            </a:r>
            <a:r>
              <a:rPr lang="de-DE" altLang="en-US" sz="1100" b="1" baseline="-25000" dirty="0">
                <a:solidFill>
                  <a:srgbClr val="000000"/>
                </a:solidFill>
              </a:rPr>
              <a:t>4</a:t>
            </a:r>
            <a:endParaRPr lang="de-DE" altLang="en-US" sz="1100" b="1" baseline="30000" dirty="0">
              <a:solidFill>
                <a:srgbClr val="000000"/>
              </a:solidFill>
            </a:endParaRPr>
          </a:p>
        </p:txBody>
      </p:sp>
      <p:sp>
        <p:nvSpPr>
          <p:cNvPr id="2064" name="Text Box 193"/>
          <p:cNvSpPr txBox="1">
            <a:spLocks noChangeArrowheads="1"/>
          </p:cNvSpPr>
          <p:nvPr/>
        </p:nvSpPr>
        <p:spPr bwMode="auto">
          <a:xfrm>
            <a:off x="91440" y="9418320"/>
            <a:ext cx="6675120" cy="184666"/>
          </a:xfrm>
          <a:prstGeom prst="rect">
            <a:avLst/>
          </a:prstGeom>
          <a:solidFill>
            <a:srgbClr val="00006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600">
              <a:solidFill>
                <a:schemeClr val="bg1"/>
              </a:solidFill>
            </a:endParaRPr>
          </a:p>
        </p:txBody>
      </p:sp>
      <p:sp>
        <p:nvSpPr>
          <p:cNvPr id="2065" name="Text Box 194"/>
          <p:cNvSpPr txBox="1">
            <a:spLocks noChangeArrowheads="1"/>
          </p:cNvSpPr>
          <p:nvPr/>
        </p:nvSpPr>
        <p:spPr bwMode="auto">
          <a:xfrm>
            <a:off x="55563" y="1262063"/>
            <a:ext cx="6748462" cy="46037"/>
          </a:xfrm>
          <a:prstGeom prst="rect">
            <a:avLst/>
          </a:prstGeom>
          <a:solidFill>
            <a:srgbClr val="00006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600">
              <a:solidFill>
                <a:schemeClr val="bg1"/>
              </a:solidFill>
            </a:endParaRPr>
          </a:p>
        </p:txBody>
      </p:sp>
      <p:sp>
        <p:nvSpPr>
          <p:cNvPr id="2099" name="Text Box 155"/>
          <p:cNvSpPr txBox="1">
            <a:spLocks noChangeArrowheads="1"/>
          </p:cNvSpPr>
          <p:nvPr/>
        </p:nvSpPr>
        <p:spPr bwMode="auto">
          <a:xfrm>
            <a:off x="1974356" y="3150450"/>
            <a:ext cx="4776787" cy="201613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/>
        </p:spPr>
        <p:txBody>
          <a:bodyPr lIns="0" tIns="0" rIns="0" bIns="0" anchor="ctr"/>
          <a:lstStyle>
            <a:lvl1pPr defTabSz="103188" eaLnBrk="0" hangingPunct="0">
              <a:spcBef>
                <a:spcPct val="20000"/>
              </a:spcBef>
              <a:buChar char="•"/>
              <a:tabLst>
                <a:tab pos="166688" algn="l"/>
                <a:tab pos="331788" algn="l"/>
                <a:tab pos="498475" algn="l"/>
                <a:tab pos="663575" algn="l"/>
                <a:tab pos="830263" algn="l"/>
                <a:tab pos="995363" algn="l"/>
                <a:tab pos="1162050" algn="l"/>
                <a:tab pos="1327150" algn="l"/>
                <a:tab pos="1493838" algn="l"/>
                <a:tab pos="1660525" algn="l"/>
                <a:tab pos="1825625" algn="l"/>
              </a:tabLst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103188" eaLnBrk="0" hangingPunct="0">
              <a:spcBef>
                <a:spcPct val="20000"/>
              </a:spcBef>
              <a:buChar char="–"/>
              <a:tabLst>
                <a:tab pos="166688" algn="l"/>
                <a:tab pos="331788" algn="l"/>
                <a:tab pos="498475" algn="l"/>
                <a:tab pos="663575" algn="l"/>
                <a:tab pos="830263" algn="l"/>
                <a:tab pos="995363" algn="l"/>
                <a:tab pos="1162050" algn="l"/>
                <a:tab pos="1327150" algn="l"/>
                <a:tab pos="1493838" algn="l"/>
                <a:tab pos="1660525" algn="l"/>
                <a:tab pos="1825625" algn="l"/>
              </a:tabLst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103188" eaLnBrk="0" hangingPunct="0">
              <a:spcBef>
                <a:spcPct val="20000"/>
              </a:spcBef>
              <a:buChar char="•"/>
              <a:tabLst>
                <a:tab pos="166688" algn="l"/>
                <a:tab pos="331788" algn="l"/>
                <a:tab pos="498475" algn="l"/>
                <a:tab pos="663575" algn="l"/>
                <a:tab pos="830263" algn="l"/>
                <a:tab pos="995363" algn="l"/>
                <a:tab pos="1162050" algn="l"/>
                <a:tab pos="1327150" algn="l"/>
                <a:tab pos="1493838" algn="l"/>
                <a:tab pos="1660525" algn="l"/>
                <a:tab pos="1825625" algn="l"/>
              </a:tabLst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103188" eaLnBrk="0" hangingPunct="0">
              <a:spcBef>
                <a:spcPct val="20000"/>
              </a:spcBef>
              <a:buChar char="–"/>
              <a:tabLst>
                <a:tab pos="166688" algn="l"/>
                <a:tab pos="331788" algn="l"/>
                <a:tab pos="498475" algn="l"/>
                <a:tab pos="663575" algn="l"/>
                <a:tab pos="830263" algn="l"/>
                <a:tab pos="995363" algn="l"/>
                <a:tab pos="1162050" algn="l"/>
                <a:tab pos="1327150" algn="l"/>
                <a:tab pos="1493838" algn="l"/>
                <a:tab pos="1660525" algn="l"/>
                <a:tab pos="1825625" algn="l"/>
              </a:tabLst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103188" eaLnBrk="0" hangingPunct="0">
              <a:spcBef>
                <a:spcPct val="20000"/>
              </a:spcBef>
              <a:buChar char="»"/>
              <a:tabLst>
                <a:tab pos="166688" algn="l"/>
                <a:tab pos="331788" algn="l"/>
                <a:tab pos="498475" algn="l"/>
                <a:tab pos="663575" algn="l"/>
                <a:tab pos="830263" algn="l"/>
                <a:tab pos="995363" algn="l"/>
                <a:tab pos="1162050" algn="l"/>
                <a:tab pos="1327150" algn="l"/>
                <a:tab pos="1493838" algn="l"/>
                <a:tab pos="1660525" algn="l"/>
                <a:tab pos="1825625" algn="l"/>
              </a:tabLst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1031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66688" algn="l"/>
                <a:tab pos="331788" algn="l"/>
                <a:tab pos="498475" algn="l"/>
                <a:tab pos="663575" algn="l"/>
                <a:tab pos="830263" algn="l"/>
                <a:tab pos="995363" algn="l"/>
                <a:tab pos="1162050" algn="l"/>
                <a:tab pos="1327150" algn="l"/>
                <a:tab pos="1493838" algn="l"/>
                <a:tab pos="1660525" algn="l"/>
                <a:tab pos="1825625" algn="l"/>
              </a:tabLs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1031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66688" algn="l"/>
                <a:tab pos="331788" algn="l"/>
                <a:tab pos="498475" algn="l"/>
                <a:tab pos="663575" algn="l"/>
                <a:tab pos="830263" algn="l"/>
                <a:tab pos="995363" algn="l"/>
                <a:tab pos="1162050" algn="l"/>
                <a:tab pos="1327150" algn="l"/>
                <a:tab pos="1493838" algn="l"/>
                <a:tab pos="1660525" algn="l"/>
                <a:tab pos="1825625" algn="l"/>
              </a:tabLs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1031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66688" algn="l"/>
                <a:tab pos="331788" algn="l"/>
                <a:tab pos="498475" algn="l"/>
                <a:tab pos="663575" algn="l"/>
                <a:tab pos="830263" algn="l"/>
                <a:tab pos="995363" algn="l"/>
                <a:tab pos="1162050" algn="l"/>
                <a:tab pos="1327150" algn="l"/>
                <a:tab pos="1493838" algn="l"/>
                <a:tab pos="1660525" algn="l"/>
                <a:tab pos="1825625" algn="l"/>
              </a:tabLs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1031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66688" algn="l"/>
                <a:tab pos="331788" algn="l"/>
                <a:tab pos="498475" algn="l"/>
                <a:tab pos="663575" algn="l"/>
                <a:tab pos="830263" algn="l"/>
                <a:tab pos="995363" algn="l"/>
                <a:tab pos="1162050" algn="l"/>
                <a:tab pos="1327150" algn="l"/>
                <a:tab pos="1493838" algn="l"/>
                <a:tab pos="1660525" algn="l"/>
                <a:tab pos="1825625" algn="l"/>
              </a:tabLs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itchFamily="18" charset="0"/>
              <a:buNone/>
              <a:defRPr/>
            </a:pPr>
            <a:r>
              <a:rPr lang="de-DE" altLang="en-US" sz="1300" b="1" dirty="0">
                <a:solidFill>
                  <a:srgbClr val="000000"/>
                </a:solidFill>
              </a:rPr>
              <a:t> Experiment</a:t>
            </a:r>
            <a:endParaRPr lang="de-DE" altLang="en-US" sz="1300" b="1" baseline="30000" dirty="0">
              <a:solidFill>
                <a:srgbClr val="000000"/>
              </a:solidFill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3653661" y="4133057"/>
            <a:ext cx="2076450" cy="428625"/>
            <a:chOff x="3792538" y="2306638"/>
            <a:chExt cx="2076450" cy="428625"/>
          </a:xfrm>
        </p:grpSpPr>
        <p:sp>
          <p:nvSpPr>
            <p:cNvPr id="3" name="Text Box 60"/>
            <p:cNvSpPr txBox="1">
              <a:spLocks noChangeArrowheads="1"/>
            </p:cNvSpPr>
            <p:nvPr/>
          </p:nvSpPr>
          <p:spPr bwMode="auto">
            <a:xfrm>
              <a:off x="3792538" y="2306638"/>
              <a:ext cx="415925" cy="3238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700" dirty="0"/>
                <a:t>Helium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700" dirty="0"/>
                <a:t>droplet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700" dirty="0"/>
                <a:t>source</a:t>
              </a:r>
            </a:p>
          </p:txBody>
        </p:sp>
        <p:sp>
          <p:nvSpPr>
            <p:cNvPr id="2070" name="Text Box 60"/>
            <p:cNvSpPr txBox="1">
              <a:spLocks noChangeArrowheads="1"/>
            </p:cNvSpPr>
            <p:nvPr/>
          </p:nvSpPr>
          <p:spPr bwMode="auto">
            <a:xfrm>
              <a:off x="4562475" y="2366963"/>
              <a:ext cx="522288" cy="3683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700" dirty="0"/>
                <a:t>Pick-up cells: adding 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700" dirty="0"/>
                <a:t>C</a:t>
              </a:r>
              <a:r>
                <a:rPr lang="en-US" altLang="en-US" sz="700" baseline="-25000" dirty="0"/>
                <a:t>60</a:t>
              </a:r>
              <a:r>
                <a:rPr lang="en-US" altLang="en-US" sz="700" dirty="0"/>
                <a:t>, Cs, H</a:t>
              </a:r>
              <a:r>
                <a:rPr lang="en-US" altLang="en-US" sz="700" baseline="-25000" dirty="0"/>
                <a:t>2</a:t>
              </a:r>
              <a:endParaRPr lang="en-US" altLang="en-US" sz="700" dirty="0"/>
            </a:p>
          </p:txBody>
        </p:sp>
        <p:sp>
          <p:nvSpPr>
            <p:cNvPr id="2071" name="Text Box 60"/>
            <p:cNvSpPr txBox="1">
              <a:spLocks noChangeArrowheads="1"/>
            </p:cNvSpPr>
            <p:nvPr/>
          </p:nvSpPr>
          <p:spPr bwMode="auto">
            <a:xfrm>
              <a:off x="5319713" y="2341563"/>
              <a:ext cx="549275" cy="21431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700" dirty="0"/>
                <a:t>Ionization by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700" dirty="0"/>
                <a:t>electrons</a:t>
              </a:r>
            </a:p>
          </p:txBody>
        </p:sp>
      </p:grpSp>
      <p:sp>
        <p:nvSpPr>
          <p:cNvPr id="2072" name="Text Box 60"/>
          <p:cNvSpPr txBox="1">
            <a:spLocks noChangeArrowheads="1"/>
          </p:cNvSpPr>
          <p:nvPr/>
        </p:nvSpPr>
        <p:spPr bwMode="auto">
          <a:xfrm>
            <a:off x="6006336" y="4600575"/>
            <a:ext cx="5588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700"/>
              <a:t>TOF</a:t>
            </a:r>
            <a:br>
              <a:rPr lang="en-US" altLang="en-US" sz="700"/>
            </a:br>
            <a:r>
              <a:rPr lang="en-US" altLang="en-US" sz="700"/>
              <a:t>Mass Spec</a:t>
            </a:r>
          </a:p>
        </p:txBody>
      </p:sp>
      <p:sp>
        <p:nvSpPr>
          <p:cNvPr id="64" name="Text Box 155"/>
          <p:cNvSpPr txBox="1">
            <a:spLocks noChangeArrowheads="1"/>
          </p:cNvSpPr>
          <p:nvPr/>
        </p:nvSpPr>
        <p:spPr bwMode="auto">
          <a:xfrm>
            <a:off x="88899" y="5020468"/>
            <a:ext cx="6677025" cy="203200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/>
        </p:spPr>
        <p:txBody>
          <a:bodyPr lIns="20637" tIns="24880" rIns="20637" bIns="10319" anchor="ctr"/>
          <a:lstStyle>
            <a:lvl1pPr defTabSz="103188" eaLnBrk="0" hangingPunct="0">
              <a:spcBef>
                <a:spcPct val="20000"/>
              </a:spcBef>
              <a:buChar char="•"/>
              <a:tabLst>
                <a:tab pos="166688" algn="l"/>
                <a:tab pos="331788" algn="l"/>
                <a:tab pos="498475" algn="l"/>
                <a:tab pos="663575" algn="l"/>
                <a:tab pos="830263" algn="l"/>
                <a:tab pos="995363" algn="l"/>
                <a:tab pos="1162050" algn="l"/>
                <a:tab pos="1327150" algn="l"/>
                <a:tab pos="1493838" algn="l"/>
                <a:tab pos="1660525" algn="l"/>
                <a:tab pos="1825625" algn="l"/>
              </a:tabLst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103188" eaLnBrk="0" hangingPunct="0">
              <a:spcBef>
                <a:spcPct val="20000"/>
              </a:spcBef>
              <a:buChar char="–"/>
              <a:tabLst>
                <a:tab pos="166688" algn="l"/>
                <a:tab pos="331788" algn="l"/>
                <a:tab pos="498475" algn="l"/>
                <a:tab pos="663575" algn="l"/>
                <a:tab pos="830263" algn="l"/>
                <a:tab pos="995363" algn="l"/>
                <a:tab pos="1162050" algn="l"/>
                <a:tab pos="1327150" algn="l"/>
                <a:tab pos="1493838" algn="l"/>
                <a:tab pos="1660525" algn="l"/>
                <a:tab pos="1825625" algn="l"/>
              </a:tabLst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103188" eaLnBrk="0" hangingPunct="0">
              <a:spcBef>
                <a:spcPct val="20000"/>
              </a:spcBef>
              <a:buChar char="•"/>
              <a:tabLst>
                <a:tab pos="166688" algn="l"/>
                <a:tab pos="331788" algn="l"/>
                <a:tab pos="498475" algn="l"/>
                <a:tab pos="663575" algn="l"/>
                <a:tab pos="830263" algn="l"/>
                <a:tab pos="995363" algn="l"/>
                <a:tab pos="1162050" algn="l"/>
                <a:tab pos="1327150" algn="l"/>
                <a:tab pos="1493838" algn="l"/>
                <a:tab pos="1660525" algn="l"/>
                <a:tab pos="1825625" algn="l"/>
              </a:tabLst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103188" eaLnBrk="0" hangingPunct="0">
              <a:spcBef>
                <a:spcPct val="20000"/>
              </a:spcBef>
              <a:buChar char="–"/>
              <a:tabLst>
                <a:tab pos="166688" algn="l"/>
                <a:tab pos="331788" algn="l"/>
                <a:tab pos="498475" algn="l"/>
                <a:tab pos="663575" algn="l"/>
                <a:tab pos="830263" algn="l"/>
                <a:tab pos="995363" algn="l"/>
                <a:tab pos="1162050" algn="l"/>
                <a:tab pos="1327150" algn="l"/>
                <a:tab pos="1493838" algn="l"/>
                <a:tab pos="1660525" algn="l"/>
                <a:tab pos="1825625" algn="l"/>
              </a:tabLst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103188" eaLnBrk="0" hangingPunct="0">
              <a:spcBef>
                <a:spcPct val="20000"/>
              </a:spcBef>
              <a:buChar char="»"/>
              <a:tabLst>
                <a:tab pos="166688" algn="l"/>
                <a:tab pos="331788" algn="l"/>
                <a:tab pos="498475" algn="l"/>
                <a:tab pos="663575" algn="l"/>
                <a:tab pos="830263" algn="l"/>
                <a:tab pos="995363" algn="l"/>
                <a:tab pos="1162050" algn="l"/>
                <a:tab pos="1327150" algn="l"/>
                <a:tab pos="1493838" algn="l"/>
                <a:tab pos="1660525" algn="l"/>
                <a:tab pos="1825625" algn="l"/>
              </a:tabLst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1031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66688" algn="l"/>
                <a:tab pos="331788" algn="l"/>
                <a:tab pos="498475" algn="l"/>
                <a:tab pos="663575" algn="l"/>
                <a:tab pos="830263" algn="l"/>
                <a:tab pos="995363" algn="l"/>
                <a:tab pos="1162050" algn="l"/>
                <a:tab pos="1327150" algn="l"/>
                <a:tab pos="1493838" algn="l"/>
                <a:tab pos="1660525" algn="l"/>
                <a:tab pos="1825625" algn="l"/>
              </a:tabLs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1031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66688" algn="l"/>
                <a:tab pos="331788" algn="l"/>
                <a:tab pos="498475" algn="l"/>
                <a:tab pos="663575" algn="l"/>
                <a:tab pos="830263" algn="l"/>
                <a:tab pos="995363" algn="l"/>
                <a:tab pos="1162050" algn="l"/>
                <a:tab pos="1327150" algn="l"/>
                <a:tab pos="1493838" algn="l"/>
                <a:tab pos="1660525" algn="l"/>
                <a:tab pos="1825625" algn="l"/>
              </a:tabLs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1031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66688" algn="l"/>
                <a:tab pos="331788" algn="l"/>
                <a:tab pos="498475" algn="l"/>
                <a:tab pos="663575" algn="l"/>
                <a:tab pos="830263" algn="l"/>
                <a:tab pos="995363" algn="l"/>
                <a:tab pos="1162050" algn="l"/>
                <a:tab pos="1327150" algn="l"/>
                <a:tab pos="1493838" algn="l"/>
                <a:tab pos="1660525" algn="l"/>
                <a:tab pos="1825625" algn="l"/>
              </a:tabLs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1031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66688" algn="l"/>
                <a:tab pos="331788" algn="l"/>
                <a:tab pos="498475" algn="l"/>
                <a:tab pos="663575" algn="l"/>
                <a:tab pos="830263" algn="l"/>
                <a:tab pos="995363" algn="l"/>
                <a:tab pos="1162050" algn="l"/>
                <a:tab pos="1327150" algn="l"/>
                <a:tab pos="1493838" algn="l"/>
                <a:tab pos="1660525" algn="l"/>
                <a:tab pos="1825625" algn="l"/>
              </a:tabLs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itchFamily="18" charset="0"/>
              <a:buNone/>
              <a:defRPr/>
            </a:pPr>
            <a:r>
              <a:rPr lang="en-US" sz="1400" b="1" dirty="0">
                <a:latin typeface="Times New Roman"/>
                <a:ea typeface="Times New Roman"/>
              </a:rPr>
              <a:t>Results and Discussion: Abundance distributions of ions solvated in He and H</a:t>
            </a:r>
            <a:r>
              <a:rPr lang="en-US" sz="1400" b="1" baseline="-25000" dirty="0">
                <a:latin typeface="Times New Roman"/>
                <a:ea typeface="Times New Roman"/>
              </a:rPr>
              <a:t>2</a:t>
            </a:r>
            <a:endParaRPr lang="de-DE" altLang="en-US" sz="1300" b="1" baseline="30000" dirty="0">
              <a:solidFill>
                <a:srgbClr val="000000"/>
              </a:solidFill>
            </a:endParaRPr>
          </a:p>
        </p:txBody>
      </p:sp>
      <p:pic>
        <p:nvPicPr>
          <p:cNvPr id="2082" name="Picture 60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6775" y="93663"/>
            <a:ext cx="879475" cy="1023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89" name="AutoShape 154"/>
          <p:cNvSpPr>
            <a:spLocks noChangeArrowheads="1"/>
          </p:cNvSpPr>
          <p:nvPr/>
        </p:nvSpPr>
        <p:spPr bwMode="auto">
          <a:xfrm>
            <a:off x="1990213" y="3145536"/>
            <a:ext cx="4778375" cy="1787525"/>
          </a:xfrm>
          <a:prstGeom prst="roundRect">
            <a:avLst>
              <a:gd name="adj" fmla="val 5"/>
            </a:avLst>
          </a:prstGeom>
          <a:noFill/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grpSp>
        <p:nvGrpSpPr>
          <p:cNvPr id="8" name="Group 7"/>
          <p:cNvGrpSpPr/>
          <p:nvPr/>
        </p:nvGrpSpPr>
        <p:grpSpPr>
          <a:xfrm>
            <a:off x="112615" y="3141153"/>
            <a:ext cx="1835266" cy="1788993"/>
            <a:chOff x="-221126" y="3127230"/>
            <a:chExt cx="1835266" cy="1788993"/>
          </a:xfrm>
        </p:grpSpPr>
        <p:sp>
          <p:nvSpPr>
            <p:cNvPr id="2081" name="Text Box 188"/>
            <p:cNvSpPr txBox="1">
              <a:spLocks noChangeArrowheads="1"/>
            </p:cNvSpPr>
            <p:nvPr/>
          </p:nvSpPr>
          <p:spPr bwMode="auto">
            <a:xfrm>
              <a:off x="-203663" y="3348385"/>
              <a:ext cx="1811337" cy="15573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45720" rIns="45720">
              <a:spAutoFit/>
            </a:bodyPr>
            <a:lstStyle>
              <a:lvl1pPr marL="90488" indent="-90488"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altLang="en-US" sz="700" dirty="0"/>
                <a:t>Ion solvation in clusters was one of Will’s favorite topics.</a:t>
              </a:r>
            </a:p>
            <a:p>
              <a:r>
                <a:rPr lang="en-US" altLang="en-US" sz="700" dirty="0"/>
                <a:t>The mobility of cations in superfluid helium is much lower than one may (naively) expect; electrostriction leads to formation of solid-like snowballs.</a:t>
              </a:r>
              <a:r>
                <a:rPr lang="en-US" altLang="en-US" sz="700" baseline="30000" dirty="0"/>
                <a:t>1</a:t>
              </a:r>
              <a:endParaRPr lang="en-US" altLang="en-US" sz="700" dirty="0"/>
            </a:p>
            <a:p>
              <a:r>
                <a:rPr lang="en-US" altLang="en-US" sz="700" dirty="0"/>
                <a:t>Does the bosonic nature of He, H</a:t>
              </a:r>
              <a:r>
                <a:rPr lang="en-US" altLang="en-US" sz="700" baseline="-25000" dirty="0"/>
                <a:t>2</a:t>
              </a:r>
              <a:r>
                <a:rPr lang="en-US" altLang="en-US" sz="700" dirty="0"/>
                <a:t> prevent the formation of ordered layers beyond the 1</a:t>
              </a:r>
              <a:r>
                <a:rPr lang="en-US" altLang="en-US" sz="700" baseline="30000" dirty="0"/>
                <a:t>st</a:t>
              </a:r>
              <a:r>
                <a:rPr lang="en-US" altLang="en-US" sz="700" dirty="0"/>
                <a:t> shell?</a:t>
              </a:r>
            </a:p>
            <a:p>
              <a:r>
                <a:rPr lang="en-US" altLang="en-US" sz="700" dirty="0"/>
                <a:t>Anomalies in abundance distributions of </a:t>
              </a:r>
              <a:r>
                <a:rPr lang="en-US" altLang="en-US" sz="700" dirty="0" err="1"/>
                <a:t>He</a:t>
              </a:r>
              <a:r>
                <a:rPr lang="en-US" altLang="en-US" sz="700" baseline="-25000" dirty="0" err="1"/>
                <a:t>n</a:t>
              </a:r>
              <a:r>
                <a:rPr lang="en-US" altLang="en-US" sz="700" dirty="0" err="1"/>
                <a:t>X</a:t>
              </a:r>
              <a:r>
                <a:rPr lang="en-US" altLang="en-US" sz="700" baseline="30000" dirty="0"/>
                <a:t>+</a:t>
              </a:r>
              <a:r>
                <a:rPr lang="en-US" altLang="en-US" sz="700" dirty="0"/>
                <a:t> or (H</a:t>
              </a:r>
              <a:r>
                <a:rPr lang="en-US" altLang="en-US" sz="700" baseline="-25000" dirty="0"/>
                <a:t>2</a:t>
              </a:r>
              <a:r>
                <a:rPr lang="en-US" altLang="en-US" sz="700" dirty="0"/>
                <a:t>)</a:t>
              </a:r>
              <a:r>
                <a:rPr lang="en-US" altLang="en-US" sz="700" baseline="-25000" dirty="0" err="1"/>
                <a:t>n</a:t>
              </a:r>
              <a:r>
                <a:rPr lang="en-US" altLang="en-US" sz="700" dirty="0" err="1"/>
                <a:t>X</a:t>
              </a:r>
              <a:r>
                <a:rPr lang="en-US" altLang="en-US" sz="700" baseline="30000" dirty="0"/>
                <a:t>+</a:t>
              </a:r>
              <a:r>
                <a:rPr lang="en-US" altLang="en-US" sz="700" dirty="0"/>
                <a:t> (X = rare gas, alkali,..) reflect anomalies in dissociation energies</a:t>
              </a:r>
              <a:br>
                <a:rPr lang="en-US" altLang="en-US" sz="700" dirty="0"/>
              </a:br>
              <a:r>
                <a:rPr lang="en-US" altLang="en-US" sz="700" dirty="0"/>
                <a:t>- up to 3 icosahedral solvation shells?</a:t>
              </a:r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-221126" y="3127230"/>
              <a:ext cx="1835266" cy="1788993"/>
              <a:chOff x="-221126" y="3127230"/>
              <a:chExt cx="1835266" cy="1788993"/>
            </a:xfrm>
          </p:grpSpPr>
          <p:sp>
            <p:nvSpPr>
              <p:cNvPr id="2096" name="Text Box 155"/>
              <p:cNvSpPr txBox="1">
                <a:spLocks noChangeArrowheads="1"/>
              </p:cNvSpPr>
              <p:nvPr/>
            </p:nvSpPr>
            <p:spPr bwMode="auto">
              <a:xfrm>
                <a:off x="-214660" y="3127230"/>
                <a:ext cx="1828800" cy="201613"/>
              </a:xfrm>
              <a:prstGeom prst="rect">
                <a:avLst/>
              </a:prstGeom>
              <a:solidFill>
                <a:schemeClr val="bg2">
                  <a:lumMod val="40000"/>
                  <a:lumOff val="60000"/>
                </a:schemeClr>
              </a:solidFill>
              <a:ln>
                <a:noFill/>
              </a:ln>
              <a:effectLst/>
            </p:spPr>
            <p:txBody>
              <a:bodyPr lIns="20637" tIns="24880" rIns="20637" bIns="10319" anchor="ctr"/>
              <a:lstStyle>
                <a:lvl1pPr defTabSz="103188" eaLnBrk="0" hangingPunct="0">
                  <a:spcBef>
                    <a:spcPct val="20000"/>
                  </a:spcBef>
                  <a:buChar char="•"/>
                  <a:tabLst>
                    <a:tab pos="166688" algn="l"/>
                    <a:tab pos="331788" algn="l"/>
                    <a:tab pos="498475" algn="l"/>
                    <a:tab pos="663575" algn="l"/>
                    <a:tab pos="830263" algn="l"/>
                    <a:tab pos="995363" algn="l"/>
                    <a:tab pos="1162050" algn="l"/>
                    <a:tab pos="1327150" algn="l"/>
                    <a:tab pos="1493838" algn="l"/>
                    <a:tab pos="1660525" algn="l"/>
                    <a:tab pos="1825625" algn="l"/>
                  </a:tabLst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defTabSz="103188" eaLnBrk="0" hangingPunct="0">
                  <a:spcBef>
                    <a:spcPct val="20000"/>
                  </a:spcBef>
                  <a:buChar char="–"/>
                  <a:tabLst>
                    <a:tab pos="166688" algn="l"/>
                    <a:tab pos="331788" algn="l"/>
                    <a:tab pos="498475" algn="l"/>
                    <a:tab pos="663575" algn="l"/>
                    <a:tab pos="830263" algn="l"/>
                    <a:tab pos="995363" algn="l"/>
                    <a:tab pos="1162050" algn="l"/>
                    <a:tab pos="1327150" algn="l"/>
                    <a:tab pos="1493838" algn="l"/>
                    <a:tab pos="1660525" algn="l"/>
                    <a:tab pos="1825625" algn="l"/>
                  </a:tabLst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defTabSz="103188" eaLnBrk="0" hangingPunct="0">
                  <a:spcBef>
                    <a:spcPct val="20000"/>
                  </a:spcBef>
                  <a:buChar char="•"/>
                  <a:tabLst>
                    <a:tab pos="166688" algn="l"/>
                    <a:tab pos="331788" algn="l"/>
                    <a:tab pos="498475" algn="l"/>
                    <a:tab pos="663575" algn="l"/>
                    <a:tab pos="830263" algn="l"/>
                    <a:tab pos="995363" algn="l"/>
                    <a:tab pos="1162050" algn="l"/>
                    <a:tab pos="1327150" algn="l"/>
                    <a:tab pos="1493838" algn="l"/>
                    <a:tab pos="1660525" algn="l"/>
                    <a:tab pos="1825625" algn="l"/>
                  </a:tabLst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defTabSz="103188" eaLnBrk="0" hangingPunct="0">
                  <a:spcBef>
                    <a:spcPct val="20000"/>
                  </a:spcBef>
                  <a:buChar char="–"/>
                  <a:tabLst>
                    <a:tab pos="166688" algn="l"/>
                    <a:tab pos="331788" algn="l"/>
                    <a:tab pos="498475" algn="l"/>
                    <a:tab pos="663575" algn="l"/>
                    <a:tab pos="830263" algn="l"/>
                    <a:tab pos="995363" algn="l"/>
                    <a:tab pos="1162050" algn="l"/>
                    <a:tab pos="1327150" algn="l"/>
                    <a:tab pos="1493838" algn="l"/>
                    <a:tab pos="1660525" algn="l"/>
                    <a:tab pos="1825625" algn="l"/>
                  </a:tabLst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defTabSz="103188" eaLnBrk="0" hangingPunct="0">
                  <a:spcBef>
                    <a:spcPct val="20000"/>
                  </a:spcBef>
                  <a:buChar char="»"/>
                  <a:tabLst>
                    <a:tab pos="166688" algn="l"/>
                    <a:tab pos="331788" algn="l"/>
                    <a:tab pos="498475" algn="l"/>
                    <a:tab pos="663575" algn="l"/>
                    <a:tab pos="830263" algn="l"/>
                    <a:tab pos="995363" algn="l"/>
                    <a:tab pos="1162050" algn="l"/>
                    <a:tab pos="1327150" algn="l"/>
                    <a:tab pos="1493838" algn="l"/>
                    <a:tab pos="1660525" algn="l"/>
                    <a:tab pos="1825625" algn="l"/>
                  </a:tabLst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defTabSz="103188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tabLst>
                    <a:tab pos="166688" algn="l"/>
                    <a:tab pos="331788" algn="l"/>
                    <a:tab pos="498475" algn="l"/>
                    <a:tab pos="663575" algn="l"/>
                    <a:tab pos="830263" algn="l"/>
                    <a:tab pos="995363" algn="l"/>
                    <a:tab pos="1162050" algn="l"/>
                    <a:tab pos="1327150" algn="l"/>
                    <a:tab pos="1493838" algn="l"/>
                    <a:tab pos="1660525" algn="l"/>
                    <a:tab pos="1825625" algn="l"/>
                  </a:tabLs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defTabSz="103188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tabLst>
                    <a:tab pos="166688" algn="l"/>
                    <a:tab pos="331788" algn="l"/>
                    <a:tab pos="498475" algn="l"/>
                    <a:tab pos="663575" algn="l"/>
                    <a:tab pos="830263" algn="l"/>
                    <a:tab pos="995363" algn="l"/>
                    <a:tab pos="1162050" algn="l"/>
                    <a:tab pos="1327150" algn="l"/>
                    <a:tab pos="1493838" algn="l"/>
                    <a:tab pos="1660525" algn="l"/>
                    <a:tab pos="1825625" algn="l"/>
                  </a:tabLs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defTabSz="103188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tabLst>
                    <a:tab pos="166688" algn="l"/>
                    <a:tab pos="331788" algn="l"/>
                    <a:tab pos="498475" algn="l"/>
                    <a:tab pos="663575" algn="l"/>
                    <a:tab pos="830263" algn="l"/>
                    <a:tab pos="995363" algn="l"/>
                    <a:tab pos="1162050" algn="l"/>
                    <a:tab pos="1327150" algn="l"/>
                    <a:tab pos="1493838" algn="l"/>
                    <a:tab pos="1660525" algn="l"/>
                    <a:tab pos="1825625" algn="l"/>
                  </a:tabLs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defTabSz="103188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tabLst>
                    <a:tab pos="166688" algn="l"/>
                    <a:tab pos="331788" algn="l"/>
                    <a:tab pos="498475" algn="l"/>
                    <a:tab pos="663575" algn="l"/>
                    <a:tab pos="830263" algn="l"/>
                    <a:tab pos="995363" algn="l"/>
                    <a:tab pos="1162050" algn="l"/>
                    <a:tab pos="1327150" algn="l"/>
                    <a:tab pos="1493838" algn="l"/>
                    <a:tab pos="1660525" algn="l"/>
                    <a:tab pos="1825625" algn="l"/>
                  </a:tabLs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>
                  <a:lnSpc>
                    <a:spcPct val="93000"/>
                  </a:lnSpc>
                  <a:spcBef>
                    <a:spcPct val="0"/>
                  </a:spcBef>
                  <a:buClr>
                    <a:srgbClr val="000000"/>
                  </a:buClr>
                  <a:buFont typeface="Times New Roman" pitchFamily="18" charset="0"/>
                  <a:buNone/>
                  <a:defRPr/>
                </a:pPr>
                <a:r>
                  <a:rPr lang="de-DE" altLang="en-US" sz="1300" b="1" dirty="0">
                    <a:solidFill>
                      <a:srgbClr val="000000"/>
                    </a:solidFill>
                  </a:rPr>
                  <a:t> Background</a:t>
                </a:r>
                <a:endParaRPr lang="de-DE" altLang="en-US" sz="1300" b="1" baseline="30000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090" name="AutoShape 154"/>
              <p:cNvSpPr>
                <a:spLocks noChangeArrowheads="1"/>
              </p:cNvSpPr>
              <p:nvPr/>
            </p:nvSpPr>
            <p:spPr bwMode="auto">
              <a:xfrm>
                <a:off x="-221126" y="3128698"/>
                <a:ext cx="1828800" cy="1787525"/>
              </a:xfrm>
              <a:prstGeom prst="roundRect">
                <a:avLst>
                  <a:gd name="adj" fmla="val 5"/>
                </a:avLst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n-US" altLang="en-US" sz="1800"/>
              </a:p>
            </p:txBody>
          </p:sp>
        </p:grpSp>
      </p:grpSp>
      <p:sp>
        <p:nvSpPr>
          <p:cNvPr id="2095" name="Text Box 8"/>
          <p:cNvSpPr txBox="1">
            <a:spLocks noChangeArrowheads="1"/>
          </p:cNvSpPr>
          <p:nvPr/>
        </p:nvSpPr>
        <p:spPr bwMode="auto">
          <a:xfrm>
            <a:off x="790575" y="123825"/>
            <a:ext cx="5170488" cy="369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en-US" sz="1800" b="1" dirty="0">
                <a:solidFill>
                  <a:schemeClr val="bg1"/>
                </a:solidFill>
              </a:rPr>
              <a:t>Solvation of Ions in Quantum Fluids</a:t>
            </a:r>
            <a:endParaRPr lang="es-ES" altLang="en-US" sz="1800" dirty="0">
              <a:solidFill>
                <a:schemeClr val="bg1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281" y="1481831"/>
            <a:ext cx="3085377" cy="1627451"/>
          </a:xfrm>
          <a:prstGeom prst="rect">
            <a:avLst/>
          </a:prstGeom>
        </p:spPr>
      </p:pic>
      <p:sp>
        <p:nvSpPr>
          <p:cNvPr id="58" name="Text Box 6"/>
          <p:cNvSpPr txBox="1">
            <a:spLocks noChangeArrowheads="1"/>
          </p:cNvSpPr>
          <p:nvPr/>
        </p:nvSpPr>
        <p:spPr bwMode="auto">
          <a:xfrm>
            <a:off x="141573" y="1300754"/>
            <a:ext cx="6718151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45720" rIns="45720">
            <a:spAutoFit/>
          </a:bodyPr>
          <a:lstStyle>
            <a:lvl1pPr marL="342900" indent="-3429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de-DE" altLang="en-US" sz="800" dirty="0"/>
              <a:t>The authors: Paul Scheier and co-workers (Innsbruck, 2016)	                         Olof Echt &amp; Tilmann Märk with Will‘s group at PennState (1982)</a:t>
            </a:r>
            <a:endParaRPr lang="de-DE" altLang="en-US" sz="700" dirty="0"/>
          </a:p>
        </p:txBody>
      </p:sp>
      <p:cxnSp>
        <p:nvCxnSpPr>
          <p:cNvPr id="15" name="Straight Arrow Connector 14"/>
          <p:cNvCxnSpPr/>
          <p:nvPr/>
        </p:nvCxnSpPr>
        <p:spPr>
          <a:xfrm>
            <a:off x="5873204" y="1516198"/>
            <a:ext cx="0" cy="261611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Arrow Connector 66"/>
          <p:cNvCxnSpPr/>
          <p:nvPr/>
        </p:nvCxnSpPr>
        <p:spPr>
          <a:xfrm flipH="1">
            <a:off x="6545976" y="1906067"/>
            <a:ext cx="104371" cy="213624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Arrow Connector 68"/>
          <p:cNvCxnSpPr/>
          <p:nvPr/>
        </p:nvCxnSpPr>
        <p:spPr>
          <a:xfrm>
            <a:off x="1959720" y="1516198"/>
            <a:ext cx="0" cy="261611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Picture 1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" y="5486759"/>
            <a:ext cx="2003426" cy="1651991"/>
          </a:xfrm>
          <a:prstGeom prst="rect">
            <a:avLst/>
          </a:prstGeom>
        </p:spPr>
      </p:pic>
      <p:pic>
        <p:nvPicPr>
          <p:cNvPr id="74" name="Picture 2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7493" y="5468112"/>
            <a:ext cx="2221153" cy="17259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5" name="Picture 12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8091" y="5610513"/>
            <a:ext cx="396044" cy="3960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6" name="Text Box 188"/>
          <p:cNvSpPr txBox="1">
            <a:spLocks noChangeArrowheads="1"/>
          </p:cNvSpPr>
          <p:nvPr/>
        </p:nvSpPr>
        <p:spPr bwMode="auto">
          <a:xfrm>
            <a:off x="2092325" y="5528459"/>
            <a:ext cx="1185333" cy="5601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91440" indent="-91440"/>
            <a:r>
              <a:rPr lang="en-US" altLang="en-US" sz="700" dirty="0"/>
              <a:t>First solvation layer around Kr monomer, dimer and trimer closes at 12/14, 18/20, 24/26?? </a:t>
            </a:r>
            <a:r>
              <a:rPr lang="en-US" altLang="en-US" sz="700" baseline="30000" dirty="0"/>
              <a:t>2</a:t>
            </a:r>
            <a:endParaRPr lang="en-US" altLang="en-US" sz="700" dirty="0"/>
          </a:p>
          <a:p>
            <a:pPr marL="91440" indent="-91440"/>
            <a:r>
              <a:rPr lang="en-US" altLang="en-US" sz="700" dirty="0"/>
              <a:t>No evidence for 2</a:t>
            </a:r>
            <a:r>
              <a:rPr lang="en-US" altLang="en-US" sz="700" baseline="30000" dirty="0"/>
              <a:t>nd</a:t>
            </a:r>
            <a:r>
              <a:rPr lang="en-US" altLang="en-US" sz="700" dirty="0"/>
              <a:t> layer</a:t>
            </a:r>
            <a:endParaRPr lang="en-GB" altLang="en-US" sz="700" dirty="0"/>
          </a:p>
        </p:txBody>
      </p:sp>
      <p:sp>
        <p:nvSpPr>
          <p:cNvPr id="77" name="Text Box 188"/>
          <p:cNvSpPr txBox="1">
            <a:spLocks noChangeArrowheads="1"/>
          </p:cNvSpPr>
          <p:nvPr/>
        </p:nvSpPr>
        <p:spPr bwMode="auto">
          <a:xfrm>
            <a:off x="5497062" y="5565266"/>
            <a:ext cx="1155846" cy="12064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91440" indent="-91440"/>
            <a:r>
              <a:rPr lang="en-US" altLang="en-US" sz="700" dirty="0"/>
              <a:t>Commensurate layer requires 32 He for C</a:t>
            </a:r>
            <a:r>
              <a:rPr lang="en-US" altLang="en-US" sz="700" baseline="-25000" dirty="0"/>
              <a:t>60</a:t>
            </a:r>
            <a:r>
              <a:rPr lang="en-US" altLang="en-US" sz="700" baseline="30000" dirty="0"/>
              <a:t>+</a:t>
            </a:r>
            <a:r>
              <a:rPr lang="en-US" altLang="en-US" sz="700" dirty="0"/>
              <a:t>, </a:t>
            </a:r>
            <a:br>
              <a:rPr lang="en-US" altLang="en-US" sz="700" dirty="0"/>
            </a:br>
            <a:r>
              <a:rPr lang="en-US" altLang="en-US" sz="700" dirty="0"/>
              <a:t>37 for C</a:t>
            </a:r>
            <a:r>
              <a:rPr lang="en-US" altLang="en-US" sz="700" baseline="-25000" dirty="0"/>
              <a:t>70</a:t>
            </a:r>
            <a:r>
              <a:rPr lang="en-US" altLang="en-US" sz="700" baseline="30000" dirty="0"/>
              <a:t>+</a:t>
            </a:r>
            <a:r>
              <a:rPr lang="en-US" altLang="en-US" sz="700" dirty="0"/>
              <a:t>. Same numbers for solvation in H</a:t>
            </a:r>
            <a:r>
              <a:rPr lang="en-US" altLang="en-US" sz="700" baseline="-25000" dirty="0"/>
              <a:t>2</a:t>
            </a:r>
            <a:r>
              <a:rPr lang="en-US" altLang="en-US" sz="700" dirty="0"/>
              <a:t> (not shown).</a:t>
            </a:r>
            <a:r>
              <a:rPr lang="en-US" altLang="en-US" sz="700" baseline="30000" dirty="0"/>
              <a:t>3</a:t>
            </a:r>
            <a:endParaRPr lang="en-US" altLang="en-US" sz="700" dirty="0"/>
          </a:p>
          <a:p>
            <a:pPr marL="91440" indent="-91440"/>
            <a:r>
              <a:rPr lang="en-US" altLang="en-US" sz="700" dirty="0"/>
              <a:t>First solvation layer closes at </a:t>
            </a:r>
            <a:r>
              <a:rPr lang="en-US" altLang="en-US" sz="700" i="1" dirty="0"/>
              <a:t>n</a:t>
            </a:r>
            <a:r>
              <a:rPr lang="en-US" altLang="en-US" sz="700" dirty="0"/>
              <a:t> = 60 for C</a:t>
            </a:r>
            <a:r>
              <a:rPr lang="en-US" altLang="en-US" sz="700" baseline="-25000" dirty="0"/>
              <a:t>60</a:t>
            </a:r>
            <a:r>
              <a:rPr lang="en-US" altLang="en-US" sz="700" baseline="30000" dirty="0"/>
              <a:t>+</a:t>
            </a:r>
            <a:r>
              <a:rPr lang="en-US" altLang="en-US" sz="700" dirty="0"/>
              <a:t>, </a:t>
            </a:r>
            <a:br>
              <a:rPr lang="en-US" altLang="en-US" sz="700" dirty="0"/>
            </a:br>
            <a:r>
              <a:rPr lang="en-US" altLang="en-US" sz="700" i="1" dirty="0"/>
              <a:t>n</a:t>
            </a:r>
            <a:r>
              <a:rPr lang="en-US" altLang="en-US" sz="700" dirty="0"/>
              <a:t> = 62 for C</a:t>
            </a:r>
            <a:r>
              <a:rPr lang="en-US" altLang="en-US" sz="700" baseline="-25000" dirty="0"/>
              <a:t>70</a:t>
            </a:r>
            <a:r>
              <a:rPr lang="en-US" altLang="en-US" sz="700" dirty="0"/>
              <a:t>+.</a:t>
            </a:r>
            <a:br>
              <a:rPr lang="en-US" altLang="en-US" sz="700" dirty="0"/>
            </a:br>
            <a:r>
              <a:rPr lang="en-US" altLang="en-US" sz="700" dirty="0"/>
              <a:t>For solvation in H</a:t>
            </a:r>
            <a:r>
              <a:rPr lang="en-US" altLang="en-US" sz="700" baseline="-25000" dirty="0"/>
              <a:t>2 </a:t>
            </a:r>
            <a:r>
              <a:rPr lang="en-US" altLang="en-US" sz="700" dirty="0"/>
              <a:t>the corresponding numbers are 49, 51.</a:t>
            </a:r>
            <a:r>
              <a:rPr lang="en-US" altLang="en-US" sz="700" baseline="30000" dirty="0"/>
              <a:t>3</a:t>
            </a:r>
            <a:endParaRPr lang="en-US" altLang="en-US" sz="700" dirty="0"/>
          </a:p>
        </p:txBody>
      </p:sp>
      <p:pic>
        <p:nvPicPr>
          <p:cNvPr id="78" name="Picture 15" descr="C:\Documents and Settings\Localadmin\Desktop\P1010204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2125" y="6193593"/>
            <a:ext cx="666175" cy="5915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705868" y="7465326"/>
            <a:ext cx="1806304" cy="1316197"/>
          </a:xfrm>
          <a:prstGeom prst="rect">
            <a:avLst/>
          </a:prstGeom>
        </p:spPr>
      </p:pic>
      <p:sp>
        <p:nvSpPr>
          <p:cNvPr id="87" name="Text Box 188"/>
          <p:cNvSpPr txBox="1">
            <a:spLocks noChangeArrowheads="1"/>
          </p:cNvSpPr>
          <p:nvPr/>
        </p:nvSpPr>
        <p:spPr bwMode="auto">
          <a:xfrm>
            <a:off x="4805042" y="8910544"/>
            <a:ext cx="1850137" cy="3231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buNone/>
            </a:pPr>
            <a:r>
              <a:rPr lang="en-US" altLang="en-US" sz="700" dirty="0"/>
              <a:t>Dissociation energies of </a:t>
            </a:r>
            <a:r>
              <a:rPr lang="en-US" altLang="en-US" sz="700" dirty="0" err="1"/>
              <a:t>Ar</a:t>
            </a:r>
            <a:r>
              <a:rPr lang="en-US" altLang="en-US" sz="700" baseline="30000" dirty="0"/>
              <a:t>+</a:t>
            </a:r>
            <a:r>
              <a:rPr lang="en-US" altLang="en-US" sz="700" dirty="0"/>
              <a:t> in He: Computed values (red dots, Galli</a:t>
            </a:r>
            <a:r>
              <a:rPr lang="en-US" altLang="en-US" sz="700" baseline="30000" dirty="0"/>
              <a:t>5</a:t>
            </a:r>
            <a:r>
              <a:rPr lang="en-US" altLang="en-US" sz="700" dirty="0"/>
              <a:t>) </a:t>
            </a:r>
            <a:r>
              <a:rPr lang="en-US" altLang="en-US" sz="700" i="1" dirty="0"/>
              <a:t>versus</a:t>
            </a:r>
            <a:r>
              <a:rPr lang="en-US" altLang="en-US" sz="700" dirty="0"/>
              <a:t> values derived from abundance distribution (Bartl et al. </a:t>
            </a:r>
            <a:r>
              <a:rPr lang="en-US" altLang="en-US" sz="700" baseline="30000" dirty="0"/>
              <a:t>2</a:t>
            </a:r>
            <a:r>
              <a:rPr lang="en-US" altLang="en-US" sz="700" dirty="0"/>
              <a:t>)</a:t>
            </a:r>
          </a:p>
        </p:txBody>
      </p:sp>
      <p:sp>
        <p:nvSpPr>
          <p:cNvPr id="90" name="Text Box 155"/>
          <p:cNvSpPr txBox="1">
            <a:spLocks noChangeArrowheads="1"/>
          </p:cNvSpPr>
          <p:nvPr/>
        </p:nvSpPr>
        <p:spPr bwMode="auto">
          <a:xfrm>
            <a:off x="92840" y="7186386"/>
            <a:ext cx="6675120" cy="197121"/>
          </a:xfrm>
          <a:prstGeom prst="rect">
            <a:avLst/>
          </a:prstGeom>
          <a:solidFill>
            <a:schemeClr val="bg2">
              <a:lumMod val="40000"/>
              <a:lumOff val="60000"/>
              <a:alpha val="40000"/>
            </a:schemeClr>
          </a:solidFill>
          <a:ln>
            <a:noFill/>
          </a:ln>
          <a:effectLst/>
        </p:spPr>
        <p:txBody>
          <a:bodyPr lIns="20637" tIns="9144" rIns="20637" bIns="10319" anchor="ctr"/>
          <a:lstStyle>
            <a:lvl1pPr defTabSz="103188" eaLnBrk="0" hangingPunct="0">
              <a:spcBef>
                <a:spcPct val="20000"/>
              </a:spcBef>
              <a:buChar char="•"/>
              <a:tabLst>
                <a:tab pos="166688" algn="l"/>
                <a:tab pos="331788" algn="l"/>
                <a:tab pos="498475" algn="l"/>
                <a:tab pos="663575" algn="l"/>
                <a:tab pos="830263" algn="l"/>
                <a:tab pos="995363" algn="l"/>
                <a:tab pos="1162050" algn="l"/>
                <a:tab pos="1327150" algn="l"/>
                <a:tab pos="1493838" algn="l"/>
                <a:tab pos="1660525" algn="l"/>
                <a:tab pos="1825625" algn="l"/>
              </a:tabLst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103188" eaLnBrk="0" hangingPunct="0">
              <a:spcBef>
                <a:spcPct val="20000"/>
              </a:spcBef>
              <a:buChar char="–"/>
              <a:tabLst>
                <a:tab pos="166688" algn="l"/>
                <a:tab pos="331788" algn="l"/>
                <a:tab pos="498475" algn="l"/>
                <a:tab pos="663575" algn="l"/>
                <a:tab pos="830263" algn="l"/>
                <a:tab pos="995363" algn="l"/>
                <a:tab pos="1162050" algn="l"/>
                <a:tab pos="1327150" algn="l"/>
                <a:tab pos="1493838" algn="l"/>
                <a:tab pos="1660525" algn="l"/>
                <a:tab pos="1825625" algn="l"/>
              </a:tabLst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103188" eaLnBrk="0" hangingPunct="0">
              <a:spcBef>
                <a:spcPct val="20000"/>
              </a:spcBef>
              <a:buChar char="•"/>
              <a:tabLst>
                <a:tab pos="166688" algn="l"/>
                <a:tab pos="331788" algn="l"/>
                <a:tab pos="498475" algn="l"/>
                <a:tab pos="663575" algn="l"/>
                <a:tab pos="830263" algn="l"/>
                <a:tab pos="995363" algn="l"/>
                <a:tab pos="1162050" algn="l"/>
                <a:tab pos="1327150" algn="l"/>
                <a:tab pos="1493838" algn="l"/>
                <a:tab pos="1660525" algn="l"/>
                <a:tab pos="1825625" algn="l"/>
              </a:tabLst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103188" eaLnBrk="0" hangingPunct="0">
              <a:spcBef>
                <a:spcPct val="20000"/>
              </a:spcBef>
              <a:buChar char="–"/>
              <a:tabLst>
                <a:tab pos="166688" algn="l"/>
                <a:tab pos="331788" algn="l"/>
                <a:tab pos="498475" algn="l"/>
                <a:tab pos="663575" algn="l"/>
                <a:tab pos="830263" algn="l"/>
                <a:tab pos="995363" algn="l"/>
                <a:tab pos="1162050" algn="l"/>
                <a:tab pos="1327150" algn="l"/>
                <a:tab pos="1493838" algn="l"/>
                <a:tab pos="1660525" algn="l"/>
                <a:tab pos="1825625" algn="l"/>
              </a:tabLst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103188" eaLnBrk="0" hangingPunct="0">
              <a:spcBef>
                <a:spcPct val="20000"/>
              </a:spcBef>
              <a:buChar char="»"/>
              <a:tabLst>
                <a:tab pos="166688" algn="l"/>
                <a:tab pos="331788" algn="l"/>
                <a:tab pos="498475" algn="l"/>
                <a:tab pos="663575" algn="l"/>
                <a:tab pos="830263" algn="l"/>
                <a:tab pos="995363" algn="l"/>
                <a:tab pos="1162050" algn="l"/>
                <a:tab pos="1327150" algn="l"/>
                <a:tab pos="1493838" algn="l"/>
                <a:tab pos="1660525" algn="l"/>
                <a:tab pos="1825625" algn="l"/>
              </a:tabLst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1031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66688" algn="l"/>
                <a:tab pos="331788" algn="l"/>
                <a:tab pos="498475" algn="l"/>
                <a:tab pos="663575" algn="l"/>
                <a:tab pos="830263" algn="l"/>
                <a:tab pos="995363" algn="l"/>
                <a:tab pos="1162050" algn="l"/>
                <a:tab pos="1327150" algn="l"/>
                <a:tab pos="1493838" algn="l"/>
                <a:tab pos="1660525" algn="l"/>
                <a:tab pos="1825625" algn="l"/>
              </a:tabLs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1031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66688" algn="l"/>
                <a:tab pos="331788" algn="l"/>
                <a:tab pos="498475" algn="l"/>
                <a:tab pos="663575" algn="l"/>
                <a:tab pos="830263" algn="l"/>
                <a:tab pos="995363" algn="l"/>
                <a:tab pos="1162050" algn="l"/>
                <a:tab pos="1327150" algn="l"/>
                <a:tab pos="1493838" algn="l"/>
                <a:tab pos="1660525" algn="l"/>
                <a:tab pos="1825625" algn="l"/>
              </a:tabLs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1031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66688" algn="l"/>
                <a:tab pos="331788" algn="l"/>
                <a:tab pos="498475" algn="l"/>
                <a:tab pos="663575" algn="l"/>
                <a:tab pos="830263" algn="l"/>
                <a:tab pos="995363" algn="l"/>
                <a:tab pos="1162050" algn="l"/>
                <a:tab pos="1327150" algn="l"/>
                <a:tab pos="1493838" algn="l"/>
                <a:tab pos="1660525" algn="l"/>
                <a:tab pos="1825625" algn="l"/>
              </a:tabLs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1031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66688" algn="l"/>
                <a:tab pos="331788" algn="l"/>
                <a:tab pos="498475" algn="l"/>
                <a:tab pos="663575" algn="l"/>
                <a:tab pos="830263" algn="l"/>
                <a:tab pos="995363" algn="l"/>
                <a:tab pos="1162050" algn="l"/>
                <a:tab pos="1327150" algn="l"/>
                <a:tab pos="1493838" algn="l"/>
                <a:tab pos="1660525" algn="l"/>
                <a:tab pos="1825625" algn="l"/>
              </a:tabLs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itchFamily="18" charset="0"/>
              <a:buNone/>
              <a:defRPr/>
            </a:pPr>
            <a:r>
              <a:rPr lang="de-DE" altLang="en-US" sz="1100" b="1" dirty="0">
                <a:solidFill>
                  <a:srgbClr val="000000"/>
                </a:solidFill>
              </a:rPr>
              <a:t>Example 3: Cs</a:t>
            </a:r>
            <a:r>
              <a:rPr lang="de-DE" altLang="en-US" sz="1100" b="1" baseline="30000" dirty="0">
                <a:solidFill>
                  <a:srgbClr val="000000"/>
                </a:solidFill>
              </a:rPr>
              <a:t>+</a:t>
            </a:r>
            <a:r>
              <a:rPr lang="de-DE" altLang="en-US" sz="1100" b="1" dirty="0">
                <a:solidFill>
                  <a:srgbClr val="000000"/>
                </a:solidFill>
              </a:rPr>
              <a:t> in H</a:t>
            </a:r>
            <a:r>
              <a:rPr lang="de-DE" altLang="en-US" sz="1100" b="1" baseline="-25000" dirty="0">
                <a:solidFill>
                  <a:srgbClr val="000000"/>
                </a:solidFill>
              </a:rPr>
              <a:t>2</a:t>
            </a:r>
            <a:r>
              <a:rPr lang="de-DE" altLang="en-US" sz="1100" b="1" dirty="0">
                <a:solidFill>
                  <a:srgbClr val="000000"/>
                </a:solidFill>
              </a:rPr>
              <a:t> and Ar</a:t>
            </a:r>
            <a:r>
              <a:rPr lang="de-DE" altLang="en-US" sz="1100" b="1" baseline="30000" dirty="0">
                <a:solidFill>
                  <a:srgbClr val="000000"/>
                </a:solidFill>
              </a:rPr>
              <a:t>+</a:t>
            </a:r>
            <a:r>
              <a:rPr lang="de-DE" altLang="en-US" sz="1100" b="1" dirty="0">
                <a:solidFill>
                  <a:srgbClr val="000000"/>
                </a:solidFill>
              </a:rPr>
              <a:t> in He						</a:t>
            </a:r>
            <a:endParaRPr lang="de-DE" altLang="en-US" sz="1100" b="1" baseline="30000" dirty="0">
              <a:solidFill>
                <a:srgbClr val="000000"/>
              </a:solidFill>
            </a:endParaRPr>
          </a:p>
        </p:txBody>
      </p:sp>
      <p:sp>
        <p:nvSpPr>
          <p:cNvPr id="93" name="Text Box 188"/>
          <p:cNvSpPr txBox="1">
            <a:spLocks noChangeArrowheads="1"/>
          </p:cNvSpPr>
          <p:nvPr/>
        </p:nvSpPr>
        <p:spPr bwMode="auto">
          <a:xfrm>
            <a:off x="2231061" y="6824829"/>
            <a:ext cx="988301" cy="3231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buNone/>
            </a:pPr>
            <a:r>
              <a:rPr lang="en-US" altLang="en-US" sz="700" dirty="0"/>
              <a:t>Proliferation of icosahedral structures: </a:t>
            </a:r>
            <a:r>
              <a:rPr lang="en-US" altLang="en-US" sz="700" dirty="0"/>
              <a:t>Innsbruck, </a:t>
            </a:r>
            <a:r>
              <a:rPr lang="en-US" altLang="en-US" sz="700" i="1" dirty="0"/>
              <a:t>Playground</a:t>
            </a:r>
            <a:r>
              <a:rPr lang="en-US" altLang="en-US" sz="700" dirty="0"/>
              <a:t> 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" y="7406640"/>
            <a:ext cx="2000885" cy="1662366"/>
          </a:xfrm>
          <a:prstGeom prst="rect">
            <a:avLst/>
          </a:prstGeom>
        </p:spPr>
      </p:pic>
      <p:sp>
        <p:nvSpPr>
          <p:cNvPr id="59" name="Text Box 188"/>
          <p:cNvSpPr txBox="1">
            <a:spLocks noChangeArrowheads="1"/>
          </p:cNvSpPr>
          <p:nvPr/>
        </p:nvSpPr>
        <p:spPr bwMode="auto">
          <a:xfrm>
            <a:off x="2492896" y="8905137"/>
            <a:ext cx="2232248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buNone/>
            </a:pPr>
            <a:r>
              <a:rPr lang="en-US" altLang="en-US" sz="700" dirty="0"/>
              <a:t>Results of path integral MC study of </a:t>
            </a:r>
            <a:r>
              <a:rPr lang="en-US" altLang="en-US" sz="700" dirty="0" err="1"/>
              <a:t>Ar</a:t>
            </a:r>
            <a:r>
              <a:rPr lang="en-US" altLang="en-US" sz="700" baseline="30000" dirty="0"/>
              <a:t>+</a:t>
            </a:r>
            <a:r>
              <a:rPr lang="en-US" altLang="en-US" sz="700" dirty="0"/>
              <a:t> in He by Galli and co-workers.</a:t>
            </a:r>
            <a:r>
              <a:rPr lang="en-US" altLang="en-US" sz="700" baseline="30000" dirty="0"/>
              <a:t>5</a:t>
            </a:r>
            <a:r>
              <a:rPr lang="en-US" altLang="en-US" sz="700" dirty="0"/>
              <a:t> Top panels: polymers associated with He of the 1</a:t>
            </a:r>
            <a:r>
              <a:rPr lang="en-US" altLang="en-US" sz="700" baseline="30000" dirty="0"/>
              <a:t>st</a:t>
            </a:r>
            <a:r>
              <a:rPr lang="en-US" altLang="en-US" sz="700" dirty="0"/>
              <a:t>, 2</a:t>
            </a:r>
            <a:r>
              <a:rPr lang="en-US" altLang="en-US" sz="700" baseline="30000" dirty="0"/>
              <a:t>nd</a:t>
            </a:r>
            <a:r>
              <a:rPr lang="en-US" altLang="en-US" sz="700" dirty="0"/>
              <a:t>, or 3</a:t>
            </a:r>
            <a:r>
              <a:rPr lang="en-US" altLang="en-US" sz="700" baseline="30000" dirty="0"/>
              <a:t>rd</a:t>
            </a:r>
            <a:r>
              <a:rPr lang="en-US" altLang="en-US" sz="700" dirty="0"/>
              <a:t> shell (a to c). Bottom panels: each polymer is replaced by its center of mass.</a:t>
            </a:r>
          </a:p>
        </p:txBody>
      </p:sp>
      <p:sp>
        <p:nvSpPr>
          <p:cNvPr id="60" name="Text Box 188"/>
          <p:cNvSpPr txBox="1">
            <a:spLocks noChangeArrowheads="1"/>
          </p:cNvSpPr>
          <p:nvPr/>
        </p:nvSpPr>
        <p:spPr bwMode="auto">
          <a:xfrm>
            <a:off x="141129" y="9054007"/>
            <a:ext cx="2262046" cy="3231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buNone/>
            </a:pPr>
            <a:r>
              <a:rPr lang="en-US" altLang="en-US" sz="700" dirty="0"/>
              <a:t>Anomalies at</a:t>
            </a:r>
            <a:r>
              <a:rPr lang="en-US" altLang="en-US" sz="700" i="1" dirty="0"/>
              <a:t> n</a:t>
            </a:r>
            <a:r>
              <a:rPr lang="en-US" altLang="en-US" sz="700" dirty="0"/>
              <a:t> = 12, 32, 44 common to both systems:</a:t>
            </a:r>
            <a:r>
              <a:rPr lang="en-US" altLang="en-US" sz="700" baseline="30000" dirty="0"/>
              <a:t>4</a:t>
            </a:r>
            <a:br>
              <a:rPr lang="en-US" altLang="en-US" sz="700" dirty="0"/>
            </a:br>
            <a:r>
              <a:rPr lang="en-US" altLang="en-US" sz="700" dirty="0"/>
              <a:t>3 solvation shells of icosahedral symmetry – see right.</a:t>
            </a:r>
            <a:br>
              <a:rPr lang="en-US" altLang="en-US" sz="700" dirty="0"/>
            </a:br>
            <a:r>
              <a:rPr lang="en-US" altLang="en-US" sz="700" dirty="0"/>
              <a:t>Origin of anomalies at (H</a:t>
            </a:r>
            <a:r>
              <a:rPr lang="en-US" altLang="en-US" sz="700" baseline="-25000" dirty="0"/>
              <a:t>2</a:t>
            </a:r>
            <a:r>
              <a:rPr lang="en-US" altLang="en-US" sz="700" dirty="0"/>
              <a:t>)</a:t>
            </a:r>
            <a:r>
              <a:rPr lang="en-US" altLang="en-US" sz="700" baseline="-25000" dirty="0"/>
              <a:t>8</a:t>
            </a:r>
            <a:r>
              <a:rPr lang="en-US" altLang="en-US" sz="700" dirty="0"/>
              <a:t>Cs</a:t>
            </a:r>
            <a:r>
              <a:rPr lang="en-US" altLang="en-US" sz="700" baseline="30000" dirty="0"/>
              <a:t>+</a:t>
            </a:r>
            <a:r>
              <a:rPr lang="en-US" altLang="en-US" sz="700" dirty="0"/>
              <a:t> and (H</a:t>
            </a:r>
            <a:r>
              <a:rPr lang="en-US" altLang="en-US" sz="700" baseline="-25000" dirty="0"/>
              <a:t>2</a:t>
            </a:r>
            <a:r>
              <a:rPr lang="en-US" altLang="en-US" sz="700" dirty="0"/>
              <a:t>)</a:t>
            </a:r>
            <a:r>
              <a:rPr lang="en-US" altLang="en-US" sz="700" baseline="-25000" dirty="0"/>
              <a:t>52</a:t>
            </a:r>
            <a:r>
              <a:rPr lang="en-US" altLang="en-US" sz="700" dirty="0"/>
              <a:t>Cs</a:t>
            </a:r>
            <a:r>
              <a:rPr lang="en-US" altLang="en-US" sz="700" baseline="30000" dirty="0"/>
              <a:t>+</a:t>
            </a:r>
            <a:r>
              <a:rPr lang="en-US" altLang="en-US" sz="700" dirty="0"/>
              <a:t> ?</a:t>
            </a:r>
            <a:endParaRPr lang="en-GB" altLang="en-US" sz="700" dirty="0"/>
          </a:p>
        </p:txBody>
      </p:sp>
      <p:sp>
        <p:nvSpPr>
          <p:cNvPr id="61" name="Text Box 60"/>
          <p:cNvSpPr txBox="1">
            <a:spLocks noChangeArrowheads="1"/>
          </p:cNvSpPr>
          <p:nvPr/>
        </p:nvSpPr>
        <p:spPr bwMode="auto">
          <a:xfrm>
            <a:off x="6129397" y="4206269"/>
            <a:ext cx="215927" cy="1088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7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tandarddesign">
  <a:themeElements>
    <a:clrScheme name="Standard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rd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rd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2706</TotalTime>
  <Words>404</Words>
  <Application>Microsoft Office PowerPoint</Application>
  <PresentationFormat>A4 Paper (210x297 mm)</PresentationFormat>
  <Paragraphs>34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Symbol</vt:lpstr>
      <vt:lpstr>Times New Roman</vt:lpstr>
      <vt:lpstr>Standarddesign</vt:lpstr>
      <vt:lpstr>PowerPoint Presentation</vt:lpstr>
    </vt:vector>
  </TitlesOfParts>
  <Company>Universitaet Innsbruck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1</dc:title>
  <dc:creator>c7441031</dc:creator>
  <cp:lastModifiedBy>Olof</cp:lastModifiedBy>
  <cp:revision>243</cp:revision>
  <cp:lastPrinted>2017-04-17T13:48:52Z</cp:lastPrinted>
  <dcterms:created xsi:type="dcterms:W3CDTF">2008-11-19T17:31:09Z</dcterms:created>
  <dcterms:modified xsi:type="dcterms:W3CDTF">2017-04-17T13:56:16Z</dcterms:modified>
</cp:coreProperties>
</file>