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ACCC5B0-4464-4606-8EC5-20E297B82AE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02A6"/>
    <a:srgbClr val="01244F"/>
    <a:srgbClr val="024CA6"/>
    <a:srgbClr val="2D2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49" d="100"/>
          <a:sy n="49" d="100"/>
        </p:scale>
        <p:origin x="-104" y="14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3">
                <a:lumMod val="75000"/>
                <a:alpha val="35000"/>
              </a:schemeClr>
            </a:gs>
            <a:gs pos="73000">
              <a:schemeClr val="bg2">
                <a:shade val="63000"/>
                <a:satMod val="120000"/>
                <a:alpha val="61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4/18/17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12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emf"/><Relationship Id="rId1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8" Type="http://schemas.openxmlformats.org/officeDocument/2006/relationships/image" Target="../media/image7.emf"/><Relationship Id="rId9" Type="http://schemas.openxmlformats.org/officeDocument/2006/relationships/image" Target="../media/image8.emf"/><Relationship Id="rId10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594293" y="1374479"/>
            <a:ext cx="30556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latin typeface="Times New Roman" charset="0"/>
                <a:ea typeface="Times New Roman" charset="0"/>
                <a:cs typeface="Times New Roman" charset="0"/>
              </a:rPr>
              <a:t>Exploration of the Synthesis of </a:t>
            </a:r>
            <a:r>
              <a:rPr lang="en-US" sz="7200" b="1" dirty="0" err="1">
                <a:latin typeface="Times New Roman" charset="0"/>
                <a:ea typeface="Times New Roman" charset="0"/>
                <a:cs typeface="Times New Roman" charset="0"/>
              </a:rPr>
              <a:t>Silatranes</a:t>
            </a:r>
            <a:r>
              <a:rPr lang="en-US" sz="7200" b="1" dirty="0">
                <a:latin typeface="Times New Roman" charset="0"/>
                <a:ea typeface="Times New Roman" charset="0"/>
                <a:cs typeface="Times New Roman" charset="0"/>
              </a:rPr>
              <a:t> and the Contest for Nitrogen’s  Lone Pair </a:t>
            </a:r>
            <a:endParaRPr lang="en-US" sz="7200" b="1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r>
              <a:rPr lang="en-US" sz="4000" u="sng" dirty="0" smtClean="0">
                <a:latin typeface="Times New Roman" charset="0"/>
                <a:ea typeface="Times New Roman" charset="0"/>
                <a:cs typeface="Times New Roman" charset="0"/>
              </a:rPr>
              <a:t>Kassie Picard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, Arthur Greenberg, Holly Guevara</a:t>
            </a:r>
          </a:p>
          <a:p>
            <a:pPr algn="ctr"/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klp2000@wildcats.unh.edu, Department of Chemistry, University of New Hampshire, Durham, NH</a:t>
            </a:r>
          </a:p>
          <a:p>
            <a:pPr algn="ctr"/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Spring 2017</a:t>
            </a:r>
            <a:endParaRPr lang="en-US" sz="40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88471" y="4250125"/>
            <a:ext cx="11594253" cy="21995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dirty="0"/>
          </a:p>
          <a:p>
            <a:pPr defTabSz="914400"/>
            <a:endParaRPr lang="en-US" sz="4000" dirty="0" smtClean="0"/>
          </a:p>
          <a:p>
            <a:pPr defTabSz="914400"/>
            <a:endParaRPr lang="en-US" sz="4000" dirty="0" smtClean="0"/>
          </a:p>
          <a:p>
            <a:endParaRPr lang="en-US" sz="18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Silatranes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are bicyclic molecules with silicon coordinated to the nitrogen. This weak bond between nitrogen and silicon is formed by delocalization of the nitrogen lone pair.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The 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typical N—Si bond is 2.45 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Å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like in compound </a:t>
            </a:r>
            <a:r>
              <a:rPr lang="en-US" sz="3800" b="1" dirty="0" smtClean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r>
              <a:rPr lang="en-US" sz="38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These 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molecules have important biological functions in hair-growth, wound healing, and antibacterial effects.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This 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project aimed to explore the N—Si bond length when there is a carbonyl group adjacent to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nitrogen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, competing with silicon for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the 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lone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pair. The goal of this product was to produce 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compound </a:t>
            </a:r>
            <a:r>
              <a:rPr lang="en-US" sz="3800" b="1" dirty="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, 1-methyl-4-silatranone, via a simple four-step reaction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with a “pseudosilatrane” intermediate.  The final step in the synthesis was closing 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the third bridging ring making the amide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linkage</a:t>
            </a:r>
            <a:r>
              <a:rPr lang="en-US" sz="3800" baseline="300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(scheme 2).</a:t>
            </a:r>
            <a:r>
              <a:rPr lang="en-US" sz="3800" baseline="30000" dirty="0" smtClean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endParaRPr lang="en-US" sz="38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3200" b="1" dirty="0"/>
          </a:p>
          <a:p>
            <a:endParaRPr lang="en-US" sz="3800" b="1" dirty="0" smtClean="0"/>
          </a:p>
          <a:p>
            <a:endParaRPr lang="en-US" sz="3800" b="1" dirty="0"/>
          </a:p>
          <a:p>
            <a:endParaRPr lang="en-US" sz="3800" b="1" dirty="0" smtClean="0"/>
          </a:p>
          <a:p>
            <a:endParaRPr lang="en-US" sz="36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3600" b="1" dirty="0" smtClean="0">
                <a:latin typeface="Times New Roman" charset="0"/>
                <a:ea typeface="Times New Roman" charset="0"/>
                <a:cs typeface="Times New Roman" charset="0"/>
              </a:rPr>
              <a:t>Figure 1</a:t>
            </a:r>
            <a:r>
              <a:rPr lang="en-US" sz="3600" b="1" dirty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Dative bond between nitrogen and silicon in a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silatrane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and in the proposed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silatranone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3600" b="1" dirty="0" smtClean="0"/>
          </a:p>
          <a:p>
            <a:r>
              <a:rPr lang="en-US" sz="3800" b="1" dirty="0" smtClean="0"/>
              <a:t> </a:t>
            </a:r>
          </a:p>
          <a:p>
            <a:endParaRPr lang="en-US" sz="3800" dirty="0" smtClean="0"/>
          </a:p>
          <a:p>
            <a:endParaRPr lang="en-US" sz="18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The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first part of this project focused on the synthesis of the 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“pseudosilatrane” </a:t>
            </a:r>
            <a:r>
              <a:rPr lang="en-US" sz="4000" b="1" dirty="0" smtClean="0">
                <a:latin typeface="Times New Roman" charset="0"/>
                <a:ea typeface="Times New Roman" charset="0"/>
                <a:cs typeface="Times New Roman" charset="0"/>
              </a:rPr>
              <a:t>(3</a:t>
            </a:r>
            <a:r>
              <a:rPr lang="en-US" sz="4000" b="1" dirty="0">
                <a:latin typeface="Times New Roman" charset="0"/>
                <a:ea typeface="Times New Roman" charset="0"/>
                <a:cs typeface="Times New Roman" charset="0"/>
              </a:rPr>
              <a:t>)</a:t>
            </a:r>
            <a:r>
              <a:rPr lang="en-US" sz="4000" b="1" dirty="0" smtClean="0">
                <a:latin typeface="Times New Roman" charset="0"/>
                <a:ea typeface="Times New Roman" charset="0"/>
                <a:cs typeface="Times New Roman" charset="0"/>
              </a:rPr>
              <a:t>,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using </a:t>
            </a:r>
            <a:r>
              <a:rPr lang="en-US" sz="4000" dirty="0" err="1">
                <a:latin typeface="Times New Roman" charset="0"/>
                <a:ea typeface="Times New Roman" charset="0"/>
                <a:cs typeface="Times New Roman" charset="0"/>
              </a:rPr>
              <a:t>d</a:t>
            </a:r>
            <a:r>
              <a:rPr lang="en-US" sz="4000" dirty="0" err="1" smtClean="0">
                <a:latin typeface="Times New Roman" charset="0"/>
                <a:ea typeface="Times New Roman" charset="0"/>
                <a:cs typeface="Times New Roman" charset="0"/>
              </a:rPr>
              <a:t>iethanolamine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and </a:t>
            </a:r>
            <a:r>
              <a:rPr lang="en-US" sz="4000" dirty="0" err="1" smtClean="0">
                <a:latin typeface="Times New Roman" charset="0"/>
                <a:ea typeface="Times New Roman" charset="0"/>
                <a:cs typeface="Times New Roman" charset="0"/>
              </a:rPr>
              <a:t>methyltriethoxysilane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(Scheme 1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).</a:t>
            </a:r>
            <a:r>
              <a:rPr lang="en-US" sz="4000" baseline="30000" dirty="0" smtClean="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  Different reaction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conditions 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were explored to drive the production of product 3, including adding a protecting group to </a:t>
            </a:r>
            <a:r>
              <a:rPr lang="en-US" sz="4000" dirty="0" err="1" smtClean="0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 (Scheme 1B).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Each product was analyzed by </a:t>
            </a:r>
            <a:r>
              <a:rPr lang="en-US" sz="40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H NMR to determine the abundance and purity of the product.</a:t>
            </a:r>
          </a:p>
          <a:p>
            <a:endParaRPr lang="en-US" sz="3200" baseline="30000" dirty="0" smtClean="0"/>
          </a:p>
          <a:p>
            <a:endParaRPr lang="en-US" sz="4000" dirty="0" smtClean="0"/>
          </a:p>
          <a:p>
            <a:endParaRPr lang="en-US" sz="3800" b="1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29439766" y="5261748"/>
            <a:ext cx="13411201" cy="26807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  <a:p>
            <a:endParaRPr lang="en-US" sz="3800" dirty="0" smtClean="0">
              <a:cs typeface="Times New Roman" panose="02020603050405020304" pitchFamily="18" charset="0"/>
            </a:endParaRPr>
          </a:p>
          <a:p>
            <a:endParaRPr lang="en-US" sz="3600" dirty="0" smtClean="0">
              <a:cs typeface="Times New Roman" panose="02020603050405020304" pitchFamily="18" charset="0"/>
            </a:endParaRPr>
          </a:p>
          <a:p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The original 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goal for this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project was to produce 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the pseudosilatrane, </a:t>
            </a:r>
            <a:r>
              <a:rPr lang="en-US" sz="4000" b="1" dirty="0" smtClean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which could then be closed into 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the final product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, 1-methyl-4-silatanone, </a:t>
            </a:r>
            <a:r>
              <a:rPr lang="en-US" sz="4000" b="1" dirty="0" smtClean="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that contained a carbonyl group adjacent to the nitrogen (scheme 2). 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Future work for this project would include continuing to modify reaction conditions to produce </a:t>
            </a:r>
            <a:r>
              <a:rPr lang="en-US" sz="4000" b="1" dirty="0" smtClean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, then add the correct substituents to produce the product, 1-methyl-4-silatanone.</a:t>
            </a:r>
            <a:endParaRPr lang="en-US" sz="40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4000" b="1" dirty="0" smtClean="0">
              <a:cs typeface="Times New Roman" panose="02020603050405020304" pitchFamily="18" charset="0"/>
            </a:endParaRPr>
          </a:p>
          <a:p>
            <a:endParaRPr lang="en-US" sz="4000" b="1" dirty="0" smtClean="0">
              <a:cs typeface="Times New Roman" panose="02020603050405020304" pitchFamily="18" charset="0"/>
            </a:endParaRPr>
          </a:p>
          <a:p>
            <a:endParaRPr lang="en-US" sz="4000" b="1" dirty="0">
              <a:cs typeface="Times New Roman" panose="02020603050405020304" pitchFamily="18" charset="0"/>
            </a:endParaRPr>
          </a:p>
          <a:p>
            <a:endParaRPr lang="en-US" sz="4000" b="1" dirty="0" smtClean="0">
              <a:cs typeface="Times New Roman" panose="02020603050405020304" pitchFamily="18" charset="0"/>
            </a:endParaRPr>
          </a:p>
          <a:p>
            <a:endParaRPr lang="en-US" sz="4000" b="1" dirty="0" smtClean="0">
              <a:cs typeface="Times New Roman" panose="02020603050405020304" pitchFamily="18" charset="0"/>
            </a:endParaRPr>
          </a:p>
          <a:p>
            <a:endParaRPr lang="en-US" sz="4000" b="1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4000" b="1" dirty="0" smtClean="0">
                <a:latin typeface="Times New Roman" charset="0"/>
                <a:ea typeface="Times New Roman" charset="0"/>
                <a:cs typeface="Times New Roman" charset="0"/>
              </a:rPr>
              <a:t>Scheme </a:t>
            </a:r>
            <a:r>
              <a:rPr lang="en-US" sz="4000" b="1" dirty="0">
                <a:latin typeface="Times New Roman" charset="0"/>
                <a:ea typeface="Times New Roman" charset="0"/>
                <a:cs typeface="Times New Roman" charset="0"/>
              </a:rPr>
              <a:t>2.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Proposed route for the synthesis of 1-methyl-4-silatranone.</a:t>
            </a:r>
            <a:endParaRPr lang="en-US" sz="40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4000" b="1" dirty="0" smtClean="0"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endParaRPr lang="en-US" sz="40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pPr defTabSz="914400">
              <a:tabLst>
                <a:tab pos="914400" algn="l"/>
              </a:tabLst>
            </a:pPr>
            <a:endParaRPr lang="en-US" sz="40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defTabSz="914400">
              <a:tabLst>
                <a:tab pos="914400" algn="l"/>
              </a:tabLst>
            </a:pP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defTabSz="914400">
              <a:tabLst>
                <a:tab pos="914400" algn="l"/>
              </a:tabLst>
            </a:pP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The synthesis of the pseudosilatrane, </a:t>
            </a:r>
            <a:r>
              <a:rPr lang="en-US" sz="4000" b="1" dirty="0" smtClean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, is in progress. 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N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eat and dilute reaction conditions were not enough to drive the production of the pseudosilatrane. The effects of adding a protecting group to </a:t>
            </a:r>
            <a:r>
              <a:rPr lang="en-US" sz="4000" dirty="0" err="1" smtClean="0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 are still being explored.</a:t>
            </a:r>
          </a:p>
          <a:p>
            <a:pPr defTabSz="914400"/>
            <a:r>
              <a:rPr lang="en-US" sz="4000" dirty="0" smtClean="0">
                <a:solidFill>
                  <a:prstClr val="black"/>
                </a:solidFill>
                <a:latin typeface="Times New Roman" charset="0"/>
                <a:ea typeface="Times New Roman" charset="0"/>
                <a:cs typeface="Times New Roman" charset="0"/>
              </a:rPr>
              <a:t>	</a:t>
            </a:r>
          </a:p>
          <a:p>
            <a:pPr defTabSz="914400"/>
            <a:endParaRPr lang="en-US" sz="4000" dirty="0" smtClean="0">
              <a:solidFill>
                <a:prstClr val="black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defTabSz="914400"/>
            <a:endParaRPr lang="en-US" sz="2400" dirty="0" smtClean="0">
              <a:solidFill>
                <a:prstClr val="black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defTabSz="914400"/>
            <a:r>
              <a:rPr lang="en-US" sz="4000" dirty="0" smtClean="0">
                <a:solidFill>
                  <a:prstClr val="black"/>
                </a:solidFill>
                <a:latin typeface="Times New Roman" charset="0"/>
                <a:ea typeface="Times New Roman" charset="0"/>
                <a:cs typeface="Times New Roman" charset="0"/>
              </a:rPr>
              <a:t>Thank you to the UNH Department of Chemistry for their efforts and support during this research project.</a:t>
            </a:r>
            <a:endParaRPr lang="en-US" sz="4000" b="1" dirty="0" smtClean="0">
              <a:solidFill>
                <a:prstClr val="black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lvl="0"/>
            <a:endParaRPr lang="en-US" sz="4000" b="1" dirty="0">
              <a:solidFill>
                <a:prstClr val="black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lvl="0"/>
            <a:endParaRPr lang="en-US" sz="4000" b="1" dirty="0" smtClean="0">
              <a:solidFill>
                <a:prstClr val="black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lvl="0"/>
            <a:endParaRPr lang="en-US" sz="2000" b="1" dirty="0" smtClean="0">
              <a:solidFill>
                <a:prstClr val="black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Morgan, J., Guevara, H.,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Ritzgerald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R., Dunlap-Smith, A., Greenberg, A. 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Ab initio computational study of 1-methyl-4-silatranone and attempts at its conventional synthesis </a:t>
            </a:r>
            <a:r>
              <a:rPr lang="en-US" sz="3600" i="1" dirty="0" smtClean="0">
                <a:latin typeface="Times New Roman" charset="0"/>
                <a:ea typeface="Times New Roman" charset="0"/>
                <a:cs typeface="Times New Roman" charset="0"/>
              </a:rPr>
              <a:t>Structural </a:t>
            </a:r>
            <a:r>
              <a:rPr lang="en-US" sz="3600" i="1" dirty="0">
                <a:latin typeface="Times New Roman" charset="0"/>
                <a:ea typeface="Times New Roman" charset="0"/>
                <a:cs typeface="Times New Roman" charset="0"/>
              </a:rPr>
              <a:t>Chemistry</a:t>
            </a:r>
            <a:r>
              <a:rPr lang="en-US" sz="3600" i="1" dirty="0" smtClean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sz="3600" b="1" dirty="0" smtClean="0">
                <a:latin typeface="Times New Roman" charset="0"/>
                <a:ea typeface="Times New Roman" charset="0"/>
                <a:cs typeface="Times New Roman" charset="0"/>
              </a:rPr>
              <a:t>2016.</a:t>
            </a:r>
            <a:endParaRPr lang="en-US" sz="3600" i="1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Piekos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R.,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Sujecki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R.,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Sankowski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M. </a:t>
            </a:r>
            <a:r>
              <a:rPr lang="en-US" sz="3600" i="1" dirty="0">
                <a:latin typeface="Times New Roman" charset="0"/>
                <a:ea typeface="Times New Roman" charset="0"/>
                <a:cs typeface="Times New Roman" charset="0"/>
              </a:rPr>
              <a:t>Z. </a:t>
            </a:r>
            <a:r>
              <a:rPr lang="en-US" sz="3600" i="1" dirty="0" err="1">
                <a:latin typeface="Times New Roman" charset="0"/>
                <a:ea typeface="Times New Roman" charset="0"/>
                <a:cs typeface="Times New Roman" charset="0"/>
              </a:rPr>
              <a:t>anog</a:t>
            </a:r>
            <a:r>
              <a:rPr lang="en-US" sz="3600" i="1" dirty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sz="3600" i="1" dirty="0" err="1">
                <a:latin typeface="Times New Roman" charset="0"/>
                <a:ea typeface="Times New Roman" charset="0"/>
                <a:cs typeface="Times New Roman" charset="0"/>
              </a:rPr>
              <a:t>Allg</a:t>
            </a:r>
            <a:r>
              <a:rPr lang="en-US" sz="3600" i="1" dirty="0">
                <a:latin typeface="Times New Roman" charset="0"/>
                <a:ea typeface="Times New Roman" charset="0"/>
                <a:cs typeface="Times New Roman" charset="0"/>
              </a:rPr>
              <a:t>. Chem. </a:t>
            </a:r>
            <a:r>
              <a:rPr lang="en-US" sz="3600" b="1" dirty="0">
                <a:latin typeface="Times New Roman" charset="0"/>
                <a:ea typeface="Times New Roman" charset="0"/>
                <a:cs typeface="Times New Roman" charset="0"/>
              </a:rPr>
              <a:t>1979.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454, 187-191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Puri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, J.,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Raghubir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, S.,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Cahal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, V.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Silatranes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: a review of synthesis, structure, reactivity, and applications. </a:t>
            </a:r>
            <a:r>
              <a:rPr lang="en-US" sz="3600" i="1" dirty="0" smtClean="0">
                <a:latin typeface="Times New Roman" charset="0"/>
                <a:ea typeface="Times New Roman" charset="0"/>
                <a:cs typeface="Times New Roman" charset="0"/>
              </a:rPr>
              <a:t>Chem. Soc. Rev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., </a:t>
            </a:r>
            <a:r>
              <a:rPr lang="en-US" sz="3600" b="1" dirty="0" smtClean="0">
                <a:latin typeface="Times New Roman" charset="0"/>
                <a:ea typeface="Times New Roman" charset="0"/>
                <a:cs typeface="Times New Roman" charset="0"/>
              </a:rPr>
              <a:t>2011.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40, 1791-1840.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Sliter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, B., Morgan, J., Greenberg, A. 1-Azabicyclo[3.3.1]nonan-2-one: nitrogen versus oxygen protonation. </a:t>
            </a:r>
            <a:r>
              <a:rPr lang="en-US" sz="3600" i="1" dirty="0" smtClean="0">
                <a:latin typeface="Times New Roman" charset="0"/>
                <a:ea typeface="Times New Roman" charset="0"/>
                <a:cs typeface="Times New Roman" charset="0"/>
              </a:rPr>
              <a:t>Journal of Organic Chemistry. </a:t>
            </a:r>
            <a:r>
              <a:rPr lang="en-US" sz="3600" b="1" dirty="0" smtClean="0">
                <a:latin typeface="Times New Roman" charset="0"/>
                <a:ea typeface="Times New Roman" charset="0"/>
                <a:cs typeface="Times New Roman" charset="0"/>
              </a:rPr>
              <a:t>2011.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76, 2270-2781.  </a:t>
            </a:r>
            <a:endParaRPr lang="en-US" sz="3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64124" y="5216188"/>
            <a:ext cx="15056956" cy="1788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/>
              <a:t>	</a:t>
            </a:r>
            <a:endParaRPr lang="en-US" sz="3600" dirty="0" smtClean="0"/>
          </a:p>
          <a:p>
            <a:endParaRPr lang="en-US" sz="3600" b="1" dirty="0"/>
          </a:p>
          <a:p>
            <a:pPr defTabSz="914400"/>
            <a:endParaRPr lang="en-US" sz="3800" dirty="0" smtClean="0"/>
          </a:p>
          <a:p>
            <a:endParaRPr lang="en-US" sz="40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40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40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40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40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40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40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The synthesis of the pseudosilatrane is still in progress.  All </a:t>
            </a:r>
            <a:r>
              <a:rPr lang="en-US" sz="40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H NMR data acquired were overwhelmingly populated with solvent and 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reactant peaks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.  </a:t>
            </a: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The unknown peaks in the NMR spectra are likely byproduct that polymerized during the reaction.  </a:t>
            </a:r>
            <a:endParaRPr lang="en-US" sz="40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3800" dirty="0" smtClean="0"/>
          </a:p>
          <a:p>
            <a:endParaRPr lang="en-US" sz="3800" dirty="0" smtClean="0"/>
          </a:p>
          <a:p>
            <a:endParaRPr lang="en-US" sz="3800" dirty="0" smtClean="0"/>
          </a:p>
          <a:p>
            <a:endParaRPr lang="en-US" sz="3600" b="1" dirty="0" smtClean="0"/>
          </a:p>
          <a:p>
            <a:endParaRPr lang="en-US" sz="3600" dirty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3600" dirty="0"/>
          </a:p>
        </p:txBody>
      </p:sp>
      <p:sp>
        <p:nvSpPr>
          <p:cNvPr id="11" name="Rectangle 10"/>
          <p:cNvSpPr/>
          <p:nvPr/>
        </p:nvSpPr>
        <p:spPr>
          <a:xfrm>
            <a:off x="29529816" y="6420165"/>
            <a:ext cx="3675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Future Work</a:t>
            </a:r>
            <a:endParaRPr lang="en-US" sz="5400" dirty="0"/>
          </a:p>
        </p:txBody>
      </p:sp>
      <p:sp>
        <p:nvSpPr>
          <p:cNvPr id="13" name="Rectangle 12"/>
          <p:cNvSpPr/>
          <p:nvPr/>
        </p:nvSpPr>
        <p:spPr>
          <a:xfrm>
            <a:off x="29429720" y="17092798"/>
            <a:ext cx="3608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u="sng" dirty="0" smtClean="0">
                <a:latin typeface="Times New Roman" charset="0"/>
                <a:ea typeface="Times New Roman" charset="0"/>
                <a:cs typeface="Times New Roman" charset="0"/>
              </a:rPr>
              <a:t>Conclusions</a:t>
            </a:r>
            <a:endParaRPr lang="en-US" sz="5400" u="sng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429720" y="21077787"/>
            <a:ext cx="56861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u="sng" dirty="0" smtClean="0">
                <a:latin typeface="Times New Roman" charset="0"/>
                <a:ea typeface="Times New Roman" charset="0"/>
                <a:cs typeface="Times New Roman" charset="0"/>
              </a:rPr>
              <a:t>Acknowledgements</a:t>
            </a:r>
            <a:endParaRPr lang="en-US" sz="5400" u="sng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495783" y="23889629"/>
            <a:ext cx="3262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References</a:t>
            </a:r>
            <a:endParaRPr lang="en-US" sz="5400" dirty="0">
              <a:ln w="18415" cmpd="sng">
                <a:solidFill>
                  <a:srgbClr val="4E67C8"/>
                </a:solidFill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3364124" y="10557199"/>
            <a:ext cx="66095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Results and </a:t>
            </a:r>
            <a:r>
              <a:rPr lang="en-US" sz="5400" u="sng" dirty="0" smtClean="0">
                <a:latin typeface="Times New Roman" charset="0"/>
                <a:ea typeface="Times New Roman" charset="0"/>
                <a:cs typeface="Times New Roman" charset="0"/>
              </a:rPr>
              <a:t>Discussion</a:t>
            </a:r>
            <a:endParaRPr lang="en-US" sz="5400" u="sng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470926" y="5314833"/>
            <a:ext cx="3608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Introduction</a:t>
            </a:r>
            <a:endParaRPr lang="en-US" sz="5400" b="1" cap="all" dirty="0">
              <a:ln w="0">
                <a:solidFill>
                  <a:schemeClr val="accent1"/>
                </a:solidFill>
              </a:ln>
              <a:solidFill>
                <a:srgbClr val="00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61526" y="16973147"/>
            <a:ext cx="605165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1" cap="none" spc="0" dirty="0" smtClean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  <a:p>
            <a:pPr algn="ctr"/>
            <a:endParaRPr lang="en-US" sz="5400" b="1" cap="none" spc="0" dirty="0" smtClean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  <a:p>
            <a:r>
              <a:rPr lang="en-US" sz="5400" u="sng" dirty="0" smtClean="0">
                <a:latin typeface="Times New Roman" charset="0"/>
                <a:ea typeface="Times New Roman" charset="0"/>
                <a:cs typeface="Times New Roman" charset="0"/>
              </a:rPr>
              <a:t>Experimental </a:t>
            </a:r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Design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0040600" y="249174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800" b="1" dirty="0"/>
          </a:p>
        </p:txBody>
      </p:sp>
      <p:sp>
        <p:nvSpPr>
          <p:cNvPr id="72" name="TextBox 71"/>
          <p:cNvSpPr txBox="1"/>
          <p:nvPr/>
        </p:nvSpPr>
        <p:spPr>
          <a:xfrm>
            <a:off x="17830800" y="23088600"/>
            <a:ext cx="1846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200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385048"/>
              </p:ext>
            </p:extLst>
          </p:nvPr>
        </p:nvGraphicFramePr>
        <p:xfrm>
          <a:off x="13652200" y="6718411"/>
          <a:ext cx="14585713" cy="3718626"/>
        </p:xfrm>
        <a:graphic>
          <a:graphicData uri="http://schemas.openxmlformats.org/drawingml/2006/table">
            <a:tbl>
              <a:tblPr bandRow="1">
                <a:tableStyleId>{00A15C55-8517-42AA-B614-E9B94910E393}</a:tableStyleId>
              </a:tblPr>
              <a:tblGrid>
                <a:gridCol w="3640211"/>
                <a:gridCol w="5284680"/>
                <a:gridCol w="5660822"/>
              </a:tblGrid>
              <a:tr h="7289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Moles </a:t>
                      </a:r>
                      <a:endParaRPr lang="en-US" sz="2400" b="1" dirty="0" smtClean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Methyltriethoxysilane</a:t>
                      </a:r>
                      <a:endParaRPr lang="en-US" sz="2400" b="1" dirty="0" smtClean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Moles </a:t>
                      </a:r>
                      <a:r>
                        <a:rPr lang="en-US" sz="2400" b="1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</a:t>
                      </a:r>
                      <a:r>
                        <a:rPr lang="en-US" sz="2400" b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iethanolamine</a:t>
                      </a:r>
                      <a:endParaRPr lang="en-US" sz="2400" b="1" dirty="0" smtClean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  <a:p>
                      <a:pPr marL="0" marR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(scheme 1A)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Conditions</a:t>
                      </a:r>
                      <a:endParaRPr lang="en-US" sz="2400" b="1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07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5.6 </a:t>
                      </a:r>
                      <a:r>
                        <a:rPr lang="en-US" sz="2400" dirty="0" err="1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mmol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5.7 </a:t>
                      </a:r>
                      <a:r>
                        <a:rPr lang="en-US" sz="2400" dirty="0" err="1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mmol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Neat, 50-60</a:t>
                      </a:r>
                      <a:r>
                        <a:rPr lang="en-US" sz="2400" b="0" i="0" baseline="300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0</a:t>
                      </a:r>
                      <a:r>
                        <a:rPr lang="en-US" sz="2400" b="0" i="0" baseline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C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07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3.05 </a:t>
                      </a:r>
                      <a:r>
                        <a:rPr lang="en-US" sz="2400" b="0" i="0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mmol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3.05 </a:t>
                      </a:r>
                      <a:r>
                        <a:rPr lang="en-US" sz="2400" b="0" i="0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mmol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Basic Conditions, dilute</a:t>
                      </a:r>
                      <a:r>
                        <a:rPr lang="en-US" sz="2400" b="0" i="0" baseline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in toluene, 50-60</a:t>
                      </a:r>
                      <a:r>
                        <a:rPr lang="en-US" sz="2400" b="0" i="0" baseline="300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0</a:t>
                      </a:r>
                      <a:r>
                        <a:rPr lang="en-US" sz="2400" b="0" i="0" baseline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C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40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2.39</a:t>
                      </a:r>
                      <a:r>
                        <a:rPr lang="en-US" sz="2400" baseline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mmol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2.83 </a:t>
                      </a:r>
                      <a:r>
                        <a:rPr lang="en-US" sz="2400" dirty="0" err="1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mmol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Dilute in DCM (500 mL), 40-50</a:t>
                      </a:r>
                      <a:r>
                        <a:rPr lang="en-US" sz="2400" b="0" i="0" baseline="300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0</a:t>
                      </a:r>
                      <a:r>
                        <a:rPr lang="en-US" sz="2400" b="0" i="0" baseline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C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Moles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Methyltrimethoxysilane</a:t>
                      </a:r>
                      <a:endParaRPr lang="en-US" sz="2400" b="1" i="0" dirty="0" smtClean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Moles </a:t>
                      </a:r>
                      <a:r>
                        <a:rPr lang="en-US" sz="2400" b="1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Boc</a:t>
                      </a:r>
                      <a:r>
                        <a:rPr lang="en-US" sz="2400" b="1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-protected</a:t>
                      </a:r>
                      <a:r>
                        <a:rPr lang="en-US" sz="2400" b="1" baseline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1" baseline="0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</a:t>
                      </a:r>
                      <a:r>
                        <a:rPr lang="en-US" sz="2400" b="1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iethanolamine</a:t>
                      </a:r>
                      <a:endParaRPr lang="en-US" sz="2400" b="1" dirty="0" smtClean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  <a:p>
                      <a:pPr marL="0" marR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(scheme 1B)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Conditions</a:t>
                      </a:r>
                      <a:endParaRPr lang="en-US" sz="2400" b="1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2.36 </a:t>
                      </a:r>
                      <a:r>
                        <a:rPr lang="en-US" sz="2400" b="0" i="0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mmol</a:t>
                      </a:r>
                      <a:endParaRPr lang="en-US" sz="2400" b="0" i="0" dirty="0" smtClean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1.72 </a:t>
                      </a:r>
                      <a:r>
                        <a:rPr lang="en-US" sz="2400" b="0" i="0" dirty="0" err="1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mmol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Dilute</a:t>
                      </a:r>
                      <a:r>
                        <a:rPr lang="en-US" sz="2400" b="0" i="0" baseline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in DCM (500 mL), 30-35</a:t>
                      </a:r>
                      <a:r>
                        <a:rPr lang="en-US" sz="2400" b="0" i="0" baseline="300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0</a:t>
                      </a:r>
                      <a:r>
                        <a:rPr lang="en-US" sz="2400" b="0" i="0" baseline="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C</a:t>
                      </a:r>
                      <a:endParaRPr lang="en-US" sz="2400" b="0" i="0" dirty="0"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66" name="Picture 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1556" y="13982107"/>
            <a:ext cx="3125582" cy="281414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5715" y="13996887"/>
            <a:ext cx="2962516" cy="267188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4740027" y="16358749"/>
            <a:ext cx="551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1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8956605" y="16358749"/>
            <a:ext cx="619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4901072" y="15027342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A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6656517" y="15124276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1016099" y="31060063"/>
            <a:ext cx="1132207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800" b="1" dirty="0">
                <a:latin typeface="Times New Roman" charset="0"/>
                <a:ea typeface="Times New Roman" charset="0"/>
                <a:cs typeface="Times New Roman" charset="0"/>
              </a:rPr>
              <a:t>Scheme </a:t>
            </a:r>
            <a:r>
              <a:rPr lang="en-US" sz="3800" b="1" dirty="0" smtClean="0">
                <a:latin typeface="Times New Roman" charset="0"/>
                <a:ea typeface="Times New Roman" charset="0"/>
                <a:cs typeface="Times New Roman" charset="0"/>
              </a:rPr>
              <a:t>1. 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Proposed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routes 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for the synthesis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of the </a:t>
            </a:r>
            <a:r>
              <a:rPr lang="en-US" sz="3800" dirty="0" smtClean="0">
                <a:latin typeface="Times New Roman" charset="0"/>
                <a:ea typeface="Times New Roman" charset="0"/>
                <a:cs typeface="Times New Roman" charset="0"/>
              </a:rPr>
              <a:t>“pseudosilatrane”.</a:t>
            </a:r>
            <a:endParaRPr lang="en-US" sz="38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3205309" y="14316216"/>
            <a:ext cx="30139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3</a:t>
            </a:r>
            <a:endParaRPr lang="en-US" sz="3600" b="1" dirty="0"/>
          </a:p>
          <a:p>
            <a:endParaRPr lang="en-US" dirty="0"/>
          </a:p>
        </p:txBody>
      </p:sp>
      <p:sp>
        <p:nvSpPr>
          <p:cNvPr id="76" name="TextBox 75"/>
          <p:cNvSpPr txBox="1"/>
          <p:nvPr/>
        </p:nvSpPr>
        <p:spPr>
          <a:xfrm>
            <a:off x="36013668" y="14244368"/>
            <a:ext cx="30139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4</a:t>
            </a:r>
            <a:endParaRPr lang="en-US" sz="3600" b="1" dirty="0"/>
          </a:p>
          <a:p>
            <a:endParaRPr lang="en-US" dirty="0"/>
          </a:p>
        </p:txBody>
      </p:sp>
      <p:sp>
        <p:nvSpPr>
          <p:cNvPr id="77" name="TextBox 76"/>
          <p:cNvSpPr txBox="1"/>
          <p:nvPr/>
        </p:nvSpPr>
        <p:spPr>
          <a:xfrm>
            <a:off x="38632935" y="14280456"/>
            <a:ext cx="30139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/>
              <a:t>5</a:t>
            </a:r>
            <a:endParaRPr lang="en-US" sz="3600" b="1" dirty="0"/>
          </a:p>
          <a:p>
            <a:endParaRPr lang="en-US" dirty="0"/>
          </a:p>
        </p:txBody>
      </p:sp>
      <p:sp>
        <p:nvSpPr>
          <p:cNvPr id="78" name="TextBox 77"/>
          <p:cNvSpPr txBox="1"/>
          <p:nvPr/>
        </p:nvSpPr>
        <p:spPr>
          <a:xfrm>
            <a:off x="41811658" y="14227321"/>
            <a:ext cx="30139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2</a:t>
            </a:r>
          </a:p>
          <a:p>
            <a:endParaRPr lang="en-US" dirty="0"/>
          </a:p>
        </p:txBody>
      </p:sp>
      <p:sp>
        <p:nvSpPr>
          <p:cNvPr id="79" name="Rectangle 78"/>
          <p:cNvSpPr/>
          <p:nvPr/>
        </p:nvSpPr>
        <p:spPr>
          <a:xfrm>
            <a:off x="14031999" y="17906220"/>
            <a:ext cx="11374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/>
              <a:t>Chloroform</a:t>
            </a:r>
            <a:endParaRPr lang="en-US" sz="2000" dirty="0"/>
          </a:p>
        </p:txBody>
      </p:sp>
      <p:sp>
        <p:nvSpPr>
          <p:cNvPr id="83" name="Rectangle 82"/>
          <p:cNvSpPr/>
          <p:nvPr/>
        </p:nvSpPr>
        <p:spPr>
          <a:xfrm>
            <a:off x="18240790" y="19807719"/>
            <a:ext cx="9871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/>
              <a:t>Unknown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8594293" y="26622824"/>
            <a:ext cx="30139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3</a:t>
            </a:r>
            <a:endParaRPr lang="en-US" sz="3600" b="1" dirty="0"/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53891" y="11725612"/>
            <a:ext cx="13382950" cy="267754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238401" y="21899004"/>
            <a:ext cx="74699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charset="0"/>
                <a:ea typeface="Times New Roman" charset="0"/>
                <a:cs typeface="Times New Roman" charset="0"/>
              </a:rPr>
              <a:t>Figure </a:t>
            </a:r>
            <a:r>
              <a:rPr lang="en-US" sz="2000" b="1" dirty="0" smtClean="0">
                <a:latin typeface="Times New Roman" charset="0"/>
                <a:ea typeface="Times New Roman" charset="0"/>
                <a:cs typeface="Times New Roman" charset="0"/>
              </a:rPr>
              <a:t>2. </a:t>
            </a:r>
            <a:r>
              <a:rPr lang="en-US" sz="20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H-NMR for the reaction of </a:t>
            </a:r>
            <a:r>
              <a:rPr lang="en-US" sz="20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 and </a:t>
            </a:r>
            <a:r>
              <a:rPr lang="en-US" sz="2000" dirty="0" err="1">
                <a:latin typeface="Times New Roman" charset="0"/>
                <a:ea typeface="Times New Roman" charset="0"/>
                <a:cs typeface="Times New Roman" charset="0"/>
              </a:rPr>
              <a:t>methyltriethoxysilane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 neat at 50-60</a:t>
            </a:r>
            <a:r>
              <a:rPr lang="en-US" sz="2000" baseline="30000" dirty="0">
                <a:latin typeface="Times New Roman" charset="0"/>
                <a:ea typeface="Times New Roman" charset="0"/>
                <a:cs typeface="Times New Roman" charset="0"/>
              </a:rPr>
              <a:t>0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C (in </a:t>
            </a:r>
            <a: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  <a:t>CDCl</a:t>
            </a:r>
            <a:r>
              <a:rPr lang="en-US" sz="2000" baseline="-25000" dirty="0" smtClean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  <a:t>).</a:t>
            </a:r>
            <a:endParaRPr lang="en-US" sz="20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1510959" y="21920524"/>
            <a:ext cx="67525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charset="0"/>
                <a:ea typeface="Times New Roman" charset="0"/>
                <a:cs typeface="Times New Roman" charset="0"/>
              </a:rPr>
              <a:t>Figure </a:t>
            </a:r>
            <a:r>
              <a:rPr lang="en-US" sz="2000" b="1" dirty="0" smtClean="0">
                <a:latin typeface="Times New Roman" charset="0"/>
                <a:ea typeface="Times New Roman" charset="0"/>
                <a:cs typeface="Times New Roman" charset="0"/>
              </a:rPr>
              <a:t>3. </a:t>
            </a:r>
            <a:r>
              <a:rPr lang="en-US" sz="20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H-NMR for the reaction of </a:t>
            </a:r>
            <a:r>
              <a:rPr lang="en-US" sz="20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 with potassium hydroxide and </a:t>
            </a:r>
            <a:r>
              <a:rPr lang="en-US" sz="2000" dirty="0" err="1">
                <a:latin typeface="Times New Roman" charset="0"/>
                <a:ea typeface="Times New Roman" charset="0"/>
                <a:cs typeface="Times New Roman" charset="0"/>
              </a:rPr>
              <a:t>methyltriethoxysilane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 in toluene with a 2.5 hour reflux at 50-60</a:t>
            </a:r>
            <a:r>
              <a:rPr lang="en-US" sz="2000" baseline="30000" dirty="0">
                <a:latin typeface="Times New Roman" charset="0"/>
                <a:ea typeface="Times New Roman" charset="0"/>
                <a:cs typeface="Times New Roman" charset="0"/>
              </a:rPr>
              <a:t>0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C (in CDCl</a:t>
            </a:r>
            <a:r>
              <a:rPr lang="en-US" sz="2000" baseline="-25000" dirty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). </a:t>
            </a:r>
          </a:p>
          <a:p>
            <a:endParaRPr lang="en-US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13356864" y="31247269"/>
            <a:ext cx="67525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charset="0"/>
                <a:ea typeface="Times New Roman" charset="0"/>
                <a:cs typeface="Times New Roman" charset="0"/>
              </a:rPr>
              <a:t>Figure </a:t>
            </a:r>
            <a:r>
              <a:rPr lang="en-US" sz="2000" b="1" dirty="0" smtClean="0">
                <a:latin typeface="Times New Roman" charset="0"/>
                <a:ea typeface="Times New Roman" charset="0"/>
                <a:cs typeface="Times New Roman" charset="0"/>
              </a:rPr>
              <a:t>4. </a:t>
            </a:r>
            <a:r>
              <a:rPr lang="en-US" sz="20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H-NMR for the reaction of </a:t>
            </a:r>
            <a:r>
              <a:rPr lang="en-US" sz="20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 and </a:t>
            </a:r>
            <a:r>
              <a:rPr lang="en-US" sz="2000" dirty="0" err="1">
                <a:latin typeface="Times New Roman" charset="0"/>
                <a:ea typeface="Times New Roman" charset="0"/>
                <a:cs typeface="Times New Roman" charset="0"/>
              </a:rPr>
              <a:t>methyltriethoxysilane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 in DCM with a 2.5 hour reflux at 30-40</a:t>
            </a:r>
            <a:r>
              <a:rPr lang="en-US" sz="2000" baseline="30000" dirty="0">
                <a:latin typeface="Times New Roman" charset="0"/>
                <a:ea typeface="Times New Roman" charset="0"/>
                <a:cs typeface="Times New Roman" charset="0"/>
              </a:rPr>
              <a:t>0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C (in CDCl</a:t>
            </a:r>
            <a:r>
              <a:rPr lang="en-US" sz="2000" baseline="-25000" dirty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). 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997285" y="25744760"/>
            <a:ext cx="7421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A.)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010758" y="28969529"/>
            <a:ext cx="7421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B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.)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98006" y="15683739"/>
            <a:ext cx="7850041" cy="60295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83958" y="15717333"/>
            <a:ext cx="7838018" cy="60253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32414" y="25219219"/>
            <a:ext cx="7839963" cy="596395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0" name="TextBox 99"/>
          <p:cNvSpPr txBox="1"/>
          <p:nvPr/>
        </p:nvSpPr>
        <p:spPr>
          <a:xfrm>
            <a:off x="13608306" y="5976362"/>
            <a:ext cx="15002505" cy="196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latin typeface="Times New Roman" charset="0"/>
                <a:ea typeface="Times New Roman" charset="0"/>
                <a:cs typeface="Times New Roman" charset="0"/>
              </a:rPr>
              <a:t>Table 1. 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Modified reaction conditions for the 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synthesis of the “pseudosilatrane”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28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dirty="0"/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308427" y="25215638"/>
            <a:ext cx="7851293" cy="59711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2" name="TextBox 101"/>
          <p:cNvSpPr txBox="1"/>
          <p:nvPr/>
        </p:nvSpPr>
        <p:spPr>
          <a:xfrm>
            <a:off x="21510968" y="31183173"/>
            <a:ext cx="67525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charset="0"/>
                <a:ea typeface="Times New Roman" charset="0"/>
                <a:cs typeface="Times New Roman" charset="0"/>
              </a:rPr>
              <a:t>Figure 5</a:t>
            </a:r>
            <a:r>
              <a:rPr lang="en-US" sz="2000" b="1" dirty="0" smtClean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sz="20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H-NMR for the reaction of </a:t>
            </a:r>
            <a:r>
              <a:rPr lang="en-US" sz="2000" dirty="0" err="1" smtClean="0">
                <a:latin typeface="Times New Roman" charset="0"/>
                <a:ea typeface="Times New Roman" charset="0"/>
                <a:cs typeface="Times New Roman" charset="0"/>
              </a:rPr>
              <a:t>boc</a:t>
            </a:r>
            <a: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  <a:t> protected </a:t>
            </a:r>
            <a:r>
              <a:rPr lang="en-US" sz="2000" dirty="0" err="1" smtClean="0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and </a:t>
            </a:r>
            <a:r>
              <a:rPr lang="en-US" sz="2000" dirty="0" err="1" smtClean="0">
                <a:latin typeface="Times New Roman" charset="0"/>
                <a:ea typeface="Times New Roman" charset="0"/>
                <a:cs typeface="Times New Roman" charset="0"/>
              </a:rPr>
              <a:t>methyltrimethoxysilane</a:t>
            </a:r>
            <a: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in DCM with a 2.5 hour reflux at 30-40</a:t>
            </a:r>
            <a:r>
              <a:rPr lang="en-US" sz="2000" baseline="30000" dirty="0">
                <a:latin typeface="Times New Roman" charset="0"/>
                <a:ea typeface="Times New Roman" charset="0"/>
                <a:cs typeface="Times New Roman" charset="0"/>
              </a:rPr>
              <a:t>0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C (in CDCl</a:t>
            </a:r>
            <a:r>
              <a:rPr lang="en-US" sz="2000" baseline="-25000" dirty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2000" dirty="0">
                <a:latin typeface="Times New Roman" charset="0"/>
                <a:ea typeface="Times New Roman" charset="0"/>
                <a:cs typeface="Times New Roman" charset="0"/>
              </a:rPr>
              <a:t>). </a:t>
            </a:r>
          </a:p>
        </p:txBody>
      </p:sp>
      <p:pic>
        <p:nvPicPr>
          <p:cNvPr id="103" name="Picture 10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29387" y="24385540"/>
            <a:ext cx="8241993" cy="6291388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176850" y="13875180"/>
            <a:ext cx="5432083" cy="1693325"/>
          </a:xfrm>
          <a:prstGeom prst="rect">
            <a:avLst/>
          </a:prstGeom>
        </p:spPr>
      </p:pic>
      <p:sp>
        <p:nvSpPr>
          <p:cNvPr id="109" name="TextBox 108"/>
          <p:cNvSpPr txBox="1"/>
          <p:nvPr/>
        </p:nvSpPr>
        <p:spPr>
          <a:xfrm>
            <a:off x="17686900" y="14715818"/>
            <a:ext cx="657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mtClean="0"/>
              <a:t>neat</a:t>
            </a:r>
            <a:endParaRPr lang="en-US" sz="1200" dirty="0"/>
          </a:p>
        </p:txBody>
      </p:sp>
      <p:pic>
        <p:nvPicPr>
          <p:cNvPr id="110" name="Picture 10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303949" y="13736850"/>
            <a:ext cx="5253045" cy="1693325"/>
          </a:xfrm>
          <a:prstGeom prst="rect">
            <a:avLst/>
          </a:prstGeom>
        </p:spPr>
      </p:pic>
      <p:sp>
        <p:nvSpPr>
          <p:cNvPr id="111" name="TextBox 110"/>
          <p:cNvSpPr txBox="1"/>
          <p:nvPr/>
        </p:nvSpPr>
        <p:spPr>
          <a:xfrm>
            <a:off x="24694534" y="24265928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7030A0"/>
                </a:solidFill>
              </a:rPr>
              <a:t>D</a:t>
            </a:r>
            <a:endParaRPr lang="en-US" sz="3200" dirty="0">
              <a:solidFill>
                <a:srgbClr val="7030A0"/>
              </a:solidFill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22899661" y="24238738"/>
            <a:ext cx="40427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</a:rPr>
              <a:t>C</a:t>
            </a: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3028064" y="14962752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A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24769844" y="14976807"/>
            <a:ext cx="4147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17767078" y="19886383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A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17088366" y="19955838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A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7577580" y="14388064"/>
            <a:ext cx="1209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50-60</a:t>
            </a:r>
            <a:r>
              <a:rPr lang="en-US" sz="1800" baseline="30000" dirty="0" smtClean="0"/>
              <a:t>0</a:t>
            </a:r>
            <a:r>
              <a:rPr lang="en-US" sz="1800" dirty="0" smtClean="0"/>
              <a:t>C</a:t>
            </a:r>
            <a:endParaRPr lang="en-US" sz="1200" dirty="0"/>
          </a:p>
        </p:txBody>
      </p:sp>
      <p:sp>
        <p:nvSpPr>
          <p:cNvPr id="118" name="Rectangle 117"/>
          <p:cNvSpPr/>
          <p:nvPr/>
        </p:nvSpPr>
        <p:spPr>
          <a:xfrm>
            <a:off x="18188549" y="19319270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9" name="Rectangle 118"/>
          <p:cNvSpPr/>
          <p:nvPr/>
        </p:nvSpPr>
        <p:spPr>
          <a:xfrm>
            <a:off x="20449594" y="16973147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26593800" y="17757977"/>
            <a:ext cx="92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mtClean="0"/>
              <a:t>toluene</a:t>
            </a:r>
            <a:endParaRPr lang="en-US" sz="1200" dirty="0"/>
          </a:p>
        </p:txBody>
      </p:sp>
      <p:sp>
        <p:nvSpPr>
          <p:cNvPr id="121" name="TextBox 120"/>
          <p:cNvSpPr txBox="1"/>
          <p:nvPr/>
        </p:nvSpPr>
        <p:spPr>
          <a:xfrm>
            <a:off x="22667975" y="19607664"/>
            <a:ext cx="92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mtClean="0"/>
              <a:t>toluene</a:t>
            </a:r>
            <a:endParaRPr lang="en-US" sz="1200" dirty="0"/>
          </a:p>
        </p:txBody>
      </p:sp>
      <p:sp>
        <p:nvSpPr>
          <p:cNvPr id="122" name="Rectangle 121"/>
          <p:cNvSpPr/>
          <p:nvPr/>
        </p:nvSpPr>
        <p:spPr>
          <a:xfrm>
            <a:off x="27987081" y="18912139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28779968" y="19421921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25870249" y="19729698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25570370" y="14289546"/>
            <a:ext cx="1209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mtClean="0"/>
              <a:t>50-60</a:t>
            </a:r>
            <a:r>
              <a:rPr lang="en-US" sz="1800" baseline="30000" smtClean="0"/>
              <a:t>0</a:t>
            </a:r>
            <a:r>
              <a:rPr lang="en-US" sz="1800" smtClean="0"/>
              <a:t>C</a:t>
            </a:r>
            <a:endParaRPr lang="en-US" sz="1200" dirty="0"/>
          </a:p>
        </p:txBody>
      </p:sp>
      <p:sp>
        <p:nvSpPr>
          <p:cNvPr id="126" name="TextBox 125"/>
          <p:cNvSpPr txBox="1"/>
          <p:nvPr/>
        </p:nvSpPr>
        <p:spPr>
          <a:xfrm>
            <a:off x="25730497" y="14694871"/>
            <a:ext cx="792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KOH</a:t>
            </a:r>
          </a:p>
          <a:p>
            <a:r>
              <a:rPr lang="en-US" sz="1800" dirty="0" smtClean="0"/>
              <a:t>dilute</a:t>
            </a:r>
            <a:endParaRPr lang="en-US" sz="1200" dirty="0"/>
          </a:p>
        </p:txBody>
      </p:sp>
      <p:pic>
        <p:nvPicPr>
          <p:cNvPr id="127" name="Picture 1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838364" y="23169628"/>
            <a:ext cx="5432083" cy="1693325"/>
          </a:xfrm>
          <a:prstGeom prst="rect">
            <a:avLst/>
          </a:prstGeom>
        </p:spPr>
      </p:pic>
      <p:sp>
        <p:nvSpPr>
          <p:cNvPr id="128" name="TextBox 127"/>
          <p:cNvSpPr txBox="1"/>
          <p:nvPr/>
        </p:nvSpPr>
        <p:spPr>
          <a:xfrm>
            <a:off x="17189776" y="23686926"/>
            <a:ext cx="1209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40-50</a:t>
            </a:r>
            <a:r>
              <a:rPr lang="en-US" sz="1800" baseline="30000" dirty="0" smtClean="0"/>
              <a:t>0</a:t>
            </a:r>
            <a:r>
              <a:rPr lang="en-US" sz="1800" dirty="0" smtClean="0"/>
              <a:t>C</a:t>
            </a:r>
            <a:endParaRPr lang="en-US" sz="1200" dirty="0"/>
          </a:p>
        </p:txBody>
      </p:sp>
      <p:sp>
        <p:nvSpPr>
          <p:cNvPr id="129" name="TextBox 128"/>
          <p:cNvSpPr txBox="1"/>
          <p:nvPr/>
        </p:nvSpPr>
        <p:spPr>
          <a:xfrm>
            <a:off x="17358111" y="24149010"/>
            <a:ext cx="1209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mtClean="0"/>
              <a:t>dilute</a:t>
            </a:r>
            <a:endParaRPr lang="en-US" sz="1200" dirty="0"/>
          </a:p>
        </p:txBody>
      </p:sp>
      <p:sp>
        <p:nvSpPr>
          <p:cNvPr id="132" name="TextBox 131"/>
          <p:cNvSpPr txBox="1"/>
          <p:nvPr/>
        </p:nvSpPr>
        <p:spPr>
          <a:xfrm>
            <a:off x="14570379" y="24362010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A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133" name="Rectangle 132"/>
          <p:cNvSpPr/>
          <p:nvPr/>
        </p:nvSpPr>
        <p:spPr>
          <a:xfrm>
            <a:off x="16350664" y="24385540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34" name="Rectangle 133"/>
          <p:cNvSpPr/>
          <p:nvPr/>
        </p:nvSpPr>
        <p:spPr>
          <a:xfrm>
            <a:off x="16137041" y="27465638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35" name="Rectangle 134"/>
          <p:cNvSpPr/>
          <p:nvPr/>
        </p:nvSpPr>
        <p:spPr>
          <a:xfrm>
            <a:off x="19065643" y="26059587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36" name="Rectangle 135"/>
          <p:cNvSpPr/>
          <p:nvPr/>
        </p:nvSpPr>
        <p:spPr>
          <a:xfrm>
            <a:off x="20237130" y="27068944"/>
            <a:ext cx="4074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B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sz="88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37" name="Picture 13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148613" y="23037675"/>
            <a:ext cx="5704368" cy="2199648"/>
          </a:xfrm>
          <a:prstGeom prst="rect">
            <a:avLst/>
          </a:prstGeom>
        </p:spPr>
      </p:pic>
      <p:sp>
        <p:nvSpPr>
          <p:cNvPr id="138" name="TextBox 137"/>
          <p:cNvSpPr txBox="1"/>
          <p:nvPr/>
        </p:nvSpPr>
        <p:spPr>
          <a:xfrm>
            <a:off x="25538034" y="23553340"/>
            <a:ext cx="1209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30-35</a:t>
            </a:r>
            <a:r>
              <a:rPr lang="en-US" sz="1800" baseline="30000" dirty="0" smtClean="0"/>
              <a:t>0</a:t>
            </a:r>
            <a:r>
              <a:rPr lang="en-US" sz="1800" dirty="0" smtClean="0"/>
              <a:t>C</a:t>
            </a:r>
            <a:endParaRPr lang="en-US" sz="1200" dirty="0"/>
          </a:p>
        </p:txBody>
      </p:sp>
      <p:sp>
        <p:nvSpPr>
          <p:cNvPr id="139" name="TextBox 138"/>
          <p:cNvSpPr txBox="1"/>
          <p:nvPr/>
        </p:nvSpPr>
        <p:spPr>
          <a:xfrm>
            <a:off x="25646887" y="23972494"/>
            <a:ext cx="1209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mtClean="0"/>
              <a:t>dilute</a:t>
            </a:r>
            <a:endParaRPr lang="en-US" sz="1200" dirty="0"/>
          </a:p>
        </p:txBody>
      </p:sp>
      <p:sp>
        <p:nvSpPr>
          <p:cNvPr id="140" name="TextBox 139"/>
          <p:cNvSpPr txBox="1"/>
          <p:nvPr/>
        </p:nvSpPr>
        <p:spPr>
          <a:xfrm>
            <a:off x="26183316" y="29368980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A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26718253" y="24174912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</a:rPr>
              <a:t>E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25340698" y="29100426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A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23242967" y="26406237"/>
            <a:ext cx="92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mtClean="0"/>
              <a:t>toluene</a:t>
            </a:r>
            <a:endParaRPr lang="en-US" sz="1200" dirty="0"/>
          </a:p>
        </p:txBody>
      </p:sp>
      <p:sp>
        <p:nvSpPr>
          <p:cNvPr id="147" name="TextBox 146"/>
          <p:cNvSpPr txBox="1"/>
          <p:nvPr/>
        </p:nvSpPr>
        <p:spPr>
          <a:xfrm>
            <a:off x="28450594" y="29076592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</a:rPr>
              <a:t>E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27172867" y="27068944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</a:rPr>
              <a:t>E</a:t>
            </a:r>
          </a:p>
        </p:txBody>
      </p:sp>
      <p:sp>
        <p:nvSpPr>
          <p:cNvPr id="149" name="TextBox 148"/>
          <p:cNvSpPr txBox="1"/>
          <p:nvPr/>
        </p:nvSpPr>
        <p:spPr>
          <a:xfrm>
            <a:off x="25185294" y="29659403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</a:rPr>
              <a:t>E</a:t>
            </a:r>
          </a:p>
        </p:txBody>
      </p:sp>
      <p:sp>
        <p:nvSpPr>
          <p:cNvPr id="150" name="TextBox 149"/>
          <p:cNvSpPr txBox="1"/>
          <p:nvPr/>
        </p:nvSpPr>
        <p:spPr>
          <a:xfrm>
            <a:off x="25820077" y="29685201"/>
            <a:ext cx="67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</a:rPr>
              <a:t>E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25139677" y="27600359"/>
            <a:ext cx="1240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mtClean="0"/>
              <a:t>Methanol</a:t>
            </a:r>
            <a:endParaRPr lang="en-US" sz="1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794" y="453189"/>
            <a:ext cx="3616945" cy="477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14588</TotalTime>
  <Words>623</Words>
  <Application>Microsoft Macintosh PowerPoint</Application>
  <PresentationFormat>Custom</PresentationFormat>
  <Paragraphs>159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Times New Roman</vt:lpstr>
      <vt:lpstr>Arial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Kassie Picard</cp:lastModifiedBy>
  <cp:revision>294</cp:revision>
  <dcterms:created xsi:type="dcterms:W3CDTF">2012-04-23T20:12:21Z</dcterms:created>
  <dcterms:modified xsi:type="dcterms:W3CDTF">2017-04-18T13:38:22Z</dcterms:modified>
</cp:coreProperties>
</file>