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vml" ContentType="application/vnd.openxmlformats-officedocument.vmlDrawing"/>
  <Default Extension="bin" ContentType="application/vnd.openxmlformats-officedocument.oleObject"/>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slideLayouts/slideLayout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Lst>
  <p:notesMasterIdLst>
    <p:notesMasterId r:id="rId5"/>
  </p:notesMasterIdLst>
  <p:handoutMasterIdLst>
    <p:handoutMasterId r:id="rId6"/>
  </p:handoutMasterIdLst>
  <p:sldIdLst>
    <p:sldId id="256" r:id="rId4"/>
  </p:sldIdLst>
  <p:sldSz cx="43891200" cy="32918400"/>
  <p:notesSz cx="6858000" cy="9144000"/>
  <p:defaultText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318">
          <p15:clr>
            <a:srgbClr val="A4A3A4"/>
          </p15:clr>
        </p15:guide>
        <p15:guide id="2" orient="horz" pos="288">
          <p15:clr>
            <a:srgbClr val="A4A3A4"/>
          </p15:clr>
        </p15:guide>
        <p15:guide id="3" orient="horz" pos="20160">
          <p15:clr>
            <a:srgbClr val="A4A3A4"/>
          </p15:clr>
        </p15:guide>
        <p15:guide id="4" orient="horz">
          <p15:clr>
            <a:srgbClr val="A4A3A4"/>
          </p15:clr>
        </p15:guide>
        <p15:guide id="5" pos="581">
          <p15:clr>
            <a:srgbClr val="A4A3A4"/>
          </p15:clr>
        </p15:guide>
        <p15:guide id="6" pos="27069">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KOTOULAS" initials="AK" lastIdx="2" clrIdx="0"/>
  <p:cmAuthor id="1" name="A.KOTOULAS" initials="HELP" lastIdx="1" clrIdx="1"/>
  <p:cmAuthor id="2" name="A.KOTOULAS" initials="HELP - " lastIdx="1" clrIdx="2"/>
  <p:cmAuthor id="3" name="PosterPresentations.com - 510.649.3001" initials="HELP - " lastIdx="1"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28EB5"/>
    <a:srgbClr val="6FBDF0"/>
    <a:srgbClr val="F3F5FA"/>
    <a:srgbClr val="CDD2DE"/>
    <a:srgbClr val="E3E9E5"/>
    <a:srgbClr val="EAEAE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0667" autoAdjust="0"/>
    <p:restoredTop sz="78468" autoAdjust="0"/>
  </p:normalViewPr>
  <p:slideViewPr>
    <p:cSldViewPr snapToGrid="0" snapToObjects="1" showGuides="1">
      <p:cViewPr>
        <p:scale>
          <a:sx n="14" d="100"/>
          <a:sy n="14" d="100"/>
        </p:scale>
        <p:origin x="2632" y="296"/>
      </p:cViewPr>
      <p:guideLst>
        <p:guide orient="horz" pos="3318"/>
        <p:guide orient="horz" pos="288"/>
        <p:guide orient="horz" pos="20160"/>
        <p:guide orient="horz"/>
        <p:guide pos="581"/>
        <p:guide pos="27069"/>
      </p:guideLst>
    </p:cSldViewPr>
  </p:slideViewPr>
  <p:outlineViewPr>
    <p:cViewPr>
      <p:scale>
        <a:sx n="33" d="100"/>
        <a:sy n="33" d="100"/>
      </p:scale>
      <p:origin x="0" y="0"/>
    </p:cViewPr>
  </p:outlineViewPr>
  <p:notesTextViewPr>
    <p:cViewPr>
      <p:scale>
        <a:sx n="3" d="2"/>
        <a:sy n="3" d="2"/>
      </p:scale>
      <p:origin x="0" y="0"/>
    </p:cViewPr>
  </p:notesTextViewPr>
  <p:sorterViewPr>
    <p:cViewPr>
      <p:scale>
        <a:sx n="66" d="100"/>
        <a:sy n="66" d="100"/>
      </p:scale>
      <p:origin x="0" y="0"/>
    </p:cViewPr>
  </p:sorterViewPr>
  <p:notesViewPr>
    <p:cSldViewPr snapToGrid="0" snapToObjects="1" showGuides="1">
      <p:cViewPr varScale="1">
        <p:scale>
          <a:sx n="79" d="100"/>
          <a:sy n="79" d="100"/>
        </p:scale>
        <p:origin x="-3768" y="-10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Master" Target="slideMasters/slideMaster3.xml"/><Relationship Id="rId4" Type="http://schemas.openxmlformats.org/officeDocument/2006/relationships/slide" Target="slides/slide1.xml"/><Relationship Id="rId5" Type="http://schemas.openxmlformats.org/officeDocument/2006/relationships/notesMaster" Target="notesMasters/notesMaster1.xml"/><Relationship Id="rId6" Type="http://schemas.openxmlformats.org/officeDocument/2006/relationships/handoutMaster" Target="handoutMasters/handoutMaster1.xml"/><Relationship Id="rId7" Type="http://schemas.openxmlformats.org/officeDocument/2006/relationships/commentAuthors" Target="commentAuthors.xml"/><Relationship Id="rId8" Type="http://schemas.openxmlformats.org/officeDocument/2006/relationships/presProps" Target="presProps.xml"/><Relationship Id="rId9" Type="http://schemas.openxmlformats.org/officeDocument/2006/relationships/viewProps" Target="viewProps.xml"/><Relationship Id="rId10" Type="http://schemas.openxmlformats.org/officeDocument/2006/relationships/theme" Target="theme/theme1.xml"/><Relationship Id="rId11"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Master" Target="slideMasters/slideMaster2.xml"/></Relationships>
</file>

<file path=ppt/drawings/_rels/vmlDrawing1.vml.rels><?xml version="1.0" encoding="UTF-8" standalone="yes"?>
<Relationships xmlns="http://schemas.openxmlformats.org/package/2006/relationships"><Relationship Id="rId1" Type="http://schemas.openxmlformats.org/officeDocument/2006/relationships/image" Target="NULL"/></Relationships>
</file>

<file path=ppt/drawings/_rels/vmlDrawing2.vml.rels><?xml version="1.0" encoding="UTF-8" standalone="yes"?>
<Relationships xmlns="http://schemas.openxmlformats.org/package/2006/relationships"><Relationship Id="rId1" Type="http://schemas.openxmlformats.org/officeDocument/2006/relationships/image" Target="NULL"/></Relationships>
</file>

<file path=ppt/drawings/_rels/vmlDrawing3.vml.rels><?xml version="1.0" encoding="UTF-8" standalone="yes"?>
<Relationships xmlns="http://schemas.openxmlformats.org/package/2006/relationships"><Relationship Id="rId1" Type="http://schemas.openxmlformats.org/officeDocument/2006/relationships/image" Target="NUL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0158C5BC-9A70-462C-B28D-9600239EAC64}" type="datetimeFigureOut">
              <a:rPr lang="en-US" smtClean="0"/>
              <a:pPr/>
              <a:t>4/13/17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C131B7-05CA-4AEE-9267-6D0ED4DC84F3}" type="slidenum">
              <a:rPr lang="en-US" smtClean="0"/>
              <a:pPr/>
              <a:t>‹#›</a:t>
            </a:fld>
            <a:endParaRPr lang="en-US"/>
          </a:p>
        </p:txBody>
      </p:sp>
    </p:spTree>
    <p:extLst>
      <p:ext uri="{BB962C8B-B14F-4D97-AF65-F5344CB8AC3E}">
        <p14:creationId xmlns:p14="http://schemas.microsoft.com/office/powerpoint/2010/main" val="39740682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6CC2317-6751-4CD4-9995-8782DD78E936}" type="datetimeFigureOut">
              <a:rPr lang="en-US" smtClean="0"/>
              <a:pPr/>
              <a:t>4/13/17</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6A1A87D-CAF7-4BDC-A0D3-C0DBEDE81619}" type="slidenum">
              <a:rPr lang="en-US" smtClean="0"/>
              <a:pPr/>
              <a:t>‹#›</a:t>
            </a:fld>
            <a:endParaRPr lang="en-US" dirty="0"/>
          </a:p>
        </p:txBody>
      </p:sp>
    </p:spTree>
    <p:extLst>
      <p:ext uri="{BB962C8B-B14F-4D97-AF65-F5344CB8AC3E}">
        <p14:creationId xmlns:p14="http://schemas.microsoft.com/office/powerpoint/2010/main" val="2414637987"/>
      </p:ext>
    </p:extLst>
  </p:cSld>
  <p:clrMap bg1="lt1" tx1="dk1" bg2="lt2" tx2="dk2" accent1="accent1" accent2="accent2" accent3="accent3" accent4="accent4" accent5="accent5" accent6="accent6" hlink="hlink" folHlink="folHlink"/>
  <p:notesStyle>
    <a:lvl1pPr marL="0" algn="l" defTabSz="4388900" rtl="0" eaLnBrk="1" latinLnBrk="0" hangingPunct="1">
      <a:defRPr sz="5800" kern="1200">
        <a:solidFill>
          <a:schemeClr val="tx1"/>
        </a:solidFill>
        <a:latin typeface="+mn-lt"/>
        <a:ea typeface="+mn-ea"/>
        <a:cs typeface="+mn-cs"/>
      </a:defRPr>
    </a:lvl1pPr>
    <a:lvl2pPr marL="2194451" algn="l" defTabSz="4388900" rtl="0" eaLnBrk="1" latinLnBrk="0" hangingPunct="1">
      <a:defRPr sz="5800" kern="1200">
        <a:solidFill>
          <a:schemeClr val="tx1"/>
        </a:solidFill>
        <a:latin typeface="+mn-lt"/>
        <a:ea typeface="+mn-ea"/>
        <a:cs typeface="+mn-cs"/>
      </a:defRPr>
    </a:lvl2pPr>
    <a:lvl3pPr marL="4388900" algn="l" defTabSz="4388900" rtl="0" eaLnBrk="1" latinLnBrk="0" hangingPunct="1">
      <a:defRPr sz="5800" kern="1200">
        <a:solidFill>
          <a:schemeClr val="tx1"/>
        </a:solidFill>
        <a:latin typeface="+mn-lt"/>
        <a:ea typeface="+mn-ea"/>
        <a:cs typeface="+mn-cs"/>
      </a:defRPr>
    </a:lvl3pPr>
    <a:lvl4pPr marL="6583351" algn="l" defTabSz="4388900" rtl="0" eaLnBrk="1" latinLnBrk="0" hangingPunct="1">
      <a:defRPr sz="5800" kern="1200">
        <a:solidFill>
          <a:schemeClr val="tx1"/>
        </a:solidFill>
        <a:latin typeface="+mn-lt"/>
        <a:ea typeface="+mn-ea"/>
        <a:cs typeface="+mn-cs"/>
      </a:defRPr>
    </a:lvl4pPr>
    <a:lvl5pPr marL="8777801" algn="l" defTabSz="4388900" rtl="0" eaLnBrk="1" latinLnBrk="0" hangingPunct="1">
      <a:defRPr sz="5800" kern="1200">
        <a:solidFill>
          <a:schemeClr val="tx1"/>
        </a:solidFill>
        <a:latin typeface="+mn-lt"/>
        <a:ea typeface="+mn-ea"/>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US" baseline="0" dirty="0" smtClean="0"/>
          </a:p>
        </p:txBody>
      </p:sp>
      <p:sp>
        <p:nvSpPr>
          <p:cNvPr id="4" name="Slide Number Placeholder 3"/>
          <p:cNvSpPr>
            <a:spLocks noGrp="1"/>
          </p:cNvSpPr>
          <p:nvPr>
            <p:ph type="sldNum" sz="quarter" idx="10"/>
          </p:nvPr>
        </p:nvSpPr>
        <p:spPr/>
        <p:txBody>
          <a:bodyPr/>
          <a:lstStyle/>
          <a:p>
            <a:fld id="{26A1A87D-CAF7-4BDC-A0D3-C0DBEDE81619}" type="slidenum">
              <a:rPr lang="en-US" smtClean="0"/>
              <a:pPr/>
              <a:t>1</a:t>
            </a:fld>
            <a:endParaRPr lang="en-US" dirty="0"/>
          </a:p>
        </p:txBody>
      </p:sp>
    </p:spTree>
    <p:extLst>
      <p:ext uri="{BB962C8B-B14F-4D97-AF65-F5344CB8AC3E}">
        <p14:creationId xmlns:p14="http://schemas.microsoft.com/office/powerpoint/2010/main" val="24103070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378481"/>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41"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INTRODUCTION or ABSTRACT</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OBJECTIVES</a:t>
            </a:r>
            <a:endParaRPr lang="en-US" dirty="0"/>
          </a:p>
        </p:txBody>
      </p:sp>
      <p:sp>
        <p:nvSpPr>
          <p:cNvPr id="21" name="Text Placeholder 3"/>
          <p:cNvSpPr>
            <a:spLocks noGrp="1"/>
          </p:cNvSpPr>
          <p:nvPr>
            <p:ph type="body" sz="quarter" idx="21" hasCustomPrompt="1"/>
          </p:nvPr>
        </p:nvSpPr>
        <p:spPr>
          <a:xfrm>
            <a:off x="11587165"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1587166" y="5548749"/>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MATERIALS &amp; METHODS</a:t>
            </a:r>
            <a:endParaRPr lang="en-US" dirty="0"/>
          </a:p>
        </p:txBody>
      </p:sp>
      <p:sp>
        <p:nvSpPr>
          <p:cNvPr id="23" name="Text Placeholder 3"/>
          <p:cNvSpPr>
            <a:spLocks noGrp="1"/>
          </p:cNvSpPr>
          <p:nvPr>
            <p:ph type="body" sz="quarter" idx="23" hasCustomPrompt="1"/>
          </p:nvPr>
        </p:nvSpPr>
        <p:spPr>
          <a:xfrm>
            <a:off x="22258339" y="6378481"/>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22250400" y="5548749"/>
            <a:ext cx="10058400"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RESULTS</a:t>
            </a:r>
            <a:endParaRPr lang="en-US" dirty="0"/>
          </a:p>
        </p:txBody>
      </p:sp>
      <p:sp>
        <p:nvSpPr>
          <p:cNvPr id="25" name="Text Placeholder 5"/>
          <p:cNvSpPr>
            <a:spLocks noGrp="1"/>
          </p:cNvSpPr>
          <p:nvPr>
            <p:ph type="body" sz="quarter" idx="25" hasCustomPrompt="1"/>
          </p:nvPr>
        </p:nvSpPr>
        <p:spPr>
          <a:xfrm>
            <a:off x="32914027" y="5548749"/>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CONCLUSIONS</a:t>
            </a:r>
            <a:endParaRPr lang="en-US" dirty="0"/>
          </a:p>
        </p:txBody>
      </p:sp>
      <p:sp>
        <p:nvSpPr>
          <p:cNvPr id="26" name="Text Placeholder 3"/>
          <p:cNvSpPr>
            <a:spLocks noGrp="1"/>
          </p:cNvSpPr>
          <p:nvPr>
            <p:ph type="body" sz="quarter" idx="26" hasCustomPrompt="1"/>
          </p:nvPr>
        </p:nvSpPr>
        <p:spPr>
          <a:xfrm>
            <a:off x="32914027" y="6378481"/>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32914027"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REFERENCES</a:t>
            </a:r>
            <a:endParaRPr lang="en-US" dirty="0"/>
          </a:p>
        </p:txBody>
      </p:sp>
      <p:sp>
        <p:nvSpPr>
          <p:cNvPr id="28" name="Text Placeholder 3"/>
          <p:cNvSpPr>
            <a:spLocks noGrp="1"/>
          </p:cNvSpPr>
          <p:nvPr>
            <p:ph type="body" sz="quarter" idx="28" hasCustomPrompt="1"/>
          </p:nvPr>
        </p:nvSpPr>
        <p:spPr>
          <a:xfrm>
            <a:off x="32914027"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32914027" y="25679401"/>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edit)  ACKNOWLEDGEMENTS or  CONTACT</a:t>
            </a:r>
            <a:endParaRPr lang="en-US" dirty="0"/>
          </a:p>
        </p:txBody>
      </p:sp>
      <p:sp>
        <p:nvSpPr>
          <p:cNvPr id="30" name="Text Placeholder 3"/>
          <p:cNvSpPr>
            <a:spLocks noGrp="1"/>
          </p:cNvSpPr>
          <p:nvPr>
            <p:ph type="body" sz="quarter" idx="30" hasCustomPrompt="1"/>
          </p:nvPr>
        </p:nvSpPr>
        <p:spPr>
          <a:xfrm>
            <a:off x="32914027" y="26433446"/>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0" name="Text Placeholder 3"/>
          <p:cNvSpPr>
            <a:spLocks noGrp="1"/>
          </p:cNvSpPr>
          <p:nvPr>
            <p:ph type="body" sz="quarter" idx="96" hasCustomPrompt="1"/>
          </p:nvPr>
        </p:nvSpPr>
        <p:spPr>
          <a:xfrm>
            <a:off x="904188" y="14951552"/>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77"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78"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79"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6" y="6295353"/>
            <a:ext cx="13591277"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 name="Text Placeholder 5"/>
          <p:cNvSpPr>
            <a:spLocks noGrp="1"/>
          </p:cNvSpPr>
          <p:nvPr>
            <p:ph type="body" sz="quarter" idx="11" hasCustomPrompt="1"/>
          </p:nvPr>
        </p:nvSpPr>
        <p:spPr>
          <a:xfrm>
            <a:off x="922338" y="5431995"/>
            <a:ext cx="13573126"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922338" y="18240478"/>
            <a:ext cx="13592864"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0" name="Text Placeholder 5"/>
          <p:cNvSpPr>
            <a:spLocks noGrp="1"/>
          </p:cNvSpPr>
          <p:nvPr>
            <p:ph type="body" sz="quarter" idx="20" hasCustomPrompt="1"/>
          </p:nvPr>
        </p:nvSpPr>
        <p:spPr>
          <a:xfrm>
            <a:off x="942080" y="17409229"/>
            <a:ext cx="1357312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5154276" y="21595083"/>
            <a:ext cx="13571534"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2" name="Text Placeholder 5"/>
          <p:cNvSpPr>
            <a:spLocks noGrp="1"/>
          </p:cNvSpPr>
          <p:nvPr>
            <p:ph type="body" sz="quarter" idx="22" hasCustomPrompt="1"/>
          </p:nvPr>
        </p:nvSpPr>
        <p:spPr>
          <a:xfrm>
            <a:off x="15154276" y="20739663"/>
            <a:ext cx="13571534"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MATERIALS &amp; METHODS</a:t>
            </a:r>
            <a:endParaRPr lang="en-US" dirty="0"/>
          </a:p>
        </p:txBody>
      </p:sp>
      <p:sp>
        <p:nvSpPr>
          <p:cNvPr id="23" name="Text Placeholder 3"/>
          <p:cNvSpPr>
            <a:spLocks noGrp="1"/>
          </p:cNvSpPr>
          <p:nvPr>
            <p:ph type="body" sz="quarter" idx="23" hasCustomPrompt="1"/>
          </p:nvPr>
        </p:nvSpPr>
        <p:spPr>
          <a:xfrm>
            <a:off x="15162215" y="6295353"/>
            <a:ext cx="13571534"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4" name="Text Placeholder 5"/>
          <p:cNvSpPr>
            <a:spLocks noGrp="1"/>
          </p:cNvSpPr>
          <p:nvPr>
            <p:ph type="body" sz="quarter" idx="24" hasCustomPrompt="1"/>
          </p:nvPr>
        </p:nvSpPr>
        <p:spPr>
          <a:xfrm>
            <a:off x="15154277" y="5431995"/>
            <a:ext cx="13579475"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29395741" y="5431995"/>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29395741" y="6295353"/>
            <a:ext cx="13576029"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7" name="Text Placeholder 5"/>
          <p:cNvSpPr>
            <a:spLocks noGrp="1"/>
          </p:cNvSpPr>
          <p:nvPr>
            <p:ph type="body" sz="quarter" idx="27" hasCustomPrompt="1"/>
          </p:nvPr>
        </p:nvSpPr>
        <p:spPr>
          <a:xfrm>
            <a:off x="29395741" y="17377122"/>
            <a:ext cx="13576029" cy="754045"/>
          </a:xfrm>
          <a:prstGeom prst="rect">
            <a:avLst/>
          </a:prstGeom>
          <a:noFill/>
        </p:spPr>
        <p:txBody>
          <a:bodyPr wrap="square" lIns="91436" tIns="91436" rIns="91436" bIns="91436" anchor="ctr" anchorCtr="0">
            <a:spAutoFit/>
          </a:bodyPr>
          <a:lstStyle>
            <a:lvl1pPr marL="0" indent="0" algn="ctr">
              <a:buNone/>
              <a:tabLst/>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29390710" y="18157350"/>
            <a:ext cx="13581061"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29" name="Text Placeholder 5"/>
          <p:cNvSpPr>
            <a:spLocks noGrp="1"/>
          </p:cNvSpPr>
          <p:nvPr>
            <p:ph type="body" sz="quarter" idx="29" hasCustomPrompt="1"/>
          </p:nvPr>
        </p:nvSpPr>
        <p:spPr>
          <a:xfrm>
            <a:off x="29395741" y="25845657"/>
            <a:ext cx="13576029"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29395742" y="26625887"/>
            <a:ext cx="13581061" cy="861752"/>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Type in or paste your text here</a:t>
            </a:r>
            <a:endParaRPr lang="en-US" dirty="0"/>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
        <p:nvSpPr>
          <p:cNvPr id="31" name="TextBox 30"/>
          <p:cNvSpPr txBox="1"/>
          <p:nvPr userDrawn="1"/>
        </p:nvSpPr>
        <p:spPr>
          <a:xfrm>
            <a:off x="14272591" y="9899374"/>
            <a:ext cx="4134679" cy="477054"/>
          </a:xfrm>
          <a:prstGeom prst="rect">
            <a:avLst/>
          </a:prstGeom>
          <a:noFill/>
        </p:spPr>
        <p:txBody>
          <a:bodyPr wrap="square" rtlCol="0">
            <a:spAutoFit/>
          </a:bodyPr>
          <a:lstStyle/>
          <a:p>
            <a:endParaRPr lang="en-US" sz="2500" dirty="0">
              <a:solidFill>
                <a:schemeClr val="accent5">
                  <a:lumMod val="50000"/>
                </a:schemeClr>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hasCustomPrompt="1"/>
          </p:nvPr>
        </p:nvSpPr>
        <p:spPr>
          <a:xfrm>
            <a:off x="904188" y="6212225"/>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 name="Text Placeholder 5"/>
          <p:cNvSpPr>
            <a:spLocks noGrp="1"/>
          </p:cNvSpPr>
          <p:nvPr>
            <p:ph type="body" sz="quarter" idx="11" hasCustomPrompt="1"/>
          </p:nvPr>
        </p:nvSpPr>
        <p:spPr>
          <a:xfrm>
            <a:off x="922341" y="5348867"/>
            <a:ext cx="10048875" cy="754045"/>
          </a:xfrm>
          <a:prstGeom prst="rect">
            <a:avLst/>
          </a:prstGeom>
          <a:noFill/>
        </p:spPr>
        <p:txBody>
          <a:bodyPr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INTRODUCTION or ABSTRACT</a:t>
            </a:r>
            <a:endParaRPr lang="en-US" dirty="0"/>
          </a:p>
        </p:txBody>
      </p:sp>
      <p:sp>
        <p:nvSpPr>
          <p:cNvPr id="19" name="Text Placeholder 3"/>
          <p:cNvSpPr>
            <a:spLocks noGrp="1"/>
          </p:cNvSpPr>
          <p:nvPr>
            <p:ph type="body" sz="quarter" idx="19" hasCustomPrompt="1"/>
          </p:nvPr>
        </p:nvSpPr>
        <p:spPr>
          <a:xfrm>
            <a:off x="902598" y="15043762"/>
            <a:ext cx="1005840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0" name="Text Placeholder 5"/>
          <p:cNvSpPr>
            <a:spLocks noGrp="1"/>
          </p:cNvSpPr>
          <p:nvPr>
            <p:ph type="body" sz="quarter" idx="20" hasCustomPrompt="1"/>
          </p:nvPr>
        </p:nvSpPr>
        <p:spPr>
          <a:xfrm>
            <a:off x="922339" y="14212513"/>
            <a:ext cx="10050462"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OBJECTIVES</a:t>
            </a:r>
            <a:endParaRPr lang="en-US" dirty="0"/>
          </a:p>
        </p:txBody>
      </p:sp>
      <p:sp>
        <p:nvSpPr>
          <p:cNvPr id="21" name="Text Placeholder 3"/>
          <p:cNvSpPr>
            <a:spLocks noGrp="1"/>
          </p:cNvSpPr>
          <p:nvPr>
            <p:ph type="body" sz="quarter" idx="21" hasCustomPrompt="1"/>
          </p:nvPr>
        </p:nvSpPr>
        <p:spPr>
          <a:xfrm>
            <a:off x="11587163" y="6204287"/>
            <a:ext cx="2072004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2" name="Text Placeholder 5"/>
          <p:cNvSpPr>
            <a:spLocks noGrp="1"/>
          </p:cNvSpPr>
          <p:nvPr>
            <p:ph type="body" sz="quarter" idx="22" hasCustomPrompt="1"/>
          </p:nvPr>
        </p:nvSpPr>
        <p:spPr>
          <a:xfrm>
            <a:off x="11587164" y="5348867"/>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(header)  MATERIALS &amp; METHODS</a:t>
            </a:r>
            <a:endParaRPr lang="en-US" dirty="0"/>
          </a:p>
        </p:txBody>
      </p:sp>
      <p:sp>
        <p:nvSpPr>
          <p:cNvPr id="23" name="Text Placeholder 3"/>
          <p:cNvSpPr>
            <a:spLocks noGrp="1"/>
          </p:cNvSpPr>
          <p:nvPr>
            <p:ph type="body" sz="quarter" idx="23" hasCustomPrompt="1"/>
          </p:nvPr>
        </p:nvSpPr>
        <p:spPr>
          <a:xfrm>
            <a:off x="11587164" y="21896538"/>
            <a:ext cx="20720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4" name="Text Placeholder 5"/>
          <p:cNvSpPr>
            <a:spLocks noGrp="1"/>
          </p:cNvSpPr>
          <p:nvPr>
            <p:ph type="body" sz="quarter" idx="24" hasCustomPrompt="1"/>
          </p:nvPr>
        </p:nvSpPr>
        <p:spPr>
          <a:xfrm>
            <a:off x="11587162" y="21074746"/>
            <a:ext cx="20720050"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RESULTS</a:t>
            </a:r>
            <a:endParaRPr lang="en-US" dirty="0"/>
          </a:p>
        </p:txBody>
      </p:sp>
      <p:sp>
        <p:nvSpPr>
          <p:cNvPr id="25" name="Text Placeholder 5"/>
          <p:cNvSpPr>
            <a:spLocks noGrp="1"/>
          </p:cNvSpPr>
          <p:nvPr>
            <p:ph type="body" sz="quarter" idx="25" hasCustomPrompt="1"/>
          </p:nvPr>
        </p:nvSpPr>
        <p:spPr>
          <a:xfrm>
            <a:off x="32905536" y="5348867"/>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CONCLUSIONS</a:t>
            </a:r>
            <a:endParaRPr lang="en-US" dirty="0"/>
          </a:p>
        </p:txBody>
      </p:sp>
      <p:sp>
        <p:nvSpPr>
          <p:cNvPr id="26" name="Text Placeholder 3"/>
          <p:cNvSpPr>
            <a:spLocks noGrp="1"/>
          </p:cNvSpPr>
          <p:nvPr>
            <p:ph type="body" sz="quarter" idx="26" hasCustomPrompt="1"/>
          </p:nvPr>
        </p:nvSpPr>
        <p:spPr>
          <a:xfrm>
            <a:off x="32905536" y="6212225"/>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7" name="Text Placeholder 5"/>
          <p:cNvSpPr>
            <a:spLocks noGrp="1"/>
          </p:cNvSpPr>
          <p:nvPr>
            <p:ph type="body" sz="quarter" idx="27" hasCustomPrompt="1"/>
          </p:nvPr>
        </p:nvSpPr>
        <p:spPr>
          <a:xfrm>
            <a:off x="32905536" y="14272738"/>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REFERENCES</a:t>
            </a:r>
            <a:endParaRPr lang="en-US" dirty="0"/>
          </a:p>
        </p:txBody>
      </p:sp>
      <p:sp>
        <p:nvSpPr>
          <p:cNvPr id="28" name="Text Placeholder 3"/>
          <p:cNvSpPr>
            <a:spLocks noGrp="1"/>
          </p:cNvSpPr>
          <p:nvPr>
            <p:ph type="body" sz="quarter" idx="28" hasCustomPrompt="1"/>
          </p:nvPr>
        </p:nvSpPr>
        <p:spPr>
          <a:xfrm>
            <a:off x="32905536" y="15011402"/>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29" name="Text Placeholder 5"/>
          <p:cNvSpPr>
            <a:spLocks noGrp="1"/>
          </p:cNvSpPr>
          <p:nvPr>
            <p:ph type="body" sz="quarter" idx="29" hasCustomPrompt="1"/>
          </p:nvPr>
        </p:nvSpPr>
        <p:spPr>
          <a:xfrm>
            <a:off x="32905536" y="25669876"/>
            <a:ext cx="10047018" cy="754045"/>
          </a:xfrm>
          <a:prstGeom prst="rect">
            <a:avLst/>
          </a:prstGeom>
          <a:noFill/>
        </p:spPr>
        <p:txBody>
          <a:bodyPr wrap="square" lIns="91436" tIns="91436" rIns="91436" bIns="91436" anchor="ctr" anchorCtr="0">
            <a:spAutoFit/>
          </a:bodyPr>
          <a:lstStyle>
            <a:lvl1pPr marL="0" indent="0" algn="ctr">
              <a:buNone/>
              <a:defRPr sz="3700" b="1" u="sng" baseline="0">
                <a:solidFill>
                  <a:schemeClr val="accent5">
                    <a:lumMod val="50000"/>
                  </a:schemeClr>
                </a:solidFill>
              </a:defRPr>
            </a:lvl1pPr>
          </a:lstStyle>
          <a:p>
            <a:pPr lvl="0"/>
            <a:r>
              <a:rPr lang="en-US" dirty="0" smtClean="0"/>
              <a:t>(click to add)  ACKNOWLEDGEMENTS or CONTACT</a:t>
            </a:r>
            <a:endParaRPr lang="en-US" dirty="0"/>
          </a:p>
        </p:txBody>
      </p:sp>
      <p:sp>
        <p:nvSpPr>
          <p:cNvPr id="30" name="Text Placeholder 3"/>
          <p:cNvSpPr>
            <a:spLocks noGrp="1"/>
          </p:cNvSpPr>
          <p:nvPr>
            <p:ph type="body" sz="quarter" idx="30" hasCustomPrompt="1"/>
          </p:nvPr>
        </p:nvSpPr>
        <p:spPr>
          <a:xfrm>
            <a:off x="32905536" y="26436774"/>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anose="02020603050405020304" pitchFamily="18" charset="0"/>
                <a:cs typeface="Times New Roman" panose="02020603050405020304"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Enter your text here</a:t>
            </a:r>
            <a:endParaRPr lang="en-US" dirty="0"/>
          </a:p>
        </p:txBody>
      </p:sp>
      <p:sp>
        <p:nvSpPr>
          <p:cNvPr id="64" name="Text Placeholder 76"/>
          <p:cNvSpPr>
            <a:spLocks noGrp="1"/>
          </p:cNvSpPr>
          <p:nvPr>
            <p:ph type="body" sz="quarter" idx="150" hasCustomPrompt="1"/>
          </p:nvPr>
        </p:nvSpPr>
        <p:spPr>
          <a:xfrm>
            <a:off x="5932593" y="3383947"/>
            <a:ext cx="31998968" cy="1280160"/>
          </a:xfrm>
          <a:prstGeom prst="rect">
            <a:avLst/>
          </a:prstGeom>
        </p:spPr>
        <p:txBody>
          <a:bodyPr>
            <a:normAutofit/>
          </a:bodyPr>
          <a:lstStyle>
            <a:lvl1pPr marL="0" indent="0" algn="ctr">
              <a:buFontTx/>
              <a:buNone/>
              <a:defRPr sz="60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affiliations</a:t>
            </a:r>
            <a:endParaRPr lang="en-US" dirty="0"/>
          </a:p>
        </p:txBody>
      </p:sp>
      <p:sp>
        <p:nvSpPr>
          <p:cNvPr id="65" name="Text Placeholder 76"/>
          <p:cNvSpPr>
            <a:spLocks noGrp="1"/>
          </p:cNvSpPr>
          <p:nvPr>
            <p:ph type="body" sz="quarter" idx="151" hasCustomPrompt="1"/>
          </p:nvPr>
        </p:nvSpPr>
        <p:spPr>
          <a:xfrm>
            <a:off x="5932593" y="2103787"/>
            <a:ext cx="31998968" cy="1280160"/>
          </a:xfrm>
          <a:prstGeom prst="rect">
            <a:avLst/>
          </a:prstGeom>
        </p:spPr>
        <p:txBody>
          <a:bodyPr anchor="t" anchorCtr="1">
            <a:normAutofit/>
          </a:bodyPr>
          <a:lstStyle>
            <a:lvl1pPr marL="0" indent="0" algn="ctr">
              <a:buFontTx/>
              <a:buNone/>
              <a:defRPr sz="8800">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authors</a:t>
            </a:r>
            <a:endParaRPr lang="en-US" dirty="0"/>
          </a:p>
        </p:txBody>
      </p:sp>
      <p:sp>
        <p:nvSpPr>
          <p:cNvPr id="66" name="Text Placeholder 76"/>
          <p:cNvSpPr>
            <a:spLocks noGrp="1"/>
          </p:cNvSpPr>
          <p:nvPr>
            <p:ph type="body" sz="quarter" idx="153" hasCustomPrompt="1"/>
          </p:nvPr>
        </p:nvSpPr>
        <p:spPr>
          <a:xfrm>
            <a:off x="5932593" y="465813"/>
            <a:ext cx="31998968" cy="1637973"/>
          </a:xfrm>
          <a:prstGeom prst="rect">
            <a:avLst/>
          </a:prstGeom>
        </p:spPr>
        <p:txBody>
          <a:bodyPr anchor="t" anchorCtr="1">
            <a:normAutofit/>
          </a:bodyPr>
          <a:lstStyle>
            <a:lvl1pPr marL="0" indent="0" algn="ctr">
              <a:buFontTx/>
              <a:buNone/>
              <a:defRPr sz="11500" b="1">
                <a:solidFill>
                  <a:schemeClr val="accent5">
                    <a:lumMod val="50000"/>
                  </a:schemeClr>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here to add title</a:t>
            </a:r>
            <a:endParaRPr lang="en-US" dirty="0"/>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vmlDrawing" Target="../drawings/vmlDrawing1.vml"/><Relationship Id="rId4" Type="http://schemas.openxmlformats.org/officeDocument/2006/relationships/image" Target="NULL"/><Relationship Id="rId5" Type="http://schemas.openxmlformats.org/officeDocument/2006/relationships/oleObject" Target="../embeddings/oleObject1.bin"/><Relationship Id="rId6" Type="http://schemas.openxmlformats.org/officeDocument/2006/relationships/oleObject" Target="../embeddings/oleObject2.bin"/><Relationship Id="rId7" Type="http://schemas.openxmlformats.org/officeDocument/2006/relationships/oleObject" Target="../embeddings/oleObject3.bin"/><Relationship Id="rId8" Type="http://schemas.openxmlformats.org/officeDocument/2006/relationships/oleObject" Target="../embeddings/oleObject4.bin"/><Relationship Id="rId9" Type="http://schemas.openxmlformats.org/officeDocument/2006/relationships/hyperlink" Target="http://www.facebook.com/pages/PosterPresentationscom/217914411419?v=app_4949752878&amp;ref=ts" TargetMode="External"/><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vmlDrawing" Target="../drawings/vmlDrawing2.vml"/><Relationship Id="rId4" Type="http://schemas.openxmlformats.org/officeDocument/2006/relationships/oleObject" Target="../embeddings/oleObject5.bin"/><Relationship Id="rId5" Type="http://schemas.openxmlformats.org/officeDocument/2006/relationships/image" Target="NULL"/><Relationship Id="rId6" Type="http://schemas.openxmlformats.org/officeDocument/2006/relationships/oleObject" Target="../embeddings/oleObject6.bin"/><Relationship Id="rId7" Type="http://schemas.openxmlformats.org/officeDocument/2006/relationships/hyperlink" Target="http://www.facebook.com/pages/PosterPresentationscom/217914411419?v=app_4949752878&amp;ref=ts" TargetMode="External"/><Relationship Id="rId8" Type="http://schemas.openxmlformats.org/officeDocument/2006/relationships/oleObject" Target="../embeddings/oleObject7.bin"/><Relationship Id="rId9" Type="http://schemas.openxmlformats.org/officeDocument/2006/relationships/oleObject" Target="../embeddings/oleObject8.bin"/><Relationship Id="rId1" Type="http://schemas.openxmlformats.org/officeDocument/2006/relationships/slideLayout" Target="../slideLayouts/slideLayout2.xml"/><Relationship Id="rId2"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3" Type="http://schemas.openxmlformats.org/officeDocument/2006/relationships/vmlDrawing" Target="../drawings/vmlDrawing3.vml"/><Relationship Id="rId4" Type="http://schemas.openxmlformats.org/officeDocument/2006/relationships/oleObject" Target="../embeddings/oleObject9.bin"/><Relationship Id="rId5" Type="http://schemas.openxmlformats.org/officeDocument/2006/relationships/image" Target="NULL"/><Relationship Id="rId6" Type="http://schemas.openxmlformats.org/officeDocument/2006/relationships/oleObject" Target="../embeddings/oleObject10.bin"/><Relationship Id="rId7" Type="http://schemas.openxmlformats.org/officeDocument/2006/relationships/hyperlink" Target="http://www.facebook.com/pages/PosterPresentationscom/217914411419?v=app_4949752878&amp;ref=ts" TargetMode="External"/><Relationship Id="rId8" Type="http://schemas.openxmlformats.org/officeDocument/2006/relationships/oleObject" Target="../embeddings/oleObject11.bin"/><Relationship Id="rId9" Type="http://schemas.openxmlformats.org/officeDocument/2006/relationships/oleObject" Target="../embeddings/oleObject12.bin"/><Relationship Id="rId1" Type="http://schemas.openxmlformats.org/officeDocument/2006/relationships/slideLayout" Target="../slideLayouts/slideLayout3.xml"/><Relationship Id="rId2" Type="http://schemas.openxmlformats.org/officeDocument/2006/relationships/theme" Target="../theme/theme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68" name="Rectangle 67"/>
          <p:cNvSpPr/>
          <p:nvPr userDrawn="1"/>
        </p:nvSpPr>
        <p:spPr>
          <a:xfrm rot="10800000">
            <a:off x="0" y="31869601"/>
            <a:ext cx="43891200"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ounded Rectangle 1"/>
          <p:cNvSpPr/>
          <p:nvPr userDrawn="1"/>
        </p:nvSpPr>
        <p:spPr>
          <a:xfrm>
            <a:off x="922338" y="5475145"/>
            <a:ext cx="10058400" cy="26736675"/>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ounded Rectangle 39"/>
          <p:cNvSpPr/>
          <p:nvPr userDrawn="1"/>
        </p:nvSpPr>
        <p:spPr>
          <a:xfrm>
            <a:off x="11587692" y="5475142"/>
            <a:ext cx="10058400" cy="26736675"/>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22253046" y="5475143"/>
            <a:ext cx="10058400" cy="26736675"/>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ounded Rectangle 63"/>
          <p:cNvSpPr/>
          <p:nvPr userDrawn="1"/>
        </p:nvSpPr>
        <p:spPr>
          <a:xfrm>
            <a:off x="32918399" y="5475144"/>
            <a:ext cx="10058400" cy="26736675"/>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36"/>
          <p:cNvSpPr>
            <a:spLocks noChangeArrowheads="1"/>
          </p:cNvSpPr>
          <p:nvPr/>
        </p:nvSpPr>
        <p:spPr bwMode="auto">
          <a:xfrm>
            <a:off x="0" y="0"/>
            <a:ext cx="43891200" cy="4800600"/>
          </a:xfrm>
          <a:prstGeom prst="rect">
            <a:avLst/>
          </a:prstGeom>
          <a:noFill/>
          <a:ln w="9525">
            <a:noFill/>
            <a:miter lim="800000"/>
            <a:headEnd/>
            <a:tailEnd/>
          </a:ln>
          <a:effectLst/>
        </p:spPr>
        <p:txBody>
          <a:bodyPr wrap="none" lIns="91436" tIns="45717" rIns="91436" bIns="45717" anchor="ctr"/>
          <a:lstStyle/>
          <a:p>
            <a:pPr>
              <a:defRPr/>
            </a:pPr>
            <a:endParaRPr lang="en-US" dirty="0"/>
          </a:p>
        </p:txBody>
      </p:sp>
      <p:sp>
        <p:nvSpPr>
          <p:cNvPr id="10" name="Text Box 14"/>
          <p:cNvSpPr txBox="1">
            <a:spLocks noChangeArrowheads="1"/>
          </p:cNvSpPr>
          <p:nvPr/>
        </p:nvSpPr>
        <p:spPr bwMode="auto">
          <a:xfrm>
            <a:off x="1567305" y="32390910"/>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2015</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grpSp>
        <p:nvGrpSpPr>
          <p:cNvPr id="30" name="Group 29"/>
          <p:cNvGrpSpPr/>
          <p:nvPr userDrawn="1"/>
        </p:nvGrpSpPr>
        <p:grpSpPr>
          <a:xfrm>
            <a:off x="-11225189" y="-1"/>
            <a:ext cx="11018865" cy="32918401"/>
            <a:chOff x="-11225189" y="-1"/>
            <a:chExt cx="11018865" cy="32918401"/>
          </a:xfrm>
        </p:grpSpPr>
        <p:sp>
          <p:nvSpPr>
            <p:cNvPr id="31" name="Rectangle 30"/>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32" name="Straight Connector 31"/>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36" name="Picture 35"/>
            <p:cNvPicPr>
              <a:picLocks noChangeAspect="1"/>
            </p:cNvPicPr>
            <p:nvPr userDrawn="1"/>
          </p:nvPicPr>
          <p:blipFill>
            <a:blip r:embed="rId4"/>
            <a:stretch>
              <a:fillRect/>
            </a:stretch>
          </p:blipFill>
          <p:spPr>
            <a:xfrm>
              <a:off x="-10740740" y="10261718"/>
              <a:ext cx="1597666" cy="1201935"/>
            </a:xfrm>
            <a:prstGeom prst="rect">
              <a:avLst/>
            </a:prstGeom>
          </p:spPr>
        </p:pic>
        <p:pic>
          <p:nvPicPr>
            <p:cNvPr id="37" name="Picture 36"/>
            <p:cNvPicPr>
              <a:picLocks noChangeAspect="1"/>
            </p:cNvPicPr>
            <p:nvPr userDrawn="1"/>
          </p:nvPicPr>
          <p:blipFill>
            <a:blip r:embed="rId4"/>
            <a:stretch>
              <a:fillRect/>
            </a:stretch>
          </p:blipFill>
          <p:spPr>
            <a:xfrm>
              <a:off x="-10732765" y="15696927"/>
              <a:ext cx="9986808" cy="1053596"/>
            </a:xfrm>
            <a:prstGeom prst="rect">
              <a:avLst/>
            </a:prstGeom>
          </p:spPr>
        </p:pic>
        <p:grpSp>
          <p:nvGrpSpPr>
            <p:cNvPr id="38" name="Group 37"/>
            <p:cNvGrpSpPr/>
            <p:nvPr userDrawn="1"/>
          </p:nvGrpSpPr>
          <p:grpSpPr>
            <a:xfrm>
              <a:off x="-9744993" y="23540957"/>
              <a:ext cx="7531182" cy="2120439"/>
              <a:chOff x="-4470427" y="11016658"/>
              <a:chExt cx="3470785" cy="974220"/>
            </a:xfrm>
          </p:grpSpPr>
          <p:grpSp>
            <p:nvGrpSpPr>
              <p:cNvPr id="46" name="Group 45"/>
              <p:cNvGrpSpPr/>
              <p:nvPr userDrawn="1"/>
            </p:nvGrpSpPr>
            <p:grpSpPr>
              <a:xfrm>
                <a:off x="-2783495" y="11060886"/>
                <a:ext cx="624431" cy="893535"/>
                <a:chOff x="-3958697" y="11117435"/>
                <a:chExt cx="779338" cy="1280430"/>
              </a:xfrm>
            </p:grpSpPr>
            <p:pic>
              <p:nvPicPr>
                <p:cNvPr id="52" name="Picture 51"/>
                <p:cNvPicPr>
                  <a:picLocks noChangeAspect="1"/>
                </p:cNvPicPr>
                <p:nvPr userDrawn="1"/>
              </p:nvPicPr>
              <p:blipFill>
                <a:blip r:embed="rId4"/>
                <a:stretch>
                  <a:fillRect/>
                </a:stretch>
              </p:blipFill>
              <p:spPr>
                <a:xfrm>
                  <a:off x="-3948160" y="11117435"/>
                  <a:ext cx="768801" cy="1090857"/>
                </a:xfrm>
                <a:prstGeom prst="rect">
                  <a:avLst/>
                </a:prstGeom>
              </p:spPr>
            </p:pic>
            <p:sp>
              <p:nvSpPr>
                <p:cNvPr id="53" name="TextBox 52"/>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47" name="Group 46"/>
              <p:cNvGrpSpPr/>
              <p:nvPr userDrawn="1"/>
            </p:nvGrpSpPr>
            <p:grpSpPr>
              <a:xfrm>
                <a:off x="-2033159" y="11060889"/>
                <a:ext cx="1033517" cy="893529"/>
                <a:chOff x="-2921738" y="11200127"/>
                <a:chExt cx="1420279" cy="1227904"/>
              </a:xfrm>
            </p:grpSpPr>
            <p:pic>
              <p:nvPicPr>
                <p:cNvPr id="50" name="Picture 49"/>
                <p:cNvPicPr>
                  <a:picLocks noChangeAspect="1"/>
                </p:cNvPicPr>
                <p:nvPr userDrawn="1"/>
              </p:nvPicPr>
              <p:blipFill>
                <a:blip r:embed="rId4"/>
                <a:stretch>
                  <a:fillRect/>
                </a:stretch>
              </p:blipFill>
              <p:spPr>
                <a:xfrm>
                  <a:off x="-2921738" y="11200127"/>
                  <a:ext cx="1420279" cy="1029694"/>
                </a:xfrm>
                <a:prstGeom prst="rect">
                  <a:avLst/>
                </a:prstGeom>
              </p:spPr>
            </p:pic>
            <p:sp>
              <p:nvSpPr>
                <p:cNvPr id="51" name="TextBox 50"/>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48" name="Picture 47"/>
              <p:cNvPicPr>
                <a:picLocks noChangeAspect="1"/>
              </p:cNvPicPr>
              <p:nvPr userDrawn="1"/>
            </p:nvPicPr>
            <p:blipFill>
              <a:blip r:embed="rId4"/>
              <a:stretch>
                <a:fillRect/>
              </a:stretch>
            </p:blipFill>
            <p:spPr>
              <a:xfrm>
                <a:off x="-4470427" y="11016658"/>
                <a:ext cx="1098742" cy="847761"/>
              </a:xfrm>
              <a:prstGeom prst="rect">
                <a:avLst/>
              </a:prstGeom>
            </p:spPr>
          </p:pic>
          <p:sp>
            <p:nvSpPr>
              <p:cNvPr id="49" name="TextBox 48"/>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39" name="Group 38"/>
            <p:cNvGrpSpPr/>
            <p:nvPr userDrawn="1"/>
          </p:nvGrpSpPr>
          <p:grpSpPr>
            <a:xfrm>
              <a:off x="-10398793" y="27751410"/>
              <a:ext cx="9323012" cy="2453251"/>
              <a:chOff x="-4754996" y="12734136"/>
              <a:chExt cx="4296559" cy="1127128"/>
            </a:xfrm>
          </p:grpSpPr>
          <p:graphicFrame>
            <p:nvGraphicFramePr>
              <p:cNvPr id="41" name="Object 40"/>
              <p:cNvGraphicFramePr>
                <a:graphicFrameLocks noChangeAspect="1"/>
              </p:cNvGraphicFramePr>
              <p:nvPr userDrawn="1">
                <p:extLst>
                  <p:ext uri="{D42A27DB-BD31-4B8C-83A1-F6EECF244321}">
                    <p14:modId xmlns:p14="http://schemas.microsoft.com/office/powerpoint/2010/main" val="2923600614"/>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1308" name="Image" r:id="rId5" imgW="1828440" imgH="1117440" progId="Photoshop.Image.13">
                      <p:embed/>
                    </p:oleObj>
                  </mc:Choice>
                  <mc:Fallback>
                    <p:oleObj name="Image" r:id="rId5" imgW="1828440" imgH="1117440" progId="Photoshop.Image.13">
                      <p:embed/>
                      <p:pic>
                        <p:nvPicPr>
                          <p:cNvPr id="0" name=""/>
                          <p:cNvPicPr/>
                          <p:nvPr/>
                        </p:nvPicPr>
                        <p:blipFill>
                          <a:blip r:embed="rId4"/>
                          <a:stretch>
                            <a:fillRect/>
                          </a:stretch>
                        </p:blipFill>
                        <p:spPr>
                          <a:xfrm>
                            <a:off x="-4533347" y="12734142"/>
                            <a:ext cx="1828800" cy="1117600"/>
                          </a:xfrm>
                          <a:prstGeom prst="rect">
                            <a:avLst/>
                          </a:prstGeom>
                        </p:spPr>
                      </p:pic>
                    </p:oleObj>
                  </mc:Fallback>
                </mc:AlternateContent>
              </a:graphicData>
            </a:graphic>
          </p:graphicFrame>
          <p:graphicFrame>
            <p:nvGraphicFramePr>
              <p:cNvPr id="43" name="Object 42"/>
              <p:cNvGraphicFramePr>
                <a:graphicFrameLocks noChangeAspect="1"/>
              </p:cNvGraphicFramePr>
              <p:nvPr userDrawn="1">
                <p:extLst>
                  <p:ext uri="{D42A27DB-BD31-4B8C-83A1-F6EECF244321}">
                    <p14:modId xmlns:p14="http://schemas.microsoft.com/office/powerpoint/2010/main" val="3743875991"/>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1309" name="Image" r:id="rId6" imgW="1828440" imgH="1117440" progId="Photoshop.Image.13">
                      <p:embed/>
                    </p:oleObj>
                  </mc:Choice>
                  <mc:Fallback>
                    <p:oleObj name="Image" r:id="rId6" imgW="1828440" imgH="1117440" progId="Photoshop.Image.13">
                      <p:embed/>
                      <p:pic>
                        <p:nvPicPr>
                          <p:cNvPr id="0" name=""/>
                          <p:cNvPicPr/>
                          <p:nvPr/>
                        </p:nvPicPr>
                        <p:blipFill>
                          <a:blip r:embed="rId4"/>
                          <a:stretch>
                            <a:fillRect/>
                          </a:stretch>
                        </p:blipFill>
                        <p:spPr>
                          <a:xfrm>
                            <a:off x="-2456641" y="12737835"/>
                            <a:ext cx="1828800" cy="1117600"/>
                          </a:xfrm>
                          <a:prstGeom prst="rect">
                            <a:avLst/>
                          </a:prstGeom>
                        </p:spPr>
                      </p:pic>
                    </p:oleObj>
                  </mc:Fallback>
                </mc:AlternateContent>
              </a:graphicData>
            </a:graphic>
          </p:graphicFrame>
          <p:sp>
            <p:nvSpPr>
              <p:cNvPr id="44" name="TextBox 43"/>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45" name="TextBox 44"/>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grpSp>
        <p:nvGrpSpPr>
          <p:cNvPr id="54" name="Group 53"/>
          <p:cNvGrpSpPr/>
          <p:nvPr userDrawn="1"/>
        </p:nvGrpSpPr>
        <p:grpSpPr>
          <a:xfrm>
            <a:off x="44157839" y="-55065"/>
            <a:ext cx="11062139" cy="32973465"/>
            <a:chOff x="44157839" y="-55065"/>
            <a:chExt cx="11062139" cy="32973465"/>
          </a:xfrm>
        </p:grpSpPr>
        <p:sp>
          <p:nvSpPr>
            <p:cNvPr id="55" name="Rectangle 5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56" name="Object 5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1310" name="Image" r:id="rId7" imgW="4571280" imgH="1688760" progId="Photoshop.Image.13">
                    <p:embed/>
                  </p:oleObj>
                </mc:Choice>
                <mc:Fallback>
                  <p:oleObj name="Image" r:id="rId7" imgW="4571280" imgH="1688760" progId="Photoshop.Image.13">
                    <p:embed/>
                    <p:pic>
                      <p:nvPicPr>
                        <p:cNvPr id="0" name=""/>
                        <p:cNvPicPr/>
                        <p:nvPr/>
                      </p:nvPicPr>
                      <p:blipFill>
                        <a:blip r:embed="rId4"/>
                        <a:stretch>
                          <a:fillRect/>
                        </a:stretch>
                      </p:blipFill>
                      <p:spPr>
                        <a:xfrm>
                          <a:off x="46915679" y="3349444"/>
                          <a:ext cx="5586150" cy="2063772"/>
                        </a:xfrm>
                        <a:prstGeom prst="rect">
                          <a:avLst/>
                        </a:prstGeom>
                      </p:spPr>
                    </p:pic>
                  </p:oleObj>
                </mc:Fallback>
              </mc:AlternateContent>
            </a:graphicData>
          </a:graphic>
        </p:graphicFrame>
        <p:pic>
          <p:nvPicPr>
            <p:cNvPr id="57" name="Picture 56"/>
            <p:cNvPicPr>
              <a:picLocks noChangeAspect="1"/>
            </p:cNvPicPr>
            <p:nvPr userDrawn="1"/>
          </p:nvPicPr>
          <p:blipFill>
            <a:blip r:embed="rId4"/>
            <a:stretch>
              <a:fillRect/>
            </a:stretch>
          </p:blipFill>
          <p:spPr>
            <a:xfrm>
              <a:off x="44621819" y="7740040"/>
              <a:ext cx="2969584" cy="1370577"/>
            </a:xfrm>
            <a:prstGeom prst="rect">
              <a:avLst/>
            </a:prstGeom>
            <a:ln>
              <a:noFill/>
            </a:ln>
          </p:spPr>
        </p:pic>
        <p:graphicFrame>
          <p:nvGraphicFramePr>
            <p:cNvPr id="58" name="Object 5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1311" name="Image" r:id="rId8" imgW="1574280" imgH="1053720" progId="Photoshop.Image.13">
                    <p:embed/>
                  </p:oleObj>
                </mc:Choice>
                <mc:Fallback>
                  <p:oleObj name="Image" r:id="rId8" imgW="1574280" imgH="1053720" progId="Photoshop.Image.13">
                    <p:embed/>
                    <p:pic>
                      <p:nvPicPr>
                        <p:cNvPr id="0" name=""/>
                        <p:cNvPicPr/>
                        <p:nvPr/>
                      </p:nvPicPr>
                      <p:blipFill>
                        <a:blip r:embed="rId4"/>
                        <a:stretch>
                          <a:fillRect/>
                        </a:stretch>
                      </p:blipFill>
                      <p:spPr>
                        <a:xfrm>
                          <a:off x="44629619" y="12347263"/>
                          <a:ext cx="1482266" cy="992162"/>
                        </a:xfrm>
                        <a:prstGeom prst="rect">
                          <a:avLst/>
                        </a:prstGeom>
                      </p:spPr>
                    </p:pic>
                  </p:oleObj>
                </mc:Fallback>
              </mc:AlternateContent>
            </a:graphicData>
          </a:graphic>
        </p:graphicFrame>
        <p:grpSp>
          <p:nvGrpSpPr>
            <p:cNvPr id="59" name="Group 58"/>
            <p:cNvGrpSpPr/>
            <p:nvPr userDrawn="1"/>
          </p:nvGrpSpPr>
          <p:grpSpPr>
            <a:xfrm>
              <a:off x="44487207" y="29414560"/>
              <a:ext cx="10354213" cy="1265612"/>
              <a:chOff x="44200453" y="28362386"/>
              <a:chExt cx="9771399" cy="1090622"/>
            </a:xfrm>
          </p:grpSpPr>
          <p:sp>
            <p:nvSpPr>
              <p:cNvPr id="61" name="Rounded Rectangle 6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7" descr="http://t2.gstatic.com/images?q=tbn:ANd9GcR4APHC6TT9w54M2zn_pvCiBxUNcspYPoVxirLRphBoJabfSvu7zw">
                <a:hlinkClick r:id="rId9"/>
              </p:cNvPr>
              <p:cNvPicPr>
                <a:picLocks noChangeAspect="1" noChangeArrowheads="1"/>
              </p:cNvPicPr>
              <p:nvPr userDrawn="1"/>
            </p:nvPicPr>
            <p:blipFill>
              <a:blip r:embed="rId4" cstate="print"/>
              <a:srcRect/>
              <a:stretch>
                <a:fillRect/>
              </a:stretch>
            </p:blipFill>
            <p:spPr bwMode="auto">
              <a:xfrm>
                <a:off x="44326393" y="28460718"/>
                <a:ext cx="914401" cy="914399"/>
              </a:xfrm>
              <a:prstGeom prst="rect">
                <a:avLst/>
              </a:prstGeom>
              <a:noFill/>
              <a:ln>
                <a:noFill/>
              </a:ln>
            </p:spPr>
          </p:pic>
          <p:sp>
            <p:nvSpPr>
              <p:cNvPr id="63" name="TextBox 62"/>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grpSp>
      <p:sp>
        <p:nvSpPr>
          <p:cNvPr id="6" name="Rectangle 5"/>
          <p:cNvSpPr/>
          <p:nvPr userDrawn="1"/>
        </p:nvSpPr>
        <p:spPr>
          <a:xfrm>
            <a:off x="0" y="-55065"/>
            <a:ext cx="43891200"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Rectangle 65"/>
          <p:cNvSpPr/>
          <p:nvPr userDrawn="1"/>
        </p:nvSpPr>
        <p:spPr>
          <a:xfrm>
            <a:off x="6096" y="4742487"/>
            <a:ext cx="43891200" cy="274521"/>
          </a:xfrm>
          <a:prstGeom prst="rect">
            <a:avLst/>
          </a:prstGeom>
          <a:gradFill>
            <a:gsLst>
              <a:gs pos="100000">
                <a:srgbClr val="DAE9F6"/>
              </a:gs>
              <a:gs pos="0">
                <a:schemeClr val="accent1">
                  <a:tint val="66000"/>
                  <a:satMod val="160000"/>
                </a:schemeClr>
              </a:gs>
              <a:gs pos="51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TextBox 66"/>
          <p:cNvSpPr txBox="1"/>
          <p:nvPr userDrawn="1"/>
        </p:nvSpPr>
        <p:spPr>
          <a:xfrm>
            <a:off x="44487207" y="31252910"/>
            <a:ext cx="7629577" cy="1399638"/>
          </a:xfrm>
          <a:prstGeom prst="rect">
            <a:avLst/>
          </a:prstGeom>
          <a:noFill/>
        </p:spPr>
        <p:txBody>
          <a:bodyPr wrap="square" lIns="65304" tIns="32651" rIns="65304" bIns="32651" rtlCol="0">
            <a:spAutoFit/>
          </a:bodyPr>
          <a:lstStyle/>
          <a:p>
            <a:pPr marL="400050" indent="-400050">
              <a:lnSpc>
                <a:spcPts val="2600"/>
              </a:lnSpc>
            </a:pPr>
            <a:r>
              <a:rPr lang="en-US" sz="2800" dirty="0" smtClean="0">
                <a:solidFill>
                  <a:schemeClr val="bg1"/>
                </a:solidFill>
              </a:rPr>
              <a:t>© 2015</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400" dirty="0" smtClean="0">
                <a:solidFill>
                  <a:schemeClr val="bg1"/>
                </a:solidFill>
              </a:rPr>
              <a:t>2117 Fourth Street ,</a:t>
            </a:r>
            <a:r>
              <a:rPr lang="en-US" sz="2400" baseline="0" dirty="0" smtClean="0">
                <a:solidFill>
                  <a:schemeClr val="bg1"/>
                </a:solidFill>
              </a:rPr>
              <a:t> Unit C</a:t>
            </a:r>
          </a:p>
          <a:p>
            <a:pPr marL="400050" indent="-400050">
              <a:lnSpc>
                <a:spcPts val="2600"/>
              </a:lnSpc>
            </a:pPr>
            <a:r>
              <a:rPr lang="en-US" sz="2400" baseline="0" dirty="0" smtClean="0">
                <a:solidFill>
                  <a:schemeClr val="bg1"/>
                </a:solidFill>
              </a:rPr>
              <a:t>	Berkeley CA </a:t>
            </a:r>
            <a:r>
              <a:rPr lang="en-US" sz="2000" baseline="0" dirty="0" smtClean="0">
                <a:solidFill>
                  <a:schemeClr val="bg1"/>
                </a:solidFill>
              </a:rPr>
              <a:t>94710</a:t>
            </a:r>
            <a:endParaRPr lang="en-US" sz="2400" baseline="0" dirty="0" smtClean="0">
              <a:solidFill>
                <a:schemeClr val="bg1"/>
              </a:solidFill>
            </a:endParaRPr>
          </a:p>
          <a:p>
            <a:pPr marL="400050" indent="-400050">
              <a:lnSpc>
                <a:spcPts val="2600"/>
              </a:lnSpc>
            </a:pPr>
            <a:r>
              <a:rPr lang="en-US" sz="2400" b="1" baseline="0" dirty="0" smtClean="0">
                <a:solidFill>
                  <a:srgbClr val="FFFF00"/>
                </a:solidFill>
              </a:rPr>
              <a:t>	posterpresenter@gmail.com</a:t>
            </a:r>
            <a:endParaRPr lang="en-US" sz="2800" b="1" dirty="0">
              <a:solidFill>
                <a:srgbClr val="FFFF00"/>
              </a:solidFill>
            </a:endParaRPr>
          </a:p>
        </p:txBody>
      </p:sp>
    </p:spTree>
  </p:cSld>
  <p:clrMap bg1="lt1" tx1="dk1" bg2="lt2" tx2="dk2" accent1="accent1" accent2="accent2" accent3="accent3" accent4="accent4" accent5="accent5" accent6="accent6" hlink="hlink" folHlink="folHlink"/>
  <p:sldLayoutIdLst>
    <p:sldLayoutId id="2147483652"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0" name="Rectangle 39"/>
          <p:cNvSpPr/>
          <p:nvPr userDrawn="1"/>
        </p:nvSpPr>
        <p:spPr>
          <a:xfrm rot="10800000">
            <a:off x="-6419" y="31869601"/>
            <a:ext cx="43891200"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Box 14"/>
          <p:cNvSpPr txBox="1">
            <a:spLocks noChangeArrowheads="1"/>
          </p:cNvSpPr>
          <p:nvPr/>
        </p:nvSpPr>
        <p:spPr bwMode="auto">
          <a:xfrm>
            <a:off x="1484177" y="32306273"/>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2015</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cxnSp>
        <p:nvCxnSpPr>
          <p:cNvPr id="38" name="Straight Connector 37"/>
          <p:cNvCxnSpPr/>
          <p:nvPr/>
        </p:nvCxnSpPr>
        <p:spPr>
          <a:xfrm flipV="1">
            <a:off x="-13946601" y="11526118"/>
            <a:ext cx="13577436" cy="81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grpSp>
        <p:nvGrpSpPr>
          <p:cNvPr id="44" name="Group 43"/>
          <p:cNvGrpSpPr/>
          <p:nvPr userDrawn="1"/>
        </p:nvGrpSpPr>
        <p:grpSpPr>
          <a:xfrm>
            <a:off x="44157839" y="-55065"/>
            <a:ext cx="11062139" cy="32973465"/>
            <a:chOff x="44157839" y="-55065"/>
            <a:chExt cx="11062139" cy="32973465"/>
          </a:xfrm>
        </p:grpSpPr>
        <p:sp>
          <p:nvSpPr>
            <p:cNvPr id="45" name="Rectangle 44"/>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6" name="Object 45"/>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2320"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7" name="Picture 46"/>
            <p:cNvPicPr>
              <a:picLocks noChangeAspect="1"/>
            </p:cNvPicPr>
            <p:nvPr userDrawn="1"/>
          </p:nvPicPr>
          <p:blipFill>
            <a:blip r:embed="rId5"/>
            <a:stretch>
              <a:fillRect/>
            </a:stretch>
          </p:blipFill>
          <p:spPr>
            <a:xfrm>
              <a:off x="44621819" y="7740040"/>
              <a:ext cx="2969584" cy="1370577"/>
            </a:xfrm>
            <a:prstGeom prst="rect">
              <a:avLst/>
            </a:prstGeom>
            <a:ln>
              <a:noFill/>
            </a:ln>
          </p:spPr>
        </p:pic>
        <p:graphicFrame>
          <p:nvGraphicFramePr>
            <p:cNvPr id="48" name="Object 47"/>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2321" name="Image" r:id="rId6" imgW="1574280" imgH="1053720" progId="Photoshop.Image.13">
                    <p:embed/>
                  </p:oleObj>
                </mc:Choice>
                <mc:Fallback>
                  <p:oleObj name="Image" r:id="rId6" imgW="1574280" imgH="1053720" progId="Photoshop.Image.13">
                    <p:embed/>
                    <p:pic>
                      <p:nvPicPr>
                        <p:cNvPr id="0" name=""/>
                        <p:cNvPicPr/>
                        <p:nvPr/>
                      </p:nvPicPr>
                      <p:blipFill>
                        <a:blip r:embed="rId5"/>
                        <a:stretch>
                          <a:fillRect/>
                        </a:stretch>
                      </p:blipFill>
                      <p:spPr>
                        <a:xfrm>
                          <a:off x="44629619" y="12347263"/>
                          <a:ext cx="1482266" cy="992162"/>
                        </a:xfrm>
                        <a:prstGeom prst="rect">
                          <a:avLst/>
                        </a:prstGeom>
                      </p:spPr>
                    </p:pic>
                  </p:oleObj>
                </mc:Fallback>
              </mc:AlternateContent>
            </a:graphicData>
          </a:graphic>
        </p:graphicFrame>
        <p:grpSp>
          <p:nvGrpSpPr>
            <p:cNvPr id="49" name="Group 48"/>
            <p:cNvGrpSpPr/>
            <p:nvPr userDrawn="1"/>
          </p:nvGrpSpPr>
          <p:grpSpPr>
            <a:xfrm>
              <a:off x="44487207" y="29414560"/>
              <a:ext cx="10354213" cy="1265612"/>
              <a:chOff x="44200453" y="28362386"/>
              <a:chExt cx="9771399" cy="1090622"/>
            </a:xfrm>
          </p:grpSpPr>
          <p:sp>
            <p:nvSpPr>
              <p:cNvPr id="51" name="Rounded Rectangle 50"/>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2" name="Picture 7" descr="http://t2.gstatic.com/images?q=tbn:ANd9GcR4APHC6TT9w54M2zn_pvCiBxUNcspYPoVxirLRphBoJabfSvu7zw">
                <a:hlinkClick r:id="rId7"/>
              </p:cNvPr>
              <p:cNvPicPr>
                <a:picLocks noChangeAspect="1" noChangeArrowheads="1"/>
              </p:cNvPicPr>
              <p:nvPr userDrawn="1"/>
            </p:nvPicPr>
            <p:blipFill>
              <a:blip r:embed="rId5" cstate="print"/>
              <a:srcRect/>
              <a:stretch>
                <a:fillRect/>
              </a:stretch>
            </p:blipFill>
            <p:spPr bwMode="auto">
              <a:xfrm>
                <a:off x="44326393" y="28460718"/>
                <a:ext cx="914401" cy="914399"/>
              </a:xfrm>
              <a:prstGeom prst="rect">
                <a:avLst/>
              </a:prstGeom>
              <a:noFill/>
              <a:ln>
                <a:noFill/>
              </a:ln>
            </p:spPr>
          </p:pic>
          <p:sp>
            <p:nvSpPr>
              <p:cNvPr id="53" name="TextBox 52"/>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grpSp>
      <p:grpSp>
        <p:nvGrpSpPr>
          <p:cNvPr id="54" name="Group 53"/>
          <p:cNvGrpSpPr/>
          <p:nvPr userDrawn="1"/>
        </p:nvGrpSpPr>
        <p:grpSpPr>
          <a:xfrm>
            <a:off x="-11225189" y="-1"/>
            <a:ext cx="11018865" cy="32918401"/>
            <a:chOff x="-11225189" y="-1"/>
            <a:chExt cx="11018865" cy="32918401"/>
          </a:xfrm>
        </p:grpSpPr>
        <p:sp>
          <p:nvSpPr>
            <p:cNvPr id="55" name="Rectangle 54"/>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6" name="Straight Connector 55"/>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7" name="Picture 56"/>
            <p:cNvPicPr>
              <a:picLocks noChangeAspect="1"/>
            </p:cNvPicPr>
            <p:nvPr userDrawn="1"/>
          </p:nvPicPr>
          <p:blipFill>
            <a:blip r:embed="rId5"/>
            <a:stretch>
              <a:fillRect/>
            </a:stretch>
          </p:blipFill>
          <p:spPr>
            <a:xfrm>
              <a:off x="-10740740" y="10261718"/>
              <a:ext cx="1597666" cy="1201935"/>
            </a:xfrm>
            <a:prstGeom prst="rect">
              <a:avLst/>
            </a:prstGeom>
          </p:spPr>
        </p:pic>
        <p:pic>
          <p:nvPicPr>
            <p:cNvPr id="58" name="Picture 57"/>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59" name="Group 58"/>
            <p:cNvGrpSpPr/>
            <p:nvPr userDrawn="1"/>
          </p:nvGrpSpPr>
          <p:grpSpPr>
            <a:xfrm>
              <a:off x="-9744993" y="23540957"/>
              <a:ext cx="7531182" cy="2120439"/>
              <a:chOff x="-4470427" y="11016658"/>
              <a:chExt cx="3470785" cy="974220"/>
            </a:xfrm>
          </p:grpSpPr>
          <p:grpSp>
            <p:nvGrpSpPr>
              <p:cNvPr id="65" name="Group 64"/>
              <p:cNvGrpSpPr/>
              <p:nvPr userDrawn="1"/>
            </p:nvGrpSpPr>
            <p:grpSpPr>
              <a:xfrm>
                <a:off x="-2783495" y="11060886"/>
                <a:ext cx="624431" cy="893535"/>
                <a:chOff x="-3958697" y="11117435"/>
                <a:chExt cx="779338" cy="1280430"/>
              </a:xfrm>
            </p:grpSpPr>
            <p:pic>
              <p:nvPicPr>
                <p:cNvPr id="71" name="Picture 70"/>
                <p:cNvPicPr>
                  <a:picLocks noChangeAspect="1"/>
                </p:cNvPicPr>
                <p:nvPr userDrawn="1"/>
              </p:nvPicPr>
              <p:blipFill>
                <a:blip r:embed="rId5"/>
                <a:stretch>
                  <a:fillRect/>
                </a:stretch>
              </p:blipFill>
              <p:spPr>
                <a:xfrm>
                  <a:off x="-3948160" y="11117435"/>
                  <a:ext cx="768801" cy="1090857"/>
                </a:xfrm>
                <a:prstGeom prst="rect">
                  <a:avLst/>
                </a:prstGeom>
              </p:spPr>
            </p:pic>
            <p:sp>
              <p:nvSpPr>
                <p:cNvPr id="72" name="TextBox 71"/>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6" name="Group 65"/>
              <p:cNvGrpSpPr/>
              <p:nvPr userDrawn="1"/>
            </p:nvGrpSpPr>
            <p:grpSpPr>
              <a:xfrm>
                <a:off x="-2033159" y="11060889"/>
                <a:ext cx="1033517" cy="893529"/>
                <a:chOff x="-2921738" y="11200127"/>
                <a:chExt cx="1420279" cy="1227904"/>
              </a:xfrm>
            </p:grpSpPr>
            <p:pic>
              <p:nvPicPr>
                <p:cNvPr id="69" name="Picture 68"/>
                <p:cNvPicPr>
                  <a:picLocks noChangeAspect="1"/>
                </p:cNvPicPr>
                <p:nvPr userDrawn="1"/>
              </p:nvPicPr>
              <p:blipFill>
                <a:blip r:embed="rId5"/>
                <a:stretch>
                  <a:fillRect/>
                </a:stretch>
              </p:blipFill>
              <p:spPr>
                <a:xfrm>
                  <a:off x="-2921738" y="11200127"/>
                  <a:ext cx="1420279" cy="1029694"/>
                </a:xfrm>
                <a:prstGeom prst="rect">
                  <a:avLst/>
                </a:prstGeom>
              </p:spPr>
            </p:pic>
            <p:sp>
              <p:nvSpPr>
                <p:cNvPr id="70" name="TextBox 69"/>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7" name="Picture 66"/>
              <p:cNvPicPr>
                <a:picLocks noChangeAspect="1"/>
              </p:cNvPicPr>
              <p:nvPr userDrawn="1"/>
            </p:nvPicPr>
            <p:blipFill>
              <a:blip r:embed="rId5"/>
              <a:stretch>
                <a:fillRect/>
              </a:stretch>
            </p:blipFill>
            <p:spPr>
              <a:xfrm>
                <a:off x="-4470427" y="11016658"/>
                <a:ext cx="1098742" cy="847761"/>
              </a:xfrm>
              <a:prstGeom prst="rect">
                <a:avLst/>
              </a:prstGeom>
            </p:spPr>
          </p:pic>
          <p:sp>
            <p:nvSpPr>
              <p:cNvPr id="68" name="TextBox 67"/>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60" name="Group 59"/>
            <p:cNvGrpSpPr/>
            <p:nvPr userDrawn="1"/>
          </p:nvGrpSpPr>
          <p:grpSpPr>
            <a:xfrm>
              <a:off x="-10398793" y="27751410"/>
              <a:ext cx="9323012" cy="2453251"/>
              <a:chOff x="-4754996" y="12734136"/>
              <a:chExt cx="4296559" cy="1127128"/>
            </a:xfrm>
          </p:grpSpPr>
          <p:graphicFrame>
            <p:nvGraphicFramePr>
              <p:cNvPr id="61" name="Object 60"/>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2322" name="Image" r:id="rId8" imgW="1828440" imgH="1117440" progId="Photoshop.Image.13">
                      <p:embed/>
                    </p:oleObj>
                  </mc:Choice>
                  <mc:Fallback>
                    <p:oleObj name="Image" r:id="rId8" imgW="1828440" imgH="1117440" progId="Photoshop.Image.13">
                      <p:embed/>
                      <p:pic>
                        <p:nvPicPr>
                          <p:cNvPr id="0" name=""/>
                          <p:cNvPicPr/>
                          <p:nvPr/>
                        </p:nvPicPr>
                        <p:blipFill>
                          <a:blip r:embed="rId5"/>
                          <a:stretch>
                            <a:fillRect/>
                          </a:stretch>
                        </p:blipFill>
                        <p:spPr>
                          <a:xfrm>
                            <a:off x="-4533347" y="12734142"/>
                            <a:ext cx="1828800" cy="1117600"/>
                          </a:xfrm>
                          <a:prstGeom prst="rect">
                            <a:avLst/>
                          </a:prstGeom>
                        </p:spPr>
                      </p:pic>
                    </p:oleObj>
                  </mc:Fallback>
                </mc:AlternateContent>
              </a:graphicData>
            </a:graphic>
          </p:graphicFrame>
          <p:graphicFrame>
            <p:nvGraphicFramePr>
              <p:cNvPr id="62" name="Object 61"/>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2323" name="Image" r:id="rId9" imgW="1828440" imgH="1117440" progId="Photoshop.Image.13">
                      <p:embed/>
                    </p:oleObj>
                  </mc:Choice>
                  <mc:Fallback>
                    <p:oleObj name="Image" r:id="rId9" imgW="1828440" imgH="1117440" progId="Photoshop.Image.13">
                      <p:embed/>
                      <p:pic>
                        <p:nvPicPr>
                          <p:cNvPr id="0" name=""/>
                          <p:cNvPicPr/>
                          <p:nvPr/>
                        </p:nvPicPr>
                        <p:blipFill>
                          <a:blip r:embed="rId5"/>
                          <a:stretch>
                            <a:fillRect/>
                          </a:stretch>
                        </p:blipFill>
                        <p:spPr>
                          <a:xfrm>
                            <a:off x="-2456641" y="12737835"/>
                            <a:ext cx="1828800" cy="1117600"/>
                          </a:xfrm>
                          <a:prstGeom prst="rect">
                            <a:avLst/>
                          </a:prstGeom>
                        </p:spPr>
                      </p:pic>
                    </p:oleObj>
                  </mc:Fallback>
                </mc:AlternateContent>
              </a:graphicData>
            </a:graphic>
          </p:graphicFrame>
          <p:sp>
            <p:nvSpPr>
              <p:cNvPr id="63" name="TextBox 62"/>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4" name="TextBox 63"/>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
        <p:nvSpPr>
          <p:cNvPr id="39" name="Rectangle 38"/>
          <p:cNvSpPr/>
          <p:nvPr userDrawn="1"/>
        </p:nvSpPr>
        <p:spPr>
          <a:xfrm>
            <a:off x="0" y="-55065"/>
            <a:ext cx="43891200"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ounded Rectangle 40"/>
          <p:cNvSpPr/>
          <p:nvPr userDrawn="1"/>
        </p:nvSpPr>
        <p:spPr>
          <a:xfrm>
            <a:off x="29382628" y="5392017"/>
            <a:ext cx="13577436" cy="26757874"/>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ounded Rectangle 41"/>
          <p:cNvSpPr/>
          <p:nvPr userDrawn="1"/>
        </p:nvSpPr>
        <p:spPr>
          <a:xfrm>
            <a:off x="15156882" y="5370818"/>
            <a:ext cx="13577436" cy="26779073"/>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ounded Rectangle 42"/>
          <p:cNvSpPr/>
          <p:nvPr userDrawn="1"/>
        </p:nvSpPr>
        <p:spPr>
          <a:xfrm>
            <a:off x="931136" y="5413216"/>
            <a:ext cx="13577436" cy="26736675"/>
          </a:xfrm>
          <a:prstGeom prst="roundRect">
            <a:avLst>
              <a:gd name="adj" fmla="val 1956"/>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3" name="Rectangle 72"/>
          <p:cNvSpPr/>
          <p:nvPr userDrawn="1"/>
        </p:nvSpPr>
        <p:spPr>
          <a:xfrm>
            <a:off x="6096" y="4742487"/>
            <a:ext cx="43891200" cy="274521"/>
          </a:xfrm>
          <a:prstGeom prst="rect">
            <a:avLst/>
          </a:prstGeom>
          <a:gradFill>
            <a:gsLst>
              <a:gs pos="100000">
                <a:srgbClr val="DAE9F6"/>
              </a:gs>
              <a:gs pos="0">
                <a:schemeClr val="accent1">
                  <a:tint val="66000"/>
                  <a:satMod val="160000"/>
                </a:schemeClr>
              </a:gs>
              <a:gs pos="51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4" name="TextBox 73"/>
          <p:cNvSpPr txBox="1"/>
          <p:nvPr userDrawn="1"/>
        </p:nvSpPr>
        <p:spPr>
          <a:xfrm>
            <a:off x="44483668" y="31169782"/>
            <a:ext cx="7629577" cy="1399638"/>
          </a:xfrm>
          <a:prstGeom prst="rect">
            <a:avLst/>
          </a:prstGeom>
          <a:noFill/>
        </p:spPr>
        <p:txBody>
          <a:bodyPr wrap="square" lIns="65304" tIns="32651" rIns="65304" bIns="32651" rtlCol="0">
            <a:spAutoFit/>
          </a:bodyPr>
          <a:lstStyle/>
          <a:p>
            <a:pPr marL="400050" indent="-400050">
              <a:lnSpc>
                <a:spcPts val="2600"/>
              </a:lnSpc>
            </a:pPr>
            <a:r>
              <a:rPr lang="en-US" sz="2800" dirty="0" smtClean="0">
                <a:solidFill>
                  <a:schemeClr val="bg1"/>
                </a:solidFill>
              </a:rPr>
              <a:t>© 2015</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400" dirty="0" smtClean="0">
                <a:solidFill>
                  <a:schemeClr val="bg1"/>
                </a:solidFill>
              </a:rPr>
              <a:t>2117 Fourth Street ,</a:t>
            </a:r>
            <a:r>
              <a:rPr lang="en-US" sz="2400" baseline="0" dirty="0" smtClean="0">
                <a:solidFill>
                  <a:schemeClr val="bg1"/>
                </a:solidFill>
              </a:rPr>
              <a:t> Unit C</a:t>
            </a:r>
          </a:p>
          <a:p>
            <a:pPr marL="400050" indent="-400050">
              <a:lnSpc>
                <a:spcPts val="2600"/>
              </a:lnSpc>
            </a:pPr>
            <a:r>
              <a:rPr lang="en-US" sz="2400" baseline="0" dirty="0" smtClean="0">
                <a:solidFill>
                  <a:schemeClr val="bg1"/>
                </a:solidFill>
              </a:rPr>
              <a:t>	Berkeley CA </a:t>
            </a:r>
            <a:r>
              <a:rPr lang="en-US" sz="2000" baseline="0" dirty="0" smtClean="0">
                <a:solidFill>
                  <a:schemeClr val="bg1"/>
                </a:solidFill>
              </a:rPr>
              <a:t>94710</a:t>
            </a:r>
            <a:endParaRPr lang="en-US" sz="2400" baseline="0" dirty="0" smtClean="0">
              <a:solidFill>
                <a:schemeClr val="bg1"/>
              </a:solidFill>
            </a:endParaRPr>
          </a:p>
          <a:p>
            <a:pPr marL="400050" indent="-400050">
              <a:lnSpc>
                <a:spcPts val="2600"/>
              </a:lnSpc>
            </a:pPr>
            <a:r>
              <a:rPr lang="en-US" sz="2400" b="1" baseline="0" dirty="0" smtClean="0">
                <a:solidFill>
                  <a:srgbClr val="FFFF00"/>
                </a:solidFill>
              </a:rPr>
              <a:t>	posterpresenter@gmail.com</a:t>
            </a:r>
            <a:endParaRPr lang="en-US" sz="2800" b="1" dirty="0">
              <a:solidFill>
                <a:srgbClr val="FFFF00"/>
              </a:solidFill>
            </a:endParaRPr>
          </a:p>
        </p:txBody>
      </p:sp>
    </p:spTree>
  </p:cSld>
  <p:clrMap bg1="lt1" tx1="dk1" bg2="lt2" tx2="dk2" accent1="accent1" accent2="accent2" accent3="accent3" accent4="accent4" accent5="accent5" accent6="accent6" hlink="hlink" folHlink="folHlink"/>
  <p:sldLayoutIdLst>
    <p:sldLayoutId id="2147483658"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 name="Text Box 14"/>
          <p:cNvSpPr txBox="1">
            <a:spLocks noChangeArrowheads="1"/>
          </p:cNvSpPr>
          <p:nvPr/>
        </p:nvSpPr>
        <p:spPr bwMode="auto">
          <a:xfrm>
            <a:off x="1484177" y="32232601"/>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2012</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grpSp>
        <p:nvGrpSpPr>
          <p:cNvPr id="43" name="Group 42"/>
          <p:cNvGrpSpPr/>
          <p:nvPr userDrawn="1"/>
        </p:nvGrpSpPr>
        <p:grpSpPr>
          <a:xfrm>
            <a:off x="44157839" y="-55065"/>
            <a:ext cx="11062139" cy="32973465"/>
            <a:chOff x="44157839" y="-55065"/>
            <a:chExt cx="11062139" cy="32973465"/>
          </a:xfrm>
        </p:grpSpPr>
        <p:sp>
          <p:nvSpPr>
            <p:cNvPr id="44" name="Rectangle 43"/>
            <p:cNvSpPr/>
            <p:nvPr userDrawn="1"/>
          </p:nvSpPr>
          <p:spPr>
            <a:xfrm>
              <a:off x="44157839" y="-55065"/>
              <a:ext cx="11062139" cy="32973465"/>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algn="ctr"/>
              <a:r>
                <a:rPr lang="en-US" sz="4000" b="1" spc="600" dirty="0" smtClean="0">
                  <a:solidFill>
                    <a:schemeClr val="bg1"/>
                  </a:solidFill>
                  <a:latin typeface="Trebuchet MS" pitchFamily="34" charset="0"/>
                </a:rPr>
                <a:t>QUICK START (cont.)</a:t>
              </a:r>
            </a:p>
            <a:p>
              <a:pPr algn="ctr"/>
              <a:endParaRPr lang="en-US" sz="36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How to change the template color theme</a:t>
              </a:r>
            </a:p>
            <a:p>
              <a:pPr marL="0" marR="0" lvl="2" indent="0" algn="l" defTabSz="114300"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You can easily change the color theme of your poster by going to the DESIGN menu, click on COLORS, and choose the color theme of your choice. You can </a:t>
              </a:r>
              <a:r>
                <a:rPr lang="en-US" sz="2400" b="0" spc="0" baseline="0" dirty="0" smtClean="0">
                  <a:solidFill>
                    <a:schemeClr val="bg1">
                      <a:lumMod val="75000"/>
                    </a:schemeClr>
                  </a:solidFill>
                  <a:latin typeface="Trebuchet MS" pitchFamily="34" charset="0"/>
                </a:rPr>
                <a:t>also create your own color theme.</a:t>
              </a:r>
            </a:p>
            <a:p>
              <a:pPr marL="0" marR="0" lvl="2"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endParaRPr lang="en-US" sz="2400" b="0" baseline="0" dirty="0" smtClean="0">
                <a:solidFill>
                  <a:schemeClr val="bg1">
                    <a:lumMod val="75000"/>
                  </a:schemeClr>
                </a:solidFill>
                <a:latin typeface="Trebuchet MS" pitchFamily="34" charset="0"/>
              </a:endParaRPr>
            </a:p>
            <a:p>
              <a:pPr marL="0" indent="0" algn="l" defTabSz="114300"/>
              <a:r>
                <a:rPr lang="en-US" sz="2400" b="0" baseline="0" dirty="0" smtClean="0">
                  <a:solidFill>
                    <a:schemeClr val="bg1">
                      <a:lumMod val="75000"/>
                    </a:schemeClr>
                  </a:solidFill>
                  <a:latin typeface="Trebuchet MS" pitchFamily="34" charset="0"/>
                </a:rPr>
                <a:t>You can also manually change the color of your background by going to VIEW &gt; SLIDE MASTER.  After you finish working on the master be sure to go to VIEW &gt; NORMAL to continue working on your poster.</a:t>
              </a:r>
            </a:p>
            <a:p>
              <a:pPr marL="0"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Text</a:t>
              </a:r>
            </a:p>
            <a:p>
              <a:pPr marL="3265488" lvl="2" indent="0" algn="l" defTabSz="114300"/>
              <a:r>
                <a:rPr lang="en-US" sz="2400" b="0" baseline="0" dirty="0" smtClean="0">
                  <a:solidFill>
                    <a:schemeClr val="bg1">
                      <a:lumMod val="75000"/>
                    </a:schemeClr>
                  </a:solidFill>
                  <a:latin typeface="Trebuchet MS" pitchFamily="34" charset="0"/>
                </a:rPr>
                <a:t>The template comes with a number of pre-formatted placeholders for headers and text blocks. You can add more blocks by copying and pasting the existing ones or by adding a text box from the HOME menu. </a:t>
              </a:r>
            </a:p>
            <a:p>
              <a:pPr marL="1518341" lvl="2"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lang="en-US" sz="2400" b="0" baseline="0" dirty="0" smtClean="0">
                  <a:solidFill>
                    <a:schemeClr val="bg1">
                      <a:lumMod val="75000"/>
                    </a:schemeClr>
                  </a:solidFill>
                  <a:latin typeface="Trebuchet MS" pitchFamily="34" charset="0"/>
                </a:rPr>
                <a:t> </a:t>
              </a:r>
              <a:r>
                <a:rPr kumimoji="0" lang="en-US" sz="3200" b="1" i="0" u="none" strike="noStrike" kern="1200" cap="none" spc="0" normalizeH="0" baseline="0" noProof="0" dirty="0" smtClean="0">
                  <a:ln>
                    <a:noFill/>
                  </a:ln>
                  <a:solidFill>
                    <a:srgbClr val="FFC000"/>
                  </a:solidFill>
                  <a:effectLst/>
                  <a:uLnTx/>
                  <a:uFillTx/>
                  <a:latin typeface="Trebuchet MS" pitchFamily="34" charset="0"/>
                </a:rPr>
                <a:t>Text size</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Adjust the size of your text based on how much content you have to present. The default template text offers a good starting point. Follow the conference requirements.</a:t>
              </a:r>
              <a:endParaRPr lang="en-US" sz="2400" b="0" baseline="0" dirty="0" smtClean="0">
                <a:solidFill>
                  <a:schemeClr val="bg1">
                    <a:lumMod val="75000"/>
                  </a:schemeClr>
                </a:solidFill>
                <a:latin typeface="Trebuchet MS" pitchFamily="34" charset="0"/>
              </a:endParaRPr>
            </a:p>
            <a:p>
              <a:pPr marL="1518341" lvl="2" indent="0" algn="l" defTabSz="114300"/>
              <a:endParaRPr lang="en-US" sz="2400" b="0" baseline="0" dirty="0" smtClean="0">
                <a:solidFill>
                  <a:schemeClr val="bg1">
                    <a:lumMod val="75000"/>
                  </a:schemeClr>
                </a:solidFill>
                <a:latin typeface="Trebuchet MS" pitchFamily="34" charset="0"/>
              </a:endParaRPr>
            </a:p>
            <a:p>
              <a:pPr algn="ctr"/>
              <a:r>
                <a:rPr lang="en-US" sz="3200" b="1" baseline="0" dirty="0" smtClean="0">
                  <a:solidFill>
                    <a:srgbClr val="FFC000"/>
                  </a:solidFill>
                  <a:latin typeface="Trebuchet MS" pitchFamily="34" charset="0"/>
                </a:rPr>
                <a:t>How to add Tables</a:t>
              </a:r>
            </a:p>
            <a:p>
              <a:pPr marL="1730375" lvl="1" indent="0" algn="l" defTabSz="114300"/>
              <a:r>
                <a:rPr lang="en-US" sz="2400" b="0" baseline="0" dirty="0" smtClean="0">
                  <a:solidFill>
                    <a:schemeClr val="bg1">
                      <a:lumMod val="75000"/>
                    </a:schemeClr>
                  </a:solidFill>
                  <a:latin typeface="Trebuchet MS" pitchFamily="34" charset="0"/>
                </a:rPr>
                <a:t>To add a table from scratch go to the INSERT menu and </a:t>
              </a:r>
              <a:br>
                <a:rPr lang="en-US" sz="2400" b="0" baseline="0" dirty="0" smtClean="0">
                  <a:solidFill>
                    <a:schemeClr val="bg1">
                      <a:lumMod val="75000"/>
                    </a:schemeClr>
                  </a:solidFill>
                  <a:latin typeface="Trebuchet MS" pitchFamily="34" charset="0"/>
                </a:rPr>
              </a:br>
              <a:r>
                <a:rPr lang="en-US" sz="2400" b="0" baseline="0" dirty="0" smtClean="0">
                  <a:solidFill>
                    <a:schemeClr val="bg1">
                      <a:lumMod val="75000"/>
                    </a:schemeClr>
                  </a:solidFill>
                  <a:latin typeface="Trebuchet MS" pitchFamily="34" charset="0"/>
                </a:rPr>
                <a:t>click on TABLE. A drop-down box will help you select rows and columns. </a:t>
              </a:r>
            </a:p>
            <a:p>
              <a:pPr marL="0" lvl="0" indent="0" algn="l" defTabSz="114300"/>
              <a:r>
                <a:rPr lang="en-US" sz="2400" b="0" baseline="0" dirty="0" smtClean="0">
                  <a:solidFill>
                    <a:schemeClr val="bg1">
                      <a:lumMod val="75000"/>
                    </a:schemeClr>
                  </a:solidFill>
                  <a:latin typeface="Trebuchet MS" pitchFamily="34" charset="0"/>
                </a:rPr>
                <a:t>You can also copy and a paste a table from Word or another PowerPoint document. A pasted table may need to be re-formatted by RIGHT-CLICK &gt; FORMAT SHAPE, TEXT BOX, Margins.</a:t>
              </a:r>
            </a:p>
            <a:p>
              <a:pPr marL="0" lvl="0" indent="0" algn="l" defTabSz="114300"/>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Graphs / Charts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You can simply copy and paste charts and graphs from Excel or Word. Some reformatting may be required depending on how the original document has been created.</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change the column configuration</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RIGHT-CLICK on the poster background and select LAYOUT to see the column options available for this template. The poster columns can also be customized on the Master. VIEW &gt; MASTER.</a:t>
              </a:r>
            </a:p>
            <a:p>
              <a:pPr marL="0" marR="0" lvl="0" indent="0" algn="ctr" defTabSz="1518341" rtl="0" eaLnBrk="1" fontAlgn="auto" latinLnBrk="0" hangingPunct="1">
                <a:lnSpc>
                  <a:spcPct val="100000"/>
                </a:lnSpc>
                <a:spcBef>
                  <a:spcPts val="0"/>
                </a:spcBef>
                <a:spcAft>
                  <a:spcPts val="0"/>
                </a:spcAft>
                <a:buClrTx/>
                <a:buSzTx/>
                <a:buFontTx/>
                <a:buNone/>
                <a:tabLst/>
                <a:defRPr/>
              </a:pPr>
              <a:endParaRPr kumimoji="0" lang="en-US" sz="3200" b="1" i="0" u="none" strike="noStrike" kern="1200" cap="none" spc="0" normalizeH="0" baseline="0" noProof="0" dirty="0" smtClean="0">
                <a:ln>
                  <a:noFill/>
                </a:ln>
                <a:solidFill>
                  <a:srgbClr val="FFC000"/>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How to remove the info bars</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If you are working in PowerPoint for Windows and have finished your poster, save as PDF and the bars will not be included. You can also delete them by going to VIEW &gt; MASTER. On the Mac adjust the Page-Setup to match the Page-Setup in PowerPoint before you create a PDF. You can also delete them from the Slide Master.</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Save your work</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Save your template as a PowerPoint document. For printing, save as PowerPoint or “Print-quality” PDF.</a:t>
              </a:r>
            </a:p>
            <a:p>
              <a:pPr marL="0" marR="0" lvl="0" indent="0" algn="l" defTabSz="114300" rtl="0" eaLnBrk="1" fontAlgn="auto" latinLnBrk="0" hangingPunct="1">
                <a:lnSpc>
                  <a:spcPct val="100000"/>
                </a:lnSpc>
                <a:spcBef>
                  <a:spcPts val="0"/>
                </a:spcBef>
                <a:spcAft>
                  <a:spcPts val="0"/>
                </a:spcAft>
                <a:buClrTx/>
                <a:buSzTx/>
                <a:buFontTx/>
                <a:buNone/>
                <a:tabLst/>
                <a:defRPr/>
              </a:pPr>
              <a:endParaRPr lang="en-US" sz="2400" b="0" baseline="0" dirty="0" smtClean="0">
                <a:solidFill>
                  <a:schemeClr val="bg1">
                    <a:lumMod val="75000"/>
                  </a:schemeClr>
                </a:solidFill>
                <a:latin typeface="Trebuchet MS" pitchFamily="34" charset="0"/>
              </a:endParaRPr>
            </a:p>
            <a:p>
              <a:pPr marL="0" marR="0" lvl="0" indent="0" algn="ctr" defTabSz="1518341"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smtClean="0">
                  <a:ln>
                    <a:noFill/>
                  </a:ln>
                  <a:solidFill>
                    <a:srgbClr val="FFC000"/>
                  </a:solidFill>
                  <a:effectLst/>
                  <a:uLnTx/>
                  <a:uFillTx/>
                  <a:latin typeface="Trebuchet MS" pitchFamily="34" charset="0"/>
                </a:rPr>
                <a:t>Print your poster</a:t>
              </a:r>
            </a:p>
            <a:p>
              <a:pPr marL="0" marR="0" lvl="0" indent="0" algn="l" defTabSz="1143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prstClr val="white">
                      <a:lumMod val="75000"/>
                    </a:prstClr>
                  </a:solidFill>
                  <a:effectLst/>
                  <a:uLnTx/>
                  <a:uFillTx/>
                  <a:latin typeface="Trebuchet MS" pitchFamily="34" charset="0"/>
                </a:rPr>
                <a:t>When you are ready to have your poster printed go online to PosterPresentations.com and click on the “Order Your Poster” button. Choose the poster type the best suits your needs and submit your order. If you submit a PowerPoint document you will be receiving a PDF proof for your approval prior to printing. If your order is placed and paid for before noon, Pacific, Monday through Friday, your order will ship out that same day. Next day, Second day, Third day, and Free Ground services are offered. Go to PosterPresentations.com for more information.</a:t>
              </a:r>
            </a:p>
            <a:p>
              <a:pPr marL="0" marR="0" lvl="0" indent="0" algn="l" defTabSz="1143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smtClean="0">
                <a:ln>
                  <a:noFill/>
                </a:ln>
                <a:solidFill>
                  <a:prstClr val="white">
                    <a:lumMod val="75000"/>
                  </a:prstClr>
                </a:solidFill>
                <a:effectLst/>
                <a:uLnTx/>
                <a:uFillTx/>
                <a:latin typeface="Trebuchet MS" pitchFamily="34" charset="0"/>
              </a:endParaRPr>
            </a:p>
          </p:txBody>
        </p:sp>
        <p:graphicFrame>
          <p:nvGraphicFramePr>
            <p:cNvPr id="45" name="Object 44"/>
            <p:cNvGraphicFramePr>
              <a:graphicFrameLocks noChangeAspect="1"/>
            </p:cNvGraphicFramePr>
            <p:nvPr userDrawn="1">
              <p:extLst>
                <p:ext uri="{D42A27DB-BD31-4B8C-83A1-F6EECF244321}">
                  <p14:modId xmlns:p14="http://schemas.microsoft.com/office/powerpoint/2010/main" val="262704017"/>
                </p:ext>
              </p:extLst>
            </p:nvPr>
          </p:nvGraphicFramePr>
          <p:xfrm>
            <a:off x="46915679" y="3349444"/>
            <a:ext cx="5586150" cy="2063772"/>
          </p:xfrm>
          <a:graphic>
            <a:graphicData uri="http://schemas.openxmlformats.org/presentationml/2006/ole">
              <mc:AlternateContent xmlns:mc="http://schemas.openxmlformats.org/markup-compatibility/2006">
                <mc:Choice xmlns:v="urn:schemas-microsoft-com:vml" Requires="v">
                  <p:oleObj spid="_x0000_s3344" name="Image" r:id="rId4" imgW="4571280" imgH="1688760" progId="Photoshop.Image.13">
                    <p:embed/>
                  </p:oleObj>
                </mc:Choice>
                <mc:Fallback>
                  <p:oleObj name="Image" r:id="rId4" imgW="4571280" imgH="1688760" progId="Photoshop.Image.13">
                    <p:embed/>
                    <p:pic>
                      <p:nvPicPr>
                        <p:cNvPr id="0" name=""/>
                        <p:cNvPicPr/>
                        <p:nvPr/>
                      </p:nvPicPr>
                      <p:blipFill>
                        <a:blip r:embed="rId5"/>
                        <a:stretch>
                          <a:fillRect/>
                        </a:stretch>
                      </p:blipFill>
                      <p:spPr>
                        <a:xfrm>
                          <a:off x="46915679" y="3349444"/>
                          <a:ext cx="5586150" cy="2063772"/>
                        </a:xfrm>
                        <a:prstGeom prst="rect">
                          <a:avLst/>
                        </a:prstGeom>
                      </p:spPr>
                    </p:pic>
                  </p:oleObj>
                </mc:Fallback>
              </mc:AlternateContent>
            </a:graphicData>
          </a:graphic>
        </p:graphicFrame>
        <p:pic>
          <p:nvPicPr>
            <p:cNvPr id="46" name="Picture 45"/>
            <p:cNvPicPr>
              <a:picLocks noChangeAspect="1"/>
            </p:cNvPicPr>
            <p:nvPr userDrawn="1"/>
          </p:nvPicPr>
          <p:blipFill>
            <a:blip r:embed="rId5"/>
            <a:stretch>
              <a:fillRect/>
            </a:stretch>
          </p:blipFill>
          <p:spPr>
            <a:xfrm>
              <a:off x="44621819" y="7740040"/>
              <a:ext cx="2969584" cy="1370577"/>
            </a:xfrm>
            <a:prstGeom prst="rect">
              <a:avLst/>
            </a:prstGeom>
            <a:ln>
              <a:noFill/>
            </a:ln>
          </p:spPr>
        </p:pic>
        <p:graphicFrame>
          <p:nvGraphicFramePr>
            <p:cNvPr id="47" name="Object 46"/>
            <p:cNvGraphicFramePr>
              <a:graphicFrameLocks noChangeAspect="1"/>
            </p:cNvGraphicFramePr>
            <p:nvPr userDrawn="1">
              <p:extLst>
                <p:ext uri="{D42A27DB-BD31-4B8C-83A1-F6EECF244321}">
                  <p14:modId xmlns:p14="http://schemas.microsoft.com/office/powerpoint/2010/main" val="2040245264"/>
                </p:ext>
              </p:extLst>
            </p:nvPr>
          </p:nvGraphicFramePr>
          <p:xfrm>
            <a:off x="44629619" y="12347263"/>
            <a:ext cx="1482266" cy="992162"/>
          </p:xfrm>
          <a:graphic>
            <a:graphicData uri="http://schemas.openxmlformats.org/presentationml/2006/ole">
              <mc:AlternateContent xmlns:mc="http://schemas.openxmlformats.org/markup-compatibility/2006">
                <mc:Choice xmlns:v="urn:schemas-microsoft-com:vml" Requires="v">
                  <p:oleObj spid="_x0000_s3345" name="Image" r:id="rId6" imgW="1574280" imgH="1053720" progId="Photoshop.Image.13">
                    <p:embed/>
                  </p:oleObj>
                </mc:Choice>
                <mc:Fallback>
                  <p:oleObj name="Image" r:id="rId6" imgW="1574280" imgH="1053720" progId="Photoshop.Image.13">
                    <p:embed/>
                    <p:pic>
                      <p:nvPicPr>
                        <p:cNvPr id="0" name=""/>
                        <p:cNvPicPr/>
                        <p:nvPr/>
                      </p:nvPicPr>
                      <p:blipFill>
                        <a:blip r:embed="rId5"/>
                        <a:stretch>
                          <a:fillRect/>
                        </a:stretch>
                      </p:blipFill>
                      <p:spPr>
                        <a:xfrm>
                          <a:off x="44629619" y="12347263"/>
                          <a:ext cx="1482266" cy="992162"/>
                        </a:xfrm>
                        <a:prstGeom prst="rect">
                          <a:avLst/>
                        </a:prstGeom>
                      </p:spPr>
                    </p:pic>
                  </p:oleObj>
                </mc:Fallback>
              </mc:AlternateContent>
            </a:graphicData>
          </a:graphic>
        </p:graphicFrame>
        <p:grpSp>
          <p:nvGrpSpPr>
            <p:cNvPr id="48" name="Group 47"/>
            <p:cNvGrpSpPr/>
            <p:nvPr userDrawn="1"/>
          </p:nvGrpSpPr>
          <p:grpSpPr>
            <a:xfrm>
              <a:off x="44487207" y="29414560"/>
              <a:ext cx="10354213" cy="1265612"/>
              <a:chOff x="44200453" y="28362386"/>
              <a:chExt cx="9771399" cy="1090622"/>
            </a:xfrm>
          </p:grpSpPr>
          <p:sp>
            <p:nvSpPr>
              <p:cNvPr id="50" name="Rounded Rectangle 49"/>
              <p:cNvSpPr/>
              <p:nvPr userDrawn="1"/>
            </p:nvSpPr>
            <p:spPr>
              <a:xfrm>
                <a:off x="44200453" y="28362386"/>
                <a:ext cx="9771398" cy="1090622"/>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 name="Picture 7" descr="http://t2.gstatic.com/images?q=tbn:ANd9GcR4APHC6TT9w54M2zn_pvCiBxUNcspYPoVxirLRphBoJabfSvu7zw">
                <a:hlinkClick r:id="rId7"/>
              </p:cNvPr>
              <p:cNvPicPr>
                <a:picLocks noChangeAspect="1" noChangeArrowheads="1"/>
              </p:cNvPicPr>
              <p:nvPr userDrawn="1"/>
            </p:nvPicPr>
            <p:blipFill>
              <a:blip r:embed="rId5" cstate="print"/>
              <a:srcRect/>
              <a:stretch>
                <a:fillRect/>
              </a:stretch>
            </p:blipFill>
            <p:spPr bwMode="auto">
              <a:xfrm>
                <a:off x="44326393" y="28460718"/>
                <a:ext cx="914401" cy="914399"/>
              </a:xfrm>
              <a:prstGeom prst="rect">
                <a:avLst/>
              </a:prstGeom>
              <a:noFill/>
              <a:ln>
                <a:noFill/>
              </a:ln>
            </p:spPr>
          </p:pic>
          <p:sp>
            <p:nvSpPr>
              <p:cNvPr id="52" name="TextBox 51"/>
              <p:cNvSpPr txBox="1"/>
              <p:nvPr userDrawn="1"/>
            </p:nvSpPr>
            <p:spPr>
              <a:xfrm>
                <a:off x="45300663" y="28552305"/>
                <a:ext cx="8671189" cy="716099"/>
              </a:xfrm>
              <a:prstGeom prst="rect">
                <a:avLst/>
              </a:prstGeom>
              <a:noFill/>
              <a:ln>
                <a:noFill/>
              </a:ln>
            </p:spPr>
            <p:txBody>
              <a:bodyPr wrap="square" rtlCol="0">
                <a:spAutoFit/>
              </a:bodyPr>
              <a:lstStyle/>
              <a:p>
                <a:r>
                  <a:rPr lang="en-US" sz="2400" dirty="0" smtClean="0">
                    <a:solidFill>
                      <a:schemeClr val="tx2"/>
                    </a:solidFill>
                    <a:latin typeface="Trebuchet MS" pitchFamily="34" charset="0"/>
                  </a:rPr>
                  <a:t>Student</a:t>
                </a:r>
                <a:r>
                  <a:rPr lang="en-US" sz="2400" baseline="0" dirty="0" smtClean="0">
                    <a:solidFill>
                      <a:schemeClr val="tx2"/>
                    </a:solidFill>
                    <a:latin typeface="Trebuchet MS" pitchFamily="34" charset="0"/>
                  </a:rPr>
                  <a:t> discounts are available on our </a:t>
                </a:r>
                <a:r>
                  <a:rPr lang="en-US" sz="2400" baseline="0" dirty="0" err="1" smtClean="0">
                    <a:solidFill>
                      <a:schemeClr val="tx2"/>
                    </a:solidFill>
                    <a:latin typeface="Trebuchet MS" pitchFamily="34" charset="0"/>
                  </a:rPr>
                  <a:t>Facebook</a:t>
                </a:r>
                <a:r>
                  <a:rPr lang="en-US" sz="2400" baseline="0" dirty="0" smtClean="0">
                    <a:solidFill>
                      <a:schemeClr val="tx2"/>
                    </a:solidFill>
                    <a:latin typeface="Trebuchet MS" pitchFamily="34" charset="0"/>
                  </a:rPr>
                  <a:t> page.</a:t>
                </a:r>
                <a:br>
                  <a:rPr lang="en-US" sz="2400" baseline="0" dirty="0" smtClean="0">
                    <a:solidFill>
                      <a:schemeClr val="tx2"/>
                    </a:solidFill>
                    <a:latin typeface="Trebuchet MS" pitchFamily="34" charset="0"/>
                  </a:rPr>
                </a:br>
                <a:r>
                  <a:rPr lang="en-US" sz="2400" baseline="0" dirty="0" smtClean="0">
                    <a:solidFill>
                      <a:schemeClr val="tx2"/>
                    </a:solidFill>
                    <a:latin typeface="Trebuchet MS" pitchFamily="34" charset="0"/>
                  </a:rPr>
                  <a:t>Go to </a:t>
                </a:r>
                <a:r>
                  <a:rPr lang="en-US" sz="2400" u="sng" baseline="0" dirty="0" smtClean="0">
                    <a:solidFill>
                      <a:schemeClr val="tx2"/>
                    </a:solidFill>
                    <a:latin typeface="Trebuchet MS" pitchFamily="34" charset="0"/>
                  </a:rPr>
                  <a:t>PosterPresentations.com</a:t>
                </a:r>
                <a:r>
                  <a:rPr lang="en-US" sz="2400" baseline="0" dirty="0" smtClean="0">
                    <a:solidFill>
                      <a:schemeClr val="tx2"/>
                    </a:solidFill>
                    <a:latin typeface="Trebuchet MS" pitchFamily="34" charset="0"/>
                  </a:rPr>
                  <a:t> and click on the FB icon. </a:t>
                </a:r>
                <a:endParaRPr lang="en-US" sz="2400" dirty="0">
                  <a:solidFill>
                    <a:schemeClr val="tx2"/>
                  </a:solidFill>
                  <a:latin typeface="Trebuchet MS" pitchFamily="34" charset="0"/>
                </a:endParaRPr>
              </a:p>
            </p:txBody>
          </p:sp>
        </p:grpSp>
      </p:grpSp>
      <p:grpSp>
        <p:nvGrpSpPr>
          <p:cNvPr id="53" name="Group 52"/>
          <p:cNvGrpSpPr/>
          <p:nvPr userDrawn="1"/>
        </p:nvGrpSpPr>
        <p:grpSpPr>
          <a:xfrm>
            <a:off x="-11225189" y="-1"/>
            <a:ext cx="11018865" cy="32918401"/>
            <a:chOff x="-11225189" y="-1"/>
            <a:chExt cx="11018865" cy="32918401"/>
          </a:xfrm>
        </p:grpSpPr>
        <p:sp>
          <p:nvSpPr>
            <p:cNvPr id="54" name="Rectangle 53"/>
            <p:cNvSpPr/>
            <p:nvPr/>
          </p:nvSpPr>
          <p:spPr>
            <a:xfrm>
              <a:off x="-11216136" y="-1"/>
              <a:ext cx="11009812" cy="32918401"/>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457200" tIns="457200" rIns="457200" bIns="0" rtlCol="0" anchor="t" anchorCtr="0"/>
            <a:lstStyle/>
            <a:p>
              <a:pPr marL="0" marR="0" indent="0" algn="ctr" defTabSz="1518341" rtl="0" eaLnBrk="1" fontAlgn="auto" latinLnBrk="0" hangingPunct="1">
                <a:lnSpc>
                  <a:spcPct val="100000"/>
                </a:lnSpc>
                <a:spcBef>
                  <a:spcPts val="0"/>
                </a:spcBef>
                <a:spcAft>
                  <a:spcPts val="0"/>
                </a:spcAft>
                <a:buClrTx/>
                <a:buSzTx/>
                <a:buFontTx/>
                <a:buNone/>
                <a:tabLst/>
                <a:defRPr/>
              </a:pPr>
              <a:r>
                <a:rPr lang="en-US" sz="3200" b="1" spc="0" dirty="0" smtClean="0">
                  <a:solidFill>
                    <a:srgbClr val="FF0000"/>
                  </a:solidFill>
                  <a:latin typeface="Trebuchet MS" pitchFamily="34" charset="0"/>
                </a:rPr>
                <a:t>(—THIS SIDEBAR DOES NOT PRINT—)</a:t>
              </a:r>
              <a:endParaRPr lang="en-US" sz="3200" b="1" spc="600"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DESIGN</a:t>
              </a:r>
              <a:r>
                <a:rPr lang="en-US" sz="4000" b="1" spc="600" baseline="0" dirty="0" smtClean="0">
                  <a:solidFill>
                    <a:schemeClr val="bg1"/>
                  </a:solidFill>
                  <a:latin typeface="Trebuchet MS" pitchFamily="34" charset="0"/>
                </a:rPr>
                <a:t> </a:t>
              </a:r>
              <a:r>
                <a:rPr lang="en-US" sz="4000" b="1" spc="600" dirty="0" smtClean="0">
                  <a:solidFill>
                    <a:schemeClr val="bg1"/>
                  </a:solidFill>
                  <a:latin typeface="Trebuchet MS" pitchFamily="34" charset="0"/>
                </a:rPr>
                <a:t>GUIDE</a:t>
              </a:r>
            </a:p>
            <a:p>
              <a:pPr algn="ctr"/>
              <a:endParaRPr lang="en-US" sz="2800" b="1" dirty="0" smtClean="0">
                <a:latin typeface="Trebuchet MS" pitchFamily="34" charset="0"/>
              </a:endParaRPr>
            </a:p>
            <a:p>
              <a:pPr defTabSz="3765639"/>
              <a:r>
                <a:rPr lang="en-US" sz="2800" i="0" dirty="0" smtClean="0">
                  <a:latin typeface="Trebuchet MS" pitchFamily="34" charset="0"/>
                </a:rPr>
                <a:t>This PowerPoint</a:t>
              </a:r>
              <a:r>
                <a:rPr lang="en-US" sz="2800" i="0" baseline="0" dirty="0" smtClean="0">
                  <a:latin typeface="Trebuchet MS" pitchFamily="34" charset="0"/>
                </a:rPr>
                <a:t> </a:t>
              </a:r>
              <a:r>
                <a:rPr lang="en-US" sz="2800" i="0" dirty="0" smtClean="0">
                  <a:latin typeface="Trebuchet MS" pitchFamily="34" charset="0"/>
                </a:rPr>
                <a:t>2007 template produces</a:t>
              </a:r>
              <a:r>
                <a:rPr lang="en-US" sz="2800" i="0" baseline="0" dirty="0" smtClean="0">
                  <a:latin typeface="Trebuchet MS" pitchFamily="34" charset="0"/>
                </a:rPr>
                <a:t> </a:t>
              </a:r>
              <a:r>
                <a:rPr lang="en-US" sz="2800" i="0" dirty="0" smtClean="0">
                  <a:latin typeface="Trebuchet MS" pitchFamily="34" charset="0"/>
                </a:rPr>
                <a:t>a 36”x48” presentation poster. </a:t>
              </a:r>
              <a:r>
                <a:rPr lang="en-US" sz="2800" dirty="0" smtClean="0">
                  <a:latin typeface="Trebuchet MS" pitchFamily="34" charset="0"/>
                </a:rPr>
                <a:t>You</a:t>
              </a:r>
              <a:r>
                <a:rPr lang="en-US" sz="2800" baseline="0" dirty="0" smtClean="0">
                  <a:latin typeface="Trebuchet MS" pitchFamily="34" charset="0"/>
                </a:rPr>
                <a:t> can u</a:t>
              </a:r>
              <a:r>
                <a:rPr lang="en-US" sz="2800" dirty="0" smtClean="0">
                  <a:latin typeface="Trebuchet MS" pitchFamily="34" charset="0"/>
                </a:rPr>
                <a:t>se</a:t>
              </a:r>
              <a:r>
                <a:rPr lang="en-US" sz="2800" baseline="0" dirty="0" smtClean="0">
                  <a:latin typeface="Trebuchet MS" pitchFamily="34" charset="0"/>
                </a:rPr>
                <a:t> it to create your research poster and </a:t>
              </a:r>
              <a:r>
                <a:rPr lang="en-US" sz="2800" dirty="0" smtClean="0">
                  <a:latin typeface="Trebuchet MS" pitchFamily="34" charset="0"/>
                </a:rPr>
                <a:t>save valuable time placing titles, subtitles,</a:t>
              </a:r>
              <a:r>
                <a:rPr lang="en-US" sz="2800" baseline="0" dirty="0" smtClean="0">
                  <a:latin typeface="Trebuchet MS" pitchFamily="34" charset="0"/>
                </a:rPr>
                <a:t> text, and graphics</a:t>
              </a:r>
              <a:r>
                <a:rPr lang="en-US" sz="2800" dirty="0" smtClean="0">
                  <a:latin typeface="Trebuchet MS" pitchFamily="34" charset="0"/>
                </a:rPr>
                <a:t>. </a:t>
              </a:r>
            </a:p>
            <a:p>
              <a:pPr defTabSz="3765639"/>
              <a:endParaRPr lang="en-US" sz="2800" dirty="0" smtClean="0">
                <a:latin typeface="Trebuchet MS" pitchFamily="34" charset="0"/>
              </a:endParaRPr>
            </a:p>
            <a:p>
              <a:pPr defTabSz="4389219"/>
              <a:r>
                <a:rPr lang="en-US" sz="2800" dirty="0" smtClean="0">
                  <a:latin typeface="Trebuchet MS" pitchFamily="34" charset="0"/>
                </a:rPr>
                <a:t>We provide a series of online tutorials that will guide you through the poster design process and answer your poster production questions. To view our template tutorials, go online to </a:t>
              </a:r>
              <a:r>
                <a:rPr lang="en-US" sz="2800" b="1" dirty="0" smtClean="0">
                  <a:solidFill>
                    <a:srgbClr val="FFC000"/>
                  </a:solidFill>
                  <a:latin typeface="Trebuchet MS" pitchFamily="34" charset="0"/>
                </a:rPr>
                <a:t>PosterPresentations.com</a:t>
              </a:r>
              <a:r>
                <a:rPr lang="en-US" sz="2800" b="1" dirty="0" smtClean="0">
                  <a:solidFill>
                    <a:schemeClr val="bg1"/>
                  </a:solidFill>
                  <a:latin typeface="Trebuchet MS" pitchFamily="34" charset="0"/>
                </a:rPr>
                <a:t> </a:t>
              </a:r>
              <a:r>
                <a:rPr lang="en-US" sz="2800" dirty="0" smtClean="0">
                  <a:solidFill>
                    <a:schemeClr val="bg1"/>
                  </a:solidFill>
                  <a:latin typeface="Trebuchet MS" pitchFamily="34" charset="0"/>
                </a:rPr>
                <a:t>and click on HELP DESK.</a:t>
              </a:r>
            </a:p>
            <a:p>
              <a:pPr defTabSz="4389219"/>
              <a:endParaRPr lang="en-US" sz="2800" dirty="0" smtClean="0">
                <a:latin typeface="Trebuchet MS" pitchFamily="34" charset="0"/>
              </a:endParaRPr>
            </a:p>
            <a:p>
              <a:pPr defTabSz="4389219"/>
              <a:r>
                <a:rPr lang="en-US" sz="2800" dirty="0" smtClean="0">
                  <a:solidFill>
                    <a:schemeClr val="bg1"/>
                  </a:solidFill>
                  <a:latin typeface="Trebuchet MS" pitchFamily="34" charset="0"/>
                </a:rPr>
                <a:t>When</a:t>
              </a:r>
              <a:r>
                <a:rPr lang="en-US" sz="2800" baseline="0" dirty="0" smtClean="0">
                  <a:solidFill>
                    <a:schemeClr val="bg1"/>
                  </a:solidFill>
                  <a:latin typeface="Trebuchet MS" pitchFamily="34" charset="0"/>
                </a:rPr>
                <a:t> you are ready to print your poster</a:t>
              </a:r>
              <a:r>
                <a:rPr lang="en-US" sz="2800" dirty="0" smtClean="0">
                  <a:solidFill>
                    <a:schemeClr val="bg1"/>
                  </a:solidFill>
                  <a:latin typeface="Trebuchet MS" pitchFamily="34" charset="0"/>
                </a:rPr>
                <a:t>,</a:t>
              </a:r>
              <a:r>
                <a:rPr lang="en-US" sz="2800" baseline="0" dirty="0" smtClean="0">
                  <a:solidFill>
                    <a:schemeClr val="bg1"/>
                  </a:solidFill>
                  <a:latin typeface="Trebuchet MS" pitchFamily="34" charset="0"/>
                </a:rPr>
                <a:t> go online to </a:t>
              </a:r>
              <a:r>
                <a:rPr lang="en-US" sz="2800" b="0" dirty="0" smtClean="0">
                  <a:solidFill>
                    <a:schemeClr val="bg1"/>
                  </a:solidFill>
                  <a:latin typeface="Trebuchet MS" pitchFamily="34" charset="0"/>
                </a:rPr>
                <a:t>PosterPresentations.com</a:t>
              </a:r>
              <a:r>
                <a:rPr lang="en-US" sz="2800" dirty="0" smtClean="0">
                  <a:solidFill>
                    <a:schemeClr val="bg1"/>
                  </a:solidFill>
                  <a:latin typeface="Trebuchet MS" pitchFamily="34" charset="0"/>
                </a:rPr>
                <a:t/>
              </a:r>
              <a:br>
                <a:rPr lang="en-US" sz="2800" dirty="0" smtClean="0">
                  <a:solidFill>
                    <a:schemeClr val="bg1"/>
                  </a:solidFill>
                  <a:latin typeface="Trebuchet MS" pitchFamily="34" charset="0"/>
                </a:rPr>
              </a:br>
              <a:endParaRPr lang="en-US" sz="2800" dirty="0" smtClean="0">
                <a:solidFill>
                  <a:schemeClr val="bg1"/>
                </a:solidFill>
                <a:latin typeface="Trebuchet MS" pitchFamily="34" charset="0"/>
              </a:endParaRPr>
            </a:p>
            <a:p>
              <a:pPr algn="l" defTabSz="3765639"/>
              <a:r>
                <a:rPr lang="en-US" sz="2800" b="0" dirty="0" smtClean="0">
                  <a:solidFill>
                    <a:schemeClr val="bg1"/>
                  </a:solidFill>
                  <a:latin typeface="Trebuchet MS" pitchFamily="34" charset="0"/>
                </a:rPr>
                <a:t>Need</a:t>
              </a:r>
              <a:r>
                <a:rPr lang="en-US" sz="2800" b="0" baseline="0" dirty="0" smtClean="0">
                  <a:solidFill>
                    <a:schemeClr val="bg1"/>
                  </a:solidFill>
                  <a:latin typeface="Trebuchet MS" pitchFamily="34" charset="0"/>
                </a:rPr>
                <a:t> assistance? Call us at </a:t>
              </a:r>
              <a:r>
                <a:rPr lang="en-US" sz="2800" b="0" dirty="0" smtClean="0">
                  <a:solidFill>
                    <a:srgbClr val="FFC000"/>
                  </a:solidFill>
                  <a:latin typeface="Trebuchet MS" pitchFamily="34" charset="0"/>
                </a:rPr>
                <a:t>1.510.649.3001</a:t>
              </a:r>
            </a:p>
            <a:p>
              <a:pPr algn="l" defTabSz="3765639"/>
              <a:endParaRPr lang="en-US" sz="3600" b="1" dirty="0" smtClean="0">
                <a:solidFill>
                  <a:srgbClr val="FFFF00"/>
                </a:solidFill>
                <a:latin typeface="Trebuchet MS" pitchFamily="34" charset="0"/>
              </a:endParaRPr>
            </a:p>
            <a:p>
              <a:pPr algn="ctr"/>
              <a:endParaRPr lang="en-US" sz="2400" b="1" dirty="0" smtClean="0">
                <a:solidFill>
                  <a:schemeClr val="bg1"/>
                </a:solidFill>
                <a:latin typeface="Trebuchet MS" pitchFamily="34" charset="0"/>
              </a:endParaRPr>
            </a:p>
            <a:p>
              <a:pPr algn="ctr"/>
              <a:r>
                <a:rPr lang="en-US" sz="4000" b="1" spc="600" dirty="0" smtClean="0">
                  <a:solidFill>
                    <a:schemeClr val="bg1"/>
                  </a:solidFill>
                  <a:latin typeface="Trebuchet MS" pitchFamily="34" charset="0"/>
                </a:rPr>
                <a:t>QUICK START</a:t>
              </a:r>
            </a:p>
            <a:p>
              <a:pPr algn="ctr"/>
              <a:endParaRPr lang="en-US" sz="3200" b="1"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Zoom in and out</a:t>
              </a:r>
            </a:p>
            <a:p>
              <a:pPr marL="1892300" indent="-1892300" algn="l" defTabSz="850900"/>
              <a:r>
                <a:rPr lang="en-US" sz="2400" b="0" baseline="0" dirty="0" smtClean="0">
                  <a:solidFill>
                    <a:schemeClr val="bg1"/>
                  </a:solidFill>
                  <a:latin typeface="Trebuchet MS" pitchFamily="34" charset="0"/>
                </a:rPr>
                <a:t>	</a:t>
              </a:r>
              <a:r>
                <a:rPr lang="en-US" sz="2400" b="0" baseline="0" dirty="0" smtClean="0">
                  <a:solidFill>
                    <a:schemeClr val="bg1">
                      <a:lumMod val="75000"/>
                    </a:schemeClr>
                  </a:solidFill>
                  <a:latin typeface="Trebuchet MS" pitchFamily="34" charset="0"/>
                </a:rPr>
                <a:t>As you work on your poster zoom in and out to the level that is more comfortable to you. </a:t>
              </a:r>
            </a:p>
            <a:p>
              <a:pPr marL="1892300" indent="-1892300" algn="l" defTabSz="850900"/>
              <a:r>
                <a:rPr lang="en-US" sz="2400" b="1" baseline="0" dirty="0" smtClean="0">
                  <a:solidFill>
                    <a:schemeClr val="bg1">
                      <a:lumMod val="75000"/>
                    </a:schemeClr>
                  </a:solidFill>
                  <a:latin typeface="Trebuchet MS" pitchFamily="34" charset="0"/>
                </a:rPr>
                <a:t>	</a:t>
              </a:r>
              <a:r>
                <a:rPr lang="en-US" sz="2400" b="0" baseline="0" dirty="0" smtClean="0">
                  <a:solidFill>
                    <a:schemeClr val="bg1">
                      <a:lumMod val="75000"/>
                    </a:schemeClr>
                  </a:solidFill>
                  <a:latin typeface="Trebuchet MS" pitchFamily="34" charset="0"/>
                </a:rPr>
                <a:t>Go to VIEW &gt; ZOOM.</a:t>
              </a:r>
            </a:p>
            <a:p>
              <a:pPr algn="l"/>
              <a:endParaRPr lang="en-US" sz="2800" b="0" baseline="0" dirty="0" smtClean="0">
                <a:solidFill>
                  <a:schemeClr val="bg1"/>
                </a:solidFill>
                <a:latin typeface="Trebuchet MS" pitchFamily="34" charset="0"/>
              </a:endParaRPr>
            </a:p>
            <a:p>
              <a:pPr algn="ctr"/>
              <a:r>
                <a:rPr lang="en-US" sz="3200" b="1" baseline="0" dirty="0" smtClean="0">
                  <a:solidFill>
                    <a:srgbClr val="FFC000"/>
                  </a:solidFill>
                  <a:latin typeface="Trebuchet MS" pitchFamily="34" charset="0"/>
                </a:rPr>
                <a:t>Title, Authors, and Affiliations</a:t>
              </a:r>
            </a:p>
            <a:p>
              <a:pPr algn="l"/>
              <a:r>
                <a:rPr lang="en-US" sz="2400" b="0" baseline="0" dirty="0" smtClean="0">
                  <a:solidFill>
                    <a:schemeClr val="bg1">
                      <a:lumMod val="75000"/>
                    </a:schemeClr>
                  </a:solidFill>
                  <a:latin typeface="Trebuchet MS" pitchFamily="34" charset="0"/>
                </a:rPr>
                <a:t>Start designing your poster by adding the title, the names of the authors, and the affiliated institutions. </a:t>
              </a:r>
              <a:r>
                <a:rPr lang="en-US" sz="2400" b="0" spc="0" baseline="0" dirty="0" smtClean="0">
                  <a:solidFill>
                    <a:schemeClr val="bg1">
                      <a:lumMod val="75000"/>
                    </a:schemeClr>
                  </a:solidFill>
                  <a:latin typeface="Trebuchet MS" pitchFamily="34" charset="0"/>
                </a:rPr>
                <a:t>You can type or paste text into the provided boxes. The template will automatically adjust the size of your text to fit the title box. You can manually override this feature and change the size of your text. </a:t>
              </a:r>
            </a:p>
            <a:p>
              <a:pPr algn="l"/>
              <a:endParaRPr lang="en-US" sz="2400" b="0" spc="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The font size of your title should be bigger than your name(s) and institution name(s).</a:t>
              </a:r>
            </a:p>
            <a:p>
              <a:pPr algn="l"/>
              <a:r>
                <a:rPr lang="en-US" sz="2800" b="1" baseline="0" dirty="0" smtClean="0">
                  <a:solidFill>
                    <a:schemeClr val="bg1"/>
                  </a:solidFill>
                  <a:latin typeface="Trebuchet MS" pitchFamily="34" charset="0"/>
                </a:rPr>
                <a:t/>
              </a:r>
              <a:br>
                <a:rPr lang="en-US" sz="2800" b="1" baseline="0" dirty="0" smtClean="0">
                  <a:solidFill>
                    <a:schemeClr val="bg1"/>
                  </a:solidFill>
                  <a:latin typeface="Trebuchet MS" pitchFamily="34" charset="0"/>
                </a:rPr>
              </a:br>
              <a:endParaRPr lang="en-US" sz="2800" b="1" dirty="0" smtClean="0">
                <a:solidFill>
                  <a:schemeClr val="bg1"/>
                </a:solidFill>
                <a:latin typeface="Trebuchet MS" pitchFamily="34" charset="0"/>
              </a:endParaRPr>
            </a:p>
            <a:p>
              <a:pPr algn="ctr"/>
              <a:endParaRPr lang="en-US" sz="2800" b="1" dirty="0" smtClean="0">
                <a:solidFill>
                  <a:srgbClr val="FFC000"/>
                </a:solidFill>
                <a:latin typeface="Trebuchet MS" pitchFamily="34" charset="0"/>
              </a:endParaRPr>
            </a:p>
            <a:p>
              <a:pPr algn="ctr"/>
              <a:endParaRPr lang="en-US" sz="2800" b="1" dirty="0" smtClean="0">
                <a:solidFill>
                  <a:srgbClr val="FFC000"/>
                </a:solidFill>
                <a:latin typeface="Trebuchet MS" pitchFamily="34" charset="0"/>
              </a:endParaRPr>
            </a:p>
            <a:p>
              <a:pPr algn="ctr"/>
              <a:r>
                <a:rPr lang="en-US" sz="3200" b="1" dirty="0" smtClean="0">
                  <a:solidFill>
                    <a:srgbClr val="FFC000"/>
                  </a:solidFill>
                  <a:latin typeface="Trebuchet MS" pitchFamily="34" charset="0"/>
                </a:rPr>
                <a:t>Adding Logos</a:t>
              </a:r>
              <a:r>
                <a:rPr lang="en-US" sz="3200" b="1" baseline="0" dirty="0" smtClean="0">
                  <a:solidFill>
                    <a:srgbClr val="FFC000"/>
                  </a:solidFill>
                  <a:latin typeface="Trebuchet MS" pitchFamily="34" charset="0"/>
                </a:rPr>
                <a:t> / Seals</a:t>
              </a:r>
            </a:p>
            <a:p>
              <a:pPr algn="l"/>
              <a:r>
                <a:rPr lang="en-US" sz="2400" b="0" baseline="0" dirty="0" smtClean="0">
                  <a:solidFill>
                    <a:schemeClr val="bg1">
                      <a:lumMod val="75000"/>
                    </a:schemeClr>
                  </a:solidFill>
                  <a:latin typeface="Trebuchet MS" pitchFamily="34" charset="0"/>
                </a:rPr>
                <a:t>Most often, logos are added on each side of the title. You can insert a logo by dragging and dropping it from your desktop, copy and paste or by going to INSERT &gt; PICTURES. Logos taken from web sites are likely to be low quality when printed. Zoom it at 100% to see what the logo will look like on the final poster and make any necessary adjustments.  </a:t>
              </a:r>
            </a:p>
            <a:p>
              <a:pPr algn="l"/>
              <a:endParaRPr lang="en-US" sz="2400" b="0" spc="300" baseline="0" dirty="0" smtClean="0">
                <a:solidFill>
                  <a:schemeClr val="bg1">
                    <a:lumMod val="75000"/>
                  </a:schemeClr>
                </a:solidFill>
                <a:latin typeface="Trebuchet MS" pitchFamily="34" charset="0"/>
              </a:endParaRPr>
            </a:p>
            <a:p>
              <a:pPr algn="l"/>
              <a:r>
                <a:rPr lang="en-US" sz="2400" b="1" spc="300" baseline="0" dirty="0" smtClean="0">
                  <a:solidFill>
                    <a:srgbClr val="FFC000"/>
                  </a:solidFill>
                  <a:latin typeface="Trebuchet MS" pitchFamily="34" charset="0"/>
                </a:rPr>
                <a:t>TIP:</a:t>
              </a:r>
              <a:r>
                <a:rPr lang="en-US" sz="2400" b="1" spc="0" baseline="0" dirty="0" smtClean="0">
                  <a:solidFill>
                    <a:srgbClr val="FFC000"/>
                  </a:solidFill>
                  <a:latin typeface="Trebuchet MS" pitchFamily="34" charset="0"/>
                </a:rPr>
                <a:t> </a:t>
              </a:r>
              <a:r>
                <a:rPr lang="en-US" sz="2400" b="0" baseline="0" dirty="0" smtClean="0">
                  <a:solidFill>
                    <a:schemeClr val="bg1">
                      <a:lumMod val="75000"/>
                    </a:schemeClr>
                  </a:solidFill>
                  <a:latin typeface="Trebuchet MS" pitchFamily="34" charset="0"/>
                </a:rPr>
                <a:t>See if your school’s logo is available on our free poster templates page.</a:t>
              </a:r>
            </a:p>
            <a:p>
              <a:pPr algn="l"/>
              <a:endParaRPr lang="en-US" sz="2400" b="0" baseline="0" dirty="0" smtClean="0">
                <a:latin typeface="Trebuchet MS" pitchFamily="34" charset="0"/>
              </a:endParaRPr>
            </a:p>
            <a:p>
              <a:pPr algn="ctr"/>
              <a:r>
                <a:rPr lang="en-US" sz="3200" b="1" baseline="0" dirty="0" smtClean="0">
                  <a:solidFill>
                    <a:srgbClr val="FFC000"/>
                  </a:solidFill>
                  <a:latin typeface="Trebuchet MS" pitchFamily="34" charset="0"/>
                </a:rPr>
                <a:t>Photographs / Graphics</a:t>
              </a:r>
            </a:p>
            <a:p>
              <a:pPr algn="l" defTabSz="977900"/>
              <a:r>
                <a:rPr lang="en-US" sz="2400" b="0" baseline="0" dirty="0" smtClean="0">
                  <a:solidFill>
                    <a:schemeClr val="bg1">
                      <a:lumMod val="75000"/>
                    </a:schemeClr>
                  </a:solidFill>
                  <a:latin typeface="Trebuchet MS" pitchFamily="34" charset="0"/>
                </a:rPr>
                <a:t>You can add images by dragging and dropping from your desktop, copy and paste, or by going to INSERT &gt; PICTURES. Resize images proportionally by holding down the SHIFT key and dragging one of the corner handles. For a professional-looking poster, do not distort your images by enlarging them </a:t>
              </a:r>
              <a:r>
                <a:rPr lang="en-US" sz="2400" b="0" spc="0" baseline="0" dirty="0" smtClean="0">
                  <a:solidFill>
                    <a:schemeClr val="bg1">
                      <a:lumMod val="75000"/>
                    </a:schemeClr>
                  </a:solidFill>
                  <a:latin typeface="Trebuchet MS" pitchFamily="34" charset="0"/>
                </a:rPr>
                <a:t>disproportionally.</a:t>
              </a:r>
            </a:p>
            <a:p>
              <a:pPr algn="l" defTabSz="977900"/>
              <a:endParaRPr lang="en-US" sz="2400" b="0" baseline="0" dirty="0" smtClean="0">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endParaRPr lang="en-US" sz="2800" b="1" baseline="0" dirty="0" smtClean="0">
                <a:solidFill>
                  <a:srgbClr val="FFC000"/>
                </a:solidFill>
                <a:latin typeface="Trebuchet MS" pitchFamily="34" charset="0"/>
              </a:endParaRPr>
            </a:p>
            <a:p>
              <a:pPr algn="ctr"/>
              <a:r>
                <a:rPr lang="en-US" sz="3200" b="1" baseline="0" dirty="0" smtClean="0">
                  <a:solidFill>
                    <a:srgbClr val="FFC000"/>
                  </a:solidFill>
                  <a:latin typeface="Trebuchet MS" pitchFamily="34" charset="0"/>
                </a:rPr>
                <a:t>Image Quality Check</a:t>
              </a:r>
            </a:p>
            <a:p>
              <a:pPr lvl="0" algn="l" defTabSz="977900"/>
              <a:r>
                <a:rPr lang="en-US" sz="2400" b="0" baseline="0" dirty="0" smtClean="0">
                  <a:solidFill>
                    <a:schemeClr val="bg1">
                      <a:lumMod val="75000"/>
                    </a:schemeClr>
                  </a:solidFill>
                  <a:latin typeface="Trebuchet MS" pitchFamily="34" charset="0"/>
                </a:rPr>
                <a:t>Zoom in and look at your images at 100% magnification. If they look good they will print well. </a:t>
              </a:r>
              <a:endParaRPr lang="en-US" sz="2800" b="0" dirty="0" smtClean="0">
                <a:latin typeface="Trebuchet MS" pitchFamily="34" charset="0"/>
              </a:endParaRPr>
            </a:p>
          </p:txBody>
        </p:sp>
        <p:cxnSp>
          <p:nvCxnSpPr>
            <p:cNvPr id="55" name="Straight Connector 54"/>
            <p:cNvCxnSpPr/>
            <p:nvPr/>
          </p:nvCxnSpPr>
          <p:spPr>
            <a:xfrm>
              <a:off x="-11225189" y="8422500"/>
              <a:ext cx="10999746" cy="3341"/>
            </a:xfrm>
            <a:prstGeom prst="line">
              <a:avLst/>
            </a:prstGeom>
            <a:ln>
              <a:solidFill>
                <a:srgbClr val="FFC000"/>
              </a:solidFill>
            </a:ln>
          </p:spPr>
          <p:style>
            <a:lnRef idx="1">
              <a:schemeClr val="accent1"/>
            </a:lnRef>
            <a:fillRef idx="0">
              <a:schemeClr val="accent1"/>
            </a:fillRef>
            <a:effectRef idx="0">
              <a:schemeClr val="accent1"/>
            </a:effectRef>
            <a:fontRef idx="minor">
              <a:schemeClr val="tx1"/>
            </a:fontRef>
          </p:style>
        </p:cxnSp>
        <p:pic>
          <p:nvPicPr>
            <p:cNvPr id="56" name="Picture 55"/>
            <p:cNvPicPr>
              <a:picLocks noChangeAspect="1"/>
            </p:cNvPicPr>
            <p:nvPr userDrawn="1"/>
          </p:nvPicPr>
          <p:blipFill>
            <a:blip r:embed="rId5"/>
            <a:stretch>
              <a:fillRect/>
            </a:stretch>
          </p:blipFill>
          <p:spPr>
            <a:xfrm>
              <a:off x="-10740740" y="10261718"/>
              <a:ext cx="1597666" cy="1201935"/>
            </a:xfrm>
            <a:prstGeom prst="rect">
              <a:avLst/>
            </a:prstGeom>
          </p:spPr>
        </p:pic>
        <p:pic>
          <p:nvPicPr>
            <p:cNvPr id="57" name="Picture 56"/>
            <p:cNvPicPr>
              <a:picLocks noChangeAspect="1"/>
            </p:cNvPicPr>
            <p:nvPr userDrawn="1"/>
          </p:nvPicPr>
          <p:blipFill>
            <a:blip r:embed="rId5"/>
            <a:stretch>
              <a:fillRect/>
            </a:stretch>
          </p:blipFill>
          <p:spPr>
            <a:xfrm>
              <a:off x="-10732765" y="15696927"/>
              <a:ext cx="9986808" cy="1053596"/>
            </a:xfrm>
            <a:prstGeom prst="rect">
              <a:avLst/>
            </a:prstGeom>
          </p:spPr>
        </p:pic>
        <p:grpSp>
          <p:nvGrpSpPr>
            <p:cNvPr id="58" name="Group 57"/>
            <p:cNvGrpSpPr/>
            <p:nvPr userDrawn="1"/>
          </p:nvGrpSpPr>
          <p:grpSpPr>
            <a:xfrm>
              <a:off x="-9744993" y="23540957"/>
              <a:ext cx="7531182" cy="2120439"/>
              <a:chOff x="-4470427" y="11016658"/>
              <a:chExt cx="3470785" cy="974220"/>
            </a:xfrm>
          </p:grpSpPr>
          <p:grpSp>
            <p:nvGrpSpPr>
              <p:cNvPr id="64" name="Group 63"/>
              <p:cNvGrpSpPr/>
              <p:nvPr userDrawn="1"/>
            </p:nvGrpSpPr>
            <p:grpSpPr>
              <a:xfrm>
                <a:off x="-2783495" y="11060886"/>
                <a:ext cx="624431" cy="893535"/>
                <a:chOff x="-3958697" y="11117435"/>
                <a:chExt cx="779338" cy="1280430"/>
              </a:xfrm>
            </p:grpSpPr>
            <p:pic>
              <p:nvPicPr>
                <p:cNvPr id="70" name="Picture 69"/>
                <p:cNvPicPr>
                  <a:picLocks noChangeAspect="1"/>
                </p:cNvPicPr>
                <p:nvPr userDrawn="1"/>
              </p:nvPicPr>
              <p:blipFill>
                <a:blip r:embed="rId5"/>
                <a:stretch>
                  <a:fillRect/>
                </a:stretch>
              </p:blipFill>
              <p:spPr>
                <a:xfrm>
                  <a:off x="-3948160" y="11117435"/>
                  <a:ext cx="768801" cy="1090857"/>
                </a:xfrm>
                <a:prstGeom prst="rect">
                  <a:avLst/>
                </a:prstGeom>
              </p:spPr>
            </p:pic>
            <p:sp>
              <p:nvSpPr>
                <p:cNvPr id="71" name="TextBox 70"/>
                <p:cNvSpPr txBox="1"/>
                <p:nvPr userDrawn="1"/>
              </p:nvSpPr>
              <p:spPr>
                <a:xfrm>
                  <a:off x="-3958697" y="12114178"/>
                  <a:ext cx="779337" cy="283687"/>
                </a:xfrm>
                <a:prstGeom prst="rect">
                  <a:avLst/>
                </a:prstGeom>
                <a:solidFill>
                  <a:schemeClr val="accent1"/>
                </a:solidFill>
                <a:ln>
                  <a:noFill/>
                </a:ln>
              </p:spPr>
              <p:txBody>
                <a:bodyPr wrap="square" lIns="91440" tIns="91440" rIns="91440" bIns="91440" rtlCol="0">
                  <a:spAutoFit/>
                </a:bodyPr>
                <a:lstStyle/>
                <a:p>
                  <a:pPr algn="ctr"/>
                  <a:r>
                    <a:rPr lang="en-US" sz="1600" b="1" dirty="0" smtClean="0">
                      <a:solidFill>
                        <a:schemeClr val="tx1"/>
                      </a:solidFill>
                    </a:rPr>
                    <a:t>ORIGINAL</a:t>
                  </a:r>
                  <a:endParaRPr lang="en-US" sz="1600" b="1" dirty="0">
                    <a:solidFill>
                      <a:schemeClr val="tx1"/>
                    </a:solidFill>
                  </a:endParaRPr>
                </a:p>
              </p:txBody>
            </p:sp>
          </p:grpSp>
          <p:grpSp>
            <p:nvGrpSpPr>
              <p:cNvPr id="65" name="Group 64"/>
              <p:cNvGrpSpPr/>
              <p:nvPr userDrawn="1"/>
            </p:nvGrpSpPr>
            <p:grpSpPr>
              <a:xfrm>
                <a:off x="-2033159" y="11060889"/>
                <a:ext cx="1033517" cy="893529"/>
                <a:chOff x="-2921738" y="11200127"/>
                <a:chExt cx="1420279" cy="1227904"/>
              </a:xfrm>
            </p:grpSpPr>
            <p:pic>
              <p:nvPicPr>
                <p:cNvPr id="68" name="Picture 67"/>
                <p:cNvPicPr>
                  <a:picLocks noChangeAspect="1"/>
                </p:cNvPicPr>
                <p:nvPr userDrawn="1"/>
              </p:nvPicPr>
              <p:blipFill>
                <a:blip r:embed="rId5"/>
                <a:stretch>
                  <a:fillRect/>
                </a:stretch>
              </p:blipFill>
              <p:spPr>
                <a:xfrm>
                  <a:off x="-2921738" y="11200127"/>
                  <a:ext cx="1420279" cy="1029694"/>
                </a:xfrm>
                <a:prstGeom prst="rect">
                  <a:avLst/>
                </a:prstGeom>
              </p:spPr>
            </p:pic>
            <p:sp>
              <p:nvSpPr>
                <p:cNvPr id="69" name="TextBox 68"/>
                <p:cNvSpPr txBox="1"/>
                <p:nvPr userDrawn="1"/>
              </p:nvSpPr>
              <p:spPr>
                <a:xfrm>
                  <a:off x="-2918991" y="12175418"/>
                  <a:ext cx="1417532" cy="252613"/>
                </a:xfrm>
                <a:prstGeom prst="rect">
                  <a:avLst/>
                </a:prstGeom>
                <a:solidFill>
                  <a:srgbClr val="FF0000"/>
                </a:solidFill>
              </p:spPr>
              <p:txBody>
                <a:bodyPr wrap="square" lIns="457200" tIns="91440" rIns="457200" bIns="91440" rtlCol="0">
                  <a:spAutoFit/>
                </a:bodyPr>
                <a:lstStyle/>
                <a:p>
                  <a:pPr algn="ctr"/>
                  <a:r>
                    <a:rPr lang="en-US" sz="1400" b="1" dirty="0" smtClean="0">
                      <a:solidFill>
                        <a:schemeClr val="bg1"/>
                      </a:solidFill>
                    </a:rPr>
                    <a:t>DISTORTED</a:t>
                  </a:r>
                  <a:endParaRPr lang="en-US" sz="700" b="1" dirty="0">
                    <a:solidFill>
                      <a:schemeClr val="bg1"/>
                    </a:solidFill>
                  </a:endParaRPr>
                </a:p>
              </p:txBody>
            </p:sp>
          </p:grpSp>
          <p:pic>
            <p:nvPicPr>
              <p:cNvPr id="66" name="Picture 65"/>
              <p:cNvPicPr>
                <a:picLocks noChangeAspect="1"/>
              </p:cNvPicPr>
              <p:nvPr userDrawn="1"/>
            </p:nvPicPr>
            <p:blipFill>
              <a:blip r:embed="rId5"/>
              <a:stretch>
                <a:fillRect/>
              </a:stretch>
            </p:blipFill>
            <p:spPr>
              <a:xfrm>
                <a:off x="-4470427" y="11016658"/>
                <a:ext cx="1098742" cy="847761"/>
              </a:xfrm>
              <a:prstGeom prst="rect">
                <a:avLst/>
              </a:prstGeom>
            </p:spPr>
          </p:pic>
          <p:sp>
            <p:nvSpPr>
              <p:cNvPr id="67" name="TextBox 66"/>
              <p:cNvSpPr txBox="1"/>
              <p:nvPr userDrawn="1"/>
            </p:nvSpPr>
            <p:spPr>
              <a:xfrm>
                <a:off x="-4440600" y="11665645"/>
                <a:ext cx="1035685" cy="325233"/>
              </a:xfrm>
              <a:prstGeom prst="rect">
                <a:avLst/>
              </a:prstGeom>
              <a:noFill/>
            </p:spPr>
            <p:txBody>
              <a:bodyPr wrap="square" lIns="457200" tIns="457200" rIns="457200" bIns="0" rtlCol="0">
                <a:spAutoFit/>
              </a:bodyPr>
              <a:lstStyle/>
              <a:p>
                <a:pPr algn="ctr"/>
                <a:r>
                  <a:rPr lang="en-US" sz="1600" dirty="0" smtClean="0">
                    <a:solidFill>
                      <a:schemeClr val="bg1"/>
                    </a:solidFill>
                  </a:rPr>
                  <a:t>Corner</a:t>
                </a:r>
                <a:r>
                  <a:rPr lang="en-US" sz="1600" baseline="0" dirty="0" smtClean="0">
                    <a:solidFill>
                      <a:schemeClr val="bg1"/>
                    </a:solidFill>
                  </a:rPr>
                  <a:t> handles</a:t>
                </a:r>
                <a:endParaRPr lang="en-US" sz="1600" dirty="0">
                  <a:solidFill>
                    <a:schemeClr val="bg1"/>
                  </a:solidFill>
                </a:endParaRPr>
              </a:p>
            </p:txBody>
          </p:sp>
        </p:grpSp>
        <p:grpSp>
          <p:nvGrpSpPr>
            <p:cNvPr id="59" name="Group 58"/>
            <p:cNvGrpSpPr/>
            <p:nvPr userDrawn="1"/>
          </p:nvGrpSpPr>
          <p:grpSpPr>
            <a:xfrm>
              <a:off x="-10398793" y="27751410"/>
              <a:ext cx="9323012" cy="2453251"/>
              <a:chOff x="-4754996" y="12734136"/>
              <a:chExt cx="4296559" cy="1127128"/>
            </a:xfrm>
          </p:grpSpPr>
          <p:graphicFrame>
            <p:nvGraphicFramePr>
              <p:cNvPr id="60" name="Object 59"/>
              <p:cNvGraphicFramePr>
                <a:graphicFrameLocks noChangeAspect="1"/>
              </p:cNvGraphicFramePr>
              <p:nvPr userDrawn="1">
                <p:extLst>
                  <p:ext uri="{D42A27DB-BD31-4B8C-83A1-F6EECF244321}">
                    <p14:modId xmlns:p14="http://schemas.microsoft.com/office/powerpoint/2010/main" val="1199812768"/>
                  </p:ext>
                </p:extLst>
              </p:nvPr>
            </p:nvGraphicFramePr>
            <p:xfrm>
              <a:off x="-4533347" y="12734142"/>
              <a:ext cx="1828800" cy="1117600"/>
            </p:xfrm>
            <a:graphic>
              <a:graphicData uri="http://schemas.openxmlformats.org/presentationml/2006/ole">
                <mc:AlternateContent xmlns:mc="http://schemas.openxmlformats.org/markup-compatibility/2006">
                  <mc:Choice xmlns:v="urn:schemas-microsoft-com:vml" Requires="v">
                    <p:oleObj spid="_x0000_s3346" name="Image" r:id="rId8" imgW="1828440" imgH="1117440" progId="Photoshop.Image.13">
                      <p:embed/>
                    </p:oleObj>
                  </mc:Choice>
                  <mc:Fallback>
                    <p:oleObj name="Image" r:id="rId8" imgW="1828440" imgH="1117440" progId="Photoshop.Image.13">
                      <p:embed/>
                      <p:pic>
                        <p:nvPicPr>
                          <p:cNvPr id="0" name=""/>
                          <p:cNvPicPr/>
                          <p:nvPr/>
                        </p:nvPicPr>
                        <p:blipFill>
                          <a:blip r:embed="rId5"/>
                          <a:stretch>
                            <a:fillRect/>
                          </a:stretch>
                        </p:blipFill>
                        <p:spPr>
                          <a:xfrm>
                            <a:off x="-4533347" y="12734142"/>
                            <a:ext cx="1828800" cy="1117600"/>
                          </a:xfrm>
                          <a:prstGeom prst="rect">
                            <a:avLst/>
                          </a:prstGeom>
                        </p:spPr>
                      </p:pic>
                    </p:oleObj>
                  </mc:Fallback>
                </mc:AlternateContent>
              </a:graphicData>
            </a:graphic>
          </p:graphicFrame>
          <p:graphicFrame>
            <p:nvGraphicFramePr>
              <p:cNvPr id="61" name="Object 60"/>
              <p:cNvGraphicFramePr>
                <a:graphicFrameLocks noChangeAspect="1"/>
              </p:cNvGraphicFramePr>
              <p:nvPr userDrawn="1">
                <p:extLst>
                  <p:ext uri="{D42A27DB-BD31-4B8C-83A1-F6EECF244321}">
                    <p14:modId xmlns:p14="http://schemas.microsoft.com/office/powerpoint/2010/main" val="4096349677"/>
                  </p:ext>
                </p:extLst>
              </p:nvPr>
            </p:nvGraphicFramePr>
            <p:xfrm>
              <a:off x="-2456641" y="12737835"/>
              <a:ext cx="1828800" cy="1117600"/>
            </p:xfrm>
            <a:graphic>
              <a:graphicData uri="http://schemas.openxmlformats.org/presentationml/2006/ole">
                <mc:AlternateContent xmlns:mc="http://schemas.openxmlformats.org/markup-compatibility/2006">
                  <mc:Choice xmlns:v="urn:schemas-microsoft-com:vml" Requires="v">
                    <p:oleObj spid="_x0000_s3347" name="Image" r:id="rId9" imgW="1828440" imgH="1117440" progId="Photoshop.Image.13">
                      <p:embed/>
                    </p:oleObj>
                  </mc:Choice>
                  <mc:Fallback>
                    <p:oleObj name="Image" r:id="rId9" imgW="1828440" imgH="1117440" progId="Photoshop.Image.13">
                      <p:embed/>
                      <p:pic>
                        <p:nvPicPr>
                          <p:cNvPr id="0" name=""/>
                          <p:cNvPicPr/>
                          <p:nvPr/>
                        </p:nvPicPr>
                        <p:blipFill>
                          <a:blip r:embed="rId5"/>
                          <a:stretch>
                            <a:fillRect/>
                          </a:stretch>
                        </p:blipFill>
                        <p:spPr>
                          <a:xfrm>
                            <a:off x="-2456641" y="12737835"/>
                            <a:ext cx="1828800" cy="1117600"/>
                          </a:xfrm>
                          <a:prstGeom prst="rect">
                            <a:avLst/>
                          </a:prstGeom>
                        </p:spPr>
                      </p:pic>
                    </p:oleObj>
                  </mc:Fallback>
                </mc:AlternateContent>
              </a:graphicData>
            </a:graphic>
          </p:graphicFrame>
          <p:sp>
            <p:nvSpPr>
              <p:cNvPr id="62" name="TextBox 61"/>
              <p:cNvSpPr txBox="1"/>
              <p:nvPr userDrawn="1"/>
            </p:nvSpPr>
            <p:spPr>
              <a:xfrm rot="16200000">
                <a:off x="-5235785" y="13214925"/>
                <a:ext cx="1117601" cy="156024"/>
              </a:xfrm>
              <a:prstGeom prst="rect">
                <a:avLst/>
              </a:prstGeom>
              <a:noFill/>
            </p:spPr>
            <p:txBody>
              <a:bodyPr wrap="square" lIns="91440" tIns="91440" rIns="91440" bIns="0" rtlCol="0">
                <a:spAutoFit/>
              </a:bodyPr>
              <a:lstStyle/>
              <a:p>
                <a:pPr algn="ctr"/>
                <a:r>
                  <a:rPr lang="en-US" sz="1600" dirty="0" smtClean="0">
                    <a:solidFill>
                      <a:srgbClr val="92D050"/>
                    </a:solidFill>
                  </a:rPr>
                  <a:t>Good</a:t>
                </a:r>
                <a:r>
                  <a:rPr lang="en-US" sz="1600" baseline="0" dirty="0" smtClean="0">
                    <a:solidFill>
                      <a:srgbClr val="92D050"/>
                    </a:solidFill>
                  </a:rPr>
                  <a:t> </a:t>
                </a:r>
                <a:r>
                  <a:rPr lang="en-US" sz="1600" baseline="0" dirty="0" smtClean="0">
                    <a:solidFill>
                      <a:schemeClr val="bg1"/>
                    </a:solidFill>
                  </a:rPr>
                  <a:t>printing quality</a:t>
                </a:r>
                <a:endParaRPr lang="en-US" sz="1600" dirty="0">
                  <a:solidFill>
                    <a:schemeClr val="bg1"/>
                  </a:solidFill>
                </a:endParaRPr>
              </a:p>
            </p:txBody>
          </p:sp>
          <p:sp>
            <p:nvSpPr>
              <p:cNvPr id="63" name="TextBox 62"/>
              <p:cNvSpPr txBox="1"/>
              <p:nvPr userDrawn="1"/>
            </p:nvSpPr>
            <p:spPr>
              <a:xfrm rot="16200000">
                <a:off x="-1095250" y="13224452"/>
                <a:ext cx="1117601" cy="156024"/>
              </a:xfrm>
              <a:prstGeom prst="rect">
                <a:avLst/>
              </a:prstGeom>
              <a:noFill/>
            </p:spPr>
            <p:txBody>
              <a:bodyPr wrap="square" lIns="91440" tIns="91440" rIns="91440" bIns="0" rtlCol="0">
                <a:spAutoFit/>
              </a:bodyPr>
              <a:lstStyle/>
              <a:p>
                <a:pPr algn="ctr"/>
                <a:r>
                  <a:rPr lang="en-US" sz="1600" dirty="0" smtClean="0">
                    <a:solidFill>
                      <a:srgbClr val="FF0000"/>
                    </a:solidFill>
                  </a:rPr>
                  <a:t>Bad </a:t>
                </a:r>
                <a:r>
                  <a:rPr lang="en-US" sz="1600" dirty="0" smtClean="0">
                    <a:solidFill>
                      <a:schemeClr val="bg1"/>
                    </a:solidFill>
                  </a:rPr>
                  <a:t>printing quality</a:t>
                </a:r>
                <a:endParaRPr lang="en-US" sz="1600" dirty="0">
                  <a:solidFill>
                    <a:schemeClr val="bg1"/>
                  </a:solidFill>
                </a:endParaRPr>
              </a:p>
            </p:txBody>
          </p:sp>
        </p:grpSp>
      </p:grpSp>
      <p:sp>
        <p:nvSpPr>
          <p:cNvPr id="37" name="Rectangle 36"/>
          <p:cNvSpPr/>
          <p:nvPr userDrawn="1"/>
        </p:nvSpPr>
        <p:spPr>
          <a:xfrm rot="10800000">
            <a:off x="-6419" y="31869601"/>
            <a:ext cx="43891200"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p:cNvSpPr/>
          <p:nvPr userDrawn="1"/>
        </p:nvSpPr>
        <p:spPr>
          <a:xfrm>
            <a:off x="0" y="-55065"/>
            <a:ext cx="43891200" cy="1042617"/>
          </a:xfrm>
          <a:prstGeom prst="rect">
            <a:avLst/>
          </a:prstGeom>
          <a:gradFill flip="none" rotWithShape="1">
            <a:gsLst>
              <a:gs pos="0">
                <a:schemeClr val="accent1">
                  <a:tint val="66000"/>
                  <a:satMod val="160000"/>
                </a:schemeClr>
              </a:gs>
              <a:gs pos="100000">
                <a:schemeClr val="bg1"/>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p:cNvSpPr/>
          <p:nvPr userDrawn="1"/>
        </p:nvSpPr>
        <p:spPr>
          <a:xfrm>
            <a:off x="6096" y="4742487"/>
            <a:ext cx="43891200" cy="274521"/>
          </a:xfrm>
          <a:prstGeom prst="rect">
            <a:avLst/>
          </a:prstGeom>
          <a:gradFill>
            <a:gsLst>
              <a:gs pos="100000">
                <a:srgbClr val="DAE9F6"/>
              </a:gs>
              <a:gs pos="0">
                <a:schemeClr val="accent1">
                  <a:tint val="66000"/>
                  <a:satMod val="160000"/>
                </a:schemeClr>
              </a:gs>
              <a:gs pos="51000">
                <a:schemeClr val="bg1"/>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p:cNvSpPr txBox="1"/>
          <p:nvPr userDrawn="1"/>
        </p:nvSpPr>
        <p:spPr>
          <a:xfrm>
            <a:off x="44487207" y="31298534"/>
            <a:ext cx="7629577" cy="1399638"/>
          </a:xfrm>
          <a:prstGeom prst="rect">
            <a:avLst/>
          </a:prstGeom>
          <a:noFill/>
        </p:spPr>
        <p:txBody>
          <a:bodyPr wrap="square" lIns="65304" tIns="32651" rIns="65304" bIns="32651" rtlCol="0">
            <a:spAutoFit/>
          </a:bodyPr>
          <a:lstStyle/>
          <a:p>
            <a:pPr marL="400050" indent="-400050">
              <a:lnSpc>
                <a:spcPts val="2600"/>
              </a:lnSpc>
            </a:pPr>
            <a:r>
              <a:rPr lang="en-US" sz="2800" dirty="0" smtClean="0">
                <a:solidFill>
                  <a:schemeClr val="bg1"/>
                </a:solidFill>
              </a:rPr>
              <a:t>© 2015</a:t>
            </a:r>
            <a:r>
              <a:rPr lang="en-US" sz="2800" baseline="0" dirty="0" smtClean="0">
                <a:solidFill>
                  <a:schemeClr val="bg1"/>
                </a:solidFill>
              </a:rPr>
              <a:t> </a:t>
            </a:r>
            <a:r>
              <a:rPr lang="en-US" sz="2800" dirty="0" smtClean="0">
                <a:solidFill>
                  <a:schemeClr val="bg1"/>
                </a:solidFill>
              </a:rPr>
              <a:t>PosterPresentations.com</a:t>
            </a:r>
            <a:br>
              <a:rPr lang="en-US" sz="2800" dirty="0" smtClean="0">
                <a:solidFill>
                  <a:schemeClr val="bg1"/>
                </a:solidFill>
              </a:rPr>
            </a:br>
            <a:r>
              <a:rPr lang="en-US" sz="2400" dirty="0" smtClean="0">
                <a:solidFill>
                  <a:schemeClr val="bg1"/>
                </a:solidFill>
              </a:rPr>
              <a:t>2117 Fourth Street ,</a:t>
            </a:r>
            <a:r>
              <a:rPr lang="en-US" sz="2400" baseline="0" dirty="0" smtClean="0">
                <a:solidFill>
                  <a:schemeClr val="bg1"/>
                </a:solidFill>
              </a:rPr>
              <a:t> Unit C</a:t>
            </a:r>
          </a:p>
          <a:p>
            <a:pPr marL="400050" indent="-400050">
              <a:lnSpc>
                <a:spcPts val="2600"/>
              </a:lnSpc>
            </a:pPr>
            <a:r>
              <a:rPr lang="en-US" sz="2400" baseline="0" dirty="0" smtClean="0">
                <a:solidFill>
                  <a:schemeClr val="bg1"/>
                </a:solidFill>
              </a:rPr>
              <a:t>	Berkeley CA </a:t>
            </a:r>
            <a:r>
              <a:rPr lang="en-US" sz="2000" baseline="0" dirty="0" smtClean="0">
                <a:solidFill>
                  <a:schemeClr val="bg1"/>
                </a:solidFill>
              </a:rPr>
              <a:t>94710</a:t>
            </a:r>
            <a:endParaRPr lang="en-US" sz="2400" baseline="0" dirty="0" smtClean="0">
              <a:solidFill>
                <a:schemeClr val="bg1"/>
              </a:solidFill>
            </a:endParaRPr>
          </a:p>
          <a:p>
            <a:pPr marL="400050" indent="-400050">
              <a:lnSpc>
                <a:spcPts val="2600"/>
              </a:lnSpc>
            </a:pPr>
            <a:r>
              <a:rPr lang="en-US" sz="2400" b="1" baseline="0" dirty="0" smtClean="0">
                <a:solidFill>
                  <a:srgbClr val="FFFF00"/>
                </a:solidFill>
              </a:rPr>
              <a:t>	posterpresenter@gmail.com</a:t>
            </a:r>
            <a:endParaRPr lang="en-US" sz="2800" b="1" dirty="0">
              <a:solidFill>
                <a:srgbClr val="FFFF00"/>
              </a:solidFill>
            </a:endParaRPr>
          </a:p>
        </p:txBody>
      </p:sp>
      <p:sp>
        <p:nvSpPr>
          <p:cNvPr id="40" name="Text Box 14"/>
          <p:cNvSpPr txBox="1">
            <a:spLocks noChangeArrowheads="1"/>
          </p:cNvSpPr>
          <p:nvPr userDrawn="1"/>
        </p:nvSpPr>
        <p:spPr bwMode="auto">
          <a:xfrm>
            <a:off x="1484177" y="32306273"/>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dirty="0" smtClean="0">
                <a:solidFill>
                  <a:schemeClr val="bg1">
                    <a:lumMod val="75000"/>
                  </a:schemeClr>
                </a:solidFill>
                <a:latin typeface="Arial" charset="0"/>
              </a:rPr>
              <a:t>RESEARCH POSTER PRESENTATION </a:t>
            </a:r>
            <a:r>
              <a:rPr lang="en-US" sz="500" b="1" dirty="0">
                <a:solidFill>
                  <a:schemeClr val="bg1">
                    <a:lumMod val="75000"/>
                  </a:schemeClr>
                </a:solidFill>
                <a:latin typeface="Arial" charset="0"/>
              </a:rPr>
              <a:t>DESIGN © </a:t>
            </a:r>
            <a:r>
              <a:rPr lang="en-US" sz="500" b="1" dirty="0" smtClean="0">
                <a:solidFill>
                  <a:schemeClr val="bg1">
                    <a:lumMod val="75000"/>
                  </a:schemeClr>
                </a:solidFill>
                <a:latin typeface="Arial" charset="0"/>
              </a:rPr>
              <a:t>2015</a:t>
            </a:r>
            <a:endParaRPr lang="en-US" sz="500" b="1" dirty="0">
              <a:solidFill>
                <a:schemeClr val="bg1">
                  <a:lumMod val="75000"/>
                </a:schemeClr>
              </a:solidFill>
              <a:latin typeface="Arial" charset="0"/>
            </a:endParaRPr>
          </a:p>
          <a:p>
            <a:pPr eaLnBrk="0" hangingPunct="0">
              <a:lnSpc>
                <a:spcPct val="65000"/>
              </a:lnSpc>
              <a:spcBef>
                <a:spcPct val="50000"/>
              </a:spcBef>
              <a:defRPr/>
            </a:pPr>
            <a:r>
              <a:rPr lang="en-US" sz="1100" b="1" dirty="0">
                <a:solidFill>
                  <a:schemeClr val="bg1">
                    <a:lumMod val="75000"/>
                  </a:schemeClr>
                </a:solidFill>
                <a:latin typeface="Arial" charset="0"/>
              </a:rPr>
              <a:t>www.PosterPresentations.com</a:t>
            </a:r>
          </a:p>
        </p:txBody>
      </p:sp>
    </p:spTree>
  </p:cSld>
  <p:clrMap bg1="lt1" tx1="dk1" bg2="lt2" tx2="dk2" accent1="accent1" accent2="accent2" accent3="accent3" accent4="accent4" accent5="accent5" accent6="accent6" hlink="hlink" folHlink="folHlink"/>
  <p:sldLayoutIdLst>
    <p:sldLayoutId id="2147483654" r:id="rId1"/>
  </p:sldLayoutIdLst>
  <p:timing>
    <p:tnLst>
      <p:par>
        <p:cTn id="1" dur="indefinite" restart="never" nodeType="tmRoot"/>
      </p:par>
    </p:tnLst>
  </p:timing>
  <p:txStyles>
    <p:titleStyle>
      <a:lvl1pPr algn="ctr" defTabSz="4388900" rtl="0" eaLnBrk="1" latinLnBrk="0" hangingPunct="1">
        <a:spcBef>
          <a:spcPct val="0"/>
        </a:spcBef>
        <a:buNone/>
        <a:defRPr sz="8800" kern="1200">
          <a:solidFill>
            <a:schemeClr val="bg1"/>
          </a:solidFill>
          <a:latin typeface="Trebuchet MS" pitchFamily="34" charset="0"/>
          <a:ea typeface="+mj-ea"/>
          <a:cs typeface="+mj-cs"/>
        </a:defRPr>
      </a:lvl1pPr>
    </p:titleStyle>
    <p:bodyStyle>
      <a:lvl1pPr marL="1645838" indent="-1645838" algn="l" defTabSz="4388900"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1.jpg"/><Relationship Id="rId5" Type="http://schemas.openxmlformats.org/officeDocument/2006/relationships/image" Target="../media/image2.jpg"/><Relationship Id="rId6" Type="http://schemas.openxmlformats.org/officeDocument/2006/relationships/image" Target="../media/image3.jpg"/><Relationship Id="rId7" Type="http://schemas.openxmlformats.org/officeDocument/2006/relationships/image" Target="../media/image4.jpg"/><Relationship Id="rId8" Type="http://schemas.openxmlformats.org/officeDocument/2006/relationships/image" Target="../media/image5.png"/><Relationship Id="rId9" Type="http://schemas.openxmlformats.org/officeDocument/2006/relationships/image" Target="../media/image6.jp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Rounded Rectangle 50"/>
          <p:cNvSpPr/>
          <p:nvPr/>
        </p:nvSpPr>
        <p:spPr>
          <a:xfrm>
            <a:off x="11612744" y="22216575"/>
            <a:ext cx="10048007" cy="878226"/>
          </a:xfrm>
          <a:prstGeom prst="roundRect">
            <a:avLst/>
          </a:prstGeom>
          <a:solidFill>
            <a:srgbClr val="528EB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Rounded Rectangle 47"/>
          <p:cNvSpPr/>
          <p:nvPr/>
        </p:nvSpPr>
        <p:spPr>
          <a:xfrm>
            <a:off x="32918070" y="25608038"/>
            <a:ext cx="10048007" cy="878226"/>
          </a:xfrm>
          <a:prstGeom prst="roundRect">
            <a:avLst/>
          </a:prstGeom>
          <a:solidFill>
            <a:srgbClr val="528EB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ounded Rectangle 46"/>
          <p:cNvSpPr/>
          <p:nvPr/>
        </p:nvSpPr>
        <p:spPr>
          <a:xfrm>
            <a:off x="32907556" y="5500587"/>
            <a:ext cx="10048007" cy="878226"/>
          </a:xfrm>
          <a:prstGeom prst="roundRect">
            <a:avLst/>
          </a:prstGeom>
          <a:solidFill>
            <a:srgbClr val="528EB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ounded Rectangle 45"/>
          <p:cNvSpPr/>
          <p:nvPr/>
        </p:nvSpPr>
        <p:spPr>
          <a:xfrm>
            <a:off x="32907557" y="14231437"/>
            <a:ext cx="10048007" cy="878226"/>
          </a:xfrm>
          <a:prstGeom prst="roundRect">
            <a:avLst/>
          </a:prstGeom>
          <a:solidFill>
            <a:srgbClr val="528EB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ounded Rectangle 37"/>
          <p:cNvSpPr/>
          <p:nvPr/>
        </p:nvSpPr>
        <p:spPr>
          <a:xfrm>
            <a:off x="22265896" y="5473154"/>
            <a:ext cx="10041317" cy="878226"/>
          </a:xfrm>
          <a:prstGeom prst="roundRect">
            <a:avLst/>
          </a:prstGeom>
          <a:solidFill>
            <a:srgbClr val="528EB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ounded Rectangle 36"/>
          <p:cNvSpPr/>
          <p:nvPr/>
        </p:nvSpPr>
        <p:spPr>
          <a:xfrm>
            <a:off x="922339" y="14139710"/>
            <a:ext cx="10048877" cy="899649"/>
          </a:xfrm>
          <a:prstGeom prst="roundRect">
            <a:avLst/>
          </a:prstGeom>
          <a:solidFill>
            <a:srgbClr val="528EB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ounded Rectangle 35"/>
          <p:cNvSpPr/>
          <p:nvPr/>
        </p:nvSpPr>
        <p:spPr>
          <a:xfrm>
            <a:off x="11585663" y="5478831"/>
            <a:ext cx="10059510" cy="878226"/>
          </a:xfrm>
          <a:prstGeom prst="roundRect">
            <a:avLst/>
          </a:prstGeom>
          <a:solidFill>
            <a:srgbClr val="528EB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ounded Rectangle 1"/>
          <p:cNvSpPr/>
          <p:nvPr/>
        </p:nvSpPr>
        <p:spPr>
          <a:xfrm>
            <a:off x="922339" y="5478831"/>
            <a:ext cx="10048877" cy="899649"/>
          </a:xfrm>
          <a:prstGeom prst="roundRect">
            <a:avLst/>
          </a:prstGeom>
          <a:solidFill>
            <a:srgbClr val="528EB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 Placeholder 18"/>
          <p:cNvSpPr>
            <a:spLocks noGrp="1"/>
          </p:cNvSpPr>
          <p:nvPr>
            <p:ph type="body" sz="quarter" idx="10"/>
          </p:nvPr>
        </p:nvSpPr>
        <p:spPr>
          <a:xfrm>
            <a:off x="904188" y="6378481"/>
            <a:ext cx="10056813" cy="7454326"/>
          </a:xfrm>
        </p:spPr>
        <p:txBody>
          <a:bodyPr/>
          <a:lstStyle/>
          <a:p>
            <a:r>
              <a:rPr lang="en-US" sz="3200" dirty="0" smtClean="0">
                <a:solidFill>
                  <a:srgbClr val="002060"/>
                </a:solidFill>
              </a:rPr>
              <a:t>Aspects of climate dynamics like sea level rise (SLR) will have profound impacts on coastlines worldwide. While the primary effect of SLR due to ice melt has been studied extensively, it is also important to study secondary factors such as change in Earth’s gravity field due to mass redistribution. Per Newtonian physics, massive objects experience gravitational attraction. </a:t>
            </a:r>
            <a:r>
              <a:rPr lang="en-US" sz="3200" dirty="0" smtClean="0">
                <a:solidFill>
                  <a:srgbClr val="002060"/>
                </a:solidFill>
              </a:rPr>
              <a:t>Liquid </a:t>
            </a:r>
            <a:r>
              <a:rPr lang="en-US" sz="3200" dirty="0" smtClean="0">
                <a:solidFill>
                  <a:srgbClr val="002060"/>
                </a:solidFill>
              </a:rPr>
              <a:t>water, which is mobile, will adjust to changes in the gravitational field </a:t>
            </a:r>
            <a:r>
              <a:rPr lang="en-US" sz="3200" dirty="0" smtClean="0">
                <a:solidFill>
                  <a:srgbClr val="002060"/>
                </a:solidFill>
              </a:rPr>
              <a:t>caused </a:t>
            </a:r>
            <a:r>
              <a:rPr lang="en-US" sz="3200" dirty="0" smtClean="0">
                <a:solidFill>
                  <a:srgbClr val="002060"/>
                </a:solidFill>
              </a:rPr>
              <a:t>by Antarctic ice melt</a:t>
            </a:r>
            <a:r>
              <a:rPr lang="en-US" sz="3200" dirty="0" smtClean="0">
                <a:solidFill>
                  <a:srgbClr val="002060"/>
                </a:solidFill>
              </a:rPr>
              <a:t>.</a:t>
            </a:r>
          </a:p>
          <a:p>
            <a:r>
              <a:rPr lang="en-US" sz="3200" dirty="0" smtClean="0">
                <a:solidFill>
                  <a:srgbClr val="002060"/>
                </a:solidFill>
              </a:rPr>
              <a:t>The Antarctic ice mass accumulates a large bulge of water that, when the ice melts, will redistribute according to the new geoid. Because the water was mostly accumulated south of the equator, the redistribution will most adversely affect the northern hemisphere.</a:t>
            </a:r>
            <a:endParaRPr lang="en-US" sz="3200" dirty="0" smtClean="0">
              <a:solidFill>
                <a:srgbClr val="002060"/>
              </a:solidFill>
            </a:endParaRPr>
          </a:p>
        </p:txBody>
      </p:sp>
      <p:sp>
        <p:nvSpPr>
          <p:cNvPr id="20" name="Text Placeholder 19"/>
          <p:cNvSpPr>
            <a:spLocks noGrp="1"/>
          </p:cNvSpPr>
          <p:nvPr>
            <p:ph type="body" sz="quarter" idx="11"/>
          </p:nvPr>
        </p:nvSpPr>
        <p:spPr/>
        <p:txBody>
          <a:bodyPr/>
          <a:lstStyle/>
          <a:p>
            <a:r>
              <a:rPr lang="en-US" dirty="0" smtClean="0">
                <a:solidFill>
                  <a:schemeClr val="bg1"/>
                </a:solidFill>
              </a:rPr>
              <a:t>Introduction</a:t>
            </a:r>
            <a:endParaRPr lang="en-US" dirty="0">
              <a:solidFill>
                <a:schemeClr val="bg1"/>
              </a:solidFill>
            </a:endParaRPr>
          </a:p>
        </p:txBody>
      </p:sp>
      <p:sp>
        <p:nvSpPr>
          <p:cNvPr id="21" name="Text Placeholder 20"/>
          <p:cNvSpPr>
            <a:spLocks noGrp="1"/>
          </p:cNvSpPr>
          <p:nvPr>
            <p:ph type="body" sz="quarter" idx="20"/>
          </p:nvPr>
        </p:nvSpPr>
        <p:spPr/>
        <p:txBody>
          <a:bodyPr/>
          <a:lstStyle/>
          <a:p>
            <a:r>
              <a:rPr lang="en-US" dirty="0" smtClean="0">
                <a:solidFill>
                  <a:schemeClr val="bg1"/>
                </a:solidFill>
              </a:rPr>
              <a:t>Geoids</a:t>
            </a:r>
            <a:endParaRPr lang="en-US" dirty="0">
              <a:solidFill>
                <a:schemeClr val="bg1"/>
              </a:solidFill>
            </a:endParaRPr>
          </a:p>
        </p:txBody>
      </p:sp>
      <p:sp>
        <p:nvSpPr>
          <p:cNvPr id="22" name="Text Placeholder 21"/>
          <p:cNvSpPr>
            <a:spLocks noGrp="1"/>
          </p:cNvSpPr>
          <p:nvPr>
            <p:ph type="body" sz="quarter" idx="21"/>
          </p:nvPr>
        </p:nvSpPr>
        <p:spPr>
          <a:xfrm>
            <a:off x="11608095" y="6378480"/>
            <a:ext cx="10043430" cy="15825849"/>
          </a:xfrm>
        </p:spPr>
        <p:txBody>
          <a:bodyPr/>
          <a:lstStyle/>
          <a:p>
            <a:r>
              <a:rPr lang="en-US" sz="3200" dirty="0" smtClean="0">
                <a:solidFill>
                  <a:srgbClr val="002060"/>
                </a:solidFill>
              </a:rPr>
              <a:t>The data from the GRACE satellite is most easily represented  in spherical harmonics. The gravity field can be </a:t>
            </a:r>
            <a:r>
              <a:rPr lang="en-US" sz="3200" dirty="0" smtClean="0">
                <a:solidFill>
                  <a:srgbClr val="002060"/>
                </a:solidFill>
              </a:rPr>
              <a:t>recreated </a:t>
            </a:r>
            <a:r>
              <a:rPr lang="en-US" sz="3200" dirty="0" smtClean="0">
                <a:solidFill>
                  <a:srgbClr val="002060"/>
                </a:solidFill>
              </a:rPr>
              <a:t>from the spherical harmonics using</a:t>
            </a:r>
          </a:p>
          <a:p>
            <a:endParaRPr lang="en-US" sz="3200" dirty="0">
              <a:solidFill>
                <a:srgbClr val="002060"/>
              </a:solidFill>
            </a:endParaRPr>
          </a:p>
          <a:p>
            <a:endParaRPr lang="en-US" sz="3200" dirty="0" smtClean="0">
              <a:solidFill>
                <a:srgbClr val="002060"/>
              </a:solidFill>
            </a:endParaRPr>
          </a:p>
          <a:p>
            <a:r>
              <a:rPr lang="en-US" sz="3200" dirty="0" smtClean="0">
                <a:solidFill>
                  <a:srgbClr val="002060"/>
                </a:solidFill>
              </a:rPr>
              <a:t>where </a:t>
            </a:r>
            <a:r>
              <a:rPr lang="en-US" sz="3200" dirty="0" err="1" smtClean="0">
                <a:solidFill>
                  <a:srgbClr val="002060"/>
                </a:solidFill>
              </a:rPr>
              <a:t>r</a:t>
            </a:r>
            <a:r>
              <a:rPr lang="en-US" sz="3200" baseline="-25000" dirty="0" err="1" smtClean="0">
                <a:solidFill>
                  <a:srgbClr val="002060"/>
                </a:solidFill>
              </a:rPr>
              <a:t>E</a:t>
            </a:r>
            <a:r>
              <a:rPr lang="en-US" sz="3200" dirty="0" smtClean="0">
                <a:solidFill>
                  <a:srgbClr val="002060"/>
                </a:solidFill>
              </a:rPr>
              <a:t> is the radius of the Earth, </a:t>
            </a:r>
            <a:r>
              <a:rPr lang="en-US" sz="3200" dirty="0" smtClean="0">
                <a:solidFill>
                  <a:srgbClr val="002060"/>
                </a:solidFill>
              </a:rPr>
              <a:t>𝛿</a:t>
            </a:r>
            <a:r>
              <a:rPr lang="en-US" sz="3200" baseline="-25000" dirty="0" err="1" smtClean="0">
                <a:solidFill>
                  <a:srgbClr val="002060"/>
                </a:solidFill>
              </a:rPr>
              <a:t>mn</a:t>
            </a:r>
            <a:r>
              <a:rPr lang="en-US" sz="3200" dirty="0" smtClean="0">
                <a:solidFill>
                  <a:srgbClr val="002060"/>
                </a:solidFill>
              </a:rPr>
              <a:t> </a:t>
            </a:r>
            <a:r>
              <a:rPr lang="en-US" sz="3200" dirty="0" smtClean="0">
                <a:solidFill>
                  <a:srgbClr val="002060"/>
                </a:solidFill>
              </a:rPr>
              <a:t>is the </a:t>
            </a:r>
            <a:r>
              <a:rPr lang="en-US" sz="3200" dirty="0" err="1" smtClean="0">
                <a:solidFill>
                  <a:srgbClr val="002060"/>
                </a:solidFill>
              </a:rPr>
              <a:t>Kronecker</a:t>
            </a:r>
            <a:r>
              <a:rPr lang="en-US" sz="3200" dirty="0" smtClean="0">
                <a:solidFill>
                  <a:srgbClr val="002060"/>
                </a:solidFill>
              </a:rPr>
              <a:t> delta, </a:t>
            </a:r>
            <a:r>
              <a:rPr lang="en-US" sz="3200" dirty="0" err="1" smtClean="0">
                <a:solidFill>
                  <a:srgbClr val="002060"/>
                </a:solidFill>
              </a:rPr>
              <a:t>P</a:t>
            </a:r>
            <a:r>
              <a:rPr lang="en-US" sz="3200" baseline="-25000" dirty="0" err="1" smtClean="0">
                <a:solidFill>
                  <a:srgbClr val="002060"/>
                </a:solidFill>
              </a:rPr>
              <a:t>lm</a:t>
            </a:r>
            <a:r>
              <a:rPr lang="en-US" sz="3200" dirty="0" smtClean="0">
                <a:solidFill>
                  <a:srgbClr val="002060"/>
                </a:solidFill>
              </a:rPr>
              <a:t> is the associated Legendre </a:t>
            </a:r>
            <a:r>
              <a:rPr lang="en-US" sz="3200" dirty="0" smtClean="0">
                <a:solidFill>
                  <a:srgbClr val="002060"/>
                </a:solidFill>
              </a:rPr>
              <a:t>polynomials</a:t>
            </a:r>
            <a:r>
              <a:rPr lang="en-US" sz="3200" dirty="0" smtClean="0">
                <a:solidFill>
                  <a:srgbClr val="002060"/>
                </a:solidFill>
              </a:rPr>
              <a:t>, and </a:t>
            </a:r>
            <a:r>
              <a:rPr lang="en-US" sz="3200" dirty="0" err="1" smtClean="0">
                <a:solidFill>
                  <a:srgbClr val="002060"/>
                </a:solidFill>
              </a:rPr>
              <a:t>C</a:t>
            </a:r>
            <a:r>
              <a:rPr lang="en-US" sz="3200" baseline="-25000" dirty="0" err="1" smtClean="0">
                <a:solidFill>
                  <a:srgbClr val="002060"/>
                </a:solidFill>
              </a:rPr>
              <a:t>lm</a:t>
            </a:r>
            <a:r>
              <a:rPr lang="en-US" sz="3200" dirty="0">
                <a:solidFill>
                  <a:srgbClr val="002060"/>
                </a:solidFill>
              </a:rPr>
              <a:t> </a:t>
            </a:r>
            <a:r>
              <a:rPr lang="en-US" sz="3200" dirty="0" smtClean="0">
                <a:solidFill>
                  <a:srgbClr val="002060"/>
                </a:solidFill>
              </a:rPr>
              <a:t>and </a:t>
            </a:r>
            <a:r>
              <a:rPr lang="en-US" sz="3200" dirty="0" err="1" smtClean="0">
                <a:solidFill>
                  <a:srgbClr val="002060"/>
                </a:solidFill>
              </a:rPr>
              <a:t>S</a:t>
            </a:r>
            <a:r>
              <a:rPr lang="en-US" sz="3200" baseline="-25000" dirty="0" err="1" smtClean="0">
                <a:solidFill>
                  <a:srgbClr val="002060"/>
                </a:solidFill>
              </a:rPr>
              <a:t>lm</a:t>
            </a:r>
            <a:r>
              <a:rPr lang="en-US" sz="3200" dirty="0" smtClean="0">
                <a:solidFill>
                  <a:srgbClr val="002060"/>
                </a:solidFill>
              </a:rPr>
              <a:t> are the spherical harmonic coefficients.</a:t>
            </a:r>
          </a:p>
          <a:p>
            <a:r>
              <a:rPr lang="en-US" sz="3200" dirty="0">
                <a:solidFill>
                  <a:srgbClr val="002060"/>
                </a:solidFill>
              </a:rPr>
              <a:t>I removed the l=2 harmonic as that overwhelms the higher harmonics of the geoid (l=2 is due to the earth being an oblate spheroid</a:t>
            </a:r>
            <a:r>
              <a:rPr lang="en-US" sz="3200" dirty="0" smtClean="0">
                <a:solidFill>
                  <a:srgbClr val="002060"/>
                </a:solidFill>
              </a:rPr>
              <a:t>).</a:t>
            </a:r>
          </a:p>
          <a:p>
            <a:r>
              <a:rPr lang="en-US" sz="3200" dirty="0" smtClean="0">
                <a:solidFill>
                  <a:srgbClr val="002060"/>
                </a:solidFill>
              </a:rPr>
              <a:t>As a first simplification, Antarctica is approximated as </a:t>
            </a:r>
            <a:r>
              <a:rPr lang="en-US" sz="3200" dirty="0" smtClean="0">
                <a:solidFill>
                  <a:srgbClr val="002060"/>
                </a:solidFill>
              </a:rPr>
              <a:t>a </a:t>
            </a:r>
            <a:r>
              <a:rPr lang="en-US" sz="3200" dirty="0" smtClean="0">
                <a:solidFill>
                  <a:srgbClr val="002060"/>
                </a:solidFill>
              </a:rPr>
              <a:t>spherical cap centered </a:t>
            </a:r>
            <a:r>
              <a:rPr lang="en-US" sz="3200" dirty="0" smtClean="0">
                <a:solidFill>
                  <a:srgbClr val="002060"/>
                </a:solidFill>
              </a:rPr>
              <a:t>around the South Pole with an angular width of </a:t>
            </a:r>
            <a:r>
              <a:rPr lang="en-US" sz="3200" dirty="0" smtClean="0">
                <a:solidFill>
                  <a:srgbClr val="002060"/>
                </a:solidFill>
              </a:rPr>
              <a:t>40 degrees. I </a:t>
            </a:r>
            <a:r>
              <a:rPr lang="en-US" sz="3200" dirty="0" smtClean="0">
                <a:solidFill>
                  <a:srgbClr val="002060"/>
                </a:solidFill>
              </a:rPr>
              <a:t>subtracted the Antarctic ice cap from the gravity field by calculating the potential caused by a negative mass at </a:t>
            </a:r>
            <a:r>
              <a:rPr lang="en-US" sz="3200" dirty="0" smtClean="0">
                <a:solidFill>
                  <a:srgbClr val="002060"/>
                </a:solidFill>
              </a:rPr>
              <a:t>1 degree </a:t>
            </a:r>
            <a:r>
              <a:rPr lang="en-US" sz="3200" dirty="0" smtClean="0">
                <a:solidFill>
                  <a:srgbClr val="002060"/>
                </a:solidFill>
              </a:rPr>
              <a:t>increments in latitude along a single line of </a:t>
            </a:r>
            <a:r>
              <a:rPr lang="en-US" sz="3200" dirty="0" smtClean="0">
                <a:solidFill>
                  <a:srgbClr val="002060"/>
                </a:solidFill>
              </a:rPr>
              <a:t>longitude, </a:t>
            </a:r>
            <a:r>
              <a:rPr lang="en-US" sz="3200" dirty="0">
                <a:solidFill>
                  <a:srgbClr val="002060"/>
                </a:solidFill>
              </a:rPr>
              <a:t>then added the resulting potential to the existing potential</a:t>
            </a:r>
            <a:r>
              <a:rPr lang="en-US" sz="3200" dirty="0" smtClean="0">
                <a:solidFill>
                  <a:srgbClr val="002060"/>
                </a:solidFill>
              </a:rPr>
              <a:t>, which is possible in this case due to the axial symmetry. I then </a:t>
            </a:r>
            <a:r>
              <a:rPr lang="en-US" sz="3200" dirty="0" smtClean="0">
                <a:solidFill>
                  <a:srgbClr val="002060"/>
                </a:solidFill>
              </a:rPr>
              <a:t>rotated that single line of longitude around 360 degrees to get the total gravity field for the Earth caused by the ice melt.</a:t>
            </a:r>
          </a:p>
          <a:p>
            <a:r>
              <a:rPr lang="en-US" sz="3200" dirty="0" smtClean="0">
                <a:solidFill>
                  <a:srgbClr val="002060"/>
                </a:solidFill>
              </a:rPr>
              <a:t>Adding the two gravity fields together created a new gravity field that represented that of the entire planet sans the Antarctic ice cap, i.e. as though the ice cap had vanished entirely. By renormalizing the gravity fields to obtain the </a:t>
            </a:r>
            <a:r>
              <a:rPr lang="en-US" sz="3200" dirty="0" smtClean="0">
                <a:solidFill>
                  <a:srgbClr val="002060"/>
                </a:solidFill>
              </a:rPr>
              <a:t>geoids, I was able to calculate the volume of water in the bulge around Antarctica. I then recalculated the potential gravity field to find the SLR relative to the average estimate of 60 m.</a:t>
            </a:r>
          </a:p>
        </p:txBody>
      </p:sp>
      <p:sp>
        <p:nvSpPr>
          <p:cNvPr id="23" name="Text Placeholder 22"/>
          <p:cNvSpPr>
            <a:spLocks noGrp="1"/>
          </p:cNvSpPr>
          <p:nvPr>
            <p:ph type="body" sz="quarter" idx="22"/>
          </p:nvPr>
        </p:nvSpPr>
        <p:spPr/>
        <p:txBody>
          <a:bodyPr/>
          <a:lstStyle/>
          <a:p>
            <a:r>
              <a:rPr lang="en-US" dirty="0" smtClean="0">
                <a:solidFill>
                  <a:schemeClr val="bg1"/>
                </a:solidFill>
              </a:rPr>
              <a:t>Methods</a:t>
            </a:r>
            <a:endParaRPr lang="en-US" dirty="0">
              <a:solidFill>
                <a:schemeClr val="bg1"/>
              </a:solidFill>
            </a:endParaRPr>
          </a:p>
        </p:txBody>
      </p:sp>
      <p:sp>
        <p:nvSpPr>
          <p:cNvPr id="24" name="Text Placeholder 23"/>
          <p:cNvSpPr>
            <a:spLocks noGrp="1"/>
          </p:cNvSpPr>
          <p:nvPr>
            <p:ph type="body" sz="quarter" idx="23"/>
          </p:nvPr>
        </p:nvSpPr>
        <p:spPr>
          <a:xfrm>
            <a:off x="22258339" y="6378479"/>
            <a:ext cx="10048874" cy="24591325"/>
          </a:xfrm>
        </p:spPr>
        <p:txBody>
          <a:bodyPr/>
          <a:lstStyle/>
          <a:p>
            <a:r>
              <a:rPr lang="en-US" sz="3200" dirty="0" smtClean="0">
                <a:solidFill>
                  <a:srgbClr val="002060"/>
                </a:solidFill>
              </a:rPr>
              <a:t>Using the negative mass geoid (Figure 2), I calculated the total volume of water that was bulging solely due to Antarctic ice </a:t>
            </a:r>
            <a:r>
              <a:rPr lang="mr-IN" sz="3200" dirty="0" smtClean="0">
                <a:solidFill>
                  <a:srgbClr val="002060"/>
                </a:solidFill>
              </a:rPr>
              <a:t>–</a:t>
            </a:r>
            <a:r>
              <a:rPr lang="en-US" sz="3200" dirty="0" smtClean="0">
                <a:solidFill>
                  <a:srgbClr val="002060"/>
                </a:solidFill>
              </a:rPr>
              <a:t> about 2.225e15 </a:t>
            </a:r>
            <a:r>
              <a:rPr lang="en-US" sz="3200" dirty="0" smtClean="0">
                <a:solidFill>
                  <a:srgbClr val="002060"/>
                </a:solidFill>
              </a:rPr>
              <a:t>m</a:t>
            </a:r>
            <a:r>
              <a:rPr lang="en-US" sz="3200" baseline="30000" dirty="0" smtClean="0">
                <a:solidFill>
                  <a:srgbClr val="002060"/>
                </a:solidFill>
              </a:rPr>
              <a:t>3</a:t>
            </a:r>
            <a:r>
              <a:rPr lang="en-US" sz="3200" dirty="0" smtClean="0">
                <a:solidFill>
                  <a:srgbClr val="002060"/>
                </a:solidFill>
              </a:rPr>
              <a:t>. </a:t>
            </a:r>
            <a:r>
              <a:rPr lang="en-US" sz="3200" dirty="0" smtClean="0">
                <a:solidFill>
                  <a:srgbClr val="002060"/>
                </a:solidFill>
              </a:rPr>
              <a:t>That water evenly distributed over the oceans amounts to approximately </a:t>
            </a:r>
            <a:r>
              <a:rPr lang="en-US" sz="3200" dirty="0" smtClean="0">
                <a:solidFill>
                  <a:srgbClr val="002060"/>
                </a:solidFill>
              </a:rPr>
              <a:t>8.71 </a:t>
            </a:r>
            <a:r>
              <a:rPr lang="en-US" sz="3200" dirty="0" smtClean="0">
                <a:solidFill>
                  <a:srgbClr val="002060"/>
                </a:solidFill>
              </a:rPr>
              <a:t>m in SLR which is about </a:t>
            </a:r>
            <a:r>
              <a:rPr lang="en-US" sz="3200" dirty="0" smtClean="0">
                <a:solidFill>
                  <a:srgbClr val="002060"/>
                </a:solidFill>
              </a:rPr>
              <a:t>14.51% </a:t>
            </a:r>
            <a:r>
              <a:rPr lang="en-US" sz="3200" dirty="0" smtClean="0">
                <a:solidFill>
                  <a:srgbClr val="002060"/>
                </a:solidFill>
              </a:rPr>
              <a:t>of the total estimated SLR from complete melting of the Antarctic ice </a:t>
            </a:r>
            <a:r>
              <a:rPr lang="en-US" sz="3200" dirty="0" smtClean="0">
                <a:solidFill>
                  <a:srgbClr val="002060"/>
                </a:solidFill>
              </a:rPr>
              <a:t>cap</a:t>
            </a:r>
            <a:r>
              <a:rPr lang="en-US" sz="3200" baseline="30000" dirty="0" smtClean="0">
                <a:solidFill>
                  <a:srgbClr val="002060"/>
                </a:solidFill>
              </a:rPr>
              <a:t>1</a:t>
            </a:r>
            <a:r>
              <a:rPr lang="en-US" sz="3200" dirty="0" smtClean="0">
                <a:solidFill>
                  <a:srgbClr val="002060"/>
                </a:solidFill>
              </a:rPr>
              <a:t>.</a:t>
            </a:r>
          </a:p>
          <a:p>
            <a:endParaRPr lang="en-US" sz="3200" dirty="0">
              <a:solidFill>
                <a:srgbClr val="002060"/>
              </a:solidFill>
            </a:endParaRPr>
          </a:p>
          <a:p>
            <a:endParaRPr lang="en-US" sz="3200" dirty="0" smtClean="0">
              <a:solidFill>
                <a:srgbClr val="002060"/>
              </a:solidFill>
            </a:endParaRPr>
          </a:p>
          <a:p>
            <a:endParaRPr lang="en-US" sz="3200" dirty="0">
              <a:solidFill>
                <a:srgbClr val="002060"/>
              </a:solidFill>
            </a:endParaRPr>
          </a:p>
          <a:p>
            <a:endParaRPr lang="en-US" sz="3200" dirty="0" smtClean="0">
              <a:solidFill>
                <a:srgbClr val="002060"/>
              </a:solidFill>
            </a:endParaRPr>
          </a:p>
          <a:p>
            <a:endParaRPr lang="en-US" sz="3200" dirty="0">
              <a:solidFill>
                <a:srgbClr val="002060"/>
              </a:solidFill>
            </a:endParaRPr>
          </a:p>
          <a:p>
            <a:endParaRPr lang="en-US" sz="3200" dirty="0" smtClean="0">
              <a:solidFill>
                <a:srgbClr val="002060"/>
              </a:solidFill>
            </a:endParaRPr>
          </a:p>
          <a:p>
            <a:endParaRPr lang="en-US" sz="3200" dirty="0">
              <a:solidFill>
                <a:srgbClr val="002060"/>
              </a:solidFill>
            </a:endParaRPr>
          </a:p>
          <a:p>
            <a:endParaRPr lang="en-US" sz="3200" dirty="0" smtClean="0">
              <a:solidFill>
                <a:srgbClr val="002060"/>
              </a:solidFill>
            </a:endParaRPr>
          </a:p>
          <a:p>
            <a:endParaRPr lang="en-US" sz="3200" dirty="0">
              <a:solidFill>
                <a:srgbClr val="002060"/>
              </a:solidFill>
            </a:endParaRPr>
          </a:p>
          <a:p>
            <a:endParaRPr lang="en-US" sz="3200" dirty="0" smtClean="0">
              <a:solidFill>
                <a:srgbClr val="002060"/>
              </a:solidFill>
            </a:endParaRPr>
          </a:p>
          <a:p>
            <a:endParaRPr lang="en-US" sz="3200" dirty="0" smtClean="0">
              <a:solidFill>
                <a:srgbClr val="002060"/>
              </a:solidFill>
            </a:endParaRPr>
          </a:p>
          <a:p>
            <a:endParaRPr lang="en-US" sz="3200" dirty="0">
              <a:solidFill>
                <a:srgbClr val="002060"/>
              </a:solidFill>
            </a:endParaRPr>
          </a:p>
          <a:p>
            <a:endParaRPr lang="en-US" sz="3200" dirty="0" smtClean="0">
              <a:solidFill>
                <a:srgbClr val="002060"/>
              </a:solidFill>
            </a:endParaRPr>
          </a:p>
          <a:p>
            <a:endParaRPr lang="en-US" sz="3200" dirty="0" smtClean="0">
              <a:solidFill>
                <a:srgbClr val="002060"/>
              </a:solidFill>
            </a:endParaRPr>
          </a:p>
          <a:p>
            <a:r>
              <a:rPr lang="en-US" sz="3200" dirty="0" smtClean="0">
                <a:solidFill>
                  <a:srgbClr val="002060"/>
                </a:solidFill>
              </a:rPr>
              <a:t>Because the bulge around Antarctica will redistribute around the Earth, latitudes below 13 degrees south would see less than the estimated 60 m SLR while latitudes north of 13 degrees south will see more.</a:t>
            </a:r>
          </a:p>
          <a:p>
            <a:endParaRPr lang="en-US" sz="3200" dirty="0">
              <a:solidFill>
                <a:srgbClr val="002060"/>
              </a:solidFill>
            </a:endParaRPr>
          </a:p>
          <a:p>
            <a:endParaRPr lang="en-US" sz="3200" dirty="0" smtClean="0">
              <a:solidFill>
                <a:srgbClr val="002060"/>
              </a:solidFill>
            </a:endParaRPr>
          </a:p>
          <a:p>
            <a:endParaRPr lang="en-US" sz="3200" dirty="0">
              <a:solidFill>
                <a:srgbClr val="002060"/>
              </a:solidFill>
            </a:endParaRPr>
          </a:p>
          <a:p>
            <a:endParaRPr lang="en-US" sz="3200" dirty="0" smtClean="0">
              <a:solidFill>
                <a:srgbClr val="002060"/>
              </a:solidFill>
            </a:endParaRPr>
          </a:p>
          <a:p>
            <a:endParaRPr lang="en-US" sz="3200" dirty="0">
              <a:solidFill>
                <a:srgbClr val="002060"/>
              </a:solidFill>
            </a:endParaRPr>
          </a:p>
          <a:p>
            <a:endParaRPr lang="en-US" sz="3200" dirty="0" smtClean="0">
              <a:solidFill>
                <a:srgbClr val="002060"/>
              </a:solidFill>
            </a:endParaRPr>
          </a:p>
          <a:p>
            <a:endParaRPr lang="en-US" sz="3200" dirty="0">
              <a:solidFill>
                <a:srgbClr val="002060"/>
              </a:solidFill>
            </a:endParaRPr>
          </a:p>
          <a:p>
            <a:endParaRPr lang="en-US" sz="3200" dirty="0" smtClean="0">
              <a:solidFill>
                <a:srgbClr val="002060"/>
              </a:solidFill>
            </a:endParaRPr>
          </a:p>
          <a:p>
            <a:endParaRPr lang="en-US" sz="3200" dirty="0">
              <a:solidFill>
                <a:srgbClr val="002060"/>
              </a:solidFill>
            </a:endParaRPr>
          </a:p>
          <a:p>
            <a:endParaRPr lang="en-US" sz="3200" dirty="0" smtClean="0">
              <a:solidFill>
                <a:srgbClr val="002060"/>
              </a:solidFill>
            </a:endParaRPr>
          </a:p>
          <a:p>
            <a:endParaRPr lang="en-US" sz="3200" dirty="0">
              <a:solidFill>
                <a:srgbClr val="002060"/>
              </a:solidFill>
            </a:endParaRPr>
          </a:p>
          <a:p>
            <a:endParaRPr lang="en-US" sz="3200" dirty="0" smtClean="0">
              <a:solidFill>
                <a:srgbClr val="002060"/>
              </a:solidFill>
            </a:endParaRPr>
          </a:p>
          <a:p>
            <a:endParaRPr lang="en-US" sz="3200" dirty="0">
              <a:solidFill>
                <a:srgbClr val="002060"/>
              </a:solidFill>
            </a:endParaRPr>
          </a:p>
          <a:p>
            <a:endParaRPr lang="en-US" sz="3200" dirty="0" smtClean="0">
              <a:solidFill>
                <a:srgbClr val="002060"/>
              </a:solidFill>
            </a:endParaRPr>
          </a:p>
          <a:p>
            <a:r>
              <a:rPr lang="en-US" sz="3200" dirty="0" smtClean="0">
                <a:solidFill>
                  <a:srgbClr val="002060"/>
                </a:solidFill>
              </a:rPr>
              <a:t>It is also important to note, however, that latitudes south of 68 degrees south will see an overall drop in sea level. As this only accounts for 2 degrees in latitude because of the assumption of a spherically symmetric Antarctica, this drop in sea level is negligible.</a:t>
            </a:r>
            <a:endParaRPr lang="en-US" sz="3200" dirty="0">
              <a:solidFill>
                <a:srgbClr val="002060"/>
              </a:solidFill>
            </a:endParaRPr>
          </a:p>
        </p:txBody>
      </p:sp>
      <p:sp>
        <p:nvSpPr>
          <p:cNvPr id="25" name="Text Placeholder 24"/>
          <p:cNvSpPr>
            <a:spLocks noGrp="1"/>
          </p:cNvSpPr>
          <p:nvPr>
            <p:ph type="body" sz="quarter" idx="24"/>
          </p:nvPr>
        </p:nvSpPr>
        <p:spPr/>
        <p:txBody>
          <a:bodyPr/>
          <a:lstStyle/>
          <a:p>
            <a:r>
              <a:rPr lang="en-US" dirty="0" smtClean="0">
                <a:solidFill>
                  <a:schemeClr val="bg1"/>
                </a:solidFill>
              </a:rPr>
              <a:t>Results and Analysis</a:t>
            </a:r>
            <a:endParaRPr lang="en-US" dirty="0">
              <a:solidFill>
                <a:schemeClr val="bg1"/>
              </a:solidFill>
            </a:endParaRPr>
          </a:p>
        </p:txBody>
      </p:sp>
      <p:sp>
        <p:nvSpPr>
          <p:cNvPr id="26" name="Text Placeholder 25"/>
          <p:cNvSpPr>
            <a:spLocks noGrp="1"/>
          </p:cNvSpPr>
          <p:nvPr>
            <p:ph type="body" sz="quarter" idx="25"/>
          </p:nvPr>
        </p:nvSpPr>
        <p:spPr/>
        <p:txBody>
          <a:bodyPr/>
          <a:lstStyle/>
          <a:p>
            <a:r>
              <a:rPr lang="en-US" dirty="0" smtClean="0">
                <a:solidFill>
                  <a:schemeClr val="bg1"/>
                </a:solidFill>
              </a:rPr>
              <a:t>Conclusions</a:t>
            </a:r>
            <a:endParaRPr lang="en-US" dirty="0">
              <a:solidFill>
                <a:schemeClr val="bg1"/>
              </a:solidFill>
            </a:endParaRPr>
          </a:p>
        </p:txBody>
      </p:sp>
      <p:sp>
        <p:nvSpPr>
          <p:cNvPr id="27" name="Text Placeholder 26"/>
          <p:cNvSpPr>
            <a:spLocks noGrp="1"/>
          </p:cNvSpPr>
          <p:nvPr>
            <p:ph type="body" sz="quarter" idx="26"/>
          </p:nvPr>
        </p:nvSpPr>
        <p:spPr>
          <a:xfrm>
            <a:off x="32914027" y="6378481"/>
            <a:ext cx="10047018" cy="3416298"/>
          </a:xfrm>
        </p:spPr>
        <p:txBody>
          <a:bodyPr/>
          <a:lstStyle/>
          <a:p>
            <a:r>
              <a:rPr lang="en-US" sz="3200" dirty="0" smtClean="0">
                <a:solidFill>
                  <a:srgbClr val="002060"/>
                </a:solidFill>
              </a:rPr>
              <a:t>Under the assumption of a spherically symmetric, uniform density idealized Antarctica, the redistribution of water due to geoidal changes from Antarctic ice melt will cause latitudes south of 13 degrees south to see less than the predicted 60 m of SLR and latitudes north of 13 degrees south to see more.</a:t>
            </a:r>
          </a:p>
        </p:txBody>
      </p:sp>
      <p:sp>
        <p:nvSpPr>
          <p:cNvPr id="28" name="Text Placeholder 27"/>
          <p:cNvSpPr>
            <a:spLocks noGrp="1"/>
          </p:cNvSpPr>
          <p:nvPr>
            <p:ph type="body" sz="quarter" idx="27"/>
          </p:nvPr>
        </p:nvSpPr>
        <p:spPr/>
        <p:txBody>
          <a:bodyPr/>
          <a:lstStyle/>
          <a:p>
            <a:r>
              <a:rPr lang="en-US" dirty="0" smtClean="0">
                <a:solidFill>
                  <a:schemeClr val="bg1"/>
                </a:solidFill>
              </a:rPr>
              <a:t>References</a:t>
            </a:r>
            <a:endParaRPr lang="en-US" dirty="0">
              <a:solidFill>
                <a:schemeClr val="bg1"/>
              </a:solidFill>
            </a:endParaRPr>
          </a:p>
        </p:txBody>
      </p:sp>
      <p:sp>
        <p:nvSpPr>
          <p:cNvPr id="29" name="Text Placeholder 28"/>
          <p:cNvSpPr>
            <a:spLocks noGrp="1"/>
          </p:cNvSpPr>
          <p:nvPr>
            <p:ph type="body" sz="quarter" idx="28"/>
          </p:nvPr>
        </p:nvSpPr>
        <p:spPr>
          <a:xfrm>
            <a:off x="32914027" y="15011402"/>
            <a:ext cx="10052050" cy="1200306"/>
          </a:xfrm>
        </p:spPr>
        <p:txBody>
          <a:bodyPr/>
          <a:lstStyle/>
          <a:p>
            <a:r>
              <a:rPr lang="en-US" sz="2400" dirty="0" smtClean="0">
                <a:solidFill>
                  <a:srgbClr val="002060"/>
                </a:solidFill>
              </a:rPr>
              <a:t>1 </a:t>
            </a:r>
            <a:r>
              <a:rPr lang="en-US" sz="2400" dirty="0" err="1" smtClean="0">
                <a:solidFill>
                  <a:srgbClr val="002060"/>
                </a:solidFill>
              </a:rPr>
              <a:t>Bamber</a:t>
            </a:r>
            <a:r>
              <a:rPr lang="en-US" sz="2400" dirty="0" smtClean="0">
                <a:solidFill>
                  <a:srgbClr val="002060"/>
                </a:solidFill>
              </a:rPr>
              <a:t> J., and R. Riva. 2010. </a:t>
            </a:r>
            <a:r>
              <a:rPr lang="en-US" sz="2400" u="sng" dirty="0" smtClean="0">
                <a:solidFill>
                  <a:srgbClr val="002060"/>
                </a:solidFill>
              </a:rPr>
              <a:t>The sea level fingerprint of recent ice mass fluxes</a:t>
            </a:r>
            <a:r>
              <a:rPr lang="en-US" sz="2400" dirty="0" smtClean="0">
                <a:solidFill>
                  <a:srgbClr val="002060"/>
                </a:solidFill>
              </a:rPr>
              <a:t>. </a:t>
            </a:r>
            <a:r>
              <a:rPr lang="en-US" sz="2400" i="1" dirty="0" smtClean="0">
                <a:solidFill>
                  <a:srgbClr val="002060"/>
                </a:solidFill>
              </a:rPr>
              <a:t>The Cryosphere</a:t>
            </a:r>
            <a:r>
              <a:rPr lang="en-US" sz="2400" dirty="0" smtClean="0">
                <a:solidFill>
                  <a:srgbClr val="002060"/>
                </a:solidFill>
              </a:rPr>
              <a:t> 4: 621-627.</a:t>
            </a:r>
          </a:p>
        </p:txBody>
      </p:sp>
      <p:sp>
        <p:nvSpPr>
          <p:cNvPr id="30" name="Text Placeholder 29"/>
          <p:cNvSpPr>
            <a:spLocks noGrp="1"/>
          </p:cNvSpPr>
          <p:nvPr>
            <p:ph type="body" sz="quarter" idx="29"/>
          </p:nvPr>
        </p:nvSpPr>
        <p:spPr/>
        <p:txBody>
          <a:bodyPr/>
          <a:lstStyle/>
          <a:p>
            <a:r>
              <a:rPr lang="en-US" dirty="0" smtClean="0">
                <a:solidFill>
                  <a:schemeClr val="bg1"/>
                </a:solidFill>
              </a:rPr>
              <a:t>Acknowledgements</a:t>
            </a:r>
            <a:endParaRPr lang="en-US" dirty="0">
              <a:solidFill>
                <a:schemeClr val="bg1"/>
              </a:solidFill>
            </a:endParaRPr>
          </a:p>
        </p:txBody>
      </p:sp>
      <p:sp>
        <p:nvSpPr>
          <p:cNvPr id="31" name="Text Placeholder 30"/>
          <p:cNvSpPr>
            <a:spLocks noGrp="1"/>
          </p:cNvSpPr>
          <p:nvPr>
            <p:ph type="body" sz="quarter" idx="30"/>
          </p:nvPr>
        </p:nvSpPr>
        <p:spPr>
          <a:xfrm>
            <a:off x="32914027" y="26433446"/>
            <a:ext cx="10052050" cy="2923855"/>
          </a:xfrm>
        </p:spPr>
        <p:txBody>
          <a:bodyPr/>
          <a:lstStyle/>
          <a:p>
            <a:r>
              <a:rPr lang="en-US" sz="3200" dirty="0" smtClean="0">
                <a:solidFill>
                  <a:srgbClr val="002060"/>
                </a:solidFill>
              </a:rPr>
              <a:t>My thesis advisor, David Mattingly, and co-advisor, Cameron Wake, helped me to create a tractable problem with real-world impacts as well as assisted in writing the code and thesis. If you have any questions, please contact Tessa Gorte at tmi65@wildcats.unh.edu.</a:t>
            </a:r>
            <a:endParaRPr lang="en-US" sz="3200" dirty="0">
              <a:solidFill>
                <a:srgbClr val="002060"/>
              </a:solidFill>
            </a:endParaRPr>
          </a:p>
        </p:txBody>
      </p:sp>
      <p:sp>
        <p:nvSpPr>
          <p:cNvPr id="32" name="Text Placeholder 31"/>
          <p:cNvSpPr>
            <a:spLocks noGrp="1"/>
          </p:cNvSpPr>
          <p:nvPr>
            <p:ph type="body" sz="quarter" idx="96"/>
          </p:nvPr>
        </p:nvSpPr>
        <p:spPr>
          <a:xfrm>
            <a:off x="936843" y="15580070"/>
            <a:ext cx="4598815" cy="1615805"/>
          </a:xfrm>
        </p:spPr>
        <p:txBody>
          <a:bodyPr/>
          <a:lstStyle/>
          <a:p>
            <a:r>
              <a:rPr lang="en-US" b="1" i="1" dirty="0" smtClean="0">
                <a:solidFill>
                  <a:srgbClr val="002060"/>
                </a:solidFill>
              </a:rPr>
              <a:t>Figure 1</a:t>
            </a:r>
            <a:r>
              <a:rPr lang="en-US" i="1" dirty="0" smtClean="0">
                <a:solidFill>
                  <a:srgbClr val="002060"/>
                </a:solidFill>
              </a:rPr>
              <a:t> The current geoid according to data collected by the GRACE satellite.</a:t>
            </a:r>
            <a:endParaRPr lang="en-US" i="1" dirty="0">
              <a:solidFill>
                <a:srgbClr val="002060"/>
              </a:solidFill>
            </a:endParaRPr>
          </a:p>
        </p:txBody>
      </p:sp>
      <p:sp>
        <p:nvSpPr>
          <p:cNvPr id="33" name="Text Placeholder 32"/>
          <p:cNvSpPr>
            <a:spLocks noGrp="1"/>
          </p:cNvSpPr>
          <p:nvPr>
            <p:ph type="body" sz="quarter" idx="150"/>
          </p:nvPr>
        </p:nvSpPr>
        <p:spPr>
          <a:xfrm>
            <a:off x="5932593" y="3824577"/>
            <a:ext cx="31998968" cy="839529"/>
          </a:xfrm>
        </p:spPr>
        <p:txBody>
          <a:bodyPr>
            <a:normAutofit/>
          </a:bodyPr>
          <a:lstStyle/>
          <a:p>
            <a:r>
              <a:rPr lang="en-US" sz="4400" dirty="0" smtClean="0">
                <a:solidFill>
                  <a:srgbClr val="002060"/>
                </a:solidFill>
              </a:rPr>
              <a:t>Department of Physics, University of New Hampshire</a:t>
            </a:r>
            <a:endParaRPr lang="en-US" sz="4400" dirty="0">
              <a:solidFill>
                <a:srgbClr val="002060"/>
              </a:solidFill>
            </a:endParaRPr>
          </a:p>
        </p:txBody>
      </p:sp>
      <p:sp>
        <p:nvSpPr>
          <p:cNvPr id="34" name="Text Placeholder 33"/>
          <p:cNvSpPr>
            <a:spLocks noGrp="1"/>
          </p:cNvSpPr>
          <p:nvPr>
            <p:ph type="body" sz="quarter" idx="151"/>
          </p:nvPr>
        </p:nvSpPr>
        <p:spPr>
          <a:xfrm>
            <a:off x="5932593" y="2988429"/>
            <a:ext cx="31998968" cy="839530"/>
          </a:xfrm>
        </p:spPr>
        <p:txBody>
          <a:bodyPr>
            <a:normAutofit/>
          </a:bodyPr>
          <a:lstStyle/>
          <a:p>
            <a:r>
              <a:rPr lang="en-US" sz="4800" dirty="0" smtClean="0">
                <a:solidFill>
                  <a:srgbClr val="002060"/>
                </a:solidFill>
              </a:rPr>
              <a:t>Tessa </a:t>
            </a:r>
            <a:r>
              <a:rPr lang="en-US" sz="4800" dirty="0" smtClean="0">
                <a:solidFill>
                  <a:srgbClr val="002060"/>
                </a:solidFill>
              </a:rPr>
              <a:t>Gorte</a:t>
            </a:r>
            <a:endParaRPr lang="en-US" sz="4800" dirty="0">
              <a:solidFill>
                <a:srgbClr val="002060"/>
              </a:solidFill>
            </a:endParaRPr>
          </a:p>
        </p:txBody>
      </p:sp>
      <p:sp>
        <p:nvSpPr>
          <p:cNvPr id="35" name="Text Placeholder 34"/>
          <p:cNvSpPr>
            <a:spLocks noGrp="1"/>
          </p:cNvSpPr>
          <p:nvPr>
            <p:ph type="body" sz="quarter" idx="153"/>
          </p:nvPr>
        </p:nvSpPr>
        <p:spPr>
          <a:xfrm>
            <a:off x="5932593" y="465813"/>
            <a:ext cx="31998968" cy="2446929"/>
          </a:xfrm>
        </p:spPr>
        <p:txBody>
          <a:bodyPr>
            <a:normAutofit fontScale="70000" lnSpcReduction="20000"/>
          </a:bodyPr>
          <a:lstStyle/>
          <a:p>
            <a:r>
              <a:rPr lang="en-US" dirty="0" smtClean="0">
                <a:solidFill>
                  <a:srgbClr val="002060"/>
                </a:solidFill>
              </a:rPr>
              <a:t>Analyzing Sea Level Rise Due to Melting of Antarctic Ice</a:t>
            </a:r>
          </a:p>
          <a:p>
            <a:r>
              <a:rPr lang="en-US" dirty="0" smtClean="0">
                <a:solidFill>
                  <a:srgbClr val="002060"/>
                </a:solidFill>
              </a:rPr>
              <a:t>and Dispersion of Sea Water from Mass Redistribution</a:t>
            </a:r>
            <a:endParaRPr lang="en-US" dirty="0">
              <a:solidFill>
                <a:srgbClr val="002060"/>
              </a:solidFill>
            </a:endParaRPr>
          </a:p>
        </p:txBody>
      </p:sp>
      <mc:AlternateContent xmlns:mc="http://schemas.openxmlformats.org/markup-compatibility/2006" xmlns:a14="http://schemas.microsoft.com/office/drawing/2010/main">
        <mc:Choice Requires="a14">
          <p:sp>
            <p:nvSpPr>
              <p:cNvPr id="4" name="TextBox 3"/>
              <p:cNvSpPr txBox="1"/>
              <p:nvPr/>
            </p:nvSpPr>
            <p:spPr>
              <a:xfrm>
                <a:off x="11596296" y="8196290"/>
                <a:ext cx="10048877" cy="871970"/>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US" sz="2000" b="0" i="1" smtClean="0">
                          <a:latin typeface="Cambria Math" charset="0"/>
                          <a:cs typeface="Times New Roman" panose="02020603050405020304" pitchFamily="18" charset="0"/>
                        </a:rPr>
                        <m:t>𝑁</m:t>
                      </m:r>
                      <m:d>
                        <m:dPr>
                          <m:ctrlPr>
                            <a:rPr lang="en-US" sz="2000" b="0" i="1" smtClean="0">
                              <a:latin typeface="Cambria Math" charset="0"/>
                              <a:cs typeface="Times New Roman" panose="02020603050405020304" pitchFamily="18" charset="0"/>
                            </a:rPr>
                          </m:ctrlPr>
                        </m:dPr>
                        <m:e>
                          <m:r>
                            <a:rPr lang="en-US" sz="2000" b="0" i="1" smtClean="0">
                              <a:latin typeface="Cambria Math" charset="0"/>
                              <a:ea typeface="Cambria Math" charset="0"/>
                              <a:cs typeface="Cambria Math" charset="0"/>
                            </a:rPr>
                            <m:t>𝜃</m:t>
                          </m:r>
                          <m:r>
                            <a:rPr lang="en-US" sz="2000" b="0" i="1" smtClean="0">
                              <a:latin typeface="Cambria Math" charset="0"/>
                              <a:ea typeface="Cambria Math" charset="0"/>
                              <a:cs typeface="Cambria Math" charset="0"/>
                            </a:rPr>
                            <m:t>,</m:t>
                          </m:r>
                          <m:r>
                            <a:rPr lang="en-US" sz="2000" b="0" i="1" smtClean="0">
                              <a:latin typeface="Cambria Math" charset="0"/>
                              <a:ea typeface="Cambria Math" charset="0"/>
                              <a:cs typeface="Cambria Math" charset="0"/>
                            </a:rPr>
                            <m:t>𝜙</m:t>
                          </m:r>
                        </m:e>
                      </m:d>
                      <m:r>
                        <a:rPr lang="en-US" sz="2000" b="0" i="1" smtClean="0">
                          <a:latin typeface="Cambria Math" charset="0"/>
                          <a:ea typeface="Cambria Math" charset="0"/>
                          <a:cs typeface="Cambria Math" charset="0"/>
                        </a:rPr>
                        <m:t>=</m:t>
                      </m:r>
                      <m:sSub>
                        <m:sSubPr>
                          <m:ctrlPr>
                            <a:rPr lang="en-US" sz="2000" b="0" i="1" smtClean="0">
                              <a:latin typeface="Cambria Math" charset="0"/>
                              <a:ea typeface="Cambria Math" charset="0"/>
                              <a:cs typeface="Cambria Math" charset="0"/>
                            </a:rPr>
                          </m:ctrlPr>
                        </m:sSubPr>
                        <m:e>
                          <m:r>
                            <a:rPr lang="en-US" sz="2000" b="0" i="1" smtClean="0">
                              <a:latin typeface="Cambria Math" charset="0"/>
                              <a:ea typeface="Cambria Math" charset="0"/>
                              <a:cs typeface="Cambria Math" charset="0"/>
                            </a:rPr>
                            <m:t>𝑟</m:t>
                          </m:r>
                        </m:e>
                        <m:sub>
                          <m:r>
                            <a:rPr lang="en-US" sz="2000" b="0" i="1" smtClean="0">
                              <a:latin typeface="Cambria Math" charset="0"/>
                              <a:ea typeface="Cambria Math" charset="0"/>
                              <a:cs typeface="Cambria Math" charset="0"/>
                            </a:rPr>
                            <m:t>𝐸</m:t>
                          </m:r>
                        </m:sub>
                      </m:sSub>
                      <m:nary>
                        <m:naryPr>
                          <m:chr m:val="∑"/>
                          <m:ctrlPr>
                            <a:rPr lang="is-IS" sz="2000" b="0" i="1" smtClean="0">
                              <a:latin typeface="Cambria Math" charset="0"/>
                              <a:ea typeface="Cambria Math" charset="0"/>
                              <a:cs typeface="Cambria Math" charset="0"/>
                            </a:rPr>
                          </m:ctrlPr>
                        </m:naryPr>
                        <m:sub>
                          <m:r>
                            <m:rPr>
                              <m:brk m:alnAt="23"/>
                            </m:rPr>
                            <a:rPr lang="en-US" sz="2000" b="0" i="1" smtClean="0">
                              <a:latin typeface="Cambria Math" charset="0"/>
                              <a:ea typeface="Cambria Math" charset="0"/>
                              <a:cs typeface="Cambria Math" charset="0"/>
                            </a:rPr>
                            <m:t>𝑙</m:t>
                          </m:r>
                          <m:r>
                            <a:rPr lang="en-US" sz="2000" b="0" i="1" smtClean="0">
                              <a:latin typeface="Cambria Math" charset="0"/>
                              <a:ea typeface="Cambria Math" charset="0"/>
                              <a:cs typeface="Cambria Math" charset="0"/>
                            </a:rPr>
                            <m:t>=0</m:t>
                          </m:r>
                        </m:sub>
                        <m:sup>
                          <m:r>
                            <a:rPr lang="en-US" sz="2000" b="0" i="1" smtClean="0">
                              <a:latin typeface="Cambria Math" charset="0"/>
                              <a:ea typeface="Cambria Math" charset="0"/>
                              <a:cs typeface="Cambria Math" charset="0"/>
                            </a:rPr>
                            <m:t>𝑛</m:t>
                          </m:r>
                        </m:sup>
                        <m:e>
                          <m:nary>
                            <m:naryPr>
                              <m:chr m:val="∑"/>
                              <m:ctrlPr>
                                <a:rPr lang="is-IS" sz="2000" b="0" i="1" smtClean="0">
                                  <a:latin typeface="Cambria Math" charset="0"/>
                                  <a:ea typeface="Cambria Math" charset="0"/>
                                  <a:cs typeface="Cambria Math" charset="0"/>
                                </a:rPr>
                              </m:ctrlPr>
                            </m:naryPr>
                            <m:sub>
                              <m:r>
                                <m:rPr>
                                  <m:brk m:alnAt="23"/>
                                </m:rPr>
                                <a:rPr lang="en-US" sz="2000" b="0" i="1" smtClean="0">
                                  <a:latin typeface="Cambria Math" charset="0"/>
                                  <a:ea typeface="Cambria Math" charset="0"/>
                                  <a:cs typeface="Cambria Math" charset="0"/>
                                </a:rPr>
                                <m:t>𝑚</m:t>
                              </m:r>
                              <m:r>
                                <a:rPr lang="en-US" sz="2000" b="0" i="1" smtClean="0">
                                  <a:latin typeface="Cambria Math" charset="0"/>
                                  <a:ea typeface="Cambria Math" charset="0"/>
                                  <a:cs typeface="Cambria Math" charset="0"/>
                                </a:rPr>
                                <m:t>=0</m:t>
                              </m:r>
                            </m:sub>
                            <m:sup>
                              <m:r>
                                <a:rPr lang="en-US" sz="2000" b="0" i="1" smtClean="0">
                                  <a:latin typeface="Cambria Math" charset="0"/>
                                  <a:ea typeface="Cambria Math" charset="0"/>
                                  <a:cs typeface="Cambria Math" charset="0"/>
                                </a:rPr>
                                <m:t>𝑙</m:t>
                              </m:r>
                            </m:sup>
                            <m:e>
                              <m:d>
                                <m:dPr>
                                  <m:ctrlPr>
                                    <a:rPr lang="mr-IN" sz="2000" b="0" i="1" smtClean="0">
                                      <a:latin typeface="Cambria Math" charset="0"/>
                                      <a:ea typeface="Cambria Math" charset="0"/>
                                      <a:cs typeface="Cambria Math" charset="0"/>
                                    </a:rPr>
                                  </m:ctrlPr>
                                </m:dPr>
                                <m:e>
                                  <m:f>
                                    <m:fPr>
                                      <m:ctrlPr>
                                        <a:rPr lang="mr-IN" sz="2000" b="0" i="1" smtClean="0">
                                          <a:latin typeface="Cambria Math" charset="0"/>
                                          <a:ea typeface="Cambria Math" charset="0"/>
                                          <a:cs typeface="Cambria Math" charset="0"/>
                                        </a:rPr>
                                      </m:ctrlPr>
                                    </m:fPr>
                                    <m:num>
                                      <m:d>
                                        <m:dPr>
                                          <m:ctrlPr>
                                            <a:rPr lang="mr-IN" sz="2000" b="0" i="1" smtClean="0">
                                              <a:latin typeface="Cambria Math" charset="0"/>
                                              <a:ea typeface="Cambria Math" charset="0"/>
                                              <a:cs typeface="Cambria Math" charset="0"/>
                                            </a:rPr>
                                          </m:ctrlPr>
                                        </m:dPr>
                                        <m:e>
                                          <m:r>
                                            <a:rPr lang="en-US" sz="2000" b="0" i="1" smtClean="0">
                                              <a:latin typeface="Cambria Math" charset="0"/>
                                              <a:ea typeface="Cambria Math" charset="0"/>
                                              <a:cs typeface="Cambria Math" charset="0"/>
                                            </a:rPr>
                                            <m:t>2−</m:t>
                                          </m:r>
                                          <m:sSub>
                                            <m:sSubPr>
                                              <m:ctrlPr>
                                                <a:rPr lang="en-US" sz="2000" b="0" i="1" smtClean="0">
                                                  <a:latin typeface="Cambria Math" charset="0"/>
                                                  <a:ea typeface="Cambria Math" charset="0"/>
                                                  <a:cs typeface="Cambria Math" charset="0"/>
                                                </a:rPr>
                                              </m:ctrlPr>
                                            </m:sSubPr>
                                            <m:e>
                                              <m:r>
                                                <a:rPr lang="en-US" sz="2000" b="0" i="1" smtClean="0">
                                                  <a:latin typeface="Cambria Math" charset="0"/>
                                                  <a:ea typeface="Cambria Math" charset="0"/>
                                                  <a:cs typeface="Cambria Math" charset="0"/>
                                                </a:rPr>
                                                <m:t>𝛿</m:t>
                                              </m:r>
                                            </m:e>
                                            <m:sub>
                                              <m:r>
                                                <a:rPr lang="en-US" sz="2000" b="0" i="1" smtClean="0">
                                                  <a:latin typeface="Cambria Math" charset="0"/>
                                                  <a:ea typeface="Cambria Math" charset="0"/>
                                                  <a:cs typeface="Cambria Math" charset="0"/>
                                                </a:rPr>
                                                <m:t>𝑚</m:t>
                                              </m:r>
                                              <m:r>
                                                <a:rPr lang="en-US" sz="2000" b="0" i="1" smtClean="0">
                                                  <a:latin typeface="Cambria Math" charset="0"/>
                                                  <a:ea typeface="Cambria Math" charset="0"/>
                                                  <a:cs typeface="Cambria Math" charset="0"/>
                                                </a:rPr>
                                                <m:t>0</m:t>
                                              </m:r>
                                            </m:sub>
                                          </m:sSub>
                                        </m:e>
                                      </m:d>
                                      <m:d>
                                        <m:dPr>
                                          <m:ctrlPr>
                                            <a:rPr lang="mr-IN" sz="2000" b="0" i="1" smtClean="0">
                                              <a:latin typeface="Cambria Math" charset="0"/>
                                              <a:ea typeface="Cambria Math" charset="0"/>
                                              <a:cs typeface="Cambria Math" charset="0"/>
                                            </a:rPr>
                                          </m:ctrlPr>
                                        </m:dPr>
                                        <m:e>
                                          <m:r>
                                            <a:rPr lang="en-US" sz="2000" b="0" i="1" smtClean="0">
                                              <a:latin typeface="Cambria Math" charset="0"/>
                                              <a:ea typeface="Cambria Math" charset="0"/>
                                              <a:cs typeface="Cambria Math" charset="0"/>
                                            </a:rPr>
                                            <m:t>2</m:t>
                                          </m:r>
                                          <m:r>
                                            <a:rPr lang="en-US" sz="2000" b="0" i="1" smtClean="0">
                                              <a:latin typeface="Cambria Math" charset="0"/>
                                              <a:ea typeface="Cambria Math" charset="0"/>
                                              <a:cs typeface="Cambria Math" charset="0"/>
                                            </a:rPr>
                                            <m:t>𝑙</m:t>
                                          </m:r>
                                          <m:r>
                                            <a:rPr lang="en-US" sz="2000" b="0" i="1" smtClean="0">
                                              <a:latin typeface="Cambria Math" charset="0"/>
                                              <a:ea typeface="Cambria Math" charset="0"/>
                                              <a:cs typeface="Cambria Math" charset="0"/>
                                            </a:rPr>
                                            <m:t>+1</m:t>
                                          </m:r>
                                        </m:e>
                                      </m:d>
                                      <m:d>
                                        <m:dPr>
                                          <m:ctrlPr>
                                            <a:rPr lang="mr-IN" sz="2000" b="0" i="1" smtClean="0">
                                              <a:latin typeface="Cambria Math" charset="0"/>
                                              <a:ea typeface="Cambria Math" charset="0"/>
                                              <a:cs typeface="Cambria Math" charset="0"/>
                                            </a:rPr>
                                          </m:ctrlPr>
                                        </m:dPr>
                                        <m:e>
                                          <m:r>
                                            <a:rPr lang="en-US" sz="2000" b="0" i="1" smtClean="0">
                                              <a:latin typeface="Cambria Math" charset="0"/>
                                              <a:ea typeface="Cambria Math" charset="0"/>
                                              <a:cs typeface="Cambria Math" charset="0"/>
                                            </a:rPr>
                                            <m:t>𝑙</m:t>
                                          </m:r>
                                          <m:r>
                                            <a:rPr lang="en-US" sz="2000" b="0" i="1" smtClean="0">
                                              <a:latin typeface="Cambria Math" charset="0"/>
                                              <a:ea typeface="Cambria Math" charset="0"/>
                                              <a:cs typeface="Cambria Math" charset="0"/>
                                            </a:rPr>
                                            <m:t>−</m:t>
                                          </m:r>
                                          <m:r>
                                            <a:rPr lang="en-US" sz="2000" b="0" i="1" smtClean="0">
                                              <a:latin typeface="Cambria Math" charset="0"/>
                                              <a:ea typeface="Cambria Math" charset="0"/>
                                              <a:cs typeface="Cambria Math" charset="0"/>
                                            </a:rPr>
                                            <m:t>𝑚</m:t>
                                          </m:r>
                                        </m:e>
                                      </m:d>
                                      <m:r>
                                        <a:rPr lang="en-US" sz="2000" b="0" i="1" smtClean="0">
                                          <a:latin typeface="Cambria Math" charset="0"/>
                                          <a:ea typeface="Cambria Math" charset="0"/>
                                          <a:cs typeface="Cambria Math" charset="0"/>
                                        </a:rPr>
                                        <m:t>!</m:t>
                                      </m:r>
                                    </m:num>
                                    <m:den>
                                      <m:d>
                                        <m:dPr>
                                          <m:ctrlPr>
                                            <a:rPr lang="mr-IN" sz="2000" b="0" i="1" smtClean="0">
                                              <a:latin typeface="Cambria Math" charset="0"/>
                                              <a:ea typeface="Cambria Math" charset="0"/>
                                              <a:cs typeface="Cambria Math" charset="0"/>
                                            </a:rPr>
                                          </m:ctrlPr>
                                        </m:dPr>
                                        <m:e>
                                          <m:r>
                                            <a:rPr lang="en-US" sz="2000" b="0" i="1" smtClean="0">
                                              <a:latin typeface="Cambria Math" charset="0"/>
                                              <a:ea typeface="Cambria Math" charset="0"/>
                                              <a:cs typeface="Cambria Math" charset="0"/>
                                            </a:rPr>
                                            <m:t>𝑙</m:t>
                                          </m:r>
                                          <m:r>
                                            <a:rPr lang="en-US" sz="2000" b="0" i="1" smtClean="0">
                                              <a:latin typeface="Cambria Math" charset="0"/>
                                              <a:ea typeface="Cambria Math" charset="0"/>
                                              <a:cs typeface="Cambria Math" charset="0"/>
                                            </a:rPr>
                                            <m:t>+</m:t>
                                          </m:r>
                                          <m:r>
                                            <a:rPr lang="en-US" sz="2000" b="0" i="1" smtClean="0">
                                              <a:latin typeface="Cambria Math" charset="0"/>
                                              <a:ea typeface="Cambria Math" charset="0"/>
                                              <a:cs typeface="Cambria Math" charset="0"/>
                                            </a:rPr>
                                            <m:t>𝑚</m:t>
                                          </m:r>
                                        </m:e>
                                      </m:d>
                                      <m:r>
                                        <a:rPr lang="en-US" sz="2000" b="0" i="1" smtClean="0">
                                          <a:latin typeface="Cambria Math" charset="0"/>
                                          <a:ea typeface="Cambria Math" charset="0"/>
                                          <a:cs typeface="Cambria Math" charset="0"/>
                                        </a:rPr>
                                        <m:t>!</m:t>
                                      </m:r>
                                    </m:den>
                                  </m:f>
                                </m:e>
                              </m:d>
                            </m:e>
                          </m:nary>
                        </m:e>
                      </m:nary>
                      <m:sSub>
                        <m:sSubPr>
                          <m:ctrlPr>
                            <a:rPr lang="en-US" sz="2000" b="0" i="1" smtClean="0">
                              <a:latin typeface="Cambria Math" charset="0"/>
                              <a:ea typeface="Cambria Math" charset="0"/>
                              <a:cs typeface="Cambria Math" charset="0"/>
                            </a:rPr>
                          </m:ctrlPr>
                        </m:sSubPr>
                        <m:e>
                          <m:r>
                            <a:rPr lang="en-US" sz="2000" b="0" i="1" smtClean="0">
                              <a:latin typeface="Cambria Math" charset="0"/>
                              <a:ea typeface="Cambria Math" charset="0"/>
                              <a:cs typeface="Cambria Math" charset="0"/>
                            </a:rPr>
                            <m:t>𝑃</m:t>
                          </m:r>
                        </m:e>
                        <m:sub>
                          <m:r>
                            <a:rPr lang="en-US" sz="2000" b="0" i="1" smtClean="0">
                              <a:latin typeface="Cambria Math" charset="0"/>
                              <a:ea typeface="Cambria Math" charset="0"/>
                              <a:cs typeface="Cambria Math" charset="0"/>
                            </a:rPr>
                            <m:t>𝑙𝑚</m:t>
                          </m:r>
                        </m:sub>
                      </m:sSub>
                      <m:d>
                        <m:dPr>
                          <m:ctrlPr>
                            <a:rPr lang="mr-IN" sz="2000" b="0" i="1" smtClean="0">
                              <a:latin typeface="Cambria Math" charset="0"/>
                              <a:ea typeface="Cambria Math" charset="0"/>
                              <a:cs typeface="Cambria Math" charset="0"/>
                            </a:rPr>
                          </m:ctrlPr>
                        </m:dPr>
                        <m:e>
                          <m:func>
                            <m:funcPr>
                              <m:ctrlPr>
                                <a:rPr lang="en-US" sz="2000" b="0" i="1" smtClean="0">
                                  <a:latin typeface="Cambria Math" charset="0"/>
                                  <a:ea typeface="Cambria Math" charset="0"/>
                                  <a:cs typeface="Cambria Math" charset="0"/>
                                </a:rPr>
                              </m:ctrlPr>
                            </m:funcPr>
                            <m:fName>
                              <m:r>
                                <m:rPr>
                                  <m:sty m:val="p"/>
                                </m:rPr>
                                <a:rPr lang="en-US" sz="2000" b="0" i="0" smtClean="0">
                                  <a:latin typeface="Cambria Math" charset="0"/>
                                  <a:ea typeface="Cambria Math" charset="0"/>
                                  <a:cs typeface="Cambria Math" charset="0"/>
                                </a:rPr>
                                <m:t>cos</m:t>
                              </m:r>
                            </m:fName>
                            <m:e>
                              <m:r>
                                <a:rPr lang="en-US" sz="2000" b="0" i="1" smtClean="0">
                                  <a:latin typeface="Cambria Math" charset="0"/>
                                  <a:ea typeface="Cambria Math" charset="0"/>
                                  <a:cs typeface="Cambria Math" charset="0"/>
                                </a:rPr>
                                <m:t>𝜃</m:t>
                              </m:r>
                            </m:e>
                          </m:func>
                        </m:e>
                      </m:d>
                      <m:d>
                        <m:dPr>
                          <m:ctrlPr>
                            <a:rPr lang="mr-IN" sz="2000" b="0" i="1" smtClean="0">
                              <a:latin typeface="Cambria Math" charset="0"/>
                              <a:ea typeface="Cambria Math" charset="0"/>
                              <a:cs typeface="Cambria Math" charset="0"/>
                            </a:rPr>
                          </m:ctrlPr>
                        </m:dPr>
                        <m:e>
                          <m:sSub>
                            <m:sSubPr>
                              <m:ctrlPr>
                                <a:rPr lang="en-US" sz="2000" b="0" i="1" smtClean="0">
                                  <a:latin typeface="Cambria Math" charset="0"/>
                                  <a:ea typeface="Cambria Math" charset="0"/>
                                  <a:cs typeface="Cambria Math" charset="0"/>
                                </a:rPr>
                              </m:ctrlPr>
                            </m:sSubPr>
                            <m:e>
                              <m:r>
                                <a:rPr lang="en-US" sz="2000" b="0" i="1" smtClean="0">
                                  <a:latin typeface="Cambria Math" charset="0"/>
                                  <a:ea typeface="Cambria Math" charset="0"/>
                                  <a:cs typeface="Cambria Math" charset="0"/>
                                </a:rPr>
                                <m:t>𝐶</m:t>
                              </m:r>
                            </m:e>
                            <m:sub>
                              <m:r>
                                <a:rPr lang="en-US" sz="2000" b="0" i="1" smtClean="0">
                                  <a:latin typeface="Cambria Math" charset="0"/>
                                  <a:ea typeface="Cambria Math" charset="0"/>
                                  <a:cs typeface="Cambria Math" charset="0"/>
                                </a:rPr>
                                <m:t>𝑙𝑚</m:t>
                              </m:r>
                            </m:sub>
                          </m:sSub>
                          <m:func>
                            <m:funcPr>
                              <m:ctrlPr>
                                <a:rPr lang="en-US" sz="2000" b="0" i="1" smtClean="0">
                                  <a:latin typeface="Cambria Math" charset="0"/>
                                  <a:ea typeface="Cambria Math" charset="0"/>
                                  <a:cs typeface="Cambria Math" charset="0"/>
                                </a:rPr>
                              </m:ctrlPr>
                            </m:funcPr>
                            <m:fName>
                              <m:r>
                                <m:rPr>
                                  <m:sty m:val="p"/>
                                </m:rPr>
                                <a:rPr lang="en-US" sz="2000" b="0" i="0" smtClean="0">
                                  <a:latin typeface="Cambria Math" charset="0"/>
                                  <a:ea typeface="Cambria Math" charset="0"/>
                                  <a:cs typeface="Cambria Math" charset="0"/>
                                </a:rPr>
                                <m:t>cos</m:t>
                              </m:r>
                            </m:fName>
                            <m:e>
                              <m:d>
                                <m:dPr>
                                  <m:ctrlPr>
                                    <a:rPr lang="mr-IN" sz="2000" b="0" i="1" smtClean="0">
                                      <a:latin typeface="Cambria Math" charset="0"/>
                                      <a:ea typeface="Cambria Math" charset="0"/>
                                      <a:cs typeface="Cambria Math" charset="0"/>
                                    </a:rPr>
                                  </m:ctrlPr>
                                </m:dPr>
                                <m:e>
                                  <m:r>
                                    <a:rPr lang="en-US" sz="2000" b="0" i="1" smtClean="0">
                                      <a:latin typeface="Cambria Math" charset="0"/>
                                      <a:ea typeface="Cambria Math" charset="0"/>
                                      <a:cs typeface="Cambria Math" charset="0"/>
                                    </a:rPr>
                                    <m:t>𝑚</m:t>
                                  </m:r>
                                  <m:r>
                                    <a:rPr lang="en-US" sz="2000" b="0" i="1" smtClean="0">
                                      <a:latin typeface="Cambria Math" charset="0"/>
                                      <a:ea typeface="Cambria Math" charset="0"/>
                                      <a:cs typeface="Cambria Math" charset="0"/>
                                    </a:rPr>
                                    <m:t>𝜃</m:t>
                                  </m:r>
                                </m:e>
                              </m:d>
                              <m:r>
                                <a:rPr lang="en-US" sz="2000" b="0" i="1" smtClean="0">
                                  <a:latin typeface="Cambria Math" charset="0"/>
                                  <a:ea typeface="Cambria Math" charset="0"/>
                                  <a:cs typeface="Cambria Math" charset="0"/>
                                </a:rPr>
                                <m:t>+</m:t>
                              </m:r>
                              <m:sSub>
                                <m:sSubPr>
                                  <m:ctrlPr>
                                    <a:rPr lang="en-US" sz="2000" b="0" i="1" smtClean="0">
                                      <a:latin typeface="Cambria Math" charset="0"/>
                                      <a:ea typeface="Cambria Math" charset="0"/>
                                      <a:cs typeface="Cambria Math" charset="0"/>
                                    </a:rPr>
                                  </m:ctrlPr>
                                </m:sSubPr>
                                <m:e>
                                  <m:r>
                                    <a:rPr lang="en-US" sz="2000" b="0" i="1" smtClean="0">
                                      <a:latin typeface="Cambria Math" charset="0"/>
                                      <a:ea typeface="Cambria Math" charset="0"/>
                                      <a:cs typeface="Cambria Math" charset="0"/>
                                    </a:rPr>
                                    <m:t>𝑆</m:t>
                                  </m:r>
                                </m:e>
                                <m:sub>
                                  <m:r>
                                    <a:rPr lang="en-US" sz="2000" b="0" i="1" smtClean="0">
                                      <a:latin typeface="Cambria Math" charset="0"/>
                                      <a:ea typeface="Cambria Math" charset="0"/>
                                      <a:cs typeface="Cambria Math" charset="0"/>
                                    </a:rPr>
                                    <m:t>𝑙𝑚</m:t>
                                  </m:r>
                                </m:sub>
                              </m:sSub>
                              <m:func>
                                <m:funcPr>
                                  <m:ctrlPr>
                                    <a:rPr lang="en-US" sz="2000" b="0" i="1" smtClean="0">
                                      <a:latin typeface="Cambria Math" charset="0"/>
                                      <a:ea typeface="Cambria Math" charset="0"/>
                                      <a:cs typeface="Cambria Math" charset="0"/>
                                    </a:rPr>
                                  </m:ctrlPr>
                                </m:funcPr>
                                <m:fName>
                                  <m:r>
                                    <m:rPr>
                                      <m:sty m:val="p"/>
                                    </m:rPr>
                                    <a:rPr lang="en-US" sz="2000" b="0" i="0" smtClean="0">
                                      <a:latin typeface="Cambria Math" charset="0"/>
                                      <a:ea typeface="Cambria Math" charset="0"/>
                                      <a:cs typeface="Cambria Math" charset="0"/>
                                    </a:rPr>
                                    <m:t>sin</m:t>
                                  </m:r>
                                </m:fName>
                                <m:e>
                                  <m:d>
                                    <m:dPr>
                                      <m:ctrlPr>
                                        <a:rPr lang="mr-IN" sz="2000" b="0" i="1" smtClean="0">
                                          <a:latin typeface="Cambria Math" charset="0"/>
                                          <a:ea typeface="Cambria Math" charset="0"/>
                                          <a:cs typeface="Cambria Math" charset="0"/>
                                        </a:rPr>
                                      </m:ctrlPr>
                                    </m:dPr>
                                    <m:e>
                                      <m:r>
                                        <a:rPr lang="en-US" sz="2000" b="0" i="1" smtClean="0">
                                          <a:latin typeface="Cambria Math" charset="0"/>
                                          <a:ea typeface="Cambria Math" charset="0"/>
                                          <a:cs typeface="Cambria Math" charset="0"/>
                                        </a:rPr>
                                        <m:t>𝑚</m:t>
                                      </m:r>
                                      <m:r>
                                        <a:rPr lang="en-US" sz="2000" b="0" i="1" smtClean="0">
                                          <a:latin typeface="Cambria Math" charset="0"/>
                                          <a:ea typeface="Cambria Math" charset="0"/>
                                          <a:cs typeface="Cambria Math" charset="0"/>
                                        </a:rPr>
                                        <m:t>𝜃</m:t>
                                      </m:r>
                                    </m:e>
                                  </m:d>
                                </m:e>
                              </m:func>
                            </m:e>
                          </m:func>
                        </m:e>
                      </m:d>
                    </m:oMath>
                  </m:oMathPara>
                </a14:m>
                <a:endParaRPr lang="en-US" sz="2000" dirty="0">
                  <a:latin typeface="Times New Roman" panose="02020603050405020304" pitchFamily="18" charset="0"/>
                  <a:cs typeface="Times New Roman" panose="02020603050405020304" pitchFamily="18" charset="0"/>
                </a:endParaRPr>
              </a:p>
            </p:txBody>
          </p:sp>
        </mc:Choice>
        <mc:Fallback xmlns="">
          <p:sp>
            <p:nvSpPr>
              <p:cNvPr id="4" name="TextBox 3"/>
              <p:cNvSpPr txBox="1">
                <a:spLocks noRot="1" noChangeAspect="1" noMove="1" noResize="1" noEditPoints="1" noAdjustHandles="1" noChangeArrowheads="1" noChangeShapeType="1" noTextEdit="1"/>
              </p:cNvSpPr>
              <p:nvPr/>
            </p:nvSpPr>
            <p:spPr>
              <a:xfrm>
                <a:off x="11596296" y="8196290"/>
                <a:ext cx="10048877" cy="871970"/>
              </a:xfrm>
              <a:prstGeom prst="rect">
                <a:avLst/>
              </a:prstGeom>
              <a:blipFill rotWithShape="0">
                <a:blip r:embed="rId3"/>
                <a:stretch>
                  <a:fillRect/>
                </a:stretch>
              </a:blipFill>
            </p:spPr>
            <p:txBody>
              <a:bodyPr/>
              <a:lstStyle/>
              <a:p>
                <a:r>
                  <a:rPr lang="en-US">
                    <a:noFill/>
                  </a:rPr>
                  <a:t> </a:t>
                </a:r>
              </a:p>
            </p:txBody>
          </p:sp>
        </mc:Fallback>
      </mc:AlternateContent>
      <p:pic>
        <p:nvPicPr>
          <p:cNvPr id="5" name="Picture 4"/>
          <p:cNvPicPr>
            <a:picLocks noChangeAspect="1"/>
          </p:cNvPicPr>
          <p:nvPr/>
        </p:nvPicPr>
        <p:blipFill rotWithShape="1">
          <a:blip r:embed="rId4">
            <a:extLst>
              <a:ext uri="{28A0092B-C50C-407E-A947-70E740481C1C}">
                <a14:useLocalDpi xmlns:a14="http://schemas.microsoft.com/office/drawing/2010/main" val="0"/>
              </a:ext>
            </a:extLst>
          </a:blip>
          <a:srcRect l="18992" t="5127" r="15589" b="9285"/>
          <a:stretch/>
        </p:blipFill>
        <p:spPr>
          <a:xfrm>
            <a:off x="5491881" y="15425029"/>
            <a:ext cx="5469120" cy="5486400"/>
          </a:xfrm>
          <a:prstGeom prst="rect">
            <a:avLst/>
          </a:prstGeom>
        </p:spPr>
      </p:pic>
      <p:pic>
        <p:nvPicPr>
          <p:cNvPr id="7" name="Picture 6"/>
          <p:cNvPicPr>
            <a:picLocks noChangeAspect="1"/>
          </p:cNvPicPr>
          <p:nvPr/>
        </p:nvPicPr>
        <p:blipFill rotWithShape="1">
          <a:blip r:embed="rId5">
            <a:extLst>
              <a:ext uri="{28A0092B-C50C-407E-A947-70E740481C1C}">
                <a14:useLocalDpi xmlns:a14="http://schemas.microsoft.com/office/drawing/2010/main" val="0"/>
              </a:ext>
            </a:extLst>
          </a:blip>
          <a:srcRect l="19612" t="5195" r="15811" b="8415"/>
          <a:stretch/>
        </p:blipFill>
        <p:spPr>
          <a:xfrm>
            <a:off x="5503001" y="20911429"/>
            <a:ext cx="5468215" cy="5486400"/>
          </a:xfrm>
          <a:prstGeom prst="rect">
            <a:avLst/>
          </a:prstGeom>
        </p:spPr>
      </p:pic>
      <p:pic>
        <p:nvPicPr>
          <p:cNvPr id="8" name="Picture 7"/>
          <p:cNvPicPr>
            <a:picLocks noChangeAspect="1"/>
          </p:cNvPicPr>
          <p:nvPr/>
        </p:nvPicPr>
        <p:blipFill rotWithShape="1">
          <a:blip r:embed="rId6">
            <a:extLst>
              <a:ext uri="{28A0092B-C50C-407E-A947-70E740481C1C}">
                <a14:useLocalDpi xmlns:a14="http://schemas.microsoft.com/office/drawing/2010/main" val="0"/>
              </a:ext>
            </a:extLst>
          </a:blip>
          <a:srcRect l="19609" t="5195" r="16105" b="8873"/>
          <a:stretch/>
        </p:blipFill>
        <p:spPr>
          <a:xfrm>
            <a:off x="5488562" y="26378505"/>
            <a:ext cx="5472439" cy="5486400"/>
          </a:xfrm>
          <a:prstGeom prst="rect">
            <a:avLst/>
          </a:prstGeom>
        </p:spPr>
      </p:pic>
      <p:sp>
        <p:nvSpPr>
          <p:cNvPr id="39" name="Text Placeholder 31"/>
          <p:cNvSpPr txBox="1">
            <a:spLocks/>
          </p:cNvSpPr>
          <p:nvPr/>
        </p:nvSpPr>
        <p:spPr>
          <a:xfrm>
            <a:off x="960560" y="20911429"/>
            <a:ext cx="4598815" cy="3154688"/>
          </a:xfrm>
          <a:prstGeom prst="rect">
            <a:avLst/>
          </a:prstGeom>
        </p:spPr>
        <p:txBody>
          <a:bodyPr wrap="square" lIns="228589" tIns="228589" rIns="228589" bIns="228589">
            <a:spAutoFit/>
          </a:bodyPr>
          <a:lstStyle>
            <a:lvl1pPr marL="0" indent="0" algn="l" defTabSz="4388900" rtl="0" eaLnBrk="1" latinLnBrk="0" hangingPunct="1">
              <a:spcBef>
                <a:spcPct val="20000"/>
              </a:spcBef>
              <a:buFont typeface="Arial" pitchFamily="34" charset="0"/>
              <a:buNone/>
              <a:defRPr sz="2500" kern="1200">
                <a:solidFill>
                  <a:schemeClr val="accent5">
                    <a:lumMod val="50000"/>
                  </a:schemeClr>
                </a:solidFill>
                <a:latin typeface="Times New Roman" pitchFamily="18" charset="0"/>
                <a:ea typeface="+mn-ea"/>
                <a:cs typeface="Times New Roman" pitchFamily="18" charset="0"/>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b="1" i="1" dirty="0" smtClean="0">
                <a:solidFill>
                  <a:srgbClr val="002060"/>
                </a:solidFill>
              </a:rPr>
              <a:t>Figure 2</a:t>
            </a:r>
            <a:r>
              <a:rPr lang="en-US" i="1" dirty="0" smtClean="0">
                <a:solidFill>
                  <a:srgbClr val="002060"/>
                </a:solidFill>
              </a:rPr>
              <a:t> The geoid created solely by a large negative mass centered on the South Pole with an angular width of 40 degrees which roughly corresponds to the average latitude of the </a:t>
            </a:r>
            <a:r>
              <a:rPr lang="en-US" i="1" smtClean="0">
                <a:solidFill>
                  <a:srgbClr val="002060"/>
                </a:solidFill>
              </a:rPr>
              <a:t>Antarctic coast.</a:t>
            </a:r>
            <a:endParaRPr lang="en-US" i="1" dirty="0">
              <a:solidFill>
                <a:srgbClr val="002060"/>
              </a:solidFill>
            </a:endParaRPr>
          </a:p>
        </p:txBody>
      </p:sp>
      <p:sp>
        <p:nvSpPr>
          <p:cNvPr id="40" name="Text Placeholder 31"/>
          <p:cNvSpPr txBox="1">
            <a:spLocks/>
          </p:cNvSpPr>
          <p:nvPr/>
        </p:nvSpPr>
        <p:spPr>
          <a:xfrm>
            <a:off x="960560" y="26433446"/>
            <a:ext cx="4598815" cy="1615805"/>
          </a:xfrm>
          <a:prstGeom prst="rect">
            <a:avLst/>
          </a:prstGeom>
        </p:spPr>
        <p:txBody>
          <a:bodyPr wrap="square" lIns="228589" tIns="228589" rIns="228589" bIns="228589">
            <a:spAutoFit/>
          </a:bodyPr>
          <a:lstStyle>
            <a:lvl1pPr marL="0" indent="0" algn="l" defTabSz="4388900" rtl="0" eaLnBrk="1" latinLnBrk="0" hangingPunct="1">
              <a:spcBef>
                <a:spcPct val="20000"/>
              </a:spcBef>
              <a:buFont typeface="Arial" pitchFamily="34" charset="0"/>
              <a:buNone/>
              <a:defRPr sz="2500" kern="1200">
                <a:solidFill>
                  <a:schemeClr val="accent5">
                    <a:lumMod val="50000"/>
                  </a:schemeClr>
                </a:solidFill>
                <a:latin typeface="Times New Roman" pitchFamily="18" charset="0"/>
                <a:ea typeface="+mn-ea"/>
                <a:cs typeface="Times New Roman" pitchFamily="18" charset="0"/>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b="1" i="1" dirty="0" smtClean="0">
                <a:solidFill>
                  <a:srgbClr val="002060"/>
                </a:solidFill>
              </a:rPr>
              <a:t>Figure 3</a:t>
            </a:r>
            <a:r>
              <a:rPr lang="en-US" i="1" dirty="0" smtClean="0">
                <a:solidFill>
                  <a:srgbClr val="002060"/>
                </a:solidFill>
              </a:rPr>
              <a:t> The resultant geoid after subtracting the mass of Antarctica.</a:t>
            </a:r>
            <a:endParaRPr lang="en-US" i="1" dirty="0">
              <a:solidFill>
                <a:srgbClr val="002060"/>
              </a:solidFill>
            </a:endParaRPr>
          </a:p>
        </p:txBody>
      </p:sp>
      <p:pic>
        <p:nvPicPr>
          <p:cNvPr id="42" name="Picture 41"/>
          <p:cNvPicPr>
            <a:picLocks noChangeAspect="1"/>
          </p:cNvPicPr>
          <p:nvPr/>
        </p:nvPicPr>
        <p:blipFill rotWithShape="1">
          <a:blip r:embed="rId7">
            <a:extLst>
              <a:ext uri="{28A0092B-C50C-407E-A947-70E740481C1C}">
                <a14:useLocalDpi xmlns:a14="http://schemas.microsoft.com/office/drawing/2010/main" val="0"/>
              </a:ext>
            </a:extLst>
          </a:blip>
          <a:srcRect l="6378" t="2750" r="6378"/>
          <a:stretch/>
        </p:blipFill>
        <p:spPr>
          <a:xfrm>
            <a:off x="22279805" y="10003040"/>
            <a:ext cx="10027408" cy="5490895"/>
          </a:xfrm>
          <a:prstGeom prst="rect">
            <a:avLst/>
          </a:prstGeom>
        </p:spPr>
      </p:pic>
      <p:sp>
        <p:nvSpPr>
          <p:cNvPr id="43" name="Text Placeholder 31"/>
          <p:cNvSpPr txBox="1">
            <a:spLocks/>
          </p:cNvSpPr>
          <p:nvPr/>
        </p:nvSpPr>
        <p:spPr>
          <a:xfrm>
            <a:off x="22279805" y="15304749"/>
            <a:ext cx="10027408" cy="2000525"/>
          </a:xfrm>
          <a:prstGeom prst="rect">
            <a:avLst/>
          </a:prstGeom>
        </p:spPr>
        <p:txBody>
          <a:bodyPr wrap="square" lIns="228589" tIns="228589" rIns="228589" bIns="228589">
            <a:spAutoFit/>
          </a:bodyPr>
          <a:lstStyle>
            <a:lvl1pPr marL="0" indent="0" algn="l" defTabSz="4388900" rtl="0" eaLnBrk="1" latinLnBrk="0" hangingPunct="1">
              <a:spcBef>
                <a:spcPct val="20000"/>
              </a:spcBef>
              <a:buFont typeface="Arial" pitchFamily="34" charset="0"/>
              <a:buNone/>
              <a:defRPr sz="2500" kern="1200">
                <a:solidFill>
                  <a:schemeClr val="accent5">
                    <a:lumMod val="50000"/>
                  </a:schemeClr>
                </a:solidFill>
                <a:latin typeface="Times New Roman" pitchFamily="18" charset="0"/>
                <a:ea typeface="+mn-ea"/>
                <a:cs typeface="Times New Roman" pitchFamily="18" charset="0"/>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b="1" i="1" dirty="0" smtClean="0">
                <a:solidFill>
                  <a:srgbClr val="002060"/>
                </a:solidFill>
              </a:rPr>
              <a:t>Figure 4</a:t>
            </a:r>
            <a:r>
              <a:rPr lang="en-US" i="1" dirty="0" smtClean="0">
                <a:solidFill>
                  <a:srgbClr val="002060"/>
                </a:solidFill>
              </a:rPr>
              <a:t> The change in geoid height plotted versus the latitude along a single line of longitude (blue) shows the bulge of water created by the gravitational attraction to the ice mass. The red line indicates the average amount of SLR due to the redistribution of the water from the bulge.</a:t>
            </a:r>
            <a:endParaRPr lang="en-US" i="1" dirty="0">
              <a:solidFill>
                <a:srgbClr val="002060"/>
              </a:solidFill>
            </a:endParaRPr>
          </a:p>
        </p:txBody>
      </p:sp>
      <p:sp>
        <p:nvSpPr>
          <p:cNvPr id="44" name="Text Placeholder 31"/>
          <p:cNvSpPr txBox="1">
            <a:spLocks/>
          </p:cNvSpPr>
          <p:nvPr/>
        </p:nvSpPr>
        <p:spPr>
          <a:xfrm>
            <a:off x="22265896" y="25704866"/>
            <a:ext cx="10027408" cy="2000525"/>
          </a:xfrm>
          <a:prstGeom prst="rect">
            <a:avLst/>
          </a:prstGeom>
        </p:spPr>
        <p:txBody>
          <a:bodyPr wrap="square" lIns="228589" tIns="228589" rIns="228589" bIns="228589">
            <a:spAutoFit/>
          </a:bodyPr>
          <a:lstStyle>
            <a:lvl1pPr marL="0" indent="0" algn="l" defTabSz="4388900" rtl="0" eaLnBrk="1" latinLnBrk="0" hangingPunct="1">
              <a:spcBef>
                <a:spcPct val="20000"/>
              </a:spcBef>
              <a:buFont typeface="Arial" pitchFamily="34" charset="0"/>
              <a:buNone/>
              <a:defRPr sz="2500" kern="1200">
                <a:solidFill>
                  <a:schemeClr val="accent5">
                    <a:lumMod val="50000"/>
                  </a:schemeClr>
                </a:solidFill>
                <a:latin typeface="Times New Roman" pitchFamily="18" charset="0"/>
                <a:ea typeface="+mn-ea"/>
                <a:cs typeface="Times New Roman" pitchFamily="18" charset="0"/>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b="1" i="1" dirty="0" smtClean="0">
                <a:solidFill>
                  <a:srgbClr val="002060"/>
                </a:solidFill>
              </a:rPr>
              <a:t>Figure 5</a:t>
            </a:r>
            <a:r>
              <a:rPr lang="en-US" i="1" dirty="0" smtClean="0">
                <a:solidFill>
                  <a:srgbClr val="002060"/>
                </a:solidFill>
              </a:rPr>
              <a:t> The SLR caused by Antarctic ice melt and the redistribution of the water in the bulge cause by gravitational attraction to Antarctic ice most adversely affects latitudes north of 13 degrees south. Latitudes south of 68 degrees south would see an overall drop in sea level.</a:t>
            </a:r>
            <a:endParaRPr lang="en-US" i="1" dirty="0">
              <a:solidFill>
                <a:srgbClr val="002060"/>
              </a:solidFill>
            </a:endParaRPr>
          </a:p>
        </p:txBody>
      </p:sp>
      <p:pic>
        <p:nvPicPr>
          <p:cNvPr id="12" name="Picture 1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54410" y="178063"/>
            <a:ext cx="4387312" cy="4267813"/>
          </a:xfrm>
          <a:prstGeom prst="rect">
            <a:avLst/>
          </a:prstGeom>
        </p:spPr>
      </p:pic>
      <p:pic>
        <p:nvPicPr>
          <p:cNvPr id="49" name="Picture 48"/>
          <p:cNvPicPr>
            <a:picLocks noChangeAspect="1"/>
          </p:cNvPicPr>
          <p:nvPr/>
        </p:nvPicPr>
        <p:blipFill rotWithShape="1">
          <a:blip r:embed="rId9">
            <a:extLst>
              <a:ext uri="{28A0092B-C50C-407E-A947-70E740481C1C}">
                <a14:useLocalDpi xmlns:a14="http://schemas.microsoft.com/office/drawing/2010/main" val="0"/>
              </a:ext>
            </a:extLst>
          </a:blip>
          <a:srcRect l="6553" t="4731" r="6553"/>
          <a:stretch/>
        </p:blipFill>
        <p:spPr>
          <a:xfrm>
            <a:off x="22279805" y="20481816"/>
            <a:ext cx="10027407" cy="5441532"/>
          </a:xfrm>
          <a:prstGeom prst="rect">
            <a:avLst/>
          </a:prstGeom>
        </p:spPr>
      </p:pic>
      <p:sp>
        <p:nvSpPr>
          <p:cNvPr id="50" name="Text Placeholder 27"/>
          <p:cNvSpPr txBox="1">
            <a:spLocks/>
          </p:cNvSpPr>
          <p:nvPr/>
        </p:nvSpPr>
        <p:spPr>
          <a:xfrm>
            <a:off x="11604373" y="22276134"/>
            <a:ext cx="10042523" cy="754045"/>
          </a:xfrm>
          <a:prstGeom prst="rect">
            <a:avLst/>
          </a:prstGeom>
          <a:noFill/>
        </p:spPr>
        <p:txBody>
          <a:bodyPr wrap="square" lIns="91436" tIns="91436" rIns="91436" bIns="91436" anchor="ctr" anchorCtr="0">
            <a:spAutoFit/>
          </a:bodyPr>
          <a:lstStyle>
            <a:lvl1pPr marL="0" indent="0"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dirty="0" smtClean="0">
                <a:solidFill>
                  <a:schemeClr val="bg1"/>
                </a:solidFill>
              </a:rPr>
              <a:t>Future</a:t>
            </a:r>
            <a:endParaRPr lang="en-US" dirty="0">
              <a:solidFill>
                <a:schemeClr val="bg1"/>
              </a:solidFill>
            </a:endParaRPr>
          </a:p>
        </p:txBody>
      </p:sp>
      <p:sp>
        <p:nvSpPr>
          <p:cNvPr id="52" name="Text Placeholder 18"/>
          <p:cNvSpPr txBox="1">
            <a:spLocks/>
          </p:cNvSpPr>
          <p:nvPr/>
        </p:nvSpPr>
        <p:spPr>
          <a:xfrm>
            <a:off x="11625896" y="23114946"/>
            <a:ext cx="10056813" cy="4401183"/>
          </a:xfrm>
          <a:prstGeom prst="rect">
            <a:avLst/>
          </a:prstGeom>
        </p:spPr>
        <p:txBody>
          <a:bodyPr wrap="square" lIns="228589" tIns="228589" rIns="228589" bIns="228589">
            <a:spAutoFit/>
          </a:bodyPr>
          <a:lstStyle>
            <a:lvl1pPr marL="0" indent="0" algn="l" defTabSz="4388900" rtl="0" eaLnBrk="1" latinLnBrk="0" hangingPunct="1">
              <a:spcBef>
                <a:spcPct val="20000"/>
              </a:spcBef>
              <a:buFont typeface="Arial" pitchFamily="34" charset="0"/>
              <a:buNone/>
              <a:defRPr sz="2500" kern="1200">
                <a:solidFill>
                  <a:schemeClr val="accent5">
                    <a:lumMod val="50000"/>
                  </a:schemeClr>
                </a:solidFill>
                <a:latin typeface="Times New Roman" pitchFamily="18" charset="0"/>
                <a:ea typeface="+mn-ea"/>
                <a:cs typeface="Times New Roman" pitchFamily="18" charset="0"/>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r>
              <a:rPr lang="en-US" sz="3200" dirty="0" smtClean="0">
                <a:solidFill>
                  <a:srgbClr val="002060"/>
                </a:solidFill>
              </a:rPr>
              <a:t>Future additions and changes to the project would include making a more realistic Antarctica. This entails creating a code that more accurately matches Antarctica’s coastlines as well as creating a map that better corresponds to the locations of the Antarctic ice sheets for non-uniform melting. Additionally, future simulations should allow for more realistic levels of melting in different sections of Antarctica.</a:t>
            </a:r>
            <a:endParaRPr lang="en-US" sz="3200" dirty="0">
              <a:solidFill>
                <a:srgbClr val="002060"/>
              </a:solidFill>
            </a:endParaRPr>
          </a:p>
        </p:txBody>
      </p:sp>
    </p:spTree>
    <p:extLst>
      <p:ext uri="{BB962C8B-B14F-4D97-AF65-F5344CB8AC3E}">
        <p14:creationId xmlns:p14="http://schemas.microsoft.com/office/powerpoint/2010/main" val="3425218134"/>
      </p:ext>
    </p:extLst>
  </p:cSld>
  <p:clrMapOvr>
    <a:masterClrMapping/>
  </p:clrMapOvr>
  <p:timing>
    <p:tnLst>
      <p:par>
        <p:cTn id="1" dur="indefinite" restart="never" nodeType="tmRoot"/>
      </p:par>
    </p:tnLst>
  </p:timing>
</p:sld>
</file>

<file path=ppt/theme/theme1.xml><?xml version="1.0" encoding="utf-8"?>
<a:theme xmlns:a="http://schemas.openxmlformats.org/drawingml/2006/main" name="36x48-Template-V2b">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2.xml><?xml version="1.0" encoding="utf-8"?>
<a:theme xmlns:a="http://schemas.openxmlformats.org/drawingml/2006/main" name="1_Classic 3 Columns">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3.xml><?xml version="1.0" encoding="utf-8"?>
<a:theme xmlns:a="http://schemas.openxmlformats.org/drawingml/2006/main" name="Classic - Wide Center">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txDef>
      <a:spPr>
        <a:noFill/>
      </a:spPr>
      <a:bodyPr wrap="square" rtlCol="0">
        <a:spAutoFit/>
      </a:bodyPr>
      <a:lstStyle>
        <a:defPPr>
          <a:defRPr sz="2500" dirty="0">
            <a:latin typeface="Times New Roman" panose="02020603050405020304" pitchFamily="18" charset="0"/>
            <a:cs typeface="Times New Roman" panose="02020603050405020304" pitchFamily="18" charset="0"/>
          </a:defRPr>
        </a:defPPr>
      </a:lstStyle>
    </a:tx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6612</TotalTime>
  <Words>1027</Words>
  <Application>Microsoft Macintosh PowerPoint</Application>
  <PresentationFormat>Custom</PresentationFormat>
  <Paragraphs>63</Paragraphs>
  <Slides>1</Slides>
  <Notes>1</Notes>
  <HiddenSlides>0</HiddenSlides>
  <MMClips>0</MMClips>
  <ScaleCrop>false</ScaleCrop>
  <HeadingPairs>
    <vt:vector size="8" baseType="variant">
      <vt:variant>
        <vt:lpstr>Fonts Used</vt:lpstr>
      </vt:variant>
      <vt:variant>
        <vt:i4>5</vt:i4>
      </vt:variant>
      <vt:variant>
        <vt:lpstr>Theme</vt:lpstr>
      </vt:variant>
      <vt:variant>
        <vt:i4>3</vt:i4>
      </vt:variant>
      <vt:variant>
        <vt:lpstr>Embedded OLE Servers</vt:lpstr>
      </vt:variant>
      <vt:variant>
        <vt:i4>1</vt:i4>
      </vt:variant>
      <vt:variant>
        <vt:lpstr>Slide Titles</vt:lpstr>
      </vt:variant>
      <vt:variant>
        <vt:i4>1</vt:i4>
      </vt:variant>
    </vt:vector>
  </HeadingPairs>
  <TitlesOfParts>
    <vt:vector size="10" baseType="lpstr">
      <vt:lpstr>Calibri</vt:lpstr>
      <vt:lpstr>Cambria Math</vt:lpstr>
      <vt:lpstr>Times New Roman</vt:lpstr>
      <vt:lpstr>Trebuchet MS</vt:lpstr>
      <vt:lpstr>Arial</vt:lpstr>
      <vt:lpstr>36x48-Template-V2b</vt:lpstr>
      <vt:lpstr>1_Classic 3 Columns</vt:lpstr>
      <vt:lpstr>Classic - Wide Center</vt:lpstr>
      <vt:lpstr>Image</vt:lpstr>
      <vt:lpstr>PowerPoint Presentation</vt:lpstr>
    </vt:vector>
  </TitlesOfParts>
  <Company>Hewlett-Packard Company</Company>
  <LinksUpToDate>false</LinksUpToDate>
  <SharedDoc>false</SharedDoc>
  <HyperlinksChanged>false</HyperlinksChanged>
  <AppVersion>15.0033</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Tessa Gorte</cp:lastModifiedBy>
  <cp:revision>104</cp:revision>
  <dcterms:created xsi:type="dcterms:W3CDTF">2012-02-03T19:11:35Z</dcterms:created>
  <dcterms:modified xsi:type="dcterms:W3CDTF">2017-04-17T18:02:58Z</dcterms:modified>
</cp:coreProperties>
</file>