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puto, Christine" initials="CC" lastIdx="1" clrIdx="0">
    <p:extLst/>
  </p:cmAuthor>
  <p:cmAuthor id="2" name="Caputo, Christine" initials="CC [2]" lastIdx="1" clrIdx="1">
    <p:extLst/>
  </p:cmAuthor>
  <p:cmAuthor id="3" name="Caputo, Christine" initials="CC [3]" lastIdx="1" clrIdx="2">
    <p:extLst/>
  </p:cmAuthor>
  <p:cmAuthor id="4" name="Caputo, Christine" initials="CC [4]" lastIdx="1" clrIdx="3">
    <p:extLst/>
  </p:cmAuthor>
  <p:cmAuthor id="5" name="Caputo, Christine" initials="CC [5]" lastIdx="1" clrIdx="4">
    <p:extLst/>
  </p:cmAuthor>
  <p:cmAuthor id="6" name="Caputo, Christine" initials="CC [6]" lastIdx="1" clrIdx="5">
    <p:extLst/>
  </p:cmAuthor>
  <p:cmAuthor id="7" name="Caputo, Christine" initials="CC [7]" lastIdx="1" clrIdx="6">
    <p:extLst/>
  </p:cmAuthor>
  <p:cmAuthor id="8" name="Caputo, Christine" initials="CC [8]" lastIdx="1" clrIdx="7">
    <p:extLst/>
  </p:cmAuthor>
  <p:cmAuthor id="9" name="Caputo, Christine" initials="CC [9]" lastIdx="1" clrIdx="8">
    <p:extLst/>
  </p:cmAuthor>
  <p:cmAuthor id="10" name="Caputo, Christine" initials="CC [10]" lastIdx="1" clrIdx="9">
    <p:extLst/>
  </p:cmAuthor>
  <p:cmAuthor id="11" name="Caputo, Christine" initials="CC [11]" lastIdx="1" clrIdx="10">
    <p:extLst/>
  </p:cmAuthor>
  <p:cmAuthor id="12" name="Caputo, Christine" initials="CC [12]" lastIdx="1" clrIdx="11">
    <p:extLst/>
  </p:cmAuthor>
  <p:cmAuthor id="13" name="Caputo, Christine" initials="CC [13]" lastIdx="1" clrIdx="1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4" autoAdjust="0"/>
    <p:restoredTop sz="92251" autoAdjust="0"/>
  </p:normalViewPr>
  <p:slideViewPr>
    <p:cSldViewPr snapToGrid="0">
      <p:cViewPr>
        <p:scale>
          <a:sx n="30" d="100"/>
          <a:sy n="30" d="100"/>
        </p:scale>
        <p:origin x="-510" y="-2922"/>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638BA90-614D-4B8E-BC0B-6AEE069D6494}" type="datetimeFigureOut">
              <a:rPr lang="en-US" smtClean="0"/>
              <a:t>4/18/2017</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C212164-A82C-4EA3-BDD9-7B81499D6037}" type="slidenum">
              <a:rPr lang="en-US" smtClean="0"/>
              <a:t>‹#›</a:t>
            </a:fld>
            <a:endParaRPr lang="en-US"/>
          </a:p>
        </p:txBody>
      </p:sp>
    </p:spTree>
    <p:extLst>
      <p:ext uri="{BB962C8B-B14F-4D97-AF65-F5344CB8AC3E}">
        <p14:creationId xmlns:p14="http://schemas.microsoft.com/office/powerpoint/2010/main" val="2857724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212164-A82C-4EA3-BDD9-7B81499D6037}" type="slidenum">
              <a:rPr lang="en-US" smtClean="0"/>
              <a:t>1</a:t>
            </a:fld>
            <a:endParaRPr lang="en-US"/>
          </a:p>
        </p:txBody>
      </p:sp>
    </p:spTree>
    <p:extLst>
      <p:ext uri="{BB962C8B-B14F-4D97-AF65-F5344CB8AC3E}">
        <p14:creationId xmlns:p14="http://schemas.microsoft.com/office/powerpoint/2010/main" val="2764117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4/18/2017</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emf"/><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11" Type="http://schemas.openxmlformats.org/officeDocument/2006/relationships/image" Target="../media/image9.emf"/><Relationship Id="rId5" Type="http://schemas.openxmlformats.org/officeDocument/2006/relationships/image" Target="../media/image3.png"/><Relationship Id="rId10" Type="http://schemas.openxmlformats.org/officeDocument/2006/relationships/image" Target="../media/image8.emf"/><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600" dirty="0">
                <a:solidFill>
                  <a:schemeClr val="bg1"/>
                </a:solidFill>
                <a:latin typeface="Cambria" panose="02040503050406030204" pitchFamily="18" charset="0"/>
                <a:cs typeface="Arial" panose="020B0604020202020204" pitchFamily="34" charset="0"/>
              </a:rPr>
              <a:t>Light Induced Dehalogenation of Halobenzene using Carbon Dots</a:t>
            </a:r>
            <a:br>
              <a:rPr lang="en-US" sz="8400" dirty="0">
                <a:solidFill>
                  <a:schemeClr val="bg1"/>
                </a:solidFill>
                <a:latin typeface="Cambria" panose="02040503050406030204" pitchFamily="18" charset="0"/>
                <a:cs typeface="Arial" panose="020B0604020202020204" pitchFamily="34" charset="0"/>
              </a:rPr>
            </a:br>
            <a:r>
              <a:rPr lang="en-US" sz="5600" u="sng" dirty="0">
                <a:solidFill>
                  <a:schemeClr val="bg1"/>
                </a:solidFill>
                <a:latin typeface="Cambria" panose="02040503050406030204" pitchFamily="18" charset="0"/>
                <a:cs typeface="Arial" panose="020B0604020202020204" pitchFamily="34" charset="0"/>
              </a:rPr>
              <a:t>Anthony J. Lemieux, Christine A. Caputo</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6318585"/>
            <a:ext cx="11380439" cy="9465491"/>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100" dirty="0">
                <a:latin typeface="Cambria" panose="02040503050406030204" pitchFamily="18" charset="0"/>
              </a:rPr>
              <a:t>Carbon Dots (CDs) are fluorescent nanoparticles that consist of a graphitic carbon core with a passivated surface and are typically 2-10 nm in diameter.</a:t>
            </a:r>
            <a:r>
              <a:rPr lang="en-US" sz="3100" baseline="30000" dirty="0">
                <a:latin typeface="Cambria" panose="02040503050406030204" pitchFamily="18" charset="0"/>
              </a:rPr>
              <a:t>1,2</a:t>
            </a:r>
            <a:r>
              <a:rPr lang="en-US" sz="3100" dirty="0">
                <a:latin typeface="Cambria" panose="02040503050406030204" pitchFamily="18" charset="0"/>
              </a:rPr>
              <a:t> CDs are non-toxic and can be made from inexpensive materials such as citric acid. CDs possess unique electronic, redox, and optical properties which can be exploited for use in photocatalytic systems for energy conversion.</a:t>
            </a:r>
            <a:r>
              <a:rPr lang="en-US" sz="3100" baseline="30000" dirty="0">
                <a:latin typeface="Cambria" panose="02040503050406030204" pitchFamily="18" charset="0"/>
              </a:rPr>
              <a:t>2 </a:t>
            </a:r>
            <a:r>
              <a:rPr lang="en-US" sz="3100" dirty="0">
                <a:latin typeface="Cambria" panose="02040503050406030204" pitchFamily="18" charset="0"/>
              </a:rPr>
              <a:t>As such, CDs are most often used in biochemical sensing, drug delivery, bio-imaging, and catalysis.</a:t>
            </a:r>
            <a:r>
              <a:rPr lang="en-US" sz="3100" baseline="30000" dirty="0">
                <a:latin typeface="Cambria" panose="02040503050406030204" pitchFamily="18" charset="0"/>
              </a:rPr>
              <a:t>1</a:t>
            </a:r>
          </a:p>
          <a:p>
            <a:pPr algn="just">
              <a:lnSpc>
                <a:spcPct val="100000"/>
              </a:lnSpc>
              <a:spcBef>
                <a:spcPts val="0"/>
              </a:spcBef>
            </a:pPr>
            <a:r>
              <a:rPr lang="en-US" sz="3100" dirty="0">
                <a:latin typeface="Cambria" panose="02040503050406030204" pitchFamily="18" charset="0"/>
              </a:rPr>
              <a:t>Interestingly, CDs show great potential to replace other expensive photosensitizers, including organic and transition metal dyes, which are short-lived due to photodecomposition and are toxic.</a:t>
            </a:r>
            <a:r>
              <a:rPr lang="en-US" sz="3100" baseline="30000" dirty="0">
                <a:latin typeface="Cambria" panose="02040503050406030204" pitchFamily="18" charset="0"/>
              </a:rPr>
              <a:t>1,2</a:t>
            </a:r>
            <a:r>
              <a:rPr lang="en-US" sz="3100" dirty="0">
                <a:latin typeface="Cambria" panose="02040503050406030204" pitchFamily="18" charset="0"/>
              </a:rPr>
              <a:t> It is also possible to dope CDs with group 13 and 15 elements such as boron and nitrogen to improve or further tune the </a:t>
            </a:r>
            <a:r>
              <a:rPr lang="en-US" sz="3100" dirty="0" err="1">
                <a:latin typeface="Cambria" panose="02040503050406030204" pitchFamily="18" charset="0"/>
              </a:rPr>
              <a:t>photoluminescent</a:t>
            </a:r>
            <a:r>
              <a:rPr lang="en-US" sz="3100" dirty="0">
                <a:latin typeface="Cambria" panose="02040503050406030204" pitchFamily="18" charset="0"/>
              </a:rPr>
              <a:t> properties.</a:t>
            </a:r>
            <a:r>
              <a:rPr lang="en-US" sz="3100" baseline="30000" dirty="0">
                <a:latin typeface="Cambria" panose="02040503050406030204" pitchFamily="18" charset="0"/>
              </a:rPr>
              <a:t>1</a:t>
            </a:r>
            <a:r>
              <a:rPr lang="en-US" sz="3100" dirty="0">
                <a:latin typeface="Cambria" panose="02040503050406030204" pitchFamily="18" charset="0"/>
              </a:rPr>
              <a:t> </a:t>
            </a:r>
          </a:p>
          <a:p>
            <a:pPr algn="just">
              <a:lnSpc>
                <a:spcPct val="100000"/>
              </a:lnSpc>
              <a:spcBef>
                <a:spcPts val="0"/>
              </a:spcBef>
            </a:pPr>
            <a:r>
              <a:rPr lang="en-US" sz="3100" dirty="0">
                <a:latin typeface="Cambria" panose="02040503050406030204" pitchFamily="18" charset="0"/>
              </a:rPr>
              <a:t>To this end, un-doped CDs and boron-doped CDs (B-CDs) have been synthesized and characterized using various spectroscopic methods. As CDs have been shown to mediate highly selective oxidation reactions using NIR light, likely via a radical mechanism, it is possible that CDs may also mediate photo-dehalogenation reactions.</a:t>
            </a:r>
            <a:r>
              <a:rPr lang="en-US" sz="3100" baseline="30000" dirty="0">
                <a:latin typeface="Cambria" panose="02040503050406030204" pitchFamily="18" charset="0"/>
              </a:rPr>
              <a:t>3</a:t>
            </a:r>
            <a:endParaRPr lang="en-US" sz="3100" dirty="0">
              <a:latin typeface="Cambria" panose="02040503050406030204" pitchFamily="18" charset="0"/>
            </a:endParaRPr>
          </a:p>
        </p:txBody>
      </p:sp>
      <p:sp>
        <p:nvSpPr>
          <p:cNvPr id="9" name="Subtitle 2"/>
          <p:cNvSpPr txBox="1">
            <a:spLocks/>
          </p:cNvSpPr>
          <p:nvPr/>
        </p:nvSpPr>
        <p:spPr>
          <a:xfrm>
            <a:off x="12314092" y="4937912"/>
            <a:ext cx="19628283"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Figures and Data</a:t>
            </a:r>
          </a:p>
        </p:txBody>
      </p:sp>
      <p:sp>
        <p:nvSpPr>
          <p:cNvPr id="12" name="Subtitle 2"/>
          <p:cNvSpPr txBox="1">
            <a:spLocks/>
          </p:cNvSpPr>
          <p:nvPr/>
        </p:nvSpPr>
        <p:spPr>
          <a:xfrm>
            <a:off x="32402314" y="16432489"/>
            <a:ext cx="10914743" cy="2970038"/>
          </a:xfrm>
          <a:prstGeom prst="rect">
            <a:avLst/>
          </a:prstGeom>
          <a:noFill/>
          <a:ln>
            <a:solidFill>
              <a:srgbClr val="002060"/>
            </a:solidFill>
          </a:ln>
        </p:spPr>
        <p:txBody>
          <a:bodyPr vert="horz" wrap="square"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100" dirty="0">
                <a:latin typeface="Cambria" panose="02040503050406030204" pitchFamily="18" charset="0"/>
              </a:rPr>
              <a:t>Further dehalogenation reactions, via different mechanisms, will need to be performed to probe the ability and efficacy of CDs as replacements to traditional photosensitizers. Additional doping and surface functionalization will be conducted to study the effects this has on the electronics and reduction potential of CDs. </a:t>
            </a:r>
          </a:p>
        </p:txBody>
      </p:sp>
      <p:sp>
        <p:nvSpPr>
          <p:cNvPr id="13" name="Subtitle 2"/>
          <p:cNvSpPr txBox="1">
            <a:spLocks/>
          </p:cNvSpPr>
          <p:nvPr/>
        </p:nvSpPr>
        <p:spPr>
          <a:xfrm>
            <a:off x="369597" y="4927623"/>
            <a:ext cx="11359136"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476845"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16" name="Subtitle 2"/>
          <p:cNvSpPr txBox="1">
            <a:spLocks/>
          </p:cNvSpPr>
          <p:nvPr/>
        </p:nvSpPr>
        <p:spPr>
          <a:xfrm>
            <a:off x="12300593" y="6318586"/>
            <a:ext cx="19641782" cy="25772990"/>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402314" y="15195610"/>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Future Work</a:t>
            </a:r>
          </a:p>
        </p:txBody>
      </p:sp>
      <p:sp>
        <p:nvSpPr>
          <p:cNvPr id="18" name="Subtitle 2"/>
          <p:cNvSpPr txBox="1">
            <a:spLocks/>
          </p:cNvSpPr>
          <p:nvPr/>
        </p:nvSpPr>
        <p:spPr>
          <a:xfrm>
            <a:off x="32402315" y="20031599"/>
            <a:ext cx="10914743" cy="1020139"/>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Acknowledgements</a:t>
            </a:r>
          </a:p>
        </p:txBody>
      </p:sp>
      <p:sp>
        <p:nvSpPr>
          <p:cNvPr id="19" name="Subtitle 2"/>
          <p:cNvSpPr txBox="1">
            <a:spLocks/>
          </p:cNvSpPr>
          <p:nvPr/>
        </p:nvSpPr>
        <p:spPr>
          <a:xfrm>
            <a:off x="32471204" y="6334210"/>
            <a:ext cx="10968518" cy="8217628"/>
          </a:xfrm>
          <a:prstGeom prst="rect">
            <a:avLst/>
          </a:prstGeom>
          <a:noFill/>
          <a:ln>
            <a:solidFill>
              <a:srgbClr val="002060"/>
            </a:solidFill>
          </a:ln>
        </p:spPr>
        <p:txBody>
          <a:bodyPr vert="horz" wrap="square" lIns="106674" tIns="53337" rIns="106674" bIns="53337" rtlCol="0" anchor="t">
            <a:sp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100" dirty="0">
                <a:latin typeface="Cambria" charset="0"/>
                <a:ea typeface="Cambria" charset="0"/>
                <a:cs typeface="Cambria" charset="0"/>
              </a:rPr>
              <a:t>Fluorescent doped and un-doped CDs have been synthesized and characterized. Un-doped CDs have been applied to various dehalogenation reactions with mixed results. Results suggest that CDs do not have enough driving force to </a:t>
            </a:r>
            <a:r>
              <a:rPr lang="en-US" sz="3100" dirty="0" err="1">
                <a:latin typeface="Cambria" charset="0"/>
                <a:ea typeface="Cambria" charset="0"/>
                <a:cs typeface="Cambria" charset="0"/>
              </a:rPr>
              <a:t>dehalogenate</a:t>
            </a:r>
            <a:r>
              <a:rPr lang="en-US" sz="3100" dirty="0">
                <a:latin typeface="Cambria" charset="0"/>
                <a:ea typeface="Cambria" charset="0"/>
                <a:cs typeface="Cambria" charset="0"/>
              </a:rPr>
              <a:t> unsubstituted aryl rings. This can be attributed to the low reduction potential of CDs to act as both the photosensitizer and electron transport mechanism. </a:t>
            </a:r>
          </a:p>
          <a:p>
            <a:pPr algn="just">
              <a:lnSpc>
                <a:spcPct val="100000"/>
              </a:lnSpc>
              <a:spcBef>
                <a:spcPts val="0"/>
              </a:spcBef>
            </a:pPr>
            <a:r>
              <a:rPr lang="en-US" sz="3100" dirty="0">
                <a:latin typeface="Cambria" charset="0"/>
                <a:ea typeface="Cambria" charset="0"/>
                <a:cs typeface="Cambria" charset="0"/>
              </a:rPr>
              <a:t>In order to </a:t>
            </a:r>
            <a:r>
              <a:rPr lang="en-US" sz="3100" dirty="0" err="1">
                <a:latin typeface="Cambria" charset="0"/>
                <a:ea typeface="Cambria" charset="0"/>
                <a:cs typeface="Cambria" charset="0"/>
              </a:rPr>
              <a:t>dehalogenate</a:t>
            </a:r>
            <a:r>
              <a:rPr lang="en-US" sz="3100" dirty="0">
                <a:latin typeface="Cambria" charset="0"/>
                <a:ea typeface="Cambria" charset="0"/>
                <a:cs typeface="Cambria" charset="0"/>
              </a:rPr>
              <a:t> an aryl ring using CDs as the photosensitizer, it may be necessary to activate the aryl ring with various electron donating groups to reduce the potential needed to carry out the reaction. </a:t>
            </a:r>
          </a:p>
          <a:p>
            <a:pPr algn="just">
              <a:lnSpc>
                <a:spcPct val="100000"/>
              </a:lnSpc>
              <a:spcBef>
                <a:spcPts val="0"/>
              </a:spcBef>
            </a:pPr>
            <a:r>
              <a:rPr lang="en-US" sz="3100" dirty="0">
                <a:latin typeface="Cambria" charset="0"/>
                <a:ea typeface="Cambria" charset="0"/>
                <a:cs typeface="Cambria" charset="0"/>
              </a:rPr>
              <a:t>Additionally, it may also be possible to dope and otherwise functionalize the CDs to increase their reduction potential. At the present moment, CDs have the inability to proceed with radical mediated dehalogenation of aryl rings, but can </a:t>
            </a:r>
            <a:r>
              <a:rPr lang="en-US" sz="3100" dirty="0" err="1">
                <a:latin typeface="Cambria" charset="0"/>
                <a:ea typeface="Cambria" charset="0"/>
                <a:cs typeface="Cambria" charset="0"/>
              </a:rPr>
              <a:t>photocatalyze</a:t>
            </a:r>
            <a:r>
              <a:rPr lang="en-US" sz="3100" dirty="0">
                <a:latin typeface="Cambria" charset="0"/>
                <a:ea typeface="Cambria" charset="0"/>
                <a:cs typeface="Cambria" charset="0"/>
              </a:rPr>
              <a:t> the dehalogenation of an </a:t>
            </a:r>
            <a:r>
              <a:rPr lang="el-GR" sz="3100" dirty="0">
                <a:latin typeface="Cambria" charset="0"/>
                <a:ea typeface="Cambria" charset="0"/>
                <a:cs typeface="Cambria" charset="0"/>
              </a:rPr>
              <a:t>α</a:t>
            </a:r>
            <a:r>
              <a:rPr lang="en-US" sz="3100" dirty="0">
                <a:latin typeface="Cambria" charset="0"/>
                <a:ea typeface="Cambria" charset="0"/>
                <a:cs typeface="Cambria" charset="0"/>
              </a:rPr>
              <a:t>-bromide via a hydride donation mechanism.</a:t>
            </a:r>
          </a:p>
        </p:txBody>
      </p:sp>
      <p:pic>
        <p:nvPicPr>
          <p:cNvPr id="161" name="Picture 1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402315" y="26213950"/>
            <a:ext cx="10914743" cy="5877626"/>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endParaRPr lang="en-US" sz="2600" baseline="30000" dirty="0">
              <a:latin typeface="Cambria" panose="02040503050406030204" pitchFamily="18" charset="0"/>
            </a:endParaRPr>
          </a:p>
          <a:p>
            <a:pPr indent="-457200" algn="just">
              <a:lnSpc>
                <a:spcPct val="100000"/>
              </a:lnSpc>
              <a:spcBef>
                <a:spcPts val="0"/>
              </a:spcBef>
            </a:pPr>
            <a:r>
              <a:rPr lang="en-US" sz="2600" baseline="30000" dirty="0">
                <a:latin typeface="Cambria" panose="02040503050406030204" pitchFamily="18" charset="0"/>
              </a:rPr>
              <a:t>1</a:t>
            </a:r>
            <a:r>
              <a:rPr lang="en-US" sz="2600" dirty="0">
                <a:latin typeface="Cambria" panose="02040503050406030204" pitchFamily="18" charset="0"/>
              </a:rPr>
              <a:t> Cayuela, A; Soriano, M. L.; Carrillo-</a:t>
            </a:r>
            <a:r>
              <a:rPr lang="en-US" sz="2600" dirty="0" err="1">
                <a:latin typeface="Cambria" panose="02040503050406030204" pitchFamily="18" charset="0"/>
              </a:rPr>
              <a:t>Carrión</a:t>
            </a:r>
            <a:r>
              <a:rPr lang="en-US" sz="2600" dirty="0">
                <a:latin typeface="Cambria" panose="02040503050406030204" pitchFamily="18" charset="0"/>
              </a:rPr>
              <a:t>, C.; </a:t>
            </a:r>
            <a:r>
              <a:rPr lang="en-US" sz="2600" dirty="0" err="1">
                <a:latin typeface="Cambria" panose="02040503050406030204" pitchFamily="18" charset="0"/>
              </a:rPr>
              <a:t>Valcárcel</a:t>
            </a:r>
            <a:r>
              <a:rPr lang="en-US" sz="2600" dirty="0">
                <a:latin typeface="Cambria" panose="02040503050406030204" pitchFamily="18" charset="0"/>
              </a:rPr>
              <a:t>, M. </a:t>
            </a:r>
            <a:r>
              <a:rPr lang="en-US" sz="2600" i="1" dirty="0">
                <a:latin typeface="Cambria" panose="02040503050406030204" pitchFamily="18" charset="0"/>
              </a:rPr>
              <a:t>Chem. </a:t>
            </a:r>
            <a:r>
              <a:rPr lang="en-US" sz="2600" i="1" dirty="0" err="1">
                <a:latin typeface="Cambria" panose="02040503050406030204" pitchFamily="18" charset="0"/>
              </a:rPr>
              <a:t>Commun</a:t>
            </a:r>
            <a:r>
              <a:rPr lang="en-US" sz="2600" i="1" dirty="0">
                <a:latin typeface="Cambria" panose="02040503050406030204" pitchFamily="18" charset="0"/>
              </a:rPr>
              <a:t>.</a:t>
            </a:r>
            <a:r>
              <a:rPr lang="en-US" sz="2600" dirty="0">
                <a:latin typeface="Cambria" panose="02040503050406030204" pitchFamily="18" charset="0"/>
              </a:rPr>
              <a:t> </a:t>
            </a:r>
            <a:r>
              <a:rPr lang="en-US" sz="2600" b="1" dirty="0">
                <a:latin typeface="Cambria" panose="02040503050406030204" pitchFamily="18" charset="0"/>
              </a:rPr>
              <a:t>2016</a:t>
            </a:r>
            <a:r>
              <a:rPr lang="en-US" sz="2600" dirty="0">
                <a:latin typeface="Cambria" panose="02040503050406030204" pitchFamily="18" charset="0"/>
              </a:rPr>
              <a:t>, </a:t>
            </a:r>
            <a:r>
              <a:rPr lang="en-US" sz="2600" i="1" dirty="0">
                <a:latin typeface="Cambria" panose="02040503050406030204" pitchFamily="18" charset="0"/>
              </a:rPr>
              <a:t>52</a:t>
            </a:r>
            <a:r>
              <a:rPr lang="en-US" sz="2600" dirty="0">
                <a:latin typeface="Cambria" panose="02040503050406030204" pitchFamily="18" charset="0"/>
              </a:rPr>
              <a:t>, 1311-1326.</a:t>
            </a:r>
            <a:endParaRPr lang="en-US" sz="2600" baseline="30000" dirty="0">
              <a:latin typeface="Cambria" panose="02040503050406030204" pitchFamily="18" charset="0"/>
            </a:endParaRPr>
          </a:p>
          <a:p>
            <a:pPr indent="-457200" algn="just">
              <a:lnSpc>
                <a:spcPct val="100000"/>
              </a:lnSpc>
              <a:spcBef>
                <a:spcPts val="0"/>
              </a:spcBef>
            </a:pPr>
            <a:r>
              <a:rPr lang="en-US" sz="2600" baseline="30000" dirty="0">
                <a:latin typeface="Cambria" panose="02040503050406030204" pitchFamily="18" charset="0"/>
              </a:rPr>
              <a:t>2 </a:t>
            </a:r>
            <a:r>
              <a:rPr lang="en-US" sz="2600" dirty="0">
                <a:latin typeface="Cambria" panose="02040503050406030204" pitchFamily="18" charset="0"/>
              </a:rPr>
              <a:t>Martindale, B. C. M.; Hutton, G. A. M.; Caputo, C. A.; </a:t>
            </a:r>
            <a:r>
              <a:rPr lang="en-US" sz="2600" dirty="0" err="1">
                <a:latin typeface="Cambria" panose="02040503050406030204" pitchFamily="18" charset="0"/>
              </a:rPr>
              <a:t>Reisner</a:t>
            </a:r>
            <a:r>
              <a:rPr lang="en-US" sz="2600" dirty="0">
                <a:latin typeface="Cambria" panose="02040503050406030204" pitchFamily="18" charset="0"/>
              </a:rPr>
              <a:t>, E. </a:t>
            </a:r>
            <a:r>
              <a:rPr lang="en-US" sz="2600" i="1" dirty="0">
                <a:latin typeface="Cambria" panose="02040503050406030204" pitchFamily="18" charset="0"/>
              </a:rPr>
              <a:t>J. Am. Chem. Soc.</a:t>
            </a:r>
            <a:r>
              <a:rPr lang="en-US" sz="2600" dirty="0">
                <a:latin typeface="Cambria" panose="02040503050406030204" pitchFamily="18" charset="0"/>
              </a:rPr>
              <a:t> </a:t>
            </a:r>
            <a:r>
              <a:rPr lang="en-US" sz="2600" b="1" dirty="0">
                <a:latin typeface="Cambria" panose="02040503050406030204" pitchFamily="18" charset="0"/>
              </a:rPr>
              <a:t>2015</a:t>
            </a:r>
            <a:r>
              <a:rPr lang="en-US" sz="2600" dirty="0">
                <a:latin typeface="Cambria" panose="02040503050406030204" pitchFamily="18" charset="0"/>
              </a:rPr>
              <a:t>, </a:t>
            </a:r>
            <a:r>
              <a:rPr lang="en-US" sz="2600" i="1" dirty="0">
                <a:latin typeface="Cambria" panose="02040503050406030204" pitchFamily="18" charset="0"/>
              </a:rPr>
              <a:t>137</a:t>
            </a:r>
            <a:r>
              <a:rPr lang="en-US" sz="2600" dirty="0">
                <a:latin typeface="Cambria" panose="02040503050406030204" pitchFamily="18" charset="0"/>
              </a:rPr>
              <a:t>, 6018-6025.</a:t>
            </a:r>
            <a:endParaRPr lang="en-US" sz="2600" baseline="30000" dirty="0">
              <a:latin typeface="Cambria" panose="02040503050406030204" pitchFamily="18" charset="0"/>
            </a:endParaRPr>
          </a:p>
          <a:p>
            <a:pPr indent="-457200" algn="just">
              <a:lnSpc>
                <a:spcPct val="100000"/>
              </a:lnSpc>
              <a:spcBef>
                <a:spcPts val="0"/>
              </a:spcBef>
            </a:pPr>
            <a:r>
              <a:rPr lang="en-US" sz="2600" baseline="30000" dirty="0">
                <a:latin typeface="Cambria" panose="02040503050406030204" pitchFamily="18" charset="0"/>
              </a:rPr>
              <a:t>3</a:t>
            </a:r>
            <a:r>
              <a:rPr lang="en-US" sz="2600" dirty="0">
                <a:latin typeface="Cambria" panose="02040503050406030204" pitchFamily="18" charset="0"/>
              </a:rPr>
              <a:t> Li, H.; Liu, R.; </a:t>
            </a:r>
            <a:r>
              <a:rPr lang="en-US" sz="2600" dirty="0" err="1">
                <a:latin typeface="Cambria" panose="02040503050406030204" pitchFamily="18" charset="0"/>
              </a:rPr>
              <a:t>Lian</a:t>
            </a:r>
            <a:r>
              <a:rPr lang="en-US" sz="2600" dirty="0">
                <a:latin typeface="Cambria" panose="02040503050406030204" pitchFamily="18" charset="0"/>
              </a:rPr>
              <a:t>, S.; </a:t>
            </a:r>
            <a:r>
              <a:rPr lang="en-US" sz="2600" dirty="0" err="1">
                <a:latin typeface="Cambria" panose="02040503050406030204" pitchFamily="18" charset="0"/>
              </a:rPr>
              <a:t>Liu,Y</a:t>
            </a:r>
            <a:r>
              <a:rPr lang="en-US" sz="2600" dirty="0">
                <a:latin typeface="Cambria" panose="02040503050406030204" pitchFamily="18" charset="0"/>
              </a:rPr>
              <a:t>.; Huang, H.; Kang, Z. </a:t>
            </a:r>
            <a:r>
              <a:rPr lang="en-US" sz="2600" i="1" dirty="0">
                <a:latin typeface="Cambria" panose="02040503050406030204" pitchFamily="18" charset="0"/>
              </a:rPr>
              <a:t>Nanoscale</a:t>
            </a:r>
            <a:r>
              <a:rPr lang="en-US" sz="2600" dirty="0">
                <a:latin typeface="Cambria" panose="02040503050406030204" pitchFamily="18" charset="0"/>
              </a:rPr>
              <a:t>. </a:t>
            </a:r>
            <a:r>
              <a:rPr lang="en-US" sz="2600" b="1" dirty="0">
                <a:latin typeface="Cambria" panose="02040503050406030204" pitchFamily="18" charset="0"/>
              </a:rPr>
              <a:t>2013</a:t>
            </a:r>
            <a:r>
              <a:rPr lang="en-US" sz="2600" dirty="0">
                <a:latin typeface="Cambria" panose="02040503050406030204" pitchFamily="18" charset="0"/>
              </a:rPr>
              <a:t>, </a:t>
            </a:r>
            <a:r>
              <a:rPr lang="en-US" sz="2600" i="1" dirty="0">
                <a:latin typeface="Cambria" panose="02040503050406030204" pitchFamily="18" charset="0"/>
              </a:rPr>
              <a:t>5</a:t>
            </a:r>
            <a:r>
              <a:rPr lang="en-US" sz="2600" dirty="0">
                <a:latin typeface="Cambria" panose="02040503050406030204" pitchFamily="18" charset="0"/>
              </a:rPr>
              <a:t>, 3289-3297.</a:t>
            </a:r>
          </a:p>
          <a:p>
            <a:pPr indent="-457200" algn="just">
              <a:lnSpc>
                <a:spcPct val="100000"/>
              </a:lnSpc>
              <a:spcBef>
                <a:spcPts val="0"/>
              </a:spcBef>
            </a:pPr>
            <a:r>
              <a:rPr lang="en-US" sz="2600" baseline="30000" dirty="0">
                <a:latin typeface="Cambria" panose="02040503050406030204" pitchFamily="18" charset="0"/>
              </a:rPr>
              <a:t>4 </a:t>
            </a:r>
            <a:r>
              <a:rPr lang="en-US" sz="2600" dirty="0">
                <a:latin typeface="Cambria" panose="02040503050406030204" pitchFamily="18" charset="0"/>
              </a:rPr>
              <a:t>Shiral Fernando, K. A.; </a:t>
            </a:r>
            <a:r>
              <a:rPr lang="en-US" sz="2600" dirty="0" err="1">
                <a:latin typeface="Cambria" panose="02040503050406030204" pitchFamily="18" charset="0"/>
              </a:rPr>
              <a:t>Sahu</a:t>
            </a:r>
            <a:r>
              <a:rPr lang="en-US" sz="2600" dirty="0">
                <a:latin typeface="Cambria" panose="02040503050406030204" pitchFamily="18" charset="0"/>
              </a:rPr>
              <a:t>, S.; Liu Y.; Lewis, W. K.; </a:t>
            </a:r>
            <a:r>
              <a:rPr lang="en-US" sz="2600" dirty="0" err="1">
                <a:latin typeface="Cambria" panose="02040503050406030204" pitchFamily="18" charset="0"/>
              </a:rPr>
              <a:t>Guliants</a:t>
            </a:r>
            <a:r>
              <a:rPr lang="en-US" sz="2600" dirty="0">
                <a:latin typeface="Cambria" panose="02040503050406030204" pitchFamily="18" charset="0"/>
              </a:rPr>
              <a:t>, E. A.; </a:t>
            </a:r>
            <a:r>
              <a:rPr lang="en-US" sz="2600" dirty="0" err="1">
                <a:latin typeface="Cambria" panose="02040503050406030204" pitchFamily="18" charset="0"/>
              </a:rPr>
              <a:t>Jafariyan</a:t>
            </a:r>
            <a:r>
              <a:rPr lang="en-US" sz="2600" dirty="0">
                <a:latin typeface="Cambria" panose="02040503050406030204" pitchFamily="18" charset="0"/>
              </a:rPr>
              <a:t>, A.; Wang, P.; Bunker, C. E.; Sun, Y. P. </a:t>
            </a:r>
            <a:r>
              <a:rPr lang="en-US" sz="2600" i="1" dirty="0">
                <a:latin typeface="Cambria" panose="02040503050406030204" pitchFamily="18" charset="0"/>
              </a:rPr>
              <a:t>ACS Appl. Mater. Interfaces</a:t>
            </a:r>
            <a:r>
              <a:rPr lang="en-US" sz="2600" dirty="0">
                <a:latin typeface="Cambria" panose="02040503050406030204" pitchFamily="18" charset="0"/>
              </a:rPr>
              <a:t> </a:t>
            </a:r>
            <a:r>
              <a:rPr lang="en-US" sz="2600" b="1" dirty="0">
                <a:latin typeface="Cambria" panose="02040503050406030204" pitchFamily="18" charset="0"/>
              </a:rPr>
              <a:t>2015</a:t>
            </a:r>
            <a:r>
              <a:rPr lang="en-US" sz="2600" dirty="0">
                <a:latin typeface="Cambria" panose="02040503050406030204" pitchFamily="18" charset="0"/>
              </a:rPr>
              <a:t>, </a:t>
            </a:r>
            <a:r>
              <a:rPr lang="en-US" sz="2600" i="1" dirty="0">
                <a:latin typeface="Cambria" panose="02040503050406030204" pitchFamily="18" charset="0"/>
              </a:rPr>
              <a:t>7</a:t>
            </a:r>
            <a:r>
              <a:rPr lang="en-US" sz="2600" dirty="0">
                <a:latin typeface="Cambria" panose="02040503050406030204" pitchFamily="18" charset="0"/>
              </a:rPr>
              <a:t>, 8363-8376.</a:t>
            </a:r>
            <a:endParaRPr lang="en-US" sz="2600" baseline="30000" dirty="0">
              <a:latin typeface="Cambria" panose="02040503050406030204" pitchFamily="18" charset="0"/>
            </a:endParaRPr>
          </a:p>
          <a:p>
            <a:pPr indent="-457200" algn="just">
              <a:lnSpc>
                <a:spcPct val="100000"/>
              </a:lnSpc>
              <a:spcBef>
                <a:spcPts val="0"/>
              </a:spcBef>
            </a:pPr>
            <a:r>
              <a:rPr lang="en-US" sz="2600" baseline="30000" dirty="0">
                <a:latin typeface="Cambria" panose="02040503050406030204" pitchFamily="18" charset="0"/>
              </a:rPr>
              <a:t>5 </a:t>
            </a:r>
            <a:r>
              <a:rPr lang="en-US" sz="2600" dirty="0">
                <a:latin typeface="Cambria" panose="02040503050406030204" pitchFamily="18" charset="0"/>
              </a:rPr>
              <a:t>Neumann, M.; </a:t>
            </a:r>
            <a:r>
              <a:rPr lang="en-US" sz="2600" dirty="0" err="1">
                <a:latin typeface="Cambria" panose="02040503050406030204" pitchFamily="18" charset="0"/>
              </a:rPr>
              <a:t>Füldner</a:t>
            </a:r>
            <a:r>
              <a:rPr lang="en-US" sz="2600" dirty="0">
                <a:latin typeface="Cambria" panose="02040503050406030204" pitchFamily="18" charset="0"/>
              </a:rPr>
              <a:t>, S.; </a:t>
            </a:r>
            <a:r>
              <a:rPr lang="en-US" sz="2600" dirty="0" err="1">
                <a:latin typeface="Cambria" panose="02040503050406030204" pitchFamily="18" charset="0"/>
              </a:rPr>
              <a:t>König</a:t>
            </a:r>
            <a:r>
              <a:rPr lang="en-US" sz="2600" dirty="0">
                <a:latin typeface="Cambria" panose="02040503050406030204" pitchFamily="18" charset="0"/>
              </a:rPr>
              <a:t>, B.; </a:t>
            </a:r>
            <a:r>
              <a:rPr lang="en-US" sz="2600" dirty="0" err="1">
                <a:latin typeface="Cambria" panose="02040503050406030204" pitchFamily="18" charset="0"/>
              </a:rPr>
              <a:t>Zeitler</a:t>
            </a:r>
            <a:r>
              <a:rPr lang="en-US" sz="2600" dirty="0">
                <a:latin typeface="Cambria" panose="02040503050406030204" pitchFamily="18" charset="0"/>
              </a:rPr>
              <a:t>, K. </a:t>
            </a:r>
            <a:r>
              <a:rPr lang="en-US" sz="2600" i="1" dirty="0" err="1">
                <a:latin typeface="Cambria" panose="02040503050406030204" pitchFamily="18" charset="0"/>
              </a:rPr>
              <a:t>Angew</a:t>
            </a:r>
            <a:r>
              <a:rPr lang="en-US" sz="2600" i="1" dirty="0">
                <a:latin typeface="Cambria" panose="02040503050406030204" pitchFamily="18" charset="0"/>
              </a:rPr>
              <a:t>. Chem. Int. Ed. </a:t>
            </a:r>
            <a:r>
              <a:rPr lang="en-US" sz="2600" b="1" dirty="0">
                <a:latin typeface="Cambria" panose="02040503050406030204" pitchFamily="18" charset="0"/>
              </a:rPr>
              <a:t>2011</a:t>
            </a:r>
            <a:r>
              <a:rPr lang="en-US" sz="2600" dirty="0">
                <a:latin typeface="Cambria" panose="02040503050406030204" pitchFamily="18" charset="0"/>
              </a:rPr>
              <a:t>, </a:t>
            </a:r>
            <a:r>
              <a:rPr lang="en-US" sz="2600" i="1" dirty="0">
                <a:latin typeface="Cambria" panose="02040503050406030204" pitchFamily="18" charset="0"/>
              </a:rPr>
              <a:t>50</a:t>
            </a:r>
            <a:r>
              <a:rPr lang="en-US" sz="2600" dirty="0">
                <a:latin typeface="Cambria" panose="02040503050406030204" pitchFamily="18" charset="0"/>
              </a:rPr>
              <a:t>, 951-954.</a:t>
            </a:r>
            <a:endParaRPr lang="en-US" sz="2600" baseline="30000" dirty="0">
              <a:latin typeface="Cambria" panose="02040503050406030204" pitchFamily="18" charset="0"/>
            </a:endParaRPr>
          </a:p>
          <a:p>
            <a:pPr indent="-457200" algn="just">
              <a:lnSpc>
                <a:spcPct val="100000"/>
              </a:lnSpc>
              <a:spcBef>
                <a:spcPts val="0"/>
              </a:spcBef>
            </a:pPr>
            <a:r>
              <a:rPr lang="en-US" sz="2600" baseline="30000" dirty="0">
                <a:latin typeface="Cambria" panose="02040503050406030204" pitchFamily="18" charset="0"/>
              </a:rPr>
              <a:t>6 </a:t>
            </a:r>
            <a:r>
              <a:rPr lang="en-US" sz="2600" dirty="0" err="1">
                <a:latin typeface="Cambria" panose="02040503050406030204" pitchFamily="18" charset="0"/>
              </a:rPr>
              <a:t>Discekici</a:t>
            </a:r>
            <a:r>
              <a:rPr lang="en-US" sz="2600" dirty="0">
                <a:latin typeface="Cambria" panose="02040503050406030204" pitchFamily="18" charset="0"/>
              </a:rPr>
              <a:t>, E.H.; Treat, N.J.; </a:t>
            </a:r>
            <a:r>
              <a:rPr lang="en-US" sz="2600" dirty="0" err="1">
                <a:latin typeface="Cambria" panose="02040503050406030204" pitchFamily="18" charset="0"/>
              </a:rPr>
              <a:t>Poelma</a:t>
            </a:r>
            <a:r>
              <a:rPr lang="en-US" sz="2600" dirty="0">
                <a:latin typeface="Cambria" panose="02040503050406030204" pitchFamily="18" charset="0"/>
              </a:rPr>
              <a:t>, S.O.; Mattson, K.M.; Hudson, Z.M.; Luo, Y.; Hawker, C.J.; Read de Alaniz,</a:t>
            </a:r>
            <a:r>
              <a:rPr lang="en-US" sz="2600" i="1" dirty="0">
                <a:latin typeface="Cambria" panose="02040503050406030204" pitchFamily="18" charset="0"/>
              </a:rPr>
              <a:t> J. Chem. </a:t>
            </a:r>
            <a:r>
              <a:rPr lang="en-US" sz="2600" i="1" dirty="0" err="1">
                <a:latin typeface="Cambria" panose="02040503050406030204" pitchFamily="18" charset="0"/>
              </a:rPr>
              <a:t>Commun</a:t>
            </a:r>
            <a:r>
              <a:rPr lang="en-US" sz="2600" i="1" dirty="0">
                <a:latin typeface="Cambria" panose="02040503050406030204" pitchFamily="18" charset="0"/>
              </a:rPr>
              <a:t>. </a:t>
            </a:r>
            <a:r>
              <a:rPr lang="en-US" sz="2600" b="1" dirty="0">
                <a:latin typeface="Cambria" panose="02040503050406030204" pitchFamily="18" charset="0"/>
              </a:rPr>
              <a:t>2015</a:t>
            </a:r>
            <a:r>
              <a:rPr lang="en-US" sz="2600" dirty="0">
                <a:latin typeface="Cambria" panose="02040503050406030204" pitchFamily="18" charset="0"/>
              </a:rPr>
              <a:t>, </a:t>
            </a:r>
            <a:r>
              <a:rPr lang="en-US" sz="2600" i="1" dirty="0">
                <a:latin typeface="Cambria" panose="02040503050406030204" pitchFamily="18" charset="0"/>
              </a:rPr>
              <a:t>51</a:t>
            </a:r>
            <a:r>
              <a:rPr lang="en-US" sz="2600" dirty="0">
                <a:latin typeface="Cambria" panose="02040503050406030204" pitchFamily="18" charset="0"/>
              </a:rPr>
              <a:t>, 11705-11708.</a:t>
            </a:r>
          </a:p>
        </p:txBody>
      </p:sp>
      <p:sp>
        <p:nvSpPr>
          <p:cNvPr id="93" name="Subtitle 2"/>
          <p:cNvSpPr txBox="1">
            <a:spLocks/>
          </p:cNvSpPr>
          <p:nvPr/>
        </p:nvSpPr>
        <p:spPr>
          <a:xfrm>
            <a:off x="32402315" y="25103173"/>
            <a:ext cx="10914743" cy="862457"/>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References</a:t>
            </a:r>
          </a:p>
        </p:txBody>
      </p:sp>
      <p:sp>
        <p:nvSpPr>
          <p:cNvPr id="98" name="Subtitle 2"/>
          <p:cNvSpPr txBox="1">
            <a:spLocks/>
          </p:cNvSpPr>
          <p:nvPr/>
        </p:nvSpPr>
        <p:spPr>
          <a:xfrm>
            <a:off x="369597" y="15975910"/>
            <a:ext cx="11380439"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Results and Discussion</a:t>
            </a:r>
          </a:p>
        </p:txBody>
      </p:sp>
      <p:sp>
        <p:nvSpPr>
          <p:cNvPr id="101" name="TextBox 100"/>
          <p:cNvSpPr txBox="1"/>
          <p:nvPr/>
        </p:nvSpPr>
        <p:spPr>
          <a:xfrm>
            <a:off x="12829421" y="12447912"/>
            <a:ext cx="10639877" cy="2015930"/>
          </a:xfrm>
          <a:prstGeom prst="rect">
            <a:avLst/>
          </a:prstGeom>
          <a:noFill/>
        </p:spPr>
        <p:txBody>
          <a:bodyPr wrap="square" lIns="106674" tIns="53337" rIns="106674" bIns="53337" rtlCol="0">
            <a:spAutoFit/>
          </a:bodyPr>
          <a:lstStyle/>
          <a:p>
            <a:pPr algn="just"/>
            <a:r>
              <a:rPr lang="en-US" sz="3100" b="1" dirty="0">
                <a:latin typeface="Cambria" panose="02040503050406030204" pitchFamily="18" charset="0"/>
              </a:rPr>
              <a:t>Figure 1.</a:t>
            </a:r>
            <a:r>
              <a:rPr lang="en-US" sz="3100" dirty="0">
                <a:latin typeface="Cambria" panose="02040503050406030204" pitchFamily="18" charset="0"/>
              </a:rPr>
              <a:t> Fluorescence of various types of CDs under a handheld UV lamp. From left to right: un-doped CDs, boron-doped CDs, zinc-doped CDs, “sour patch kids”/potential phosphorous-doped CDs.</a:t>
            </a:r>
            <a:endParaRPr lang="en-US" sz="3100" b="1" dirty="0">
              <a:latin typeface="Cambria" panose="02040503050406030204" pitchFamily="18" charset="0"/>
            </a:endParaRPr>
          </a:p>
        </p:txBody>
      </p:sp>
      <p:sp>
        <p:nvSpPr>
          <p:cNvPr id="108" name="Subtitle 2"/>
          <p:cNvSpPr txBox="1">
            <a:spLocks/>
          </p:cNvSpPr>
          <p:nvPr/>
        </p:nvSpPr>
        <p:spPr>
          <a:xfrm>
            <a:off x="32402315" y="21332030"/>
            <a:ext cx="10914743" cy="3097047"/>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spcBef>
                <a:spcPts val="0"/>
              </a:spcBef>
            </a:pPr>
            <a:r>
              <a:rPr lang="en-US" sz="3100" dirty="0">
                <a:latin typeface="Cambria" panose="02040503050406030204" pitchFamily="18" charset="0"/>
              </a:rPr>
              <a:t>Special thanks to the Department of Chemistry, UNH for funding. Dr. Caputo for taking me on and allowing me to pursue this project. Dr. </a:t>
            </a:r>
            <a:r>
              <a:rPr lang="en-US" sz="3100" dirty="0" err="1">
                <a:latin typeface="Cambria" panose="02040503050406030204" pitchFamily="18" charset="0"/>
              </a:rPr>
              <a:t>Planalp</a:t>
            </a:r>
            <a:r>
              <a:rPr lang="en-US" sz="3100" dirty="0">
                <a:latin typeface="Cambria" panose="02040503050406030204" pitchFamily="18" charset="0"/>
              </a:rPr>
              <a:t> and Dr. </a:t>
            </a:r>
            <a:r>
              <a:rPr lang="en-US" sz="3100" dirty="0" err="1">
                <a:latin typeface="Cambria" panose="02040503050406030204" pitchFamily="18" charset="0"/>
              </a:rPr>
              <a:t>Pazicni</a:t>
            </a:r>
            <a:r>
              <a:rPr lang="en-US" sz="3100" dirty="0">
                <a:latin typeface="Cambria" panose="02040503050406030204" pitchFamily="18" charset="0"/>
              </a:rPr>
              <a:t> for their input on Raman Spectroscopy. Dr. </a:t>
            </a:r>
            <a:r>
              <a:rPr lang="en-US" sz="3100" dirty="0" err="1">
                <a:latin typeface="Cambria" panose="02040503050406030204" pitchFamily="18" charset="0"/>
              </a:rPr>
              <a:t>Berda</a:t>
            </a:r>
            <a:r>
              <a:rPr lang="en-US" sz="3100" dirty="0">
                <a:latin typeface="Cambria" panose="02040503050406030204" pitchFamily="18" charset="0"/>
              </a:rPr>
              <a:t> and Dr. Boudreau for use of their instruments. As well as Ashley Hanlon, Sharon Song, and Lea </a:t>
            </a:r>
            <a:r>
              <a:rPr lang="en-US" sz="3100" dirty="0" err="1">
                <a:latin typeface="Cambria" panose="02040503050406030204" pitchFamily="18" charset="0"/>
              </a:rPr>
              <a:t>Nyiranshuti</a:t>
            </a:r>
            <a:r>
              <a:rPr lang="en-US" sz="3100" dirty="0">
                <a:latin typeface="Cambria" panose="02040503050406030204" pitchFamily="18" charset="0"/>
              </a:rPr>
              <a:t> for their assistance with instrumentation.</a:t>
            </a:r>
          </a:p>
        </p:txBody>
      </p:sp>
      <p:sp>
        <p:nvSpPr>
          <p:cNvPr id="54" name="TextBox 53"/>
          <p:cNvSpPr txBox="1"/>
          <p:nvPr/>
        </p:nvSpPr>
        <p:spPr>
          <a:xfrm>
            <a:off x="12867016" y="30063225"/>
            <a:ext cx="10516712" cy="1523494"/>
          </a:xfrm>
          <a:prstGeom prst="rect">
            <a:avLst/>
          </a:prstGeom>
          <a:noFill/>
        </p:spPr>
        <p:txBody>
          <a:bodyPr wrap="square" rtlCol="0">
            <a:spAutoFit/>
          </a:bodyPr>
          <a:lstStyle/>
          <a:p>
            <a:pPr algn="just"/>
            <a:r>
              <a:rPr lang="en-US" sz="3100" b="1" dirty="0">
                <a:latin typeface="Cambria" panose="02040503050406030204" pitchFamily="18" charset="0"/>
              </a:rPr>
              <a:t>Figure 3.</a:t>
            </a:r>
            <a:r>
              <a:rPr lang="en-US" sz="3100" dirty="0">
                <a:latin typeface="Cambria" panose="02040503050406030204" pitchFamily="18" charset="0"/>
              </a:rPr>
              <a:t> The fluorescence emission spectra of B-CDs showing the shift from excitation dependent emissions of doped CDs.</a:t>
            </a:r>
          </a:p>
        </p:txBody>
      </p:sp>
      <p:pic>
        <p:nvPicPr>
          <p:cNvPr id="32" name="Picture 31"/>
          <p:cNvPicPr>
            <a:picLocks noChangeAspect="1"/>
          </p:cNvPicPr>
          <p:nvPr/>
        </p:nvPicPr>
        <p:blipFill>
          <a:blip r:embed="rId4"/>
          <a:stretch>
            <a:fillRect/>
          </a:stretch>
        </p:blipFill>
        <p:spPr>
          <a:xfrm>
            <a:off x="12897679" y="23402477"/>
            <a:ext cx="10519454" cy="6177035"/>
          </a:xfrm>
          <a:prstGeom prst="rect">
            <a:avLst/>
          </a:prstGeom>
        </p:spPr>
      </p:pic>
      <p:pic>
        <p:nvPicPr>
          <p:cNvPr id="42" name="Picture 41"/>
          <p:cNvPicPr>
            <a:picLocks noChangeAspect="1"/>
          </p:cNvPicPr>
          <p:nvPr/>
        </p:nvPicPr>
        <p:blipFill>
          <a:blip r:embed="rId5"/>
          <a:stretch>
            <a:fillRect/>
          </a:stretch>
        </p:blipFill>
        <p:spPr>
          <a:xfrm>
            <a:off x="38642321" y="766893"/>
            <a:ext cx="3024317" cy="3515350"/>
          </a:xfrm>
          <a:prstGeom prst="rect">
            <a:avLst/>
          </a:prstGeom>
        </p:spPr>
      </p:pic>
      <p:pic>
        <p:nvPicPr>
          <p:cNvPr id="43" name="Picture 42"/>
          <p:cNvPicPr>
            <a:picLocks noChangeAspect="1"/>
          </p:cNvPicPr>
          <p:nvPr/>
        </p:nvPicPr>
        <p:blipFill>
          <a:blip r:embed="rId6"/>
          <a:stretch>
            <a:fillRect/>
          </a:stretch>
        </p:blipFill>
        <p:spPr>
          <a:xfrm>
            <a:off x="12869532" y="6673133"/>
            <a:ext cx="10516712" cy="5348567"/>
          </a:xfrm>
          <a:prstGeom prst="rect">
            <a:avLst/>
          </a:prstGeom>
        </p:spPr>
      </p:pic>
      <p:sp>
        <p:nvSpPr>
          <p:cNvPr id="55" name="TextBox 54"/>
          <p:cNvSpPr txBox="1"/>
          <p:nvPr/>
        </p:nvSpPr>
        <p:spPr>
          <a:xfrm>
            <a:off x="12892039" y="21076068"/>
            <a:ext cx="10598762" cy="1523494"/>
          </a:xfrm>
          <a:prstGeom prst="rect">
            <a:avLst/>
          </a:prstGeom>
          <a:noFill/>
        </p:spPr>
        <p:txBody>
          <a:bodyPr wrap="square" rtlCol="0">
            <a:spAutoFit/>
          </a:bodyPr>
          <a:lstStyle/>
          <a:p>
            <a:pPr algn="just"/>
            <a:r>
              <a:rPr lang="en-US" sz="3100" b="1" dirty="0">
                <a:latin typeface="Cambria" panose="02040503050406030204" pitchFamily="18" charset="0"/>
              </a:rPr>
              <a:t>Figure 2.</a:t>
            </a:r>
            <a:r>
              <a:rPr lang="en-US" sz="3100" dirty="0">
                <a:latin typeface="Cambria" panose="02040503050406030204" pitchFamily="18" charset="0"/>
              </a:rPr>
              <a:t> The fluorescence emission spectra of CDs showing the excitation wavelength-dependent emissions of un-doped CDs.</a:t>
            </a:r>
            <a:endParaRPr lang="en-US" sz="3100" b="1" dirty="0">
              <a:latin typeface="Cambria" panose="02040503050406030204" pitchFamily="18" charset="0"/>
            </a:endParaRPr>
          </a:p>
        </p:txBody>
      </p:sp>
      <p:pic>
        <p:nvPicPr>
          <p:cNvPr id="56" name="Picture 55"/>
          <p:cNvPicPr>
            <a:picLocks noChangeAspect="1"/>
          </p:cNvPicPr>
          <p:nvPr/>
        </p:nvPicPr>
        <p:blipFill>
          <a:blip r:embed="rId7"/>
          <a:stretch>
            <a:fillRect/>
          </a:stretch>
        </p:blipFill>
        <p:spPr>
          <a:xfrm>
            <a:off x="12867016" y="15195610"/>
            <a:ext cx="10623785" cy="5652399"/>
          </a:xfrm>
          <a:prstGeom prst="rect">
            <a:avLst/>
          </a:prstGeom>
        </p:spPr>
      </p:pic>
      <p:sp>
        <p:nvSpPr>
          <p:cNvPr id="58" name="TextBox 57"/>
          <p:cNvSpPr txBox="1"/>
          <p:nvPr/>
        </p:nvSpPr>
        <p:spPr>
          <a:xfrm>
            <a:off x="23827216" y="22268938"/>
            <a:ext cx="7863542" cy="1523494"/>
          </a:xfrm>
          <a:prstGeom prst="rect">
            <a:avLst/>
          </a:prstGeom>
          <a:noFill/>
        </p:spPr>
        <p:txBody>
          <a:bodyPr wrap="square" rtlCol="0">
            <a:spAutoFit/>
          </a:bodyPr>
          <a:lstStyle/>
          <a:p>
            <a:pPr algn="just"/>
            <a:r>
              <a:rPr lang="en-US" sz="3100" b="1" dirty="0">
                <a:latin typeface="Cambria" panose="02040503050406030204" pitchFamily="18" charset="0"/>
              </a:rPr>
              <a:t>Figure 5.</a:t>
            </a:r>
            <a:r>
              <a:rPr lang="en-US" sz="3100" dirty="0">
                <a:latin typeface="Cambria" panose="02040503050406030204" pitchFamily="18" charset="0"/>
              </a:rPr>
              <a:t> TEM images of un-doped CDs showing the approximate size regime of a batch of acidic un-doped CDs.</a:t>
            </a:r>
          </a:p>
        </p:txBody>
      </p:sp>
      <p:pic>
        <p:nvPicPr>
          <p:cNvPr id="45" name="Picture 44"/>
          <p:cNvPicPr>
            <a:picLocks noChangeAspect="1"/>
          </p:cNvPicPr>
          <p:nvPr/>
        </p:nvPicPr>
        <p:blipFill>
          <a:blip r:embed="rId8"/>
          <a:stretch>
            <a:fillRect/>
          </a:stretch>
        </p:blipFill>
        <p:spPr>
          <a:xfrm>
            <a:off x="23929240" y="6673133"/>
            <a:ext cx="7808204" cy="7388267"/>
          </a:xfrm>
          <a:prstGeom prst="rect">
            <a:avLst/>
          </a:prstGeom>
        </p:spPr>
      </p:pic>
      <p:sp>
        <p:nvSpPr>
          <p:cNvPr id="60" name="TextBox 59"/>
          <p:cNvSpPr txBox="1"/>
          <p:nvPr/>
        </p:nvSpPr>
        <p:spPr>
          <a:xfrm>
            <a:off x="23948584" y="14260582"/>
            <a:ext cx="7788860" cy="1523494"/>
          </a:xfrm>
          <a:prstGeom prst="rect">
            <a:avLst/>
          </a:prstGeom>
          <a:noFill/>
        </p:spPr>
        <p:txBody>
          <a:bodyPr wrap="square" rtlCol="0">
            <a:spAutoFit/>
          </a:bodyPr>
          <a:lstStyle/>
          <a:p>
            <a:pPr algn="just"/>
            <a:r>
              <a:rPr lang="en-US" sz="3100" b="1" dirty="0">
                <a:latin typeface="Cambria" panose="02040503050406030204" pitchFamily="18" charset="0"/>
              </a:rPr>
              <a:t>Figure 4.</a:t>
            </a:r>
            <a:r>
              <a:rPr lang="en-US" sz="3100" dirty="0">
                <a:latin typeface="Cambria" panose="02040503050406030204" pitchFamily="18" charset="0"/>
              </a:rPr>
              <a:t> SEM images of un-doped CDs deposited via drop casting and allowing the solvent to evaporate.</a:t>
            </a:r>
          </a:p>
        </p:txBody>
      </p:sp>
      <p:sp>
        <p:nvSpPr>
          <p:cNvPr id="46" name="Subtitle 2"/>
          <p:cNvSpPr txBox="1">
            <a:spLocks/>
          </p:cNvSpPr>
          <p:nvPr/>
        </p:nvSpPr>
        <p:spPr>
          <a:xfrm>
            <a:off x="369597" y="17101948"/>
            <a:ext cx="11388000" cy="14989628"/>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47" name="TextBox 46"/>
          <p:cNvSpPr txBox="1"/>
          <p:nvPr/>
        </p:nvSpPr>
        <p:spPr>
          <a:xfrm>
            <a:off x="23731280" y="29667229"/>
            <a:ext cx="7863542" cy="2000548"/>
          </a:xfrm>
          <a:prstGeom prst="rect">
            <a:avLst/>
          </a:prstGeom>
          <a:noFill/>
        </p:spPr>
        <p:txBody>
          <a:bodyPr wrap="square" rtlCol="0">
            <a:spAutoFit/>
          </a:bodyPr>
          <a:lstStyle/>
          <a:p>
            <a:pPr algn="just"/>
            <a:r>
              <a:rPr lang="en-US" sz="3100" b="1" dirty="0">
                <a:latin typeface="Cambria" panose="02040503050406030204" pitchFamily="18" charset="0"/>
              </a:rPr>
              <a:t>Figure 6.</a:t>
            </a:r>
            <a:r>
              <a:rPr lang="en-US" sz="3100" dirty="0">
                <a:latin typeface="Cambria" panose="02040503050406030204" pitchFamily="18" charset="0"/>
              </a:rPr>
              <a:t> Gas chromatogram of the dehalogenation of </a:t>
            </a:r>
            <a:r>
              <a:rPr lang="en-US" sz="3100" dirty="0" err="1">
                <a:latin typeface="Cambria" panose="02040503050406030204" pitchFamily="18" charset="0"/>
              </a:rPr>
              <a:t>bromoacetophenone</a:t>
            </a:r>
            <a:r>
              <a:rPr lang="en-US" sz="3100" dirty="0">
                <a:latin typeface="Cambria" panose="02040503050406030204" pitchFamily="18" charset="0"/>
              </a:rPr>
              <a:t> using CDs as photosensitizers after simulated solar irradiation.</a:t>
            </a:r>
          </a:p>
        </p:txBody>
      </p:sp>
      <p:pic>
        <p:nvPicPr>
          <p:cNvPr id="3" name="Picture 2"/>
          <p:cNvPicPr>
            <a:picLocks noChangeAspect="1"/>
          </p:cNvPicPr>
          <p:nvPr/>
        </p:nvPicPr>
        <p:blipFill>
          <a:blip r:embed="rId9"/>
          <a:stretch>
            <a:fillRect/>
          </a:stretch>
        </p:blipFill>
        <p:spPr>
          <a:xfrm>
            <a:off x="24644655" y="15975910"/>
            <a:ext cx="6002396" cy="6034409"/>
          </a:xfrm>
          <a:prstGeom prst="rect">
            <a:avLst/>
          </a:prstGeom>
        </p:spPr>
      </p:pic>
      <p:pic>
        <p:nvPicPr>
          <p:cNvPr id="4" name="Picture 3"/>
          <p:cNvPicPr>
            <a:picLocks noChangeAspect="1"/>
          </p:cNvPicPr>
          <p:nvPr/>
        </p:nvPicPr>
        <p:blipFill>
          <a:blip r:embed="rId10"/>
          <a:stretch>
            <a:fillRect/>
          </a:stretch>
        </p:blipFill>
        <p:spPr>
          <a:xfrm>
            <a:off x="651200" y="17234278"/>
            <a:ext cx="9611463" cy="2889504"/>
          </a:xfrm>
          <a:prstGeom prst="rect">
            <a:avLst/>
          </a:prstGeom>
        </p:spPr>
      </p:pic>
      <p:pic>
        <p:nvPicPr>
          <p:cNvPr id="5" name="Picture 4"/>
          <p:cNvPicPr>
            <a:picLocks noChangeAspect="1"/>
          </p:cNvPicPr>
          <p:nvPr/>
        </p:nvPicPr>
        <p:blipFill>
          <a:blip r:embed="rId11"/>
          <a:stretch>
            <a:fillRect/>
          </a:stretch>
        </p:blipFill>
        <p:spPr>
          <a:xfrm>
            <a:off x="431541" y="20576981"/>
            <a:ext cx="11318495" cy="2825496"/>
          </a:xfrm>
          <a:prstGeom prst="rect">
            <a:avLst/>
          </a:prstGeom>
        </p:spPr>
      </p:pic>
      <p:pic>
        <p:nvPicPr>
          <p:cNvPr id="7" name="Picture 6"/>
          <p:cNvPicPr>
            <a:picLocks noChangeAspect="1"/>
          </p:cNvPicPr>
          <p:nvPr/>
        </p:nvPicPr>
        <p:blipFill>
          <a:blip r:embed="rId12"/>
          <a:stretch>
            <a:fillRect/>
          </a:stretch>
        </p:blipFill>
        <p:spPr>
          <a:xfrm>
            <a:off x="651200" y="24051394"/>
            <a:ext cx="10034612" cy="4325112"/>
          </a:xfrm>
          <a:prstGeom prst="rect">
            <a:avLst/>
          </a:prstGeom>
        </p:spPr>
      </p:pic>
      <p:pic>
        <p:nvPicPr>
          <p:cNvPr id="11" name="Picture 10"/>
          <p:cNvPicPr>
            <a:picLocks noChangeAspect="1"/>
          </p:cNvPicPr>
          <p:nvPr/>
        </p:nvPicPr>
        <p:blipFill>
          <a:blip r:embed="rId13"/>
          <a:stretch>
            <a:fillRect/>
          </a:stretch>
        </p:blipFill>
        <p:spPr>
          <a:xfrm>
            <a:off x="621643" y="29025423"/>
            <a:ext cx="10938290" cy="2743200"/>
          </a:xfrm>
          <a:prstGeom prst="rect">
            <a:avLst/>
          </a:prstGeom>
        </p:spPr>
      </p:pic>
      <p:pic>
        <p:nvPicPr>
          <p:cNvPr id="20" name="Picture 19"/>
          <p:cNvPicPr>
            <a:picLocks noChangeAspect="1"/>
          </p:cNvPicPr>
          <p:nvPr/>
        </p:nvPicPr>
        <p:blipFill>
          <a:blip r:embed="rId14"/>
          <a:stretch>
            <a:fillRect/>
          </a:stretch>
        </p:blipFill>
        <p:spPr>
          <a:xfrm>
            <a:off x="23907135" y="24335317"/>
            <a:ext cx="7783623" cy="4888305"/>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4154</TotalTime>
  <Words>884</Words>
  <Application>Microsoft Office PowerPoint</Application>
  <PresentationFormat>Custom</PresentationFormat>
  <Paragraphs>30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Light Induced Dehalogenation of Halobenzene using Carbon Dots Anthony J. Lemieux, Christine A. Caputo Department of Chemistry,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Anthony Lemieux</cp:lastModifiedBy>
  <cp:revision>233</cp:revision>
  <dcterms:created xsi:type="dcterms:W3CDTF">2016-03-05T16:55:12Z</dcterms:created>
  <dcterms:modified xsi:type="dcterms:W3CDTF">2017-04-18T14:17:58Z</dcterms:modified>
</cp:coreProperties>
</file>