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243" autoAdjust="0"/>
    <p:restoredTop sz="94434" autoAdjust="0"/>
  </p:normalViewPr>
  <p:slideViewPr>
    <p:cSldViewPr snapToGrid="0">
      <p:cViewPr>
        <p:scale>
          <a:sx n="45" d="100"/>
          <a:sy n="45" d="100"/>
        </p:scale>
        <p:origin x="496" y="3512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png"/><Relationship Id="rId12" Type="http://schemas.openxmlformats.org/officeDocument/2006/relationships/image" Target="../media/image11.emf"/><Relationship Id="rId13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3.tif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9" Type="http://schemas.openxmlformats.org/officeDocument/2006/relationships/image" Target="../media/image8.emf"/><Relationship Id="rId10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75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</a:t>
            </a:r>
            <a:r>
              <a:rPr lang="en-US" sz="75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ynthesis of </a:t>
            </a:r>
            <a:r>
              <a:rPr lang="en-US" sz="7500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carbapenem</a:t>
            </a:r>
            <a:r>
              <a:rPr lang="en-US" sz="7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7500" dirty="0">
                <a:solidFill>
                  <a:schemeClr val="bg1"/>
                </a:solidFill>
              </a:rPr>
              <a:t>β</a:t>
            </a:r>
            <a:r>
              <a:rPr lang="en-US" sz="7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-lactams containing bulky </a:t>
            </a:r>
            <a:br>
              <a:rPr lang="en-US" sz="7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75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hydrophobic C-6 side chains as potential inhibitors of </a:t>
            </a:r>
            <a:r>
              <a:rPr lang="en-US" sz="7500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carbapenemases</a:t>
            </a:r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Bryanna Dowcett, Marc Boudreau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of Chemistry, University of New Hampshire, Durham, NH 03824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69596" y="6276253"/>
            <a:ext cx="11483529" cy="158280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 smtClean="0"/>
              <a:t>β</a:t>
            </a:r>
            <a:r>
              <a:rPr lang="en-US" sz="3600" dirty="0" smtClean="0"/>
              <a:t>-Lactam antibiotics disable cell-wall synthesis resulting in bacterial cell death. They </a:t>
            </a:r>
            <a:r>
              <a:rPr lang="en-US" sz="3600" dirty="0"/>
              <a:t>are among the most successful antibiotics ever introduced to combat bacterial infections, however the rise of resistance has called for </a:t>
            </a:r>
            <a:r>
              <a:rPr lang="en-US" sz="3600" dirty="0" smtClean="0"/>
              <a:t>new </a:t>
            </a:r>
            <a:r>
              <a:rPr lang="en-US" sz="3600" dirty="0"/>
              <a:t>methods of fighting against infection. This has resulted in the introduction of </a:t>
            </a:r>
            <a:r>
              <a:rPr lang="en-US" sz="3600" dirty="0" smtClean="0"/>
              <a:t>the </a:t>
            </a:r>
            <a:r>
              <a:rPr lang="en-US" sz="3600" dirty="0" err="1"/>
              <a:t>carbapenem</a:t>
            </a:r>
            <a:r>
              <a:rPr lang="en-US" sz="3600" dirty="0"/>
              <a:t> class of </a:t>
            </a:r>
            <a:r>
              <a:rPr lang="en-US" sz="3600" dirty="0" smtClean="0"/>
              <a:t>β</a:t>
            </a:r>
            <a:r>
              <a:rPr lang="en-US" sz="3600" dirty="0"/>
              <a:t>-</a:t>
            </a:r>
            <a:r>
              <a:rPr lang="en-US" sz="3600" dirty="0" smtClean="0"/>
              <a:t>lactams </a:t>
            </a:r>
            <a:r>
              <a:rPr lang="en-US" sz="3600" dirty="0"/>
              <a:t>into the </a:t>
            </a:r>
            <a:r>
              <a:rPr lang="en-US" sz="3600" dirty="0" smtClean="0"/>
              <a:t>clinic, however </a:t>
            </a:r>
            <a:r>
              <a:rPr lang="en-US" sz="3600" dirty="0"/>
              <a:t>resistance to this class has emerged as well. </a:t>
            </a:r>
            <a:r>
              <a:rPr lang="en-US" sz="3600" dirty="0" smtClean="0"/>
              <a:t> β-Lactamases are the major defense mechanism of pathogenic bacteria against β-lactam antibiotics as they are able to hydrolyze the β-lactam ring, destroying its antimicrobial activity. </a:t>
            </a:r>
            <a:r>
              <a:rPr lang="en-US" sz="3600" dirty="0"/>
              <a:t>One approach to hindering this resistance mechanism has been through the development of β-lactamase </a:t>
            </a:r>
            <a:r>
              <a:rPr lang="en-US" sz="3600" dirty="0" smtClean="0"/>
              <a:t>inhibitors. It </a:t>
            </a:r>
            <a:r>
              <a:rPr lang="en-US" sz="3600" dirty="0" smtClean="0"/>
              <a:t>is </a:t>
            </a:r>
            <a:r>
              <a:rPr lang="en-US" sz="3600" dirty="0"/>
              <a:t>hypothesized that by introducing a bulky, hydrophobic, C-6 side chain to a </a:t>
            </a:r>
            <a:r>
              <a:rPr lang="en-US" sz="3600" dirty="0" err="1"/>
              <a:t>carbapenem</a:t>
            </a:r>
            <a:r>
              <a:rPr lang="en-US" sz="3600" dirty="0"/>
              <a:t>, β-lactamases will be unable to hydrolyze the β-lactam. Progress has been made towards the synthesis of the potential inhibitor as shown in </a:t>
            </a:r>
            <a:r>
              <a:rPr lang="en-US" sz="3600" dirty="0" smtClean="0"/>
              <a:t>Scheme 1</a:t>
            </a:r>
            <a:r>
              <a:rPr lang="en-US" sz="3600" b="1" dirty="0" smtClean="0"/>
              <a:t> </a:t>
            </a:r>
            <a:r>
              <a:rPr lang="en-US" sz="3600" dirty="0" smtClean="0"/>
              <a:t>and </a:t>
            </a:r>
            <a:r>
              <a:rPr lang="en-US" sz="3600" dirty="0"/>
              <a:t>future efforts will be made to complete the synthesis and test it against several β-</a:t>
            </a:r>
            <a:r>
              <a:rPr lang="en-US" sz="3600" dirty="0" smtClean="0"/>
              <a:t>lactamases.</a:t>
            </a:r>
            <a:r>
              <a:rPr lang="en-US" sz="3600" baseline="30000" dirty="0" smtClean="0"/>
              <a:t>2,3</a:t>
            </a:r>
            <a:endParaRPr lang="en-US" sz="3600" dirty="0"/>
          </a:p>
          <a:p>
            <a:endParaRPr lang="en-US" sz="7600" dirty="0">
              <a:latin typeface="Cambria" panose="02040503050406030204" pitchFamily="18" charset="0"/>
            </a:endParaRPr>
          </a:p>
          <a:p>
            <a:endParaRPr lang="en-US" sz="7600" dirty="0">
              <a:latin typeface="Cambria" panose="02040503050406030204" pitchFamily="18" charset="0"/>
            </a:endParaRPr>
          </a:p>
          <a:p>
            <a:pPr algn="l"/>
            <a:r>
              <a:rPr lang="en-US" sz="3200" dirty="0"/>
              <a:t>.</a:t>
            </a:r>
          </a:p>
          <a:p>
            <a:endParaRPr lang="en-US" sz="3200" dirty="0">
              <a:latin typeface="Cambria" panose="02040503050406030204" pitchFamily="18" charset="0"/>
            </a:endParaRPr>
          </a:p>
          <a:p>
            <a:endParaRPr lang="en-US" sz="36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08081" y="23688042"/>
            <a:ext cx="11445044" cy="848472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247251" y="4906731"/>
            <a:ext cx="19579161" cy="98134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What is a </a:t>
            </a:r>
            <a:r>
              <a:rPr lang="en-US" sz="5400" dirty="0" err="1">
                <a:solidFill>
                  <a:schemeClr val="bg1"/>
                </a:solidFill>
                <a:latin typeface="Cambria" panose="02040503050406030204" pitchFamily="18" charset="0"/>
              </a:rPr>
              <a:t>Carbapenem</a:t>
            </a:r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?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6" y="4927623"/>
            <a:ext cx="11480081" cy="96045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2249737" y="4927622"/>
            <a:ext cx="11256455" cy="94174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Results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2225168" y="6272920"/>
            <a:ext cx="19641782" cy="1232376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Arial"/>
              <a:buChar char="•"/>
            </a:pPr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295076" y="20728738"/>
            <a:ext cx="11267985" cy="97366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32249738" y="6272921"/>
            <a:ext cx="11237102" cy="701690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Arial"/>
              <a:buChar char="•"/>
            </a:pPr>
            <a:endParaRPr lang="en-US" sz="4000" dirty="0"/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12213826" y="18929535"/>
            <a:ext cx="19685949" cy="98603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 Experimental</a:t>
            </a:r>
          </a:p>
        </p:txBody>
      </p:sp>
      <p:cxnSp>
        <p:nvCxnSpPr>
          <p:cNvPr id="50" name="Straight Connector 49"/>
          <p:cNvCxnSpPr/>
          <p:nvPr/>
        </p:nvCxnSpPr>
        <p:spPr>
          <a:xfrm>
            <a:off x="21381121" y="6790338"/>
            <a:ext cx="22421" cy="581637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13008088" y="12026451"/>
            <a:ext cx="8413068" cy="477048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400" b="1" dirty="0"/>
              <a:t>Figure 2.</a:t>
            </a:r>
            <a:r>
              <a:rPr lang="en-US" sz="2400" dirty="0"/>
              <a:t> Representative </a:t>
            </a:r>
            <a:r>
              <a:rPr lang="en-US" sz="2400" dirty="0" err="1"/>
              <a:t>carbapenem</a:t>
            </a:r>
            <a:r>
              <a:rPr lang="en-US" sz="2400" dirty="0"/>
              <a:t> </a:t>
            </a:r>
            <a:r>
              <a:rPr lang="en-US" sz="2400" dirty="0" smtClean="0"/>
              <a:t>structure.</a:t>
            </a:r>
            <a:endParaRPr lang="en-US" sz="2400" dirty="0"/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12225169" y="20159792"/>
            <a:ext cx="19662716" cy="1199886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105" y="1179302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382658" y="26624010"/>
            <a:ext cx="11161389" cy="554875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spcBef>
                <a:spcPts val="0"/>
              </a:spcBef>
              <a:buAutoNum type="arabicParenBoth"/>
            </a:pPr>
            <a:r>
              <a:rPr lang="en-US" sz="2800" dirty="0" smtClean="0"/>
              <a:t>Brown</a:t>
            </a:r>
            <a:r>
              <a:rPr lang="en-US" sz="2800" dirty="0"/>
              <a:t>, E. D., &amp; </a:t>
            </a:r>
            <a:r>
              <a:rPr lang="en-US" sz="2800" dirty="0" smtClean="0"/>
              <a:t>Wright. </a:t>
            </a:r>
            <a:r>
              <a:rPr lang="en-US" sz="2800" i="1" dirty="0" smtClean="0"/>
              <a:t>Nat.</a:t>
            </a:r>
            <a:r>
              <a:rPr lang="en-US" sz="2800" dirty="0"/>
              <a:t> </a:t>
            </a:r>
            <a:r>
              <a:rPr lang="en-US" sz="2800" b="1" dirty="0" smtClean="0"/>
              <a:t>2016,</a:t>
            </a:r>
            <a:r>
              <a:rPr lang="en-US" sz="2800" dirty="0" smtClean="0"/>
              <a:t> </a:t>
            </a:r>
            <a:r>
              <a:rPr lang="en-US" sz="2800" i="1" dirty="0" smtClean="0"/>
              <a:t>529 </a:t>
            </a:r>
            <a:r>
              <a:rPr lang="en-US" sz="2800" dirty="0" smtClean="0"/>
              <a:t>(</a:t>
            </a:r>
            <a:r>
              <a:rPr lang="en-US" sz="2800" dirty="0" smtClean="0"/>
              <a:t>7586).</a:t>
            </a:r>
            <a:endParaRPr lang="en-US" sz="2800" dirty="0" smtClean="0"/>
          </a:p>
          <a:p>
            <a:pPr algn="l">
              <a:spcBef>
                <a:spcPts val="0"/>
              </a:spcBef>
            </a:pPr>
            <a:endParaRPr lang="en-US" sz="2800" dirty="0"/>
          </a:p>
          <a:p>
            <a:pPr algn="l">
              <a:spcBef>
                <a:spcPts val="0"/>
              </a:spcBef>
            </a:pPr>
            <a:r>
              <a:rPr lang="en-US" sz="2800" dirty="0"/>
              <a:t>(2) </a:t>
            </a:r>
            <a:r>
              <a:rPr lang="en-US" sz="2800" dirty="0" err="1"/>
              <a:t>Santillana</a:t>
            </a:r>
            <a:r>
              <a:rPr lang="en-US" sz="2800" dirty="0"/>
              <a:t>, E., </a:t>
            </a:r>
            <a:r>
              <a:rPr lang="en-US" sz="2800" dirty="0" err="1"/>
              <a:t>Beceiro</a:t>
            </a:r>
            <a:r>
              <a:rPr lang="en-US" sz="2800" dirty="0"/>
              <a:t>, A., </a:t>
            </a:r>
            <a:r>
              <a:rPr lang="en-US" sz="2800" dirty="0" err="1"/>
              <a:t>Bou</a:t>
            </a:r>
            <a:r>
              <a:rPr lang="en-US" sz="2800" dirty="0"/>
              <a:t>, G., &amp; Romero, </a:t>
            </a:r>
            <a:r>
              <a:rPr lang="en-US" sz="2800" dirty="0" smtClean="0"/>
              <a:t>A</a:t>
            </a:r>
            <a:r>
              <a:rPr lang="en-US" sz="2800" i="1" dirty="0" smtClean="0"/>
              <a:t>.; </a:t>
            </a:r>
            <a:r>
              <a:rPr lang="en-US" sz="2800" i="1" dirty="0"/>
              <a:t>Proc. Natl. Acad. Sci. U.S.A</a:t>
            </a:r>
            <a:r>
              <a:rPr lang="en-US" sz="2800" i="1" dirty="0" smtClean="0"/>
              <a:t>.</a:t>
            </a:r>
            <a:r>
              <a:rPr lang="en-US" sz="2800" dirty="0"/>
              <a:t>,</a:t>
            </a:r>
            <a:r>
              <a:rPr lang="en-US" sz="2800" dirty="0" smtClean="0"/>
              <a:t> </a:t>
            </a:r>
            <a:r>
              <a:rPr lang="en-US" sz="2800" b="1" dirty="0" smtClean="0"/>
              <a:t>2016</a:t>
            </a:r>
            <a:r>
              <a:rPr lang="en-US" sz="2800" dirty="0" smtClean="0"/>
              <a:t>, 104 (</a:t>
            </a:r>
            <a:r>
              <a:rPr lang="en-US" sz="2800" dirty="0"/>
              <a:t>13</a:t>
            </a:r>
            <a:r>
              <a:rPr lang="en-US" sz="2800" dirty="0" smtClean="0"/>
              <a:t>)</a:t>
            </a:r>
            <a:r>
              <a:rPr lang="en-US" sz="2800" dirty="0"/>
              <a:t>.</a:t>
            </a:r>
            <a:endParaRPr lang="en-US" sz="2800" dirty="0" smtClean="0"/>
          </a:p>
          <a:p>
            <a:pPr algn="l">
              <a:spcBef>
                <a:spcPts val="0"/>
              </a:spcBef>
            </a:pPr>
            <a:endParaRPr lang="en-US" sz="2800" dirty="0"/>
          </a:p>
          <a:p>
            <a:pPr algn="l">
              <a:spcBef>
                <a:spcPts val="0"/>
              </a:spcBef>
            </a:pPr>
            <a:r>
              <a:rPr lang="en-US" sz="2800" dirty="0"/>
              <a:t>(3) Luca, F. D., </a:t>
            </a:r>
            <a:r>
              <a:rPr lang="en-US" sz="2800" dirty="0" err="1"/>
              <a:t>Benvenuti</a:t>
            </a:r>
            <a:r>
              <a:rPr lang="en-US" sz="2800" dirty="0"/>
              <a:t>, M., </a:t>
            </a:r>
            <a:r>
              <a:rPr lang="en-US" sz="2800" dirty="0" err="1"/>
              <a:t>Carboni</a:t>
            </a:r>
            <a:r>
              <a:rPr lang="en-US" sz="2800" dirty="0"/>
              <a:t>, F., </a:t>
            </a:r>
            <a:r>
              <a:rPr lang="en-US" sz="2800" dirty="0" err="1"/>
              <a:t>Pozzi</a:t>
            </a:r>
            <a:r>
              <a:rPr lang="en-US" sz="2800" dirty="0"/>
              <a:t>, C., </a:t>
            </a:r>
            <a:r>
              <a:rPr lang="en-US" sz="2800" dirty="0" err="1"/>
              <a:t>Rossolini</a:t>
            </a:r>
            <a:r>
              <a:rPr lang="en-US" sz="2800" dirty="0"/>
              <a:t>, G. M., </a:t>
            </a:r>
            <a:r>
              <a:rPr lang="en-US" sz="2800" dirty="0" err="1"/>
              <a:t>Mangani</a:t>
            </a:r>
            <a:r>
              <a:rPr lang="en-US" sz="2800" dirty="0"/>
              <a:t>, S., &amp; </a:t>
            </a:r>
            <a:r>
              <a:rPr lang="en-US" sz="2800" dirty="0" err="1"/>
              <a:t>Docquier</a:t>
            </a:r>
            <a:r>
              <a:rPr lang="en-US" sz="2800" dirty="0"/>
              <a:t>, </a:t>
            </a:r>
            <a:r>
              <a:rPr lang="en-US" sz="2800" dirty="0" smtClean="0"/>
              <a:t>J</a:t>
            </a:r>
            <a:r>
              <a:rPr lang="en-US" sz="2800" dirty="0"/>
              <a:t>;</a:t>
            </a:r>
            <a:r>
              <a:rPr lang="en-US" sz="2800" dirty="0" smtClean="0"/>
              <a:t> </a:t>
            </a:r>
            <a:r>
              <a:rPr lang="en-US" sz="2800" i="1" dirty="0"/>
              <a:t>Proc. Natl. Acad. Sci. </a:t>
            </a:r>
            <a:r>
              <a:rPr lang="en-US" sz="2800" i="1" dirty="0" smtClean="0"/>
              <a:t>U.S.A</a:t>
            </a:r>
            <a:r>
              <a:rPr lang="en-US" sz="2800" dirty="0" smtClean="0"/>
              <a:t>.</a:t>
            </a:r>
            <a:r>
              <a:rPr lang="en-US" sz="2800" dirty="0" smtClean="0"/>
              <a:t>, </a:t>
            </a:r>
            <a:r>
              <a:rPr lang="en-US" sz="2800" b="1" dirty="0" smtClean="0"/>
              <a:t>2016</a:t>
            </a:r>
            <a:r>
              <a:rPr lang="en-US" sz="2800" dirty="0" smtClean="0"/>
              <a:t>, 108 (</a:t>
            </a:r>
            <a:r>
              <a:rPr lang="en-US" sz="2800" dirty="0"/>
              <a:t>45</a:t>
            </a:r>
            <a:r>
              <a:rPr lang="en-US" sz="2800" dirty="0" smtClean="0"/>
              <a:t>)</a:t>
            </a:r>
            <a:r>
              <a:rPr lang="en-US" sz="2800" dirty="0" smtClean="0"/>
              <a:t>.</a:t>
            </a:r>
          </a:p>
          <a:p>
            <a:pPr algn="l">
              <a:spcBef>
                <a:spcPts val="0"/>
              </a:spcBef>
            </a:pPr>
            <a:endParaRPr lang="en-US" sz="2800" dirty="0"/>
          </a:p>
          <a:p>
            <a:pPr algn="l">
              <a:spcBef>
                <a:spcPts val="0"/>
              </a:spcBef>
            </a:pPr>
            <a:r>
              <a:rPr lang="en-US" sz="2800" dirty="0" smtClean="0"/>
              <a:t>(4) </a:t>
            </a:r>
            <a:r>
              <a:rPr lang="en-US" sz="2800" dirty="0" err="1" smtClean="0"/>
              <a:t>Zeng</a:t>
            </a:r>
            <a:r>
              <a:rPr lang="en-US" sz="2800" dirty="0"/>
              <a:t>, X., &amp; Lin, J</a:t>
            </a:r>
            <a:r>
              <a:rPr lang="en-US" sz="2800" dirty="0" smtClean="0"/>
              <a:t>.; </a:t>
            </a:r>
            <a:r>
              <a:rPr lang="en-US" sz="2800" i="1" dirty="0" smtClean="0"/>
              <a:t>Front. </a:t>
            </a:r>
            <a:r>
              <a:rPr lang="en-US" sz="2800" i="1" dirty="0"/>
              <a:t>in </a:t>
            </a:r>
            <a:r>
              <a:rPr lang="en-US" sz="2800" i="1" dirty="0" err="1" smtClean="0"/>
              <a:t>Microbio</a:t>
            </a:r>
            <a:r>
              <a:rPr lang="en-US" sz="2800" i="1" dirty="0" smtClean="0"/>
              <a:t>.</a:t>
            </a:r>
            <a:r>
              <a:rPr lang="en-US" sz="2800" dirty="0" smtClean="0"/>
              <a:t>, </a:t>
            </a:r>
            <a:r>
              <a:rPr lang="en-US" sz="2800" b="1" dirty="0" smtClean="0"/>
              <a:t>2013</a:t>
            </a:r>
            <a:r>
              <a:rPr lang="en-US" sz="2800" dirty="0" smtClean="0"/>
              <a:t>, 128 (4).</a:t>
            </a:r>
          </a:p>
          <a:p>
            <a:pPr algn="l">
              <a:spcBef>
                <a:spcPts val="0"/>
              </a:spcBef>
            </a:pPr>
            <a:endParaRPr lang="en-US" sz="2800" dirty="0"/>
          </a:p>
          <a:p>
            <a:pPr algn="l">
              <a:spcBef>
                <a:spcPts val="0"/>
              </a:spcBef>
            </a:pPr>
            <a:r>
              <a:rPr lang="en-US" sz="2800" dirty="0" smtClean="0"/>
              <a:t>(5) </a:t>
            </a:r>
            <a:r>
              <a:rPr lang="en-US" sz="2800" dirty="0" err="1"/>
              <a:t>Micetich</a:t>
            </a:r>
            <a:r>
              <a:rPr lang="en-US" sz="2800" dirty="0"/>
              <a:t>, R. G.; </a:t>
            </a:r>
            <a:r>
              <a:rPr lang="en-US" sz="2800" dirty="0" err="1"/>
              <a:t>Maiti</a:t>
            </a:r>
            <a:r>
              <a:rPr lang="en-US" sz="2800" dirty="0"/>
              <a:t>, S. N.; Tanaka, M.; Yamazaki, T.; Ogawa, K. </a:t>
            </a:r>
            <a:r>
              <a:rPr lang="en-US" sz="2800" i="1" dirty="0" smtClean="0"/>
              <a:t>J. Org. Chem</a:t>
            </a:r>
            <a:r>
              <a:rPr lang="en-US" sz="2800" dirty="0" smtClean="0"/>
              <a:t>. </a:t>
            </a:r>
            <a:r>
              <a:rPr lang="en-US" sz="2800" b="1" dirty="0" smtClean="0"/>
              <a:t>1986</a:t>
            </a:r>
            <a:r>
              <a:rPr lang="en-US" sz="2800" dirty="0"/>
              <a:t>, 17 (34)</a:t>
            </a:r>
            <a:r>
              <a:rPr lang="en-US" sz="2800" dirty="0" smtClean="0"/>
              <a:t>.</a:t>
            </a:r>
            <a:endParaRPr lang="en-US" sz="28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8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345949" y="25289678"/>
            <a:ext cx="11121760" cy="94851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3875163" y="6213788"/>
            <a:ext cx="6785811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369597" y="22457302"/>
            <a:ext cx="11483528" cy="960744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</a:rPr>
              <a:t>β</a:t>
            </a:r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5-</a:t>
            </a:r>
            <a:r>
              <a:rPr lang="en-US" sz="5400" dirty="0">
                <a:solidFill>
                  <a:schemeClr val="bg1"/>
                </a:solidFill>
              </a:rPr>
              <a:t>β</a:t>
            </a:r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6 </a:t>
            </a:r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Loop</a:t>
            </a: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345948" y="22045785"/>
            <a:ext cx="11179849" cy="286629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600" dirty="0" smtClean="0"/>
              <a:t>I </a:t>
            </a:r>
            <a:r>
              <a:rPr lang="en-US" sz="3600" dirty="0"/>
              <a:t>would like to gratefully acknowledge the McNair Scholars program</a:t>
            </a:r>
            <a:r>
              <a:rPr lang="en-US" sz="3600" dirty="0" smtClean="0"/>
              <a:t>, my </a:t>
            </a:r>
            <a:r>
              <a:rPr lang="en-US" sz="3600" dirty="0" smtClean="0"/>
              <a:t>McNair 2016 </a:t>
            </a:r>
            <a:r>
              <a:rPr lang="en-US" sz="3600" dirty="0" smtClean="0"/>
              <a:t>cohort, </a:t>
            </a:r>
            <a:r>
              <a:rPr lang="en-US" sz="3600" dirty="0"/>
              <a:t>Dr. Marc Boudreau’s research group</a:t>
            </a:r>
            <a:r>
              <a:rPr lang="en-US" sz="3600" dirty="0" smtClean="0"/>
              <a:t>, Christian </a:t>
            </a:r>
            <a:r>
              <a:rPr lang="en-US" sz="3600" dirty="0" err="1" smtClean="0"/>
              <a:t>Tooley</a:t>
            </a:r>
            <a:r>
              <a:rPr lang="en-US" sz="3600" dirty="0" smtClean="0"/>
              <a:t>, </a:t>
            </a:r>
            <a:r>
              <a:rPr lang="en-US" sz="3600" dirty="0"/>
              <a:t>and the chemistry department at the University of New </a:t>
            </a:r>
            <a:r>
              <a:rPr lang="en-US" sz="3600" dirty="0" smtClean="0"/>
              <a:t>Hampshire</a:t>
            </a:r>
            <a:r>
              <a:rPr lang="en-US" sz="3600" dirty="0"/>
              <a:t> </a:t>
            </a:r>
            <a:r>
              <a:rPr lang="en-US" sz="3600" dirty="0" smtClean="0"/>
              <a:t>for their support and help with my research project.</a:t>
            </a:r>
          </a:p>
          <a:p>
            <a:pPr algn="l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21" name="Picture 20" descr="trio-log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464" y="1185359"/>
            <a:ext cx="2826326" cy="2512290"/>
          </a:xfrm>
          <a:prstGeom prst="rect">
            <a:avLst/>
          </a:prstGeom>
        </p:spPr>
      </p:pic>
      <p:pic>
        <p:nvPicPr>
          <p:cNvPr id="51" name="Picture 50"/>
          <p:cNvPicPr/>
          <p:nvPr/>
        </p:nvPicPr>
        <p:blipFill rotWithShape="1">
          <a:blip r:embed="rId4"/>
          <a:srcRect t="52652"/>
          <a:stretch/>
        </p:blipFill>
        <p:spPr>
          <a:xfrm>
            <a:off x="2104825" y="25615900"/>
            <a:ext cx="7836133" cy="4127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67586" y="6759298"/>
            <a:ext cx="8264257" cy="5078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3600" dirty="0" smtClean="0"/>
              <a:t>Last resort </a:t>
            </a:r>
            <a:r>
              <a:rPr lang="en-US" sz="3600" dirty="0" smtClean="0"/>
              <a:t>antibiotic</a:t>
            </a:r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Used when multi-drug resistant infections are of a concern</a:t>
            </a:r>
            <a:endParaRPr lang="en-US" sz="3600" dirty="0" smtClean="0"/>
          </a:p>
          <a:p>
            <a:pPr marL="571500" indent="-571500">
              <a:buFont typeface="Arial"/>
              <a:buChar char="•"/>
            </a:pPr>
            <a:r>
              <a:rPr lang="en-US" sz="3600" dirty="0" smtClean="0"/>
              <a:t>Resistant to inactivation by many </a:t>
            </a:r>
            <a:r>
              <a:rPr lang="en-US" sz="3600" dirty="0">
                <a:solidFill>
                  <a:srgbClr val="000000"/>
                </a:solidFill>
              </a:rPr>
              <a:t>β</a:t>
            </a:r>
            <a:r>
              <a:rPr lang="en-US" sz="3600" dirty="0"/>
              <a:t>-</a:t>
            </a:r>
            <a:r>
              <a:rPr lang="en-US" sz="3600" dirty="0" smtClean="0"/>
              <a:t>lactamases </a:t>
            </a:r>
            <a:endParaRPr lang="en-US" sz="3600" dirty="0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US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US" sz="3600" dirty="0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US" sz="3600" dirty="0" smtClean="0">
              <a:solidFill>
                <a:schemeClr val="bg1"/>
              </a:solidFill>
            </a:endParaRPr>
          </a:p>
          <a:p>
            <a:pPr marL="571500" indent="-571500">
              <a:buFont typeface="Arial"/>
              <a:buChar char="•"/>
            </a:pPr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25749" y="30350546"/>
            <a:ext cx="111504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Figure 1</a:t>
            </a:r>
            <a:r>
              <a:rPr lang="en-US" sz="2800" dirty="0"/>
              <a:t>. Close-up of active site. There is strong evidence that suggests that the loop plays an important role in the inactivation of β-</a:t>
            </a:r>
            <a:r>
              <a:rPr lang="en-US" sz="2800" dirty="0" smtClean="0"/>
              <a:t>lactams.</a:t>
            </a:r>
            <a:r>
              <a:rPr lang="en-US" sz="2800" baseline="30000" dirty="0" smtClean="0"/>
              <a:t>2,3</a:t>
            </a:r>
            <a:r>
              <a:rPr lang="en-US" sz="2800" dirty="0" smtClean="0"/>
              <a:t>  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545622" y="23919292"/>
            <a:ext cx="743618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/>
              <a:t>Displacement of the </a:t>
            </a:r>
            <a:r>
              <a:rPr lang="en-US" sz="3200" dirty="0"/>
              <a:t>β</a:t>
            </a:r>
            <a:r>
              <a:rPr lang="en-US" sz="3200" dirty="0" smtClean="0"/>
              <a:t>5-</a:t>
            </a:r>
            <a:r>
              <a:rPr lang="en-US" sz="3200" dirty="0"/>
              <a:t>β</a:t>
            </a:r>
            <a:r>
              <a:rPr lang="en-US" sz="3200" dirty="0" smtClean="0"/>
              <a:t>6 </a:t>
            </a:r>
            <a:r>
              <a:rPr lang="en-US" sz="3200" dirty="0"/>
              <a:t>loop </a:t>
            </a:r>
            <a:r>
              <a:rPr lang="en-US" sz="3200" dirty="0" smtClean="0"/>
              <a:t>by </a:t>
            </a:r>
            <a:r>
              <a:rPr lang="en-US" sz="3200" dirty="0" err="1" smtClean="0"/>
              <a:t>oxacillin</a:t>
            </a:r>
            <a:endParaRPr lang="en-US" sz="3200" dirty="0"/>
          </a:p>
          <a:p>
            <a:endParaRPr lang="en-US" sz="36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1846739" y="6042015"/>
            <a:ext cx="18466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4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577263" y="21743558"/>
            <a:ext cx="184666" cy="1400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 rot="10800000" flipV="1">
            <a:off x="22042985" y="6809933"/>
            <a:ext cx="95825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0000"/>
                </a:solidFill>
              </a:rPr>
              <a:t>β</a:t>
            </a:r>
            <a:r>
              <a:rPr lang="en-US" sz="3600" dirty="0"/>
              <a:t>-</a:t>
            </a:r>
            <a:r>
              <a:rPr lang="en-US" sz="3600" dirty="0" smtClean="0"/>
              <a:t>lactamases </a:t>
            </a:r>
            <a:r>
              <a:rPr lang="en-US" sz="3600" dirty="0"/>
              <a:t>are able to </a:t>
            </a:r>
            <a:r>
              <a:rPr lang="en-US" sz="3600" dirty="0" smtClean="0"/>
              <a:t>hydrolyze </a:t>
            </a:r>
            <a:r>
              <a:rPr lang="en-US" sz="3600" dirty="0"/>
              <a:t>the </a:t>
            </a:r>
            <a:r>
              <a:rPr lang="en-US" sz="3600" dirty="0">
                <a:solidFill>
                  <a:srgbClr val="000000"/>
                </a:solidFill>
              </a:rPr>
              <a:t>β</a:t>
            </a:r>
            <a:r>
              <a:rPr lang="en-US" sz="3600" dirty="0" smtClean="0"/>
              <a:t>-</a:t>
            </a:r>
            <a:r>
              <a:rPr lang="en-US" sz="3600" dirty="0"/>
              <a:t>lactam ring, disabling </a:t>
            </a:r>
            <a:r>
              <a:rPr lang="en-US" sz="3600" dirty="0" smtClean="0"/>
              <a:t>the function of the antibiotic</a:t>
            </a:r>
            <a:r>
              <a:rPr lang="en-US" sz="3600" dirty="0" smtClean="0"/>
              <a:t>.</a:t>
            </a:r>
            <a:endParaRPr lang="en-US" sz="3600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58416" y="8920220"/>
            <a:ext cx="9910649" cy="2413263"/>
          </a:xfrm>
          <a:prstGeom prst="rect">
            <a:avLst/>
          </a:prstGeom>
        </p:spPr>
      </p:pic>
      <p:sp>
        <p:nvSpPr>
          <p:cNvPr id="46" name="Rectangle 45"/>
          <p:cNvSpPr/>
          <p:nvPr/>
        </p:nvSpPr>
        <p:spPr>
          <a:xfrm>
            <a:off x="22547494" y="11953147"/>
            <a:ext cx="9067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Figure 3</a:t>
            </a:r>
            <a:r>
              <a:rPr lang="en-US" sz="2400" dirty="0"/>
              <a:t>. Mechanism </a:t>
            </a:r>
            <a:r>
              <a:rPr lang="en-US" sz="2400" dirty="0" smtClean="0"/>
              <a:t>of </a:t>
            </a:r>
            <a:r>
              <a:rPr lang="en-US" sz="2400" dirty="0"/>
              <a:t>β-lactam </a:t>
            </a:r>
            <a:r>
              <a:rPr lang="en-US" sz="2400" dirty="0" smtClean="0"/>
              <a:t>hydrolysis</a:t>
            </a:r>
            <a:r>
              <a:rPr lang="en-US" sz="2400" dirty="0" smtClean="0"/>
              <a:t> </a:t>
            </a:r>
            <a:r>
              <a:rPr lang="en-US" sz="2400" dirty="0"/>
              <a:t>by a β−</a:t>
            </a:r>
            <a:r>
              <a:rPr lang="en-US" sz="2400" dirty="0" smtClean="0"/>
              <a:t>lactamase. </a:t>
            </a:r>
            <a:endParaRPr lang="en-US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23799800" y="31292800"/>
            <a:ext cx="1846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/>
          </a:p>
        </p:txBody>
      </p:sp>
      <p:sp>
        <p:nvSpPr>
          <p:cNvPr id="52" name="TextBox 51"/>
          <p:cNvSpPr txBox="1"/>
          <p:nvPr/>
        </p:nvSpPr>
        <p:spPr>
          <a:xfrm>
            <a:off x="869564" y="20831092"/>
            <a:ext cx="105061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Scheme 1</a:t>
            </a:r>
            <a:r>
              <a:rPr lang="en-US" sz="2800" dirty="0"/>
              <a:t>. Multi-step synthesis of new compound with hydrophobic C-6 </a:t>
            </a:r>
            <a:r>
              <a:rPr lang="en-US" sz="2800" dirty="0" err="1" smtClean="0"/>
              <a:t>sidechain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9795" y="19145813"/>
            <a:ext cx="5155807" cy="1599127"/>
          </a:xfrm>
          <a:prstGeom prst="rect">
            <a:avLst/>
          </a:prstGeom>
        </p:spPr>
      </p:pic>
      <p:pic>
        <p:nvPicPr>
          <p:cNvPr id="89" name="Content Placeholder 9" descr="PROTON_01.pdf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2" t="15812" r="4174" b="1836"/>
          <a:stretch/>
        </p:blipFill>
        <p:spPr>
          <a:xfrm>
            <a:off x="33731487" y="6542308"/>
            <a:ext cx="7924566" cy="56086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6569" y="15505209"/>
            <a:ext cx="9514008" cy="3550812"/>
          </a:xfrm>
          <a:prstGeom prst="rect">
            <a:avLst/>
          </a:prstGeom>
        </p:spPr>
      </p:pic>
      <p:sp>
        <p:nvSpPr>
          <p:cNvPr id="57" name="Subtitle 2"/>
          <p:cNvSpPr txBox="1">
            <a:spLocks/>
          </p:cNvSpPr>
          <p:nvPr/>
        </p:nvSpPr>
        <p:spPr>
          <a:xfrm>
            <a:off x="32311418" y="13652641"/>
            <a:ext cx="11256455" cy="94174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Future Work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4098902" y="12003778"/>
            <a:ext cx="8237645" cy="84637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400" b="1" dirty="0"/>
              <a:t>Figure 5.</a:t>
            </a:r>
            <a:r>
              <a:rPr lang="en-US" sz="2400" dirty="0"/>
              <a:t> </a:t>
            </a:r>
            <a:r>
              <a:rPr lang="en-US" sz="2400" dirty="0" smtClean="0"/>
              <a:t>H</a:t>
            </a:r>
            <a:r>
              <a:rPr lang="en-US" sz="2400" baseline="30000" dirty="0" smtClean="0"/>
              <a:t>1</a:t>
            </a:r>
            <a:r>
              <a:rPr lang="en-US" sz="2400" dirty="0" smtClean="0"/>
              <a:t>NMR (CDCl</a:t>
            </a:r>
            <a:r>
              <a:rPr lang="en-US" sz="2400" baseline="-25000" dirty="0" smtClean="0"/>
              <a:t>3</a:t>
            </a:r>
            <a:r>
              <a:rPr lang="en-US" sz="2400" dirty="0" smtClean="0"/>
              <a:t>) spectrum of </a:t>
            </a:r>
            <a:r>
              <a:rPr lang="en-US" sz="2400" dirty="0"/>
              <a:t>m</a:t>
            </a:r>
            <a:r>
              <a:rPr lang="en-US" sz="2400" dirty="0" smtClean="0"/>
              <a:t>ethyl </a:t>
            </a:r>
            <a:r>
              <a:rPr lang="en-US" sz="2400" dirty="0"/>
              <a:t>6,6</a:t>
            </a:r>
            <a:r>
              <a:rPr lang="en-US" sz="2400" dirty="0" smtClean="0"/>
              <a:t>-</a:t>
            </a:r>
            <a:r>
              <a:rPr lang="en-US" sz="2400" dirty="0" smtClean="0"/>
              <a:t>dibromopenicillanate.  </a:t>
            </a:r>
            <a:endParaRPr lang="en-US" sz="2400" dirty="0"/>
          </a:p>
        </p:txBody>
      </p:sp>
      <p:sp>
        <p:nvSpPr>
          <p:cNvPr id="60" name="Subtitle 2"/>
          <p:cNvSpPr txBox="1">
            <a:spLocks/>
          </p:cNvSpPr>
          <p:nvPr/>
        </p:nvSpPr>
        <p:spPr>
          <a:xfrm>
            <a:off x="32296121" y="14922705"/>
            <a:ext cx="11249211" cy="530685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Arial"/>
              <a:buChar char="•"/>
            </a:pPr>
            <a:endParaRPr lang="en-US" sz="3600" dirty="0" smtClean="0"/>
          </a:p>
          <a:p>
            <a:pPr marL="571500" indent="-571500" algn="l">
              <a:spcBef>
                <a:spcPts val="0"/>
              </a:spcBef>
              <a:buFont typeface="Arial"/>
              <a:buChar char="•"/>
            </a:pPr>
            <a:r>
              <a:rPr lang="en-US" sz="3600" dirty="0" smtClean="0"/>
              <a:t>Complete </a:t>
            </a:r>
            <a:r>
              <a:rPr lang="en-US" sz="3600" dirty="0" err="1" smtClean="0"/>
              <a:t>homolygation</a:t>
            </a:r>
            <a:r>
              <a:rPr lang="en-US" sz="3600" dirty="0" smtClean="0"/>
              <a:t> of aldehyde using an </a:t>
            </a:r>
            <a:r>
              <a:rPr lang="en-US" sz="3600" dirty="0" smtClean="0"/>
              <a:t>alternative base, and more of it.</a:t>
            </a:r>
          </a:p>
          <a:p>
            <a:pPr marL="571500" indent="-571500" algn="l">
              <a:spcBef>
                <a:spcPts val="0"/>
              </a:spcBef>
              <a:buFont typeface="Arial"/>
              <a:buChar char="•"/>
            </a:pPr>
            <a:r>
              <a:rPr lang="en-US" sz="3600" dirty="0" smtClean="0"/>
              <a:t>Continue the synthesis to couple aldehyde to </a:t>
            </a:r>
            <a:r>
              <a:rPr lang="en-US" sz="3600" dirty="0"/>
              <a:t>methyl 6,6</a:t>
            </a:r>
            <a:r>
              <a:rPr lang="en-US" sz="3600" dirty="0" smtClean="0"/>
              <a:t>-</a:t>
            </a:r>
            <a:r>
              <a:rPr lang="en-US" sz="3600" dirty="0"/>
              <a:t>d</a:t>
            </a:r>
            <a:r>
              <a:rPr lang="en-US" sz="3600" dirty="0" smtClean="0"/>
              <a:t>ibromopenicillanate.</a:t>
            </a:r>
          </a:p>
          <a:p>
            <a:pPr marL="571500" indent="-571500" algn="l">
              <a:spcBef>
                <a:spcPts val="0"/>
              </a:spcBef>
              <a:buFont typeface="Arial"/>
              <a:buChar char="•"/>
            </a:pPr>
            <a:r>
              <a:rPr lang="en-US" sz="3600" dirty="0" smtClean="0"/>
              <a:t>Complete synthesis of compound 2.</a:t>
            </a:r>
          </a:p>
          <a:p>
            <a:pPr marL="571500" indent="-571500" algn="l">
              <a:spcBef>
                <a:spcPts val="0"/>
              </a:spcBef>
              <a:buFont typeface="Arial"/>
              <a:buChar char="•"/>
            </a:pPr>
            <a:r>
              <a:rPr lang="en-US" sz="3600" dirty="0" smtClean="0"/>
              <a:t>Test compound against several </a:t>
            </a:r>
            <a:r>
              <a:rPr lang="en-US" sz="3600" dirty="0"/>
              <a:t>β-</a:t>
            </a:r>
            <a:r>
              <a:rPr lang="en-US" sz="3600" dirty="0" smtClean="0"/>
              <a:t>lactamases to examine inhibitory </a:t>
            </a:r>
            <a:r>
              <a:rPr lang="en-US" sz="3600" dirty="0" smtClean="0"/>
              <a:t>activity of new compound.</a:t>
            </a:r>
            <a:endParaRPr lang="en-US" sz="3600" dirty="0"/>
          </a:p>
        </p:txBody>
      </p:sp>
      <p:sp>
        <p:nvSpPr>
          <p:cNvPr id="72" name="TextBox 71"/>
          <p:cNvSpPr txBox="1"/>
          <p:nvPr/>
        </p:nvSpPr>
        <p:spPr>
          <a:xfrm>
            <a:off x="24032687" y="15525238"/>
            <a:ext cx="403408" cy="1400383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3" name="TextBox 72"/>
          <p:cNvSpPr txBox="1"/>
          <p:nvPr/>
        </p:nvSpPr>
        <p:spPr>
          <a:xfrm>
            <a:off x="18520478" y="15688769"/>
            <a:ext cx="585186" cy="121001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4" name="TextBox 73"/>
          <p:cNvSpPr txBox="1"/>
          <p:nvPr/>
        </p:nvSpPr>
        <p:spPr>
          <a:xfrm>
            <a:off x="17739927" y="16590229"/>
            <a:ext cx="184666" cy="1400383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4" name="Rectangle 93"/>
          <p:cNvSpPr/>
          <p:nvPr/>
        </p:nvSpPr>
        <p:spPr>
          <a:xfrm>
            <a:off x="17411700" y="17091539"/>
            <a:ext cx="9067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Figure </a:t>
            </a:r>
            <a:r>
              <a:rPr lang="en-US" sz="2400" b="1" dirty="0" smtClean="0"/>
              <a:t>4</a:t>
            </a:r>
            <a:r>
              <a:rPr lang="en-US" sz="2400" dirty="0" smtClean="0"/>
              <a:t>.  </a:t>
            </a:r>
            <a:r>
              <a:rPr lang="en-US" sz="2400" dirty="0"/>
              <a:t>β-</a:t>
            </a:r>
            <a:r>
              <a:rPr lang="en-US" sz="2400" dirty="0" smtClean="0"/>
              <a:t>lactam mechanism of action: </a:t>
            </a:r>
            <a:r>
              <a:rPr lang="en-US" sz="2400" dirty="0" smtClean="0"/>
              <a:t>inhibition of cell</a:t>
            </a:r>
            <a:r>
              <a:rPr lang="en-US" sz="2400" dirty="0" smtClean="0"/>
              <a:t>-wall </a:t>
            </a:r>
            <a:r>
              <a:rPr lang="en-US" sz="2400" dirty="0" smtClean="0"/>
              <a:t>synthesis.</a:t>
            </a:r>
            <a:r>
              <a:rPr lang="en-US" sz="2400" baseline="30000" dirty="0" smtClean="0"/>
              <a:t>4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93508" y="28575991"/>
            <a:ext cx="7904185" cy="1634425"/>
          </a:xfrm>
          <a:prstGeom prst="rect">
            <a:avLst/>
          </a:prstGeom>
          <a:ln>
            <a:noFill/>
          </a:ln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662679" y="6741245"/>
            <a:ext cx="1967685" cy="1333653"/>
          </a:xfrm>
          <a:prstGeom prst="rect">
            <a:avLst/>
          </a:prstGeom>
        </p:spPr>
      </p:pic>
      <p:sp>
        <p:nvSpPr>
          <p:cNvPr id="86" name="TextBox 85"/>
          <p:cNvSpPr txBox="1"/>
          <p:nvPr/>
        </p:nvSpPr>
        <p:spPr>
          <a:xfrm>
            <a:off x="35938872" y="9634394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A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37027857" y="9727030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B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7603588" y="7508110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C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39585496" y="9524420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D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0038295" y="9491605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E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34501012" y="7466918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5"/>
                </a:solidFill>
              </a:rPr>
              <a:t>A</a:t>
            </a:r>
            <a:endParaRPr lang="en-US" sz="2000" dirty="0">
              <a:solidFill>
                <a:schemeClr val="accent5"/>
              </a:solidFill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34288876" y="6796195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B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35334974" y="7865824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C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35193864" y="7324877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D</a:t>
            </a:r>
            <a:endParaRPr lang="en-US" sz="2000" dirty="0">
              <a:solidFill>
                <a:srgbClr val="4472C4"/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35217384" y="6854489"/>
            <a:ext cx="35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4472C4"/>
                </a:solidFill>
              </a:rPr>
              <a:t>E</a:t>
            </a:r>
            <a:endParaRPr lang="en-US" sz="2000" dirty="0">
              <a:solidFill>
                <a:srgbClr val="4472C4"/>
              </a:solidFill>
            </a:endParaRP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679422" y="14018061"/>
            <a:ext cx="9541167" cy="2611895"/>
          </a:xfrm>
          <a:prstGeom prst="rect">
            <a:avLst/>
          </a:prstGeom>
        </p:spPr>
      </p:pic>
      <p:sp>
        <p:nvSpPr>
          <p:cNvPr id="95" name="Rectangle 94"/>
          <p:cNvSpPr/>
          <p:nvPr/>
        </p:nvSpPr>
        <p:spPr>
          <a:xfrm>
            <a:off x="15982556" y="27189838"/>
            <a:ext cx="12204453" cy="842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Scheme </a:t>
            </a:r>
            <a:r>
              <a:rPr lang="en-US" sz="2400" b="1" dirty="0" smtClean="0"/>
              <a:t>2</a:t>
            </a:r>
            <a:r>
              <a:rPr lang="en-US" sz="2400" dirty="0" smtClean="0"/>
              <a:t>. Progress towards the synthesis of compound 2 via </a:t>
            </a:r>
            <a:r>
              <a:rPr lang="en-US" sz="2400" dirty="0" err="1" smtClean="0"/>
              <a:t>bromination</a:t>
            </a:r>
            <a:r>
              <a:rPr lang="en-US" sz="2400" dirty="0" smtClean="0"/>
              <a:t>, methylation, and coupling of the aldehyde</a:t>
            </a:r>
            <a:r>
              <a:rPr lang="en-US" sz="2400" dirty="0" smtClean="0"/>
              <a:t>.</a:t>
            </a:r>
            <a:r>
              <a:rPr lang="en-US" sz="2400" baseline="30000" dirty="0"/>
              <a:t>5</a:t>
            </a:r>
            <a:endParaRPr lang="en-US" sz="2400" dirty="0"/>
          </a:p>
        </p:txBody>
      </p:sp>
      <p:sp>
        <p:nvSpPr>
          <p:cNvPr id="120" name="Rectangle 119"/>
          <p:cNvSpPr/>
          <p:nvPr/>
        </p:nvSpPr>
        <p:spPr>
          <a:xfrm>
            <a:off x="15332087" y="30470686"/>
            <a:ext cx="1322702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Scheme 3</a:t>
            </a:r>
            <a:r>
              <a:rPr lang="en-US" sz="2400" dirty="0" smtClean="0"/>
              <a:t>. </a:t>
            </a:r>
            <a:r>
              <a:rPr lang="en-US" sz="2400" dirty="0" smtClean="0"/>
              <a:t>Synthesis of homologated 5</a:t>
            </a:r>
            <a:r>
              <a:rPr lang="en-US" sz="2400" dirty="0" smtClean="0"/>
              <a:t>-methyl</a:t>
            </a:r>
            <a:r>
              <a:rPr lang="en-US" sz="2400" dirty="0"/>
              <a:t>-3-phenylisoxazole-4-</a:t>
            </a:r>
            <a:r>
              <a:rPr lang="en-US" sz="2400" dirty="0" smtClean="0"/>
              <a:t>carboxaldehyde.</a:t>
            </a:r>
            <a:endParaRPr lang="en-US" sz="2400" dirty="0"/>
          </a:p>
          <a:p>
            <a:pPr algn="ctr"/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96" name="TextBox 95"/>
          <p:cNvSpPr txBox="1"/>
          <p:nvPr/>
        </p:nvSpPr>
        <p:spPr>
          <a:xfrm>
            <a:off x="16726358" y="25244409"/>
            <a:ext cx="2570903" cy="1400383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txBody>
          <a:bodyPr wrap="square" rtlCol="0">
            <a:spAutoFit/>
          </a:bodyPr>
          <a:lstStyle/>
          <a:p>
            <a:endParaRPr lang="en-US" dirty="0">
              <a:noFill/>
            </a:endParaRPr>
          </a:p>
        </p:txBody>
      </p:sp>
      <p:pic>
        <p:nvPicPr>
          <p:cNvPr id="121" name="Picture 1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510707" y="9835106"/>
            <a:ext cx="4879479" cy="20282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380702" y="20544335"/>
            <a:ext cx="19486479" cy="6322158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33665918" y="10107211"/>
            <a:ext cx="8662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DMF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8468670" y="6841701"/>
            <a:ext cx="8662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DMF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9760313" y="8469593"/>
            <a:ext cx="8662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H</a:t>
            </a:r>
            <a:r>
              <a:rPr lang="en-US" sz="1400" baseline="-25000" dirty="0" smtClean="0">
                <a:solidFill>
                  <a:srgbClr val="FF0000"/>
                </a:solidFill>
              </a:rPr>
              <a:t>2</a:t>
            </a:r>
            <a:r>
              <a:rPr lang="en-US" sz="1400" dirty="0" smtClean="0">
                <a:solidFill>
                  <a:srgbClr val="FF0000"/>
                </a:solidFill>
              </a:rPr>
              <a:t>O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5541</TotalTime>
  <Words>711</Words>
  <Application>Microsoft Macintosh PowerPoint</Application>
  <PresentationFormat>Custom</PresentationFormat>
  <Paragraphs>60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Synthesis of carbapenem β-lactams containing bulky  hydrophobic C-6 side chains as potential inhibitors of carbapenemases Bryanna Dowcett, Marc Boudreau Department of Chemistry, University of New Hampshire, Durham, NH 03824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Bryanna Dowcett</cp:lastModifiedBy>
  <cp:revision>231</cp:revision>
  <dcterms:created xsi:type="dcterms:W3CDTF">2016-03-05T16:55:12Z</dcterms:created>
  <dcterms:modified xsi:type="dcterms:W3CDTF">2017-04-18T14:12:30Z</dcterms:modified>
</cp:coreProperties>
</file>