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8404800" cy="31089600"/>
  <p:notesSz cx="9601200" cy="7315200"/>
  <p:defaultTextStyle>
    <a:defPPr>
      <a:defRPr lang="en-US"/>
    </a:defPPr>
    <a:lvl1pPr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1pPr>
    <a:lvl2pPr marL="1984112" indent="-1570634"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2pPr>
    <a:lvl3pPr marL="3968220" indent="-3141269"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3pPr>
    <a:lvl4pPr marL="5953766" indent="-471334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4pPr>
    <a:lvl5pPr marL="7937874" indent="-628397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5pPr>
    <a:lvl6pPr marL="2067377" algn="l" defTabSz="413474" rtl="0" eaLnBrk="1" latinLnBrk="0" hangingPunct="1">
      <a:defRPr sz="7800" kern="1200">
        <a:solidFill>
          <a:schemeClr val="tx1"/>
        </a:solidFill>
        <a:latin typeface="Arial" charset="0"/>
        <a:ea typeface="ＭＳ Ｐゴシック" charset="-128"/>
        <a:cs typeface="ＭＳ Ｐゴシック" charset="-128"/>
      </a:defRPr>
    </a:lvl6pPr>
    <a:lvl7pPr marL="2480855" algn="l" defTabSz="413474" rtl="0" eaLnBrk="1" latinLnBrk="0" hangingPunct="1">
      <a:defRPr sz="7800" kern="1200">
        <a:solidFill>
          <a:schemeClr val="tx1"/>
        </a:solidFill>
        <a:latin typeface="Arial" charset="0"/>
        <a:ea typeface="ＭＳ Ｐゴシック" charset="-128"/>
        <a:cs typeface="ＭＳ Ｐゴシック" charset="-128"/>
      </a:defRPr>
    </a:lvl7pPr>
    <a:lvl8pPr marL="2894333" algn="l" defTabSz="413474" rtl="0" eaLnBrk="1" latinLnBrk="0" hangingPunct="1">
      <a:defRPr sz="7800" kern="1200">
        <a:solidFill>
          <a:schemeClr val="tx1"/>
        </a:solidFill>
        <a:latin typeface="Arial" charset="0"/>
        <a:ea typeface="ＭＳ Ｐゴシック" charset="-128"/>
        <a:cs typeface="ＭＳ Ｐゴシック" charset="-128"/>
      </a:defRPr>
    </a:lvl8pPr>
    <a:lvl9pPr marL="3307807" algn="l" defTabSz="413474" rtl="0" eaLnBrk="1" latinLnBrk="0" hangingPunct="1">
      <a:defRPr sz="7800" kern="1200">
        <a:solidFill>
          <a:schemeClr val="tx1"/>
        </a:solidFill>
        <a:latin typeface="Arial" charset="0"/>
        <a:ea typeface="ＭＳ Ｐゴシック" charset="-128"/>
        <a:cs typeface="ＭＳ Ｐゴシック" charset="-128"/>
      </a:defRPr>
    </a:lvl9pPr>
  </p:defaultTextStyle>
  <p:extLst>
    <p:ext uri="{521415D9-36F7-43E2-AB2F-B90AF26B5E84}">
      <p14:sectionLst xmlns:p14="http://schemas.microsoft.com/office/powerpoint/2010/main">
        <p14:section name="Untitled Section" id="{B132CB58-01C5-4B92-98EF-0FAA936DE5B6}">
          <p14:sldIdLst/>
        </p14:section>
        <p14:section name="Untitled Section" id="{BC20A7C0-53F7-4848-B73C-39450460F276}">
          <p14:sldIdLst>
            <p14:sldId id="256"/>
          </p14:sldIdLst>
        </p14:section>
      </p14:sectionLst>
    </p:ext>
    <p:ext uri="{EFAFB233-063F-42B5-8137-9DF3F51BA10A}">
      <p15:sldGuideLst xmlns:p15="http://schemas.microsoft.com/office/powerpoint/2012/main" xmlns="">
        <p15:guide id="1" orient="horz" pos="9792">
          <p15:clr>
            <a:srgbClr val="A4A3A4"/>
          </p15:clr>
        </p15:guide>
        <p15:guide id="2" pos="12096">
          <p15:clr>
            <a:srgbClr val="A4A3A4"/>
          </p15:clr>
        </p15:guide>
      </p15:sldGuideLst>
    </p:ext>
    <p:ext uri="{2D200454-40CA-4A62-9FC3-DE9A4176ACB9}">
      <p15:notesGuideLst xmlns:p15="http://schemas.microsoft.com/office/powerpoint/2012/main" xmlns="">
        <p15:guide id="1" orient="horz" pos="2304">
          <p15:clr>
            <a:srgbClr val="A4A3A4"/>
          </p15:clr>
        </p15:guide>
        <p15:guide id="2" pos="302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ine Caputo" initials="CC" lastIdx="1" clrIdx="0">
    <p:extLst/>
  </p:cmAuthor>
  <p:cmAuthor id="2" name="Christine Caputo" initials="CC [2]" lastIdx="1" clrIdx="1">
    <p:extLst/>
  </p:cmAuthor>
  <p:cmAuthor id="3" name="Christine Caputo" initials="CC [3]" lastIdx="1" clrIdx="2">
    <p:extLst/>
  </p:cmAuthor>
  <p:cmAuthor id="4" name="Christine Caputo" initials="CC [4]" lastIdx="1" clrIdx="3">
    <p:extLst/>
  </p:cmAuthor>
  <p:cmAuthor id="5" name="Christine Caputo" initials="CC [5]" lastIdx="1" clrIdx="4">
    <p:extLst/>
  </p:cmAuthor>
  <p:cmAuthor id="6" name="Christine Caputo" initials="CC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4FF"/>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175" autoAdjust="0"/>
    <p:restoredTop sz="99825" autoAdjust="0"/>
  </p:normalViewPr>
  <p:slideViewPr>
    <p:cSldViewPr snapToObjects="1">
      <p:cViewPr>
        <p:scale>
          <a:sx n="30" d="100"/>
          <a:sy n="30" d="100"/>
        </p:scale>
        <p:origin x="-378" y="-12"/>
      </p:cViewPr>
      <p:guideLst>
        <p:guide orient="horz" pos="9792"/>
        <p:guide pos="12096"/>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4/18/2017</a:t>
            </a:fld>
            <a:endParaRPr lang="en-US"/>
          </a:p>
        </p:txBody>
      </p:sp>
      <p:sp>
        <p:nvSpPr>
          <p:cNvPr id="4" name="Slide Image Placeholder 3"/>
          <p:cNvSpPr>
            <a:spLocks noGrp="1" noRot="1" noChangeAspect="1"/>
          </p:cNvSpPr>
          <p:nvPr>
            <p:ph type="sldImg" idx="2"/>
          </p:nvPr>
        </p:nvSpPr>
        <p:spPr>
          <a:xfrm>
            <a:off x="3106738" y="549275"/>
            <a:ext cx="3387725" cy="2743200"/>
          </a:xfrm>
          <a:prstGeom prst="rect">
            <a:avLst/>
          </a:prstGeom>
          <a:noFill/>
          <a:ln w="12700">
            <a:solidFill>
              <a:prstClr val="black"/>
            </a:solidFill>
          </a:ln>
        </p:spPr>
        <p:txBody>
          <a:bodyPr vert="horz" lIns="96621" tIns="48311" rIns="96621" bIns="48311" rtlCol="0" anchor="ctr"/>
          <a:lstStyle/>
          <a:p>
            <a:pPr lvl="0"/>
            <a:endParaRPr lang="en-US" noProof="0" smtClean="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1984112" rtl="0" fontAlgn="base">
      <a:spcBef>
        <a:spcPct val="30000"/>
      </a:spcBef>
      <a:spcAft>
        <a:spcPct val="0"/>
      </a:spcAft>
      <a:defRPr sz="5200" kern="1200">
        <a:solidFill>
          <a:schemeClr val="tx1"/>
        </a:solidFill>
        <a:latin typeface="+mn-lt"/>
        <a:ea typeface="ＭＳ Ｐゴシック" charset="-128"/>
        <a:cs typeface="ＭＳ Ｐゴシック" charset="-128"/>
      </a:defRPr>
    </a:lvl1pPr>
    <a:lvl2pPr marL="1984112" algn="l" defTabSz="1984112" rtl="0" fontAlgn="base">
      <a:spcBef>
        <a:spcPct val="30000"/>
      </a:spcBef>
      <a:spcAft>
        <a:spcPct val="0"/>
      </a:spcAft>
      <a:defRPr sz="5200" kern="1200">
        <a:solidFill>
          <a:schemeClr val="tx1"/>
        </a:solidFill>
        <a:latin typeface="+mn-lt"/>
        <a:ea typeface="ＭＳ Ｐゴシック" charset="-128"/>
        <a:cs typeface="+mn-cs"/>
      </a:defRPr>
    </a:lvl2pPr>
    <a:lvl3pPr marL="3968220" algn="l" defTabSz="1984112" rtl="0" fontAlgn="base">
      <a:spcBef>
        <a:spcPct val="30000"/>
      </a:spcBef>
      <a:spcAft>
        <a:spcPct val="0"/>
      </a:spcAft>
      <a:defRPr sz="5200" kern="1200">
        <a:solidFill>
          <a:schemeClr val="tx1"/>
        </a:solidFill>
        <a:latin typeface="+mn-lt"/>
        <a:ea typeface="ＭＳ Ｐゴシック" charset="-128"/>
        <a:cs typeface="+mn-cs"/>
      </a:defRPr>
    </a:lvl3pPr>
    <a:lvl4pPr marL="5953766" algn="l" defTabSz="1984112" rtl="0" fontAlgn="base">
      <a:spcBef>
        <a:spcPct val="30000"/>
      </a:spcBef>
      <a:spcAft>
        <a:spcPct val="0"/>
      </a:spcAft>
      <a:defRPr sz="5200" kern="1200">
        <a:solidFill>
          <a:schemeClr val="tx1"/>
        </a:solidFill>
        <a:latin typeface="+mn-lt"/>
        <a:ea typeface="ＭＳ Ｐゴシック" charset="-128"/>
        <a:cs typeface="+mn-cs"/>
      </a:defRPr>
    </a:lvl4pPr>
    <a:lvl5pPr marL="7937874" algn="l" defTabSz="1984112" rtl="0" fontAlgn="base">
      <a:spcBef>
        <a:spcPct val="30000"/>
      </a:spcBef>
      <a:spcAft>
        <a:spcPct val="0"/>
      </a:spcAft>
      <a:defRPr sz="5200" kern="1200">
        <a:solidFill>
          <a:schemeClr val="tx1"/>
        </a:solidFill>
        <a:latin typeface="+mn-lt"/>
        <a:ea typeface="ＭＳ Ｐゴシック" charset="-128"/>
        <a:cs typeface="+mn-cs"/>
      </a:defRPr>
    </a:lvl5pPr>
    <a:lvl6pPr marL="9923420" algn="l" defTabSz="1984686" rtl="0" eaLnBrk="1" latinLnBrk="0" hangingPunct="1">
      <a:defRPr sz="5200" kern="1200">
        <a:solidFill>
          <a:schemeClr val="tx1"/>
        </a:solidFill>
        <a:latin typeface="+mn-lt"/>
        <a:ea typeface="+mn-ea"/>
        <a:cs typeface="+mn-cs"/>
      </a:defRPr>
    </a:lvl6pPr>
    <a:lvl7pPr marL="11908105" algn="l" defTabSz="1984686" rtl="0" eaLnBrk="1" latinLnBrk="0" hangingPunct="1">
      <a:defRPr sz="5200" kern="1200">
        <a:solidFill>
          <a:schemeClr val="tx1"/>
        </a:solidFill>
        <a:latin typeface="+mn-lt"/>
        <a:ea typeface="+mn-ea"/>
        <a:cs typeface="+mn-cs"/>
      </a:defRPr>
    </a:lvl7pPr>
    <a:lvl8pPr marL="13892791" algn="l" defTabSz="1984686" rtl="0" eaLnBrk="1" latinLnBrk="0" hangingPunct="1">
      <a:defRPr sz="5200" kern="1200">
        <a:solidFill>
          <a:schemeClr val="tx1"/>
        </a:solidFill>
        <a:latin typeface="+mn-lt"/>
        <a:ea typeface="+mn-ea"/>
        <a:cs typeface="+mn-cs"/>
      </a:defRPr>
    </a:lvl8pPr>
    <a:lvl9pPr marL="15877472" algn="l" defTabSz="198468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06738" y="549275"/>
            <a:ext cx="3387725" cy="2743200"/>
          </a:xfrm>
        </p:spPr>
      </p:sp>
      <p:sp>
        <p:nvSpPr>
          <p:cNvPr id="3" name="Notes Placeholder 2"/>
          <p:cNvSpPr>
            <a:spLocks noGrp="1"/>
          </p:cNvSpPr>
          <p:nvPr>
            <p:ph type="body" idx="1"/>
          </p:nvPr>
        </p:nvSpPr>
        <p:spPr/>
        <p:txBody>
          <a:bodyPr/>
          <a:lstStyle/>
          <a:p>
            <a:pPr marL="0" indent="0">
              <a:buNone/>
            </a:pPr>
            <a:endParaRPr lang="en-US" baseline="0" dirty="0" smtClean="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34"/>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4/18/2017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4/18/2017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53"/>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4/18/2017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914204" y="46425699"/>
            <a:ext cx="61894400"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448686" y="46425699"/>
            <a:ext cx="61894405"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4/18/2017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245026"/>
            <a:ext cx="34564320" cy="5181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4" y="6959179"/>
            <a:ext cx="16968790"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4"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11" y="6959179"/>
            <a:ext cx="16975455"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11"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4/18/2017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4/18/2017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4/18/2017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6"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6" y="6505789"/>
            <a:ext cx="12634915" cy="2126615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4/18/2017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smtClean="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4/18/2017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4/18/2017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239199" y="7966712"/>
            <a:ext cx="31103890" cy="1697765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914206" y="7966712"/>
            <a:ext cx="92684915" cy="169776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4/18/2017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19688" y="1244423"/>
            <a:ext cx="34565433" cy="51816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19688" y="7253644"/>
            <a:ext cx="34565433" cy="20517998"/>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19688" y="28815157"/>
            <a:ext cx="8962233" cy="1655233"/>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4/18/2017</a:t>
            </a:fld>
            <a:endParaRPr lang="en-US"/>
          </a:p>
        </p:txBody>
      </p:sp>
      <p:sp>
        <p:nvSpPr>
          <p:cNvPr id="5" name="Footer Placeholder 4"/>
          <p:cNvSpPr>
            <a:spLocks noGrp="1"/>
          </p:cNvSpPr>
          <p:nvPr>
            <p:ph type="ftr" sz="quarter" idx="3"/>
          </p:nvPr>
        </p:nvSpPr>
        <p:spPr>
          <a:xfrm>
            <a:off x="13121088" y="28815157"/>
            <a:ext cx="12162633" cy="1655233"/>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27522888" y="28815157"/>
            <a:ext cx="8962233" cy="1655233"/>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3.emf"/><Relationship Id="rId18" Type="http://schemas.openxmlformats.org/officeDocument/2006/relationships/image" Target="../media/image11.jpeg"/><Relationship Id="rId26" Type="http://schemas.openxmlformats.org/officeDocument/2006/relationships/image" Target="../media/image15.png"/><Relationship Id="rId3" Type="http://schemas.openxmlformats.org/officeDocument/2006/relationships/notesSlide" Target="../notesSlides/notesSlide1.xml"/><Relationship Id="rId21" Type="http://schemas.openxmlformats.org/officeDocument/2006/relationships/image" Target="../media/image6.emf"/><Relationship Id="rId7" Type="http://schemas.openxmlformats.org/officeDocument/2006/relationships/image" Target="../media/image1.emf"/><Relationship Id="rId12" Type="http://schemas.openxmlformats.org/officeDocument/2006/relationships/oleObject" Target="../embeddings/oleObject3.bin"/><Relationship Id="rId17" Type="http://schemas.openxmlformats.org/officeDocument/2006/relationships/image" Target="../media/image5.emf"/><Relationship Id="rId25" Type="http://schemas.openxmlformats.org/officeDocument/2006/relationships/image" Target="../media/image14.png"/><Relationship Id="rId2" Type="http://schemas.openxmlformats.org/officeDocument/2006/relationships/slideLayout" Target="../slideLayouts/slideLayout1.xml"/><Relationship Id="rId16" Type="http://schemas.openxmlformats.org/officeDocument/2006/relationships/oleObject" Target="../embeddings/oleObject5.bin"/><Relationship Id="rId20" Type="http://schemas.openxmlformats.org/officeDocument/2006/relationships/oleObject" Target="../embeddings/oleObject6.bin"/><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0.png"/><Relationship Id="rId24" Type="http://schemas.openxmlformats.org/officeDocument/2006/relationships/image" Target="../media/image7.emf"/><Relationship Id="rId5" Type="http://schemas.openxmlformats.org/officeDocument/2006/relationships/image" Target="../media/image8.emf"/><Relationship Id="rId15" Type="http://schemas.openxmlformats.org/officeDocument/2006/relationships/image" Target="../media/image4.emf"/><Relationship Id="rId23" Type="http://schemas.openxmlformats.org/officeDocument/2006/relationships/oleObject" Target="../embeddings/oleObject7.bin"/><Relationship Id="rId10" Type="http://schemas.openxmlformats.org/officeDocument/2006/relationships/image" Target="../media/image9.png"/><Relationship Id="rId19" Type="http://schemas.openxmlformats.org/officeDocument/2006/relationships/image" Target="../media/image12.png"/><Relationship Id="rId4" Type="http://schemas.openxmlformats.org/officeDocument/2006/relationships/hyperlink" Target="mailto:eb2018@wildcats.unh.edu" TargetMode="External"/><Relationship Id="rId9" Type="http://schemas.openxmlformats.org/officeDocument/2006/relationships/image" Target="../media/image2.emf"/><Relationship Id="rId14" Type="http://schemas.openxmlformats.org/officeDocument/2006/relationships/oleObject" Target="../embeddings/oleObject4.bin"/><Relationship Id="rId2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4688497" y="732199"/>
            <a:ext cx="28646806" cy="1967090"/>
          </a:xfrm>
        </p:spPr>
        <p:txBody>
          <a:bodyPr/>
          <a:lstStyle/>
          <a:p>
            <a:r>
              <a:rPr lang="en-US" sz="7800" dirty="0" smtClean="0">
                <a:cs typeface="Helvetica"/>
              </a:rPr>
              <a:t>Synthesis of Hydrogels for </a:t>
            </a:r>
            <a:r>
              <a:rPr lang="en-US" sz="7800" dirty="0">
                <a:cs typeface="Helvetica"/>
              </a:rPr>
              <a:t>t</a:t>
            </a:r>
            <a:r>
              <a:rPr lang="en-US" sz="7800" dirty="0" smtClean="0">
                <a:cs typeface="Helvetica"/>
              </a:rPr>
              <a:t>he Protection of Phosphorene</a:t>
            </a:r>
            <a:endParaRPr lang="en-US" sz="7800" baseline="-25000" dirty="0">
              <a:cs typeface="Helvetica"/>
            </a:endParaRPr>
          </a:p>
        </p:txBody>
      </p:sp>
      <p:sp>
        <p:nvSpPr>
          <p:cNvPr id="14361" name="TextBox 301"/>
          <p:cNvSpPr txBox="1">
            <a:spLocks noChangeArrowheads="1"/>
          </p:cNvSpPr>
          <p:nvPr/>
        </p:nvSpPr>
        <p:spPr bwMode="auto">
          <a:xfrm>
            <a:off x="1219200" y="2373088"/>
            <a:ext cx="35871150" cy="2012237"/>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400" baseline="-25000" dirty="0" smtClean="0">
                <a:latin typeface="Calibri"/>
                <a:cs typeface="Calibri"/>
              </a:rPr>
              <a:t>Erin E. </a:t>
            </a:r>
            <a:r>
              <a:rPr lang="en-US" sz="4400" baseline="-25000" dirty="0" err="1" smtClean="0">
                <a:latin typeface="Calibri"/>
                <a:cs typeface="Calibri"/>
              </a:rPr>
              <a:t>Braker</a:t>
            </a:r>
            <a:r>
              <a:rPr lang="en-US" sz="4400" baseline="-25000" dirty="0" smtClean="0">
                <a:latin typeface="Calibri"/>
                <a:cs typeface="Calibri"/>
              </a:rPr>
              <a:t>, Charles A</a:t>
            </a:r>
            <a:r>
              <a:rPr lang="en-US" sz="4400" baseline="-25000" dirty="0">
                <a:latin typeface="Calibri"/>
                <a:cs typeface="Calibri"/>
              </a:rPr>
              <a:t>. Ayotte, Christine  A. Caputo</a:t>
            </a:r>
            <a:endParaRPr lang="en-US" sz="4400" baseline="-25000" dirty="0" smtClean="0">
              <a:latin typeface="Calibri"/>
              <a:cs typeface="Calibri"/>
            </a:endParaRPr>
          </a:p>
          <a:p>
            <a:pPr algn="ctr"/>
            <a:r>
              <a:rPr lang="en-US" sz="4800" baseline="-25000" dirty="0" smtClean="0">
                <a:latin typeface="Calibri"/>
                <a:cs typeface="Calibri"/>
              </a:rPr>
              <a:t>University </a:t>
            </a:r>
            <a:r>
              <a:rPr lang="en-US" sz="4800" baseline="-25000" dirty="0">
                <a:latin typeface="Calibri"/>
                <a:cs typeface="Calibri"/>
              </a:rPr>
              <a:t>of New Hampshire, Department of Chemistry </a:t>
            </a:r>
          </a:p>
          <a:p>
            <a:pPr algn="ctr"/>
            <a:r>
              <a:rPr lang="en-US" sz="4800" baseline="-25000" dirty="0" smtClean="0">
                <a:latin typeface="Calibri"/>
                <a:cs typeface="Calibri"/>
                <a:hlinkClick r:id="rId4"/>
              </a:rPr>
              <a:t>eb2018@wildcats.unh.edu</a:t>
            </a:r>
            <a:endParaRPr lang="en-US" sz="4800" baseline="-25000" dirty="0" smtClean="0">
              <a:latin typeface="Calibri"/>
              <a:cs typeface="Calibri"/>
            </a:endParaRPr>
          </a:p>
          <a:p>
            <a:pPr algn="ctr"/>
            <a:r>
              <a:rPr lang="en-US" sz="4800" baseline="-25000" dirty="0" smtClean="0">
                <a:latin typeface="Calibri"/>
                <a:cs typeface="Calibri"/>
              </a:rPr>
              <a:t>4/19/2017</a:t>
            </a:r>
            <a:endParaRPr lang="en-US" sz="4800" baseline="-25000" dirty="0">
              <a:latin typeface="Calibri"/>
              <a:cs typeface="Calibri"/>
            </a:endParaRPr>
          </a:p>
        </p:txBody>
      </p:sp>
      <p:sp>
        <p:nvSpPr>
          <p:cNvPr id="3" name="TextBox 2"/>
          <p:cNvSpPr txBox="1"/>
          <p:nvPr/>
        </p:nvSpPr>
        <p:spPr>
          <a:xfrm>
            <a:off x="617087" y="5014964"/>
            <a:ext cx="8603113"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Introduction </a:t>
            </a:r>
            <a:endParaRPr lang="en-US" sz="4800" b="1" dirty="0">
              <a:solidFill>
                <a:schemeClr val="bg1"/>
              </a:solidFill>
              <a:latin typeface="+mj-lt"/>
            </a:endParaRPr>
          </a:p>
        </p:txBody>
      </p:sp>
      <p:sp>
        <p:nvSpPr>
          <p:cNvPr id="164" name="Rectangle 163"/>
          <p:cNvSpPr/>
          <p:nvPr/>
        </p:nvSpPr>
        <p:spPr>
          <a:xfrm>
            <a:off x="617087" y="5000727"/>
            <a:ext cx="8611134" cy="25432751"/>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14345" name="TextBox 14344"/>
          <p:cNvSpPr txBox="1"/>
          <p:nvPr/>
        </p:nvSpPr>
        <p:spPr>
          <a:xfrm>
            <a:off x="25374600" y="5867400"/>
            <a:ext cx="12429615" cy="9089644"/>
          </a:xfrm>
          <a:prstGeom prst="rect">
            <a:avLst/>
          </a:prstGeom>
          <a:noFill/>
        </p:spPr>
        <p:txBody>
          <a:bodyPr wrap="square" lIns="91412" tIns="45708" rIns="91412" bIns="45708" rtlCol="0">
            <a:spAutoFit/>
          </a:bodyPr>
          <a:lstStyle/>
          <a:p>
            <a:pPr>
              <a:spcAft>
                <a:spcPts val="800"/>
              </a:spcAft>
            </a:pPr>
            <a:r>
              <a:rPr lang="en-US" sz="3400" b="1" dirty="0" smtClean="0">
                <a:latin typeface="+mn-lt"/>
              </a:rPr>
              <a:t>Synthesis and Addition of </a:t>
            </a:r>
            <a:r>
              <a:rPr lang="en-US" sz="3400" b="1" i="1" dirty="0" smtClean="0">
                <a:latin typeface="+mn-lt"/>
              </a:rPr>
              <a:t>1-Bromo-3-isothiocyanatopropane</a:t>
            </a:r>
            <a:endParaRPr lang="en-US" sz="3400" b="1" i="1" dirty="0">
              <a:latin typeface="+mn-lt"/>
            </a:endParaRPr>
          </a:p>
          <a:p>
            <a:pPr algn="just"/>
            <a:r>
              <a:rPr lang="en-US" sz="3400" dirty="0">
                <a:latin typeface="Calibri"/>
                <a:cs typeface="Calibri"/>
              </a:rPr>
              <a:t>This synthesis was considered, but a true route was never really </a:t>
            </a:r>
            <a:r>
              <a:rPr lang="en-US" sz="3400" dirty="0" smtClean="0">
                <a:latin typeface="Calibri"/>
                <a:cs typeface="Calibri"/>
              </a:rPr>
              <a:t>tested </a:t>
            </a:r>
            <a:r>
              <a:rPr lang="en-US" sz="3400" dirty="0">
                <a:latin typeface="Calibri"/>
                <a:cs typeface="Calibri"/>
              </a:rPr>
              <a:t>as time did not allow</a:t>
            </a:r>
            <a:r>
              <a:rPr lang="en-US" sz="3400" dirty="0" smtClean="0">
                <a:latin typeface="Calibri"/>
                <a:cs typeface="Calibri"/>
              </a:rPr>
              <a:t>. </a:t>
            </a:r>
            <a:r>
              <a:rPr lang="en-US" sz="3400" dirty="0">
                <a:latin typeface="Calibri"/>
                <a:cs typeface="Calibri"/>
              </a:rPr>
              <a:t>This substituent was </a:t>
            </a:r>
            <a:r>
              <a:rPr lang="en-US" sz="3400" dirty="0" smtClean="0">
                <a:latin typeface="Calibri"/>
                <a:cs typeface="Calibri"/>
              </a:rPr>
              <a:t>less </a:t>
            </a:r>
            <a:r>
              <a:rPr lang="en-US" sz="3400" dirty="0">
                <a:latin typeface="Calibri"/>
                <a:cs typeface="Calibri"/>
              </a:rPr>
              <a:t>important to synthesize as it is commercially available, though </a:t>
            </a:r>
            <a:r>
              <a:rPr lang="en-US" sz="3400" dirty="0" smtClean="0">
                <a:latin typeface="Calibri"/>
                <a:cs typeface="Calibri"/>
              </a:rPr>
              <a:t>costly. </a:t>
            </a:r>
            <a:r>
              <a:rPr lang="en-US" sz="3400" dirty="0">
                <a:latin typeface="Calibri"/>
                <a:cs typeface="Calibri"/>
              </a:rPr>
              <a:t>With this substituent synthesized and added to </a:t>
            </a:r>
            <a:r>
              <a:rPr lang="en-US" sz="3400" i="1" dirty="0">
                <a:latin typeface="Calibri"/>
                <a:cs typeface="Calibri"/>
              </a:rPr>
              <a:t>1-(3-(</a:t>
            </a:r>
            <a:r>
              <a:rPr lang="en-US" sz="3400" i="1" dirty="0" err="1">
                <a:latin typeface="Calibri"/>
                <a:cs typeface="Calibri"/>
              </a:rPr>
              <a:t>acetylthio</a:t>
            </a:r>
            <a:r>
              <a:rPr lang="en-US" sz="3400" i="1" dirty="0">
                <a:latin typeface="Calibri"/>
                <a:cs typeface="Calibri"/>
              </a:rPr>
              <a:t>)propyl)-[4,4′-bipyridin]-1-ium </a:t>
            </a:r>
            <a:r>
              <a:rPr lang="en-US" sz="3400" i="1" dirty="0" smtClean="0">
                <a:latin typeface="Calibri"/>
                <a:cs typeface="Calibri"/>
              </a:rPr>
              <a:t>iodide</a:t>
            </a:r>
            <a:r>
              <a:rPr lang="en-US" sz="3400" dirty="0" smtClean="0">
                <a:latin typeface="Calibri"/>
                <a:cs typeface="Calibri"/>
              </a:rPr>
              <a:t>, it would be possible to polymerize the hydrogel and to use it in further research involving phosphorene.</a:t>
            </a:r>
          </a:p>
          <a:p>
            <a:pPr algn="just"/>
            <a:endParaRPr lang="en-US" sz="3400" dirty="0" smtClean="0">
              <a:latin typeface="Calibri"/>
              <a:cs typeface="Calibri"/>
            </a:endParaRPr>
          </a:p>
          <a:p>
            <a:pPr algn="just"/>
            <a:endParaRPr lang="en-US" sz="3400" dirty="0">
              <a:latin typeface="Calibri"/>
              <a:cs typeface="Calibri"/>
            </a:endParaRPr>
          </a:p>
          <a:p>
            <a:pPr algn="just"/>
            <a:endParaRPr lang="en-US" sz="3400" dirty="0">
              <a:latin typeface="Calibri"/>
              <a:cs typeface="Calibri"/>
            </a:endParaRPr>
          </a:p>
          <a:p>
            <a:pPr algn="just"/>
            <a:endParaRPr lang="en-US" sz="3400" dirty="0" smtClean="0">
              <a:latin typeface="Calibri"/>
              <a:cs typeface="Calibri"/>
            </a:endParaRPr>
          </a:p>
          <a:p>
            <a:pPr algn="just"/>
            <a:endParaRPr lang="en-US" sz="3400" dirty="0">
              <a:latin typeface="Calibri"/>
              <a:cs typeface="Calibri"/>
            </a:endParaRPr>
          </a:p>
          <a:p>
            <a:pPr algn="just"/>
            <a:endParaRPr lang="en-US" sz="3400" dirty="0" smtClean="0">
              <a:latin typeface="Calibri"/>
              <a:cs typeface="Calibri"/>
            </a:endParaRPr>
          </a:p>
          <a:p>
            <a:pPr algn="just"/>
            <a:endParaRPr lang="en-US" sz="3400" dirty="0">
              <a:latin typeface="Calibri"/>
              <a:cs typeface="Calibri"/>
            </a:endParaRPr>
          </a:p>
          <a:p>
            <a:pPr algn="just"/>
            <a:r>
              <a:rPr lang="en-US" sz="3400" b="1" dirty="0" smtClean="0">
                <a:latin typeface="Calibri"/>
                <a:cs typeface="Calibri"/>
              </a:rPr>
              <a:t>Scheme 4 </a:t>
            </a:r>
            <a:r>
              <a:rPr lang="en-US" sz="3400" dirty="0" smtClean="0">
                <a:latin typeface="Calibri"/>
                <a:cs typeface="Calibri"/>
              </a:rPr>
              <a:t>Proposed synthetic route to the second linkin</a:t>
            </a:r>
            <a:r>
              <a:rPr lang="en-US" sz="3400" dirty="0">
                <a:latin typeface="Calibri"/>
                <a:cs typeface="Calibri"/>
              </a:rPr>
              <a:t>g group,</a:t>
            </a:r>
            <a:r>
              <a:rPr lang="en-US" sz="3400" i="1" dirty="0">
                <a:latin typeface="Calibri"/>
                <a:cs typeface="Calibri"/>
              </a:rPr>
              <a:t> </a:t>
            </a:r>
            <a:r>
              <a:rPr lang="en-US" sz="3400" i="1" dirty="0" smtClean="0">
                <a:latin typeface="Calibri"/>
                <a:cs typeface="Calibri"/>
              </a:rPr>
              <a:t>1-Bromo-3-isothiocyanatopropane.</a:t>
            </a:r>
            <a:endParaRPr lang="en-US" sz="3400" i="1" dirty="0">
              <a:latin typeface="Calibri"/>
              <a:cs typeface="Calibri"/>
            </a:endParaRPr>
          </a:p>
          <a:p>
            <a:pPr algn="just"/>
            <a:endParaRPr lang="en-US" sz="3400" b="1" dirty="0" smtClean="0">
              <a:latin typeface="Calibri"/>
              <a:cs typeface="Calibri"/>
            </a:endParaRPr>
          </a:p>
        </p:txBody>
      </p:sp>
      <p:sp>
        <p:nvSpPr>
          <p:cNvPr id="14363" name="TextBox 14362"/>
          <p:cNvSpPr txBox="1"/>
          <p:nvPr/>
        </p:nvSpPr>
        <p:spPr>
          <a:xfrm>
            <a:off x="25495745" y="16083919"/>
            <a:ext cx="12308470" cy="7632835"/>
          </a:xfrm>
          <a:prstGeom prst="rect">
            <a:avLst/>
          </a:prstGeom>
          <a:noFill/>
        </p:spPr>
        <p:txBody>
          <a:bodyPr wrap="square" lIns="91412" tIns="45708" rIns="91412" bIns="45708" rtlCol="0">
            <a:spAutoFit/>
          </a:bodyPr>
          <a:lstStyle/>
          <a:p>
            <a:pPr algn="just"/>
            <a:r>
              <a:rPr lang="en-US" sz="3400" dirty="0" smtClean="0">
                <a:latin typeface="Calibri"/>
                <a:cs typeface="Calibri"/>
              </a:rPr>
              <a:t>An efficient route to synthesize and purify the first substituent, </a:t>
            </a:r>
            <a:r>
              <a:rPr lang="en-US" sz="3400" dirty="0" err="1" smtClean="0">
                <a:latin typeface="Calibri"/>
                <a:cs typeface="Calibri"/>
              </a:rPr>
              <a:t>thioacetic</a:t>
            </a:r>
            <a:r>
              <a:rPr lang="en-US" sz="3400" dirty="0" smtClean="0">
                <a:latin typeface="Calibri"/>
                <a:cs typeface="Calibri"/>
              </a:rPr>
              <a:t> acid S-(3-iodopropyl) ester was developed with an 82% yield. Adding the substituent to </a:t>
            </a:r>
            <a:r>
              <a:rPr lang="en-US" sz="3400" dirty="0" err="1" smtClean="0">
                <a:latin typeface="Calibri"/>
                <a:cs typeface="Calibri"/>
              </a:rPr>
              <a:t>bipyridine</a:t>
            </a:r>
            <a:r>
              <a:rPr lang="en-US" sz="3400" dirty="0" smtClean="0">
                <a:latin typeface="Calibri"/>
                <a:cs typeface="Calibri"/>
              </a:rPr>
              <a:t>  following the literature was not successful, according to NMR. </a:t>
            </a:r>
            <a:r>
              <a:rPr lang="en-US" sz="3400" dirty="0">
                <a:latin typeface="Calibri"/>
                <a:cs typeface="Calibri"/>
              </a:rPr>
              <a:t>Further research would hope </a:t>
            </a:r>
            <a:r>
              <a:rPr lang="en-US" sz="3400" dirty="0" smtClean="0">
                <a:latin typeface="Calibri"/>
                <a:cs typeface="Calibri"/>
              </a:rPr>
              <a:t>to add the first substituent to 4,4’-bipyridine by isolating each step in Scheme 3 to decipher what went wrong. Microwave synthesis will be attempted rather than reflux to make the process more efficient. It would be in best interest to pursue </a:t>
            </a:r>
            <a:r>
              <a:rPr lang="en-US" sz="3400" dirty="0">
                <a:latin typeface="Calibri"/>
                <a:cs typeface="Calibri"/>
              </a:rPr>
              <a:t>a way of synthesizing the second substituent and attaching it to the </a:t>
            </a:r>
            <a:r>
              <a:rPr lang="en-US" sz="3400" i="1" dirty="0">
                <a:latin typeface="Calibri"/>
                <a:cs typeface="Calibri"/>
              </a:rPr>
              <a:t>1-(3-(</a:t>
            </a:r>
            <a:r>
              <a:rPr lang="en-US" sz="3400" i="1" dirty="0" err="1">
                <a:latin typeface="Calibri"/>
                <a:cs typeface="Calibri"/>
              </a:rPr>
              <a:t>acetylthio</a:t>
            </a:r>
            <a:r>
              <a:rPr lang="en-US" sz="3400" i="1" dirty="0">
                <a:latin typeface="Calibri"/>
                <a:cs typeface="Calibri"/>
              </a:rPr>
              <a:t>)propyl)-[4,4′-bipyridin]-1-ium iodide </a:t>
            </a:r>
            <a:r>
              <a:rPr lang="en-US" sz="3400" dirty="0" smtClean="0">
                <a:latin typeface="Calibri"/>
                <a:cs typeface="Calibri"/>
              </a:rPr>
              <a:t>as well as  having the hydrogel interact with phosphorene incorporated. If this hydrogel is successful in protecting phosphorene from degradation caused by O</a:t>
            </a:r>
            <a:r>
              <a:rPr lang="en-US" sz="3400" baseline="-25000" dirty="0" smtClean="0">
                <a:latin typeface="Calibri"/>
                <a:cs typeface="Calibri"/>
              </a:rPr>
              <a:t>2</a:t>
            </a:r>
            <a:r>
              <a:rPr lang="en-US" sz="3400" dirty="0" smtClean="0">
                <a:latin typeface="Calibri"/>
                <a:cs typeface="Calibri"/>
              </a:rPr>
              <a:t>,  further research in it’s use as a photosensitizer material for solar fuels generation will be implemented.</a:t>
            </a:r>
            <a:endParaRPr lang="en-US" sz="3400" dirty="0">
              <a:latin typeface="Calibri"/>
              <a:cs typeface="Calibri"/>
            </a:endParaRPr>
          </a:p>
        </p:txBody>
      </p:sp>
      <p:sp>
        <p:nvSpPr>
          <p:cNvPr id="4" name="TextBox 3"/>
          <p:cNvSpPr txBox="1"/>
          <p:nvPr/>
        </p:nvSpPr>
        <p:spPr>
          <a:xfrm>
            <a:off x="679782" y="12638817"/>
            <a:ext cx="8422615" cy="13029184"/>
          </a:xfrm>
          <a:prstGeom prst="rect">
            <a:avLst/>
          </a:prstGeom>
          <a:noFill/>
        </p:spPr>
        <p:txBody>
          <a:bodyPr wrap="square" lIns="91412" tIns="45708" rIns="91412" bIns="45708" rtlCol="0">
            <a:spAutoFit/>
          </a:bodyPr>
          <a:lstStyle/>
          <a:p>
            <a:pPr algn="just">
              <a:spcAft>
                <a:spcPts val="800"/>
              </a:spcAft>
            </a:pPr>
            <a:r>
              <a:rPr lang="en-US" sz="3400" b="1" dirty="0" smtClean="0">
                <a:latin typeface="+mn-lt"/>
                <a:cs typeface="Calibri"/>
              </a:rPr>
              <a:t>Synthesis of a Redox Active Hydrogel </a:t>
            </a:r>
          </a:p>
          <a:p>
            <a:pPr algn="just"/>
            <a:r>
              <a:rPr lang="en-US" sz="3400" dirty="0">
                <a:latin typeface="+mn-lt"/>
                <a:cs typeface="Calibri"/>
              </a:rPr>
              <a:t>Phosphorene decomposes in the presence of H2O, light, and O2, but if one is removed from the system phosphorene can be used for further research. Since the Caputo group pursues nanoparticles of black phosphorous through liquid exfoliation techniques, it is beneficial to pursue their protection. A redox active </a:t>
            </a:r>
            <a:r>
              <a:rPr lang="en-US" sz="3400" dirty="0" err="1" smtClean="0">
                <a:latin typeface="+mn-lt"/>
                <a:cs typeface="Calibri"/>
              </a:rPr>
              <a:t>violegen</a:t>
            </a:r>
            <a:r>
              <a:rPr lang="en-US" sz="3400" dirty="0" smtClean="0">
                <a:latin typeface="+mn-lt"/>
                <a:cs typeface="Calibri"/>
              </a:rPr>
              <a:t> </a:t>
            </a:r>
            <a:r>
              <a:rPr lang="en-US" sz="3400" dirty="0">
                <a:latin typeface="+mn-lt"/>
                <a:cs typeface="Calibri"/>
              </a:rPr>
              <a:t>is able to protect phosphorene from oxygen because it is capable of reducing oxygen if it penetrates the </a:t>
            </a:r>
            <a:r>
              <a:rPr lang="en-US" sz="3400" dirty="0" smtClean="0">
                <a:latin typeface="+mn-lt"/>
                <a:cs typeface="Calibri"/>
              </a:rPr>
              <a:t>gel</a:t>
            </a:r>
            <a:r>
              <a:rPr lang="en-US" sz="3400" baseline="30000" dirty="0">
                <a:latin typeface="+mn-lt"/>
              </a:rPr>
              <a:t>3</a:t>
            </a:r>
            <a:r>
              <a:rPr lang="en-US" sz="3400" dirty="0" smtClean="0">
                <a:latin typeface="+mn-lt"/>
                <a:cs typeface="Calibri"/>
              </a:rPr>
              <a:t>. </a:t>
            </a:r>
            <a:r>
              <a:rPr lang="en-US" sz="3400" dirty="0">
                <a:latin typeface="+mn-lt"/>
                <a:cs typeface="Calibri"/>
              </a:rPr>
              <a:t>In the hydrogel in question, </a:t>
            </a:r>
            <a:r>
              <a:rPr lang="en-US" sz="3400" dirty="0" err="1">
                <a:latin typeface="+mn-lt"/>
                <a:cs typeface="Calibri"/>
              </a:rPr>
              <a:t>bipyridine</a:t>
            </a:r>
            <a:r>
              <a:rPr lang="en-US" sz="3400" dirty="0">
                <a:latin typeface="+mn-lt"/>
                <a:cs typeface="Calibri"/>
              </a:rPr>
              <a:t> will create the polar environment necessary of the gel. With 4,4’-bipyridine acting as a </a:t>
            </a:r>
            <a:r>
              <a:rPr lang="en-US" sz="3400" dirty="0" err="1">
                <a:latin typeface="+mn-lt"/>
                <a:cs typeface="Calibri"/>
              </a:rPr>
              <a:t>viologen</a:t>
            </a:r>
            <a:r>
              <a:rPr lang="en-US" sz="3400" dirty="0">
                <a:latin typeface="+mn-lt"/>
                <a:cs typeface="Calibri"/>
              </a:rPr>
              <a:t> moiety, cross linking groups also need to be included. One was synthesized (</a:t>
            </a:r>
            <a:r>
              <a:rPr lang="en-US" sz="3400" dirty="0" err="1">
                <a:latin typeface="+mn-lt"/>
                <a:cs typeface="Calibri"/>
              </a:rPr>
              <a:t>thioacetic</a:t>
            </a:r>
            <a:r>
              <a:rPr lang="en-US" sz="3400" dirty="0">
                <a:latin typeface="+mn-lt"/>
                <a:cs typeface="Calibri"/>
              </a:rPr>
              <a:t> acid S-(3-iodopropyl) ester) and added to the </a:t>
            </a:r>
            <a:r>
              <a:rPr lang="en-US" sz="3400" dirty="0" err="1">
                <a:latin typeface="+mn-lt"/>
                <a:cs typeface="Calibri"/>
              </a:rPr>
              <a:t>viologen</a:t>
            </a:r>
            <a:r>
              <a:rPr lang="en-US" sz="3400" dirty="0">
                <a:latin typeface="+mn-lt"/>
                <a:cs typeface="Calibri"/>
              </a:rPr>
              <a:t> moiety as seen in step one of Scheme 1. This hydrogel should allow use of black phosphorous nanoparticles as photosensitizers for the generation of solar fuels, with the advantage being that it can be used in an aerobic and aqueous environment while being exposed to sunlight. </a:t>
            </a:r>
            <a:endParaRPr lang="en-US" sz="3400" i="1" dirty="0" smtClean="0">
              <a:latin typeface="+mn-lt"/>
              <a:cs typeface="Calibri"/>
            </a:endParaRPr>
          </a:p>
        </p:txBody>
      </p:sp>
      <p:sp>
        <p:nvSpPr>
          <p:cNvPr id="47" name="Rectangle 46"/>
          <p:cNvSpPr/>
          <p:nvPr/>
        </p:nvSpPr>
        <p:spPr>
          <a:xfrm>
            <a:off x="9601200" y="5000728"/>
            <a:ext cx="15541056" cy="11778228"/>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8" name="TextBox 47"/>
          <p:cNvSpPr txBox="1"/>
          <p:nvPr/>
        </p:nvSpPr>
        <p:spPr>
          <a:xfrm>
            <a:off x="9601200" y="4998099"/>
            <a:ext cx="1554480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Results &amp; Discussion</a:t>
            </a:r>
            <a:endParaRPr lang="en-US" sz="4800" b="1" dirty="0">
              <a:solidFill>
                <a:schemeClr val="bg1"/>
              </a:solidFill>
              <a:latin typeface="+mj-lt"/>
            </a:endParaRPr>
          </a:p>
        </p:txBody>
      </p:sp>
      <p:sp>
        <p:nvSpPr>
          <p:cNvPr id="13" name="Rectangle 12"/>
          <p:cNvSpPr/>
          <p:nvPr/>
        </p:nvSpPr>
        <p:spPr>
          <a:xfrm>
            <a:off x="9737292" y="5837673"/>
            <a:ext cx="15163800" cy="8043228"/>
          </a:xfrm>
          <a:prstGeom prst="rect">
            <a:avLst/>
          </a:prstGeom>
        </p:spPr>
        <p:txBody>
          <a:bodyPr wrap="square">
            <a:spAutoFit/>
          </a:bodyPr>
          <a:lstStyle/>
          <a:p>
            <a:pPr algn="just">
              <a:spcAft>
                <a:spcPts val="800"/>
              </a:spcAft>
            </a:pPr>
            <a:r>
              <a:rPr lang="en-US" sz="3400" b="1" dirty="0" smtClean="0">
                <a:latin typeface="+mn-lt"/>
                <a:cs typeface="Calibri"/>
              </a:rPr>
              <a:t>Synthesis of </a:t>
            </a:r>
            <a:r>
              <a:rPr lang="en-US" sz="3400" b="1" i="1" dirty="0" err="1" smtClean="0">
                <a:latin typeface="+mn-lt"/>
              </a:rPr>
              <a:t>thioacetic</a:t>
            </a:r>
            <a:r>
              <a:rPr lang="en-US" sz="3400" b="1" i="1" dirty="0" smtClean="0">
                <a:latin typeface="+mn-lt"/>
              </a:rPr>
              <a:t> </a:t>
            </a:r>
            <a:r>
              <a:rPr lang="en-US" sz="3400" b="1" i="1" dirty="0">
                <a:latin typeface="+mn-lt"/>
              </a:rPr>
              <a:t>acid S-(3-iodopropyl) ester </a:t>
            </a:r>
            <a:endParaRPr lang="en-US" sz="3400" b="1" dirty="0">
              <a:latin typeface="+mn-lt"/>
              <a:cs typeface="Calibri"/>
            </a:endParaRPr>
          </a:p>
          <a:p>
            <a:pPr algn="just"/>
            <a:r>
              <a:rPr lang="en-US" sz="3400" dirty="0" smtClean="0">
                <a:latin typeface="Calibri"/>
                <a:cs typeface="Calibri"/>
              </a:rPr>
              <a:t>The synthesis of this ester</a:t>
            </a:r>
            <a:r>
              <a:rPr lang="en-US" sz="3400" baseline="30000" dirty="0" smtClean="0">
                <a:latin typeface="Calibri"/>
                <a:cs typeface="Calibri"/>
              </a:rPr>
              <a:t>4,5</a:t>
            </a:r>
            <a:r>
              <a:rPr lang="en-US" sz="3400" dirty="0" smtClean="0">
                <a:latin typeface="Calibri"/>
                <a:cs typeface="Calibri"/>
              </a:rPr>
              <a:t> involved two sequential substitutions under reflux, and extraction that were successful. An 82% yield of the ester was achieved. The proton NMR showed that  the reaction was successful.</a:t>
            </a:r>
          </a:p>
          <a:p>
            <a:pPr algn="just"/>
            <a:endParaRPr lang="en-US" sz="3400" dirty="0">
              <a:latin typeface="Calibri"/>
              <a:cs typeface="Calibri"/>
            </a:endParaRPr>
          </a:p>
          <a:p>
            <a:pPr algn="just"/>
            <a:endParaRPr lang="en-US" sz="3400" dirty="0" smtClean="0">
              <a:latin typeface="Calibri"/>
              <a:cs typeface="Calibri"/>
            </a:endParaRPr>
          </a:p>
          <a:p>
            <a:pPr algn="just"/>
            <a:endParaRPr lang="en-US" sz="3400" dirty="0">
              <a:latin typeface="Calibri"/>
              <a:cs typeface="Calibri"/>
            </a:endParaRPr>
          </a:p>
          <a:p>
            <a:pPr algn="just"/>
            <a:r>
              <a:rPr lang="en-US" sz="3400" b="1" dirty="0" smtClean="0">
                <a:latin typeface="Calibri"/>
                <a:cs typeface="Calibri"/>
              </a:rPr>
              <a:t>Scheme 2</a:t>
            </a:r>
            <a:r>
              <a:rPr lang="en-US" sz="3400" dirty="0" smtClean="0">
                <a:latin typeface="Calibri"/>
                <a:cs typeface="Calibri"/>
              </a:rPr>
              <a:t> The basic skeleton for the synthetic route to the first substituent</a:t>
            </a:r>
            <a:endParaRPr lang="en-US" sz="3400" b="1" dirty="0" smtClean="0">
              <a:latin typeface="Calibri"/>
              <a:cs typeface="Calibri"/>
            </a:endParaRPr>
          </a:p>
          <a:p>
            <a:pPr algn="just"/>
            <a:endParaRPr lang="en-US" sz="3400" dirty="0">
              <a:latin typeface="Calibri"/>
              <a:cs typeface="Calibri"/>
            </a:endParaRPr>
          </a:p>
          <a:p>
            <a:pPr algn="just"/>
            <a:endParaRPr lang="en-US" sz="3400" dirty="0" smtClean="0">
              <a:latin typeface="Calibri"/>
              <a:cs typeface="Calibri"/>
            </a:endParaRPr>
          </a:p>
          <a:p>
            <a:pPr algn="just"/>
            <a:endParaRPr lang="en-US" sz="3400" dirty="0">
              <a:latin typeface="Calibri"/>
              <a:cs typeface="Calibri"/>
            </a:endParaRPr>
          </a:p>
          <a:p>
            <a:pPr algn="just"/>
            <a:endParaRPr lang="en-US" sz="3400" dirty="0" smtClean="0">
              <a:latin typeface="Calibri"/>
              <a:cs typeface="Calibri"/>
            </a:endParaRPr>
          </a:p>
          <a:p>
            <a:pPr algn="just"/>
            <a:r>
              <a:rPr lang="en-US" sz="3400" dirty="0" smtClean="0">
                <a:latin typeface="Calibri"/>
                <a:cs typeface="Calibri"/>
              </a:rPr>
              <a:t> </a:t>
            </a:r>
            <a:endParaRPr lang="en-US" sz="3400" dirty="0">
              <a:latin typeface="Calibri"/>
              <a:cs typeface="Calibri"/>
            </a:endParaRPr>
          </a:p>
          <a:p>
            <a:pPr algn="just"/>
            <a:endParaRPr lang="en-US" sz="3400" dirty="0">
              <a:latin typeface="Calibri"/>
              <a:cs typeface="Calibri"/>
            </a:endParaRPr>
          </a:p>
          <a:p>
            <a:pPr algn="just"/>
            <a:endParaRPr lang="en-US" sz="3400" dirty="0" smtClean="0">
              <a:latin typeface="Calibri"/>
              <a:cs typeface="Calibri"/>
            </a:endParaRPr>
          </a:p>
        </p:txBody>
      </p:sp>
      <p:sp>
        <p:nvSpPr>
          <p:cNvPr id="25" name="Rectangle 24"/>
          <p:cNvSpPr/>
          <p:nvPr/>
        </p:nvSpPr>
        <p:spPr>
          <a:xfrm>
            <a:off x="9604944" y="10250639"/>
            <a:ext cx="15285229" cy="1818959"/>
          </a:xfrm>
          <a:prstGeom prst="rect">
            <a:avLst/>
          </a:prstGeom>
        </p:spPr>
        <p:txBody>
          <a:bodyPr wrap="square">
            <a:spAutoFit/>
          </a:bodyPr>
          <a:lstStyle/>
          <a:p>
            <a:pPr algn="just"/>
            <a:r>
              <a:rPr lang="en-US" sz="3400" b="1" dirty="0" smtClean="0">
                <a:latin typeface="Calibri"/>
                <a:cs typeface="Calibri"/>
              </a:rPr>
              <a:t>Synthesis of  </a:t>
            </a:r>
            <a:r>
              <a:rPr lang="en-US" sz="3400" b="1" i="1" dirty="0" smtClean="0">
                <a:latin typeface="Calibri"/>
                <a:cs typeface="Calibri"/>
              </a:rPr>
              <a:t>1-(3-(</a:t>
            </a:r>
            <a:r>
              <a:rPr lang="en-US" sz="3400" b="1" i="1" dirty="0" err="1" smtClean="0">
                <a:latin typeface="Calibri"/>
                <a:cs typeface="Calibri"/>
              </a:rPr>
              <a:t>acetylthio</a:t>
            </a:r>
            <a:r>
              <a:rPr lang="en-US" sz="3400" b="1" i="1" dirty="0" smtClean="0">
                <a:latin typeface="Calibri"/>
                <a:cs typeface="Calibri"/>
              </a:rPr>
              <a:t>)propyl)-[4,4′-bipyridin]-1-ium iodide </a:t>
            </a:r>
          </a:p>
          <a:p>
            <a:pPr marL="0" marR="0" algn="just">
              <a:lnSpc>
                <a:spcPct val="115000"/>
              </a:lnSpc>
              <a:spcBef>
                <a:spcPts val="0"/>
              </a:spcBef>
              <a:spcAft>
                <a:spcPts val="1000"/>
              </a:spcAft>
            </a:pPr>
            <a:r>
              <a:rPr lang="en-US" sz="3400" dirty="0" smtClean="0">
                <a:latin typeface="Calibri"/>
                <a:cs typeface="Calibri"/>
              </a:rPr>
              <a:t>Following a literature procedure, addition of 4,4′-Bipyridine to </a:t>
            </a:r>
            <a:r>
              <a:rPr lang="en-US" sz="3400" i="1" dirty="0" err="1" smtClean="0">
                <a:latin typeface="Calibri"/>
                <a:cs typeface="Calibri"/>
              </a:rPr>
              <a:t>thioacetic</a:t>
            </a:r>
            <a:r>
              <a:rPr lang="en-US" sz="3400" i="1" dirty="0" smtClean="0">
                <a:latin typeface="Calibri"/>
                <a:cs typeface="Calibri"/>
              </a:rPr>
              <a:t> acid S-(3-iodopropyl) ester </a:t>
            </a:r>
            <a:r>
              <a:rPr lang="en-US" sz="3400" dirty="0" smtClean="0">
                <a:latin typeface="Calibri"/>
                <a:cs typeface="Calibri"/>
              </a:rPr>
              <a:t> could be achieved.</a:t>
            </a:r>
            <a:r>
              <a:rPr lang="en-US" sz="3400" baseline="30000" dirty="0" smtClean="0">
                <a:latin typeface="Calibri"/>
                <a:cs typeface="Calibri"/>
              </a:rPr>
              <a:t>3</a:t>
            </a:r>
            <a:endParaRPr lang="en-US" sz="3400" b="1" dirty="0">
              <a:latin typeface="Calibri" panose="020F0502020204030204" pitchFamily="34" charset="0"/>
              <a:cs typeface="Calibri"/>
            </a:endParaRPr>
          </a:p>
        </p:txBody>
      </p:sp>
      <p:sp>
        <p:nvSpPr>
          <p:cNvPr id="14341" name="Rectangle 14340"/>
          <p:cNvSpPr/>
          <p:nvPr/>
        </p:nvSpPr>
        <p:spPr>
          <a:xfrm>
            <a:off x="25464489" y="24998576"/>
            <a:ext cx="12339726" cy="4016484"/>
          </a:xfrm>
          <a:prstGeom prst="rect">
            <a:avLst/>
          </a:prstGeom>
        </p:spPr>
        <p:txBody>
          <a:bodyPr wrap="square">
            <a:spAutoFit/>
          </a:bodyPr>
          <a:lstStyle/>
          <a:p>
            <a:pPr marL="457200" lvl="0" indent="-457200" algn="just">
              <a:spcBef>
                <a:spcPts val="600"/>
              </a:spcBef>
              <a:buAutoNum type="arabicPeriod"/>
              <a:defRPr/>
            </a:pPr>
            <a:r>
              <a:rPr lang="en-US" sz="2300" dirty="0" smtClean="0">
                <a:latin typeface="+mn-lt"/>
              </a:rPr>
              <a:t>Jeon, P.J.; Lee, Y.T.; Lim, J.Y.; Kim, J.S.; Hwang, D.K.; </a:t>
            </a:r>
            <a:r>
              <a:rPr lang="en-US" sz="2300" dirty="0" err="1" smtClean="0">
                <a:latin typeface="+mn-lt"/>
              </a:rPr>
              <a:t>Im</a:t>
            </a:r>
            <a:r>
              <a:rPr lang="en-US" sz="2300" dirty="0" smtClean="0">
                <a:latin typeface="+mn-lt"/>
              </a:rPr>
              <a:t>, S.; </a:t>
            </a:r>
            <a:r>
              <a:rPr lang="en-US" sz="2300" i="1" dirty="0" smtClean="0">
                <a:latin typeface="+mn-lt"/>
              </a:rPr>
              <a:t>Nano Letters. </a:t>
            </a:r>
            <a:r>
              <a:rPr lang="en-US" sz="2300" b="1" dirty="0" smtClean="0">
                <a:latin typeface="+mn-lt"/>
              </a:rPr>
              <a:t>2016. </a:t>
            </a:r>
            <a:r>
              <a:rPr lang="en-US" sz="2300" dirty="0">
                <a:latin typeface="+mn-lt"/>
              </a:rPr>
              <a:t>16 </a:t>
            </a:r>
            <a:r>
              <a:rPr lang="en-US" sz="2300" dirty="0" smtClean="0">
                <a:latin typeface="+mn-lt"/>
              </a:rPr>
              <a:t>, 1293-1298.</a:t>
            </a:r>
          </a:p>
          <a:p>
            <a:pPr marL="457200" lvl="0" indent="-457200" algn="just">
              <a:spcBef>
                <a:spcPts val="600"/>
              </a:spcBef>
              <a:buAutoNum type="arabicPeriod"/>
              <a:defRPr/>
            </a:pPr>
            <a:r>
              <a:rPr lang="en-US" sz="2300" dirty="0" smtClean="0">
                <a:latin typeface="+mn-lt"/>
              </a:rPr>
              <a:t>Dexter, J.; </a:t>
            </a:r>
            <a:r>
              <a:rPr lang="en-US" sz="2300" i="1" dirty="0" smtClean="0">
                <a:latin typeface="+mn-lt"/>
              </a:rPr>
              <a:t>IEEE Spectrum</a:t>
            </a:r>
            <a:r>
              <a:rPr lang="en-US" sz="2300" dirty="0" smtClean="0">
                <a:latin typeface="+mn-lt"/>
              </a:rPr>
              <a:t>. </a:t>
            </a:r>
            <a:r>
              <a:rPr lang="en-US" sz="2300" b="1" dirty="0" smtClean="0">
                <a:latin typeface="+mn-lt"/>
              </a:rPr>
              <a:t>2015.</a:t>
            </a:r>
            <a:endParaRPr lang="en-US" sz="2300" dirty="0" smtClean="0">
              <a:latin typeface="+mn-lt"/>
            </a:endParaRPr>
          </a:p>
          <a:p>
            <a:pPr algn="just"/>
            <a:r>
              <a:rPr lang="en-US" sz="2300" dirty="0" smtClean="0">
                <a:latin typeface="+mn-lt"/>
              </a:rPr>
              <a:t>3. </a:t>
            </a:r>
            <a:r>
              <a:rPr lang="en-US" sz="2300" dirty="0" err="1" smtClean="0">
                <a:latin typeface="+mn-lt"/>
              </a:rPr>
              <a:t>Plumere</a:t>
            </a:r>
            <a:r>
              <a:rPr lang="en-US" sz="2300" dirty="0">
                <a:latin typeface="+mn-lt"/>
              </a:rPr>
              <a:t>, N</a:t>
            </a:r>
            <a:r>
              <a:rPr lang="en-US" sz="2300" dirty="0" smtClean="0">
                <a:latin typeface="+mn-lt"/>
              </a:rPr>
              <a:t>.; </a:t>
            </a:r>
            <a:r>
              <a:rPr lang="en-US" sz="2300" dirty="0" err="1" smtClean="0">
                <a:latin typeface="+mn-lt"/>
              </a:rPr>
              <a:t>Rudiger</a:t>
            </a:r>
            <a:r>
              <a:rPr lang="en-US" sz="2300" dirty="0" smtClean="0">
                <a:latin typeface="+mn-lt"/>
              </a:rPr>
              <a:t>, O,; </a:t>
            </a:r>
            <a:r>
              <a:rPr lang="en-US" sz="2300" dirty="0" err="1" smtClean="0">
                <a:latin typeface="+mn-lt"/>
              </a:rPr>
              <a:t>Oughli</a:t>
            </a:r>
            <a:r>
              <a:rPr lang="en-US" sz="2300" dirty="0" smtClean="0">
                <a:latin typeface="+mn-lt"/>
              </a:rPr>
              <a:t>, A.A.; Williams, R.; </a:t>
            </a:r>
            <a:r>
              <a:rPr lang="en-US" sz="2300" dirty="0" err="1" smtClean="0">
                <a:latin typeface="+mn-lt"/>
              </a:rPr>
              <a:t>Vivekananthan</a:t>
            </a:r>
            <a:r>
              <a:rPr lang="en-US" sz="2300" dirty="0" smtClean="0">
                <a:latin typeface="+mn-lt"/>
              </a:rPr>
              <a:t>, J.; </a:t>
            </a:r>
            <a:r>
              <a:rPr lang="en-US" sz="2300" dirty="0" err="1" smtClean="0">
                <a:latin typeface="+mn-lt"/>
              </a:rPr>
              <a:t>Poller</a:t>
            </a:r>
            <a:r>
              <a:rPr lang="en-US" sz="2300" dirty="0" smtClean="0">
                <a:latin typeface="+mn-lt"/>
              </a:rPr>
              <a:t>, S.;	</a:t>
            </a:r>
            <a:r>
              <a:rPr lang="en-US" sz="2300" dirty="0" err="1" smtClean="0">
                <a:latin typeface="+mn-lt"/>
              </a:rPr>
              <a:t>Schuhmann</a:t>
            </a:r>
            <a:r>
              <a:rPr lang="en-US" sz="2300" dirty="0" smtClean="0">
                <a:latin typeface="+mn-lt"/>
              </a:rPr>
              <a:t>, W.;	Lubitz, W.; Nature </a:t>
            </a:r>
            <a:r>
              <a:rPr lang="en-US" sz="2300" dirty="0">
                <a:latin typeface="+mn-lt"/>
              </a:rPr>
              <a:t>Chemistry, 20142. </a:t>
            </a:r>
            <a:r>
              <a:rPr lang="en-US" sz="2300" dirty="0" smtClean="0">
                <a:latin typeface="+mn-lt"/>
              </a:rPr>
              <a:t>Pascale</a:t>
            </a:r>
            <a:r>
              <a:rPr lang="en-US" sz="2300" dirty="0">
                <a:latin typeface="+mn-lt"/>
              </a:rPr>
              <a:t>, </a:t>
            </a:r>
            <a:r>
              <a:rPr lang="en-US" sz="2300" dirty="0" smtClean="0">
                <a:latin typeface="+mn-lt"/>
              </a:rPr>
              <a:t>R.A. </a:t>
            </a:r>
            <a:r>
              <a:rPr lang="en-US" sz="2300" i="1" dirty="0" smtClean="0">
                <a:latin typeface="+mn-lt"/>
              </a:rPr>
              <a:t>J. Am. Chem</a:t>
            </a:r>
            <a:r>
              <a:rPr lang="en-US" sz="2300" dirty="0" smtClean="0">
                <a:latin typeface="+mn-lt"/>
              </a:rPr>
              <a:t>. Soc., </a:t>
            </a:r>
            <a:r>
              <a:rPr lang="en-US" sz="2300" b="1" dirty="0" smtClean="0">
                <a:latin typeface="+mn-lt"/>
              </a:rPr>
              <a:t>1999</a:t>
            </a:r>
            <a:r>
              <a:rPr lang="en-US" sz="2300" dirty="0" smtClean="0">
                <a:latin typeface="+mn-lt"/>
              </a:rPr>
              <a:t>, 121, 727	733.</a:t>
            </a:r>
          </a:p>
          <a:p>
            <a:pPr lvl="0" algn="just">
              <a:spcBef>
                <a:spcPts val="600"/>
              </a:spcBef>
              <a:defRPr/>
            </a:pPr>
            <a:r>
              <a:rPr lang="en-US" sz="2300" dirty="0">
                <a:latin typeface="+mn-lt"/>
              </a:rPr>
              <a:t>4</a:t>
            </a:r>
            <a:r>
              <a:rPr lang="en-US" sz="2300" dirty="0" smtClean="0">
                <a:latin typeface="+mn-lt"/>
              </a:rPr>
              <a:t>. </a:t>
            </a:r>
            <a:r>
              <a:rPr lang="en-US" sz="2300" dirty="0">
                <a:latin typeface="+mn-lt"/>
              </a:rPr>
              <a:t>Block, </a:t>
            </a:r>
            <a:r>
              <a:rPr lang="en-US" sz="2300" dirty="0" smtClean="0">
                <a:latin typeface="+mn-lt"/>
              </a:rPr>
              <a:t>E.; </a:t>
            </a:r>
            <a:r>
              <a:rPr lang="en-US" sz="2300" dirty="0" err="1" smtClean="0">
                <a:latin typeface="+mn-lt"/>
              </a:rPr>
              <a:t>Dikarev</a:t>
            </a:r>
            <a:r>
              <a:rPr lang="en-US" sz="2300" dirty="0" smtClean="0">
                <a:latin typeface="+mn-lt"/>
              </a:rPr>
              <a:t>, E.V.; Glass, R.S.; </a:t>
            </a:r>
            <a:r>
              <a:rPr lang="en-US" sz="2300" dirty="0" err="1" smtClean="0">
                <a:latin typeface="+mn-lt"/>
              </a:rPr>
              <a:t>Jin</a:t>
            </a:r>
            <a:r>
              <a:rPr lang="en-US" sz="2300" dirty="0" smtClean="0">
                <a:latin typeface="+mn-lt"/>
              </a:rPr>
              <a:t>, J.; Li, B.; Li, X.; Zhang, S.Z.; </a:t>
            </a:r>
            <a:r>
              <a:rPr lang="en-US" sz="2300" i="1" dirty="0" smtClean="0"/>
              <a:t>J</a:t>
            </a:r>
            <a:r>
              <a:rPr lang="en-US" sz="2300" i="1" dirty="0"/>
              <a:t>. Am. Chem</a:t>
            </a:r>
            <a:r>
              <a:rPr lang="en-US" sz="2300" dirty="0"/>
              <a:t>. </a:t>
            </a:r>
            <a:r>
              <a:rPr lang="en-US" sz="2300" dirty="0" err="1"/>
              <a:t>Soc</a:t>
            </a:r>
            <a:r>
              <a:rPr lang="en-US" sz="2300" dirty="0" smtClean="0">
                <a:latin typeface="+mn-lt"/>
              </a:rPr>
              <a:t>, </a:t>
            </a:r>
            <a:r>
              <a:rPr lang="en-US" sz="2300" b="1" dirty="0" smtClean="0">
                <a:latin typeface="+mn-lt"/>
              </a:rPr>
              <a:t>2006</a:t>
            </a:r>
            <a:r>
              <a:rPr lang="en-US" sz="2300" dirty="0" smtClean="0">
                <a:latin typeface="+mn-lt"/>
              </a:rPr>
              <a:t>. 128,	14949-14961</a:t>
            </a:r>
            <a:endParaRPr lang="en-US" sz="2300" dirty="0">
              <a:latin typeface="+mn-lt"/>
            </a:endParaRPr>
          </a:p>
          <a:p>
            <a:pPr algn="just">
              <a:spcBef>
                <a:spcPts val="600"/>
              </a:spcBef>
              <a:defRPr/>
            </a:pPr>
            <a:r>
              <a:rPr lang="en-US" sz="2300" dirty="0" smtClean="0">
                <a:latin typeface="+mn-lt"/>
              </a:rPr>
              <a:t>5. </a:t>
            </a:r>
            <a:r>
              <a:rPr lang="en-US" sz="2300" dirty="0">
                <a:latin typeface="+mn-lt"/>
              </a:rPr>
              <a:t>Cooke, M.P.J</a:t>
            </a:r>
            <a:r>
              <a:rPr lang="en-US" sz="2300" dirty="0" smtClean="0">
                <a:latin typeface="+mn-lt"/>
              </a:rPr>
              <a:t>.;</a:t>
            </a:r>
            <a:r>
              <a:rPr lang="en-US" sz="2300" b="1" dirty="0" smtClean="0">
                <a:latin typeface="+mn-lt"/>
              </a:rPr>
              <a:t> </a:t>
            </a:r>
            <a:r>
              <a:rPr lang="en-US" sz="2300" i="1" dirty="0" smtClean="0">
                <a:latin typeface="+mn-lt"/>
              </a:rPr>
              <a:t>J. Org. Chem.</a:t>
            </a:r>
            <a:r>
              <a:rPr lang="en-US" sz="2300" dirty="0">
                <a:latin typeface="+mn-lt"/>
              </a:rPr>
              <a:t> </a:t>
            </a:r>
            <a:r>
              <a:rPr lang="en-US" sz="2300" b="1" dirty="0">
                <a:latin typeface="+mn-lt"/>
              </a:rPr>
              <a:t>1993.</a:t>
            </a:r>
            <a:r>
              <a:rPr lang="en-US" sz="2300" dirty="0">
                <a:latin typeface="+mn-lt"/>
              </a:rPr>
              <a:t> </a:t>
            </a:r>
            <a:r>
              <a:rPr lang="en-US" sz="2300" i="1" dirty="0" smtClean="0">
                <a:latin typeface="+mn-lt"/>
              </a:rPr>
              <a:t>58</a:t>
            </a:r>
            <a:r>
              <a:rPr lang="en-US" sz="2300" dirty="0" smtClean="0">
                <a:latin typeface="+mn-lt"/>
              </a:rPr>
              <a:t>, </a:t>
            </a:r>
            <a:r>
              <a:rPr lang="en-US" sz="2300" dirty="0">
                <a:latin typeface="+mn-lt"/>
              </a:rPr>
              <a:t>2910-2912</a:t>
            </a:r>
          </a:p>
          <a:p>
            <a:pPr lvl="0" algn="just">
              <a:spcBef>
                <a:spcPts val="600"/>
              </a:spcBef>
              <a:defRPr/>
            </a:pPr>
            <a:endParaRPr lang="en-US" sz="2300" dirty="0" smtClean="0"/>
          </a:p>
          <a:p>
            <a:pPr marL="914400" lvl="0" indent="-914400" algn="just">
              <a:spcBef>
                <a:spcPts val="600"/>
              </a:spcBef>
              <a:buFontTx/>
              <a:buAutoNum type="arabicPeriod"/>
              <a:defRPr/>
            </a:pPr>
            <a:endParaRPr lang="en-US" sz="2300" dirty="0"/>
          </a:p>
        </p:txBody>
      </p:sp>
      <p:sp>
        <p:nvSpPr>
          <p:cNvPr id="2" name="Rectangle 1"/>
          <p:cNvSpPr/>
          <p:nvPr/>
        </p:nvSpPr>
        <p:spPr>
          <a:xfrm>
            <a:off x="9594392" y="11982585"/>
            <a:ext cx="7190817" cy="4939814"/>
          </a:xfrm>
          <a:prstGeom prst="rect">
            <a:avLst/>
          </a:prstGeom>
        </p:spPr>
        <p:txBody>
          <a:bodyPr wrap="square">
            <a:spAutoFit/>
          </a:bodyPr>
          <a:lstStyle/>
          <a:p>
            <a:pPr algn="just"/>
            <a:r>
              <a:rPr lang="en-US" sz="3400" dirty="0" smtClean="0">
                <a:latin typeface="Calibri"/>
                <a:cs typeface="Calibri"/>
              </a:rPr>
              <a:t>The proton NMR (Fig. 5) showed small peaks that resembled the first substituent with </a:t>
            </a:r>
            <a:r>
              <a:rPr lang="en-US" sz="3400" dirty="0" err="1" smtClean="0">
                <a:latin typeface="Calibri"/>
                <a:cs typeface="Calibri"/>
              </a:rPr>
              <a:t>bipyridine</a:t>
            </a:r>
            <a:r>
              <a:rPr lang="en-US" sz="3400" dirty="0" smtClean="0">
                <a:latin typeface="Calibri"/>
                <a:cs typeface="Calibri"/>
              </a:rPr>
              <a:t>, but they were not strong enough to make conclusions. This was suspected as what should have been a recrystallization solvent, as listed in the procedure</a:t>
            </a:r>
            <a:r>
              <a:rPr lang="en-US" sz="3400" baseline="30000" dirty="0" smtClean="0">
                <a:latin typeface="Calibri"/>
                <a:cs typeface="Calibri"/>
              </a:rPr>
              <a:t>3</a:t>
            </a:r>
            <a:r>
              <a:rPr lang="en-US" sz="3400" dirty="0">
                <a:latin typeface="Calibri"/>
                <a:cs typeface="Calibri"/>
              </a:rPr>
              <a:t> </a:t>
            </a:r>
            <a:r>
              <a:rPr lang="en-US" sz="3400" dirty="0" smtClean="0">
                <a:latin typeface="Calibri"/>
                <a:cs typeface="Calibri"/>
              </a:rPr>
              <a:t>, dissolved the material at room temperature.  </a:t>
            </a:r>
            <a:endParaRPr lang="en-US" sz="3400" dirty="0">
              <a:latin typeface="Calibri"/>
              <a:cs typeface="Calibri"/>
            </a:endParaRPr>
          </a:p>
        </p:txBody>
      </p:sp>
      <p:sp>
        <p:nvSpPr>
          <p:cNvPr id="35" name="Rectangle 34"/>
          <p:cNvSpPr/>
          <p:nvPr/>
        </p:nvSpPr>
        <p:spPr>
          <a:xfrm>
            <a:off x="25403503" y="5000729"/>
            <a:ext cx="12573000" cy="9858272"/>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6" name="TextBox 35"/>
          <p:cNvSpPr txBox="1"/>
          <p:nvPr/>
        </p:nvSpPr>
        <p:spPr>
          <a:xfrm>
            <a:off x="25393941" y="4998098"/>
            <a:ext cx="12611511"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Future Work</a:t>
            </a:r>
            <a:endParaRPr lang="en-US" sz="4800" b="1" dirty="0">
              <a:solidFill>
                <a:schemeClr val="bg1"/>
              </a:solidFill>
              <a:latin typeface="+mj-lt"/>
            </a:endParaRPr>
          </a:p>
        </p:txBody>
      </p:sp>
      <p:sp>
        <p:nvSpPr>
          <p:cNvPr id="37" name="Rectangle 36"/>
          <p:cNvSpPr/>
          <p:nvPr/>
        </p:nvSpPr>
        <p:spPr>
          <a:xfrm>
            <a:off x="25464489" y="24919982"/>
            <a:ext cx="12512014" cy="3274018"/>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8" name="TextBox 37"/>
          <p:cNvSpPr txBox="1"/>
          <p:nvPr/>
        </p:nvSpPr>
        <p:spPr>
          <a:xfrm>
            <a:off x="25464489" y="24227904"/>
            <a:ext cx="12540963"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References</a:t>
            </a:r>
            <a:endParaRPr lang="en-US" sz="4800" b="1" dirty="0">
              <a:solidFill>
                <a:schemeClr val="bg1"/>
              </a:solidFill>
              <a:latin typeface="+mj-lt"/>
            </a:endParaRPr>
          </a:p>
        </p:txBody>
      </p:sp>
      <p:sp>
        <p:nvSpPr>
          <p:cNvPr id="39" name="Rectangle 38"/>
          <p:cNvSpPr/>
          <p:nvPr/>
        </p:nvSpPr>
        <p:spPr>
          <a:xfrm>
            <a:off x="25403504" y="16032466"/>
            <a:ext cx="12512012" cy="7841211"/>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0" name="TextBox 39"/>
          <p:cNvSpPr txBox="1"/>
          <p:nvPr/>
        </p:nvSpPr>
        <p:spPr>
          <a:xfrm>
            <a:off x="25403503" y="15221806"/>
            <a:ext cx="12569700" cy="810660"/>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Conclusion</a:t>
            </a:r>
            <a:endParaRPr lang="en-US" sz="4800" b="1" dirty="0">
              <a:solidFill>
                <a:schemeClr val="bg1"/>
              </a:solidFill>
              <a:latin typeface="+mj-lt"/>
            </a:endParaRPr>
          </a:p>
        </p:txBody>
      </p:sp>
      <p:pic>
        <p:nvPicPr>
          <p:cNvPr id="43" name="Picture 42"/>
          <p:cNvPicPr/>
          <p:nvPr/>
        </p:nvPicPr>
        <p:blipFill>
          <a:blip r:embed="rId5"/>
          <a:stretch>
            <a:fillRect/>
          </a:stretch>
        </p:blipFill>
        <p:spPr>
          <a:xfrm>
            <a:off x="713730" y="25153944"/>
            <a:ext cx="8506470" cy="3984994"/>
          </a:xfrm>
          <a:prstGeom prst="rect">
            <a:avLst/>
          </a:prstGeom>
        </p:spPr>
      </p:pic>
      <p:sp>
        <p:nvSpPr>
          <p:cNvPr id="5" name="Rectangle 287"/>
          <p:cNvSpPr>
            <a:spLocks noChangeArrowheads="1"/>
          </p:cNvSpPr>
          <p:nvPr/>
        </p:nvSpPr>
        <p:spPr bwMode="auto">
          <a:xfrm>
            <a:off x="0" y="0"/>
            <a:ext cx="384048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p:cNvGraphicFramePr>
            <a:graphicFrameLocks noChangeAspect="1"/>
          </p:cNvGraphicFramePr>
          <p:nvPr>
            <p:extLst>
              <p:ext uri="{D42A27DB-BD31-4B8C-83A1-F6EECF244321}">
                <p14:modId xmlns:p14="http://schemas.microsoft.com/office/powerpoint/2010/main" val="599575042"/>
              </p:ext>
            </p:extLst>
          </p:nvPr>
        </p:nvGraphicFramePr>
        <p:xfrm>
          <a:off x="12663834" y="7922587"/>
          <a:ext cx="9415788" cy="1864474"/>
        </p:xfrm>
        <a:graphic>
          <a:graphicData uri="http://schemas.openxmlformats.org/presentationml/2006/ole">
            <mc:AlternateContent xmlns:mc="http://schemas.openxmlformats.org/markup-compatibility/2006">
              <mc:Choice xmlns:v="urn:schemas-microsoft-com:vml" Requires="v">
                <p:oleObj spid="_x0000_s2066" name="CS ChemDraw Drawing" r:id="rId6" imgW="3126995" imgH="619767" progId="ChemDraw.Document.6.0">
                  <p:embed/>
                </p:oleObj>
              </mc:Choice>
              <mc:Fallback>
                <p:oleObj name="CS ChemDraw Drawing" r:id="rId6" imgW="3126995" imgH="619767" progId="ChemDraw.Document.6.0">
                  <p:embed/>
                  <p:pic>
                    <p:nvPicPr>
                      <p:cNvPr id="0"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63834" y="7922587"/>
                        <a:ext cx="9415788" cy="1864474"/>
                      </a:xfrm>
                      <a:prstGeom prst="rect">
                        <a:avLst/>
                      </a:prstGeom>
                      <a:noFill/>
                      <a:ln>
                        <a:noFill/>
                      </a:ln>
                      <a:extLst/>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17981542"/>
              </p:ext>
            </p:extLst>
          </p:nvPr>
        </p:nvGraphicFramePr>
        <p:xfrm>
          <a:off x="17036894" y="12280834"/>
          <a:ext cx="7668769" cy="3446353"/>
        </p:xfrm>
        <a:graphic>
          <a:graphicData uri="http://schemas.openxmlformats.org/presentationml/2006/ole">
            <mc:AlternateContent xmlns:mc="http://schemas.openxmlformats.org/markup-compatibility/2006">
              <mc:Choice xmlns:v="urn:schemas-microsoft-com:vml" Requires="v">
                <p:oleObj spid="_x0000_s2067" name="CS ChemDraw Drawing" r:id="rId8" imgW="2384658" imgH="1071096" progId="ChemDraw.Document.6.0">
                  <p:embed/>
                </p:oleObj>
              </mc:Choice>
              <mc:Fallback>
                <p:oleObj name="CS ChemDraw Drawing" r:id="rId8" imgW="2384658" imgH="1071096" progId="ChemDraw.Document.6.0">
                  <p:embed/>
                  <p:pic>
                    <p:nvPicPr>
                      <p:cNvPr id="0" name=""/>
                      <p:cNvPicPr/>
                      <p:nvPr/>
                    </p:nvPicPr>
                    <p:blipFill>
                      <a:blip r:embed="rId9"/>
                      <a:stretch>
                        <a:fillRect/>
                      </a:stretch>
                    </p:blipFill>
                    <p:spPr>
                      <a:xfrm>
                        <a:off x="17036894" y="12280834"/>
                        <a:ext cx="7668769" cy="3446353"/>
                      </a:xfrm>
                      <a:prstGeom prst="rect">
                        <a:avLst/>
                      </a:prstGeom>
                    </p:spPr>
                  </p:pic>
                </p:oleObj>
              </mc:Fallback>
            </mc:AlternateContent>
          </a:graphicData>
        </a:graphic>
      </p:graphicFrame>
      <p:pic>
        <p:nvPicPr>
          <p:cNvPr id="58" name="Picture 28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846058" y="18353827"/>
            <a:ext cx="7576538" cy="59930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28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425716" y="18353827"/>
            <a:ext cx="7761114" cy="593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3" name="TextBox 62"/>
          <p:cNvSpPr txBox="1"/>
          <p:nvPr/>
        </p:nvSpPr>
        <p:spPr>
          <a:xfrm>
            <a:off x="9757345" y="17830606"/>
            <a:ext cx="7038416" cy="538477"/>
          </a:xfrm>
          <a:prstGeom prst="rect">
            <a:avLst/>
          </a:prstGeom>
          <a:noFill/>
        </p:spPr>
        <p:txBody>
          <a:bodyPr wrap="square" rtlCol="0">
            <a:spAutoFit/>
          </a:bodyPr>
          <a:lstStyle/>
          <a:p>
            <a:r>
              <a:rPr lang="en-US" sz="2800" b="1" dirty="0" smtClean="0">
                <a:latin typeface="+mn-lt"/>
              </a:rPr>
              <a:t>Fig. 2 </a:t>
            </a:r>
            <a:r>
              <a:rPr lang="en-US" sz="2800" dirty="0" smtClean="0">
                <a:latin typeface="+mn-lt"/>
              </a:rPr>
              <a:t>Proton NMR of Starting Material</a:t>
            </a:r>
            <a:endParaRPr lang="en-US" sz="2800" dirty="0">
              <a:latin typeface="+mn-lt"/>
            </a:endParaRPr>
          </a:p>
        </p:txBody>
      </p:sp>
      <p:sp>
        <p:nvSpPr>
          <p:cNvPr id="64" name="TextBox 63"/>
          <p:cNvSpPr txBox="1"/>
          <p:nvPr/>
        </p:nvSpPr>
        <p:spPr>
          <a:xfrm>
            <a:off x="17036894" y="17797711"/>
            <a:ext cx="7853280" cy="523220"/>
          </a:xfrm>
          <a:prstGeom prst="rect">
            <a:avLst/>
          </a:prstGeom>
          <a:noFill/>
        </p:spPr>
        <p:txBody>
          <a:bodyPr wrap="square" rtlCol="0">
            <a:spAutoFit/>
          </a:bodyPr>
          <a:lstStyle/>
          <a:p>
            <a:r>
              <a:rPr lang="en-US" sz="2800" b="1" dirty="0" smtClean="0">
                <a:latin typeface="+mn-lt"/>
              </a:rPr>
              <a:t>Fig. 3 </a:t>
            </a:r>
            <a:r>
              <a:rPr lang="en-US" sz="2800" dirty="0" smtClean="0">
                <a:latin typeface="+mn-lt"/>
              </a:rPr>
              <a:t>Proton NMR of Intermediate in first Synthesis</a:t>
            </a:r>
            <a:endParaRPr lang="en-US" sz="2800" dirty="0">
              <a:latin typeface="+mn-lt"/>
            </a:endParaRPr>
          </a:p>
        </p:txBody>
      </p:sp>
      <p:sp>
        <p:nvSpPr>
          <p:cNvPr id="65" name="TextBox 64"/>
          <p:cNvSpPr txBox="1"/>
          <p:nvPr/>
        </p:nvSpPr>
        <p:spPr>
          <a:xfrm>
            <a:off x="9806842" y="24185154"/>
            <a:ext cx="15083331" cy="954107"/>
          </a:xfrm>
          <a:prstGeom prst="rect">
            <a:avLst/>
          </a:prstGeom>
          <a:noFill/>
        </p:spPr>
        <p:txBody>
          <a:bodyPr wrap="square" rtlCol="0">
            <a:spAutoFit/>
          </a:bodyPr>
          <a:lstStyle/>
          <a:p>
            <a:r>
              <a:rPr lang="en-US" sz="2800" b="1" dirty="0" smtClean="0">
                <a:latin typeface="+mn-lt"/>
              </a:rPr>
              <a:t>Fig. 4 </a:t>
            </a:r>
            <a:r>
              <a:rPr lang="en-US" sz="2800" dirty="0" smtClean="0">
                <a:latin typeface="+mn-lt"/>
              </a:rPr>
              <a:t>Proton NMR of </a:t>
            </a:r>
            <a:r>
              <a:rPr lang="en-US" sz="2800" dirty="0" err="1" smtClean="0">
                <a:latin typeface="+mn-lt"/>
              </a:rPr>
              <a:t>Iodo</a:t>
            </a:r>
            <a:r>
              <a:rPr lang="en-US" sz="2800" dirty="0" smtClean="0">
                <a:latin typeface="+mn-lt"/>
              </a:rPr>
              <a:t> Substituent	</a:t>
            </a:r>
            <a:r>
              <a:rPr lang="en-US" sz="2800" dirty="0">
                <a:latin typeface="+mn-lt"/>
              </a:rPr>
              <a:t> </a:t>
            </a:r>
            <a:r>
              <a:rPr lang="en-US" sz="2800" dirty="0" smtClean="0">
                <a:latin typeface="+mn-lt"/>
              </a:rPr>
              <a:t>                  </a:t>
            </a:r>
            <a:r>
              <a:rPr lang="en-US" sz="2800" b="1" dirty="0" smtClean="0">
                <a:latin typeface="+mn-lt"/>
              </a:rPr>
              <a:t>Fig. 5 </a:t>
            </a:r>
            <a:r>
              <a:rPr lang="en-US" sz="2800" dirty="0" smtClean="0">
                <a:latin typeface="+mn-lt"/>
              </a:rPr>
              <a:t>Proton NMR of addition to </a:t>
            </a:r>
            <a:r>
              <a:rPr lang="en-US" sz="2800" dirty="0" err="1" smtClean="0">
                <a:latin typeface="+mn-lt"/>
              </a:rPr>
              <a:t>bipyridine</a:t>
            </a:r>
            <a:r>
              <a:rPr lang="en-US" sz="2800" dirty="0" smtClean="0">
                <a:latin typeface="+mn-lt"/>
              </a:rPr>
              <a:t> step		</a:t>
            </a:r>
            <a:endParaRPr lang="en-US" sz="2800" dirty="0">
              <a:latin typeface="+mn-lt"/>
            </a:endParaRPr>
          </a:p>
        </p:txBody>
      </p:sp>
      <p:sp>
        <p:nvSpPr>
          <p:cNvPr id="66" name="TextBox 65"/>
          <p:cNvSpPr txBox="1"/>
          <p:nvPr/>
        </p:nvSpPr>
        <p:spPr>
          <a:xfrm>
            <a:off x="9604945" y="17015701"/>
            <a:ext cx="15543783"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Proton NMR Spectroscopy</a:t>
            </a:r>
            <a:endParaRPr lang="en-US" sz="4800" b="1" dirty="0">
              <a:solidFill>
                <a:schemeClr val="bg1"/>
              </a:solidFill>
              <a:latin typeface="+mj-lt"/>
            </a:endParaRPr>
          </a:p>
        </p:txBody>
      </p:sp>
      <p:sp>
        <p:nvSpPr>
          <p:cNvPr id="67" name="Rectangle 66"/>
          <p:cNvSpPr/>
          <p:nvPr/>
        </p:nvSpPr>
        <p:spPr>
          <a:xfrm>
            <a:off x="9604945" y="17015702"/>
            <a:ext cx="15543783" cy="13417777"/>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6" name="TextBox 5"/>
          <p:cNvSpPr txBox="1"/>
          <p:nvPr/>
        </p:nvSpPr>
        <p:spPr>
          <a:xfrm>
            <a:off x="663350" y="5867400"/>
            <a:ext cx="8439047" cy="6878806"/>
          </a:xfrm>
          <a:prstGeom prst="rect">
            <a:avLst/>
          </a:prstGeom>
          <a:noFill/>
        </p:spPr>
        <p:txBody>
          <a:bodyPr wrap="square" rtlCol="0">
            <a:spAutoFit/>
          </a:bodyPr>
          <a:lstStyle/>
          <a:p>
            <a:r>
              <a:rPr lang="en-US" sz="3500" b="1" dirty="0" smtClean="0">
                <a:latin typeface="+mn-lt"/>
              </a:rPr>
              <a:t>Phosphorene</a:t>
            </a:r>
          </a:p>
          <a:p>
            <a:pPr algn="just"/>
            <a:r>
              <a:rPr lang="en-US" sz="3400" dirty="0">
                <a:latin typeface="+mn-lt"/>
              </a:rPr>
              <a:t>Black phosphorus, or phosphorene, </a:t>
            </a:r>
            <a:r>
              <a:rPr lang="en-US" sz="3400" dirty="0" smtClean="0">
                <a:latin typeface="+mn-lt"/>
              </a:rPr>
              <a:t>is </a:t>
            </a:r>
            <a:r>
              <a:rPr lang="en-US" sz="3400" dirty="0">
                <a:latin typeface="+mn-lt"/>
              </a:rPr>
              <a:t>a </a:t>
            </a:r>
            <a:r>
              <a:rPr lang="en-US" sz="3400" dirty="0" smtClean="0">
                <a:latin typeface="+mn-lt"/>
              </a:rPr>
              <a:t>semiconducting 2D layered material</a:t>
            </a:r>
            <a:r>
              <a:rPr lang="en-US" sz="3400" baseline="30000" dirty="0" smtClean="0">
                <a:latin typeface="+mn-lt"/>
              </a:rPr>
              <a:t>1</a:t>
            </a:r>
            <a:r>
              <a:rPr lang="en-US" sz="3400" dirty="0" smtClean="0">
                <a:latin typeface="+mn-lt"/>
              </a:rPr>
              <a:t> that has just become </a:t>
            </a:r>
            <a:r>
              <a:rPr lang="en-US" sz="3400" dirty="0">
                <a:latin typeface="+mn-lt"/>
              </a:rPr>
              <a:t>of interest to chemists. This semiconductor is similar in </a:t>
            </a:r>
            <a:r>
              <a:rPr lang="en-US" sz="3400" dirty="0" smtClean="0">
                <a:latin typeface="+mn-lt"/>
              </a:rPr>
              <a:t>physical characteristics to graphene</a:t>
            </a:r>
            <a:r>
              <a:rPr lang="en-US" sz="3400" baseline="30000" dirty="0" smtClean="0">
                <a:latin typeface="Calibri"/>
              </a:rPr>
              <a:t>2</a:t>
            </a:r>
            <a:r>
              <a:rPr lang="en-US" sz="3400" dirty="0" smtClean="0">
                <a:latin typeface="+mn-lt"/>
              </a:rPr>
              <a:t>, but phosphorene demonstrates layer dependent band gap and is </a:t>
            </a:r>
            <a:r>
              <a:rPr lang="en-US" sz="3400" dirty="0" err="1" smtClean="0">
                <a:latin typeface="+mn-lt"/>
              </a:rPr>
              <a:t>tuneable</a:t>
            </a:r>
            <a:r>
              <a:rPr lang="en-US" sz="3400" dirty="0" smtClean="0">
                <a:latin typeface="+mn-lt"/>
              </a:rPr>
              <a:t>.</a:t>
            </a:r>
          </a:p>
          <a:p>
            <a:endParaRPr lang="en-US" sz="3500" dirty="0">
              <a:latin typeface="+mn-lt"/>
            </a:endParaRPr>
          </a:p>
          <a:p>
            <a:endParaRPr lang="en-US" sz="3500" dirty="0" smtClean="0">
              <a:latin typeface="+mn-lt"/>
            </a:endParaRPr>
          </a:p>
          <a:p>
            <a:endParaRPr lang="en-US" sz="3500" dirty="0" smtClean="0">
              <a:latin typeface="+mn-lt"/>
            </a:endParaRPr>
          </a:p>
          <a:p>
            <a:endParaRPr lang="en-US" sz="2800" b="1" dirty="0" smtClean="0">
              <a:latin typeface="+mn-lt"/>
            </a:endParaRPr>
          </a:p>
          <a:p>
            <a:r>
              <a:rPr lang="en-US" sz="2800" b="1" dirty="0" smtClean="0">
                <a:latin typeface="+mn-lt"/>
              </a:rPr>
              <a:t>Fig. </a:t>
            </a:r>
            <a:r>
              <a:rPr lang="en-US" sz="2800" dirty="0" smtClean="0">
                <a:latin typeface="+mn-lt"/>
              </a:rPr>
              <a:t>1 A cartoon depiction of a </a:t>
            </a:r>
            <a:r>
              <a:rPr lang="en-US" sz="2800" dirty="0">
                <a:latin typeface="+mn-lt"/>
              </a:rPr>
              <a:t>p</a:t>
            </a:r>
            <a:r>
              <a:rPr lang="en-US" sz="2800" dirty="0" smtClean="0">
                <a:latin typeface="+mn-lt"/>
              </a:rPr>
              <a:t>hosphorene sheet.</a:t>
            </a:r>
            <a:endParaRPr lang="en-US" sz="2800" b="1" dirty="0">
              <a:latin typeface="+mn-lt"/>
            </a:endParaRPr>
          </a:p>
        </p:txBody>
      </p:sp>
      <p:sp>
        <p:nvSpPr>
          <p:cNvPr id="70" name="Rectangle 69"/>
          <p:cNvSpPr/>
          <p:nvPr/>
        </p:nvSpPr>
        <p:spPr>
          <a:xfrm>
            <a:off x="25495744" y="28572314"/>
            <a:ext cx="12581925" cy="1861165"/>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91432" tIns="45717" rIns="91432" bIns="45717" anchor="ctr"/>
          <a:lstStyle/>
          <a:p>
            <a:pPr algn="ctr" defTabSz="1984686" fontAlgn="auto">
              <a:spcBef>
                <a:spcPts val="0"/>
              </a:spcBef>
              <a:spcAft>
                <a:spcPts val="0"/>
              </a:spcAft>
              <a:defRPr/>
            </a:pPr>
            <a:endParaRPr lang="en-US" sz="3500" dirty="0">
              <a:latin typeface="+mj-lt"/>
            </a:endParaRPr>
          </a:p>
        </p:txBody>
      </p:sp>
      <p:sp>
        <p:nvSpPr>
          <p:cNvPr id="72" name="TextBox 71"/>
          <p:cNvSpPr txBox="1"/>
          <p:nvPr/>
        </p:nvSpPr>
        <p:spPr>
          <a:xfrm>
            <a:off x="25495744" y="28572314"/>
            <a:ext cx="12581925" cy="822963"/>
          </a:xfrm>
          <a:prstGeom prst="rect">
            <a:avLst/>
          </a:prstGeom>
          <a:solidFill>
            <a:schemeClr val="accent1">
              <a:lumMod val="75000"/>
            </a:schemeClr>
          </a:solidFill>
        </p:spPr>
        <p:txBody>
          <a:bodyPr wrap="square" lIns="83485" tIns="41742" rIns="83485" bIns="41742" rtlCol="0" anchor="ctr">
            <a:spAutoFit/>
          </a:bodyPr>
          <a:lstStyle/>
          <a:p>
            <a:pPr algn="ctr"/>
            <a:r>
              <a:rPr lang="en-US" sz="4800" b="1" dirty="0" smtClean="0">
                <a:solidFill>
                  <a:schemeClr val="bg1"/>
                </a:solidFill>
                <a:latin typeface="+mj-lt"/>
              </a:rPr>
              <a:t>Acknowledgements </a:t>
            </a:r>
            <a:endParaRPr lang="en-US" sz="4800" b="1" dirty="0">
              <a:solidFill>
                <a:schemeClr val="bg1"/>
              </a:solidFill>
              <a:latin typeface="+mj-lt"/>
            </a:endParaRPr>
          </a:p>
        </p:txBody>
      </p:sp>
      <p:sp>
        <p:nvSpPr>
          <p:cNvPr id="73" name="Rectangle 72"/>
          <p:cNvSpPr/>
          <p:nvPr/>
        </p:nvSpPr>
        <p:spPr>
          <a:xfrm>
            <a:off x="25588271" y="29391576"/>
            <a:ext cx="12446606" cy="954107"/>
          </a:xfrm>
          <a:prstGeom prst="rect">
            <a:avLst/>
          </a:prstGeom>
        </p:spPr>
        <p:txBody>
          <a:bodyPr wrap="square">
            <a:spAutoFit/>
          </a:bodyPr>
          <a:lstStyle/>
          <a:p>
            <a:pPr algn="just"/>
            <a:r>
              <a:rPr lang="en-US" sz="2800" dirty="0" smtClean="0">
                <a:latin typeface="+mn-lt"/>
              </a:rPr>
              <a:t>A special thanks to the Caputo Group, Christine Caputo, Charlie Ayotte, Bill Butler,  and the Department of Chemistry at UNH for support.</a:t>
            </a:r>
            <a:endParaRPr lang="en-US" sz="2800" dirty="0">
              <a:latin typeface="+mn-lt"/>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671281823"/>
              </p:ext>
            </p:extLst>
          </p:nvPr>
        </p:nvGraphicFramePr>
        <p:xfrm>
          <a:off x="25545940" y="10515600"/>
          <a:ext cx="12446605" cy="1843910"/>
        </p:xfrm>
        <a:graphic>
          <a:graphicData uri="http://schemas.openxmlformats.org/presentationml/2006/ole">
            <mc:AlternateContent xmlns:mc="http://schemas.openxmlformats.org/markup-compatibility/2006">
              <mc:Choice xmlns:v="urn:schemas-microsoft-com:vml" Requires="v">
                <p:oleObj spid="_x0000_s2068" name="CS ChemDraw Drawing" r:id="rId12" imgW="3742460" imgH="494788" progId="ChemDraw.Document.6.0">
                  <p:embed/>
                </p:oleObj>
              </mc:Choice>
              <mc:Fallback>
                <p:oleObj name="CS ChemDraw Drawing" r:id="rId12" imgW="3742460" imgH="494788" progId="ChemDraw.Document.6.0">
                  <p:embed/>
                  <p:pic>
                    <p:nvPicPr>
                      <p:cNvPr id="0" name=""/>
                      <p:cNvPicPr/>
                      <p:nvPr/>
                    </p:nvPicPr>
                    <p:blipFill>
                      <a:blip r:embed="rId13"/>
                      <a:stretch>
                        <a:fillRect/>
                      </a:stretch>
                    </p:blipFill>
                    <p:spPr>
                      <a:xfrm>
                        <a:off x="25545940" y="10515600"/>
                        <a:ext cx="12446605" cy="1843910"/>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156621173"/>
              </p:ext>
            </p:extLst>
          </p:nvPr>
        </p:nvGraphicFramePr>
        <p:xfrm>
          <a:off x="10515600" y="19092423"/>
          <a:ext cx="1066800" cy="1163109"/>
        </p:xfrm>
        <a:graphic>
          <a:graphicData uri="http://schemas.openxmlformats.org/presentationml/2006/ole">
            <mc:AlternateContent xmlns:mc="http://schemas.openxmlformats.org/markup-compatibility/2006">
              <mc:Choice xmlns:v="urn:schemas-microsoft-com:vml" Requires="v">
                <p:oleObj spid="_x0000_s2069" name="CS ChemDraw Drawing" r:id="rId14" imgW="456740" imgH="498027" progId="ChemDraw.Document.6.0">
                  <p:embed/>
                </p:oleObj>
              </mc:Choice>
              <mc:Fallback>
                <p:oleObj name="CS ChemDraw Drawing" r:id="rId14" imgW="456740" imgH="498027" progId="ChemDraw.Document.6.0">
                  <p:embed/>
                  <p:pic>
                    <p:nvPicPr>
                      <p:cNvPr id="0" name=""/>
                      <p:cNvPicPr/>
                      <p:nvPr/>
                    </p:nvPicPr>
                    <p:blipFill>
                      <a:blip r:embed="rId15"/>
                      <a:stretch>
                        <a:fillRect/>
                      </a:stretch>
                    </p:blipFill>
                    <p:spPr>
                      <a:xfrm>
                        <a:off x="10515600" y="19092423"/>
                        <a:ext cx="1066800" cy="1163109"/>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867933786"/>
              </p:ext>
            </p:extLst>
          </p:nvPr>
        </p:nvGraphicFramePr>
        <p:xfrm>
          <a:off x="18147632" y="19092423"/>
          <a:ext cx="1141699" cy="1109886"/>
        </p:xfrm>
        <a:graphic>
          <a:graphicData uri="http://schemas.openxmlformats.org/presentationml/2006/ole">
            <mc:AlternateContent xmlns:mc="http://schemas.openxmlformats.org/markup-compatibility/2006">
              <mc:Choice xmlns:v="urn:schemas-microsoft-com:vml" Requires="v">
                <p:oleObj spid="_x0000_s2070" name="CS ChemDraw Drawing" r:id="rId16" imgW="513428" imgH="498027" progId="ChemDraw.Document.6.0">
                  <p:embed/>
                </p:oleObj>
              </mc:Choice>
              <mc:Fallback>
                <p:oleObj name="CS ChemDraw Drawing" r:id="rId16" imgW="513428" imgH="498027" progId="ChemDraw.Document.6.0">
                  <p:embed/>
                  <p:pic>
                    <p:nvPicPr>
                      <p:cNvPr id="0" name=""/>
                      <p:cNvPicPr/>
                      <p:nvPr/>
                    </p:nvPicPr>
                    <p:blipFill>
                      <a:blip r:embed="rId17"/>
                      <a:stretch>
                        <a:fillRect/>
                      </a:stretch>
                    </p:blipFill>
                    <p:spPr>
                      <a:xfrm>
                        <a:off x="18147632" y="19092423"/>
                        <a:ext cx="1141699" cy="1109886"/>
                      </a:xfrm>
                      <a:prstGeom prst="rect">
                        <a:avLst/>
                      </a:prstGeom>
                    </p:spPr>
                  </p:pic>
                </p:oleObj>
              </mc:Fallback>
            </mc:AlternateContent>
          </a:graphicData>
        </a:graphic>
      </p:graphicFrame>
      <p:pic>
        <p:nvPicPr>
          <p:cNvPr id="1549" name="Picture 525" descr="Atomic structure of black phosphorus monolaye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904629" y="10286872"/>
            <a:ext cx="3943350" cy="18288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650212" y="29029281"/>
            <a:ext cx="8452185" cy="1384995"/>
          </a:xfrm>
          <a:prstGeom prst="rect">
            <a:avLst/>
          </a:prstGeom>
          <a:noFill/>
        </p:spPr>
        <p:txBody>
          <a:bodyPr wrap="square" rtlCol="0">
            <a:spAutoFit/>
          </a:bodyPr>
          <a:lstStyle/>
          <a:p>
            <a:pPr algn="just"/>
            <a:r>
              <a:rPr lang="en-US" sz="2800" b="1" dirty="0" smtClean="0">
                <a:latin typeface="Calibri" panose="020F0502020204030204" pitchFamily="34" charset="0"/>
              </a:rPr>
              <a:t>Scheme 1 </a:t>
            </a:r>
            <a:r>
              <a:rPr lang="en-US" sz="2800" dirty="0" smtClean="0">
                <a:latin typeface="Calibri" panose="020F0502020204030204" pitchFamily="34" charset="0"/>
              </a:rPr>
              <a:t>The synthetic route to 1-(3-(</a:t>
            </a:r>
            <a:r>
              <a:rPr lang="en-US" sz="2800" dirty="0" err="1" smtClean="0">
                <a:latin typeface="Calibri" panose="020F0502020204030204" pitchFamily="34" charset="0"/>
              </a:rPr>
              <a:t>acetylthio</a:t>
            </a:r>
            <a:r>
              <a:rPr lang="en-US" sz="2800" dirty="0" smtClean="0">
                <a:latin typeface="Calibri" panose="020F0502020204030204" pitchFamily="34" charset="0"/>
              </a:rPr>
              <a:t>)propyl)-1′-(3-isothiocyanatopropyl)-[4,4′-bipyridine]-1,1′-diium iodide bromide</a:t>
            </a:r>
            <a:r>
              <a:rPr lang="en-US" sz="2800" baseline="30000" dirty="0">
                <a:latin typeface="Calibri"/>
                <a:cs typeface="Calibri"/>
              </a:rPr>
              <a:t>3</a:t>
            </a:r>
            <a:endParaRPr lang="en-US" sz="2800" b="1" dirty="0">
              <a:latin typeface="Calibri" panose="020F0502020204030204" pitchFamily="34" charset="0"/>
            </a:endParaRPr>
          </a:p>
        </p:txBody>
      </p:sp>
      <p:pic>
        <p:nvPicPr>
          <p:cNvPr id="1568" name="Picture 544"/>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7422596" y="24723630"/>
            <a:ext cx="7647071" cy="54463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6" name="Object 15"/>
          <p:cNvGraphicFramePr>
            <a:graphicFrameLocks noChangeAspect="1"/>
          </p:cNvGraphicFramePr>
          <p:nvPr>
            <p:extLst>
              <p:ext uri="{D42A27DB-BD31-4B8C-83A1-F6EECF244321}">
                <p14:modId xmlns:p14="http://schemas.microsoft.com/office/powerpoint/2010/main" val="2255855792"/>
              </p:ext>
            </p:extLst>
          </p:nvPr>
        </p:nvGraphicFramePr>
        <p:xfrm>
          <a:off x="17787856" y="25166238"/>
          <a:ext cx="1686087" cy="1776472"/>
        </p:xfrm>
        <a:graphic>
          <a:graphicData uri="http://schemas.openxmlformats.org/presentationml/2006/ole">
            <mc:AlternateContent xmlns:mc="http://schemas.openxmlformats.org/markup-compatibility/2006">
              <mc:Choice xmlns:v="urn:schemas-microsoft-com:vml" Requires="v">
                <p:oleObj spid="_x0000_s2071" name="CS ChemDraw Drawing" r:id="rId20" imgW="2398425" imgH="2526578" progId="ChemDraw.Document.6.0">
                  <p:embed/>
                </p:oleObj>
              </mc:Choice>
              <mc:Fallback>
                <p:oleObj name="CS ChemDraw Drawing" r:id="rId20" imgW="2398425" imgH="2526578" progId="ChemDraw.Document.6.0">
                  <p:embed/>
                  <p:pic>
                    <p:nvPicPr>
                      <p:cNvPr id="0" name=""/>
                      <p:cNvPicPr/>
                      <p:nvPr/>
                    </p:nvPicPr>
                    <p:blipFill>
                      <a:blip r:embed="rId21"/>
                      <a:stretch>
                        <a:fillRect/>
                      </a:stretch>
                    </p:blipFill>
                    <p:spPr>
                      <a:xfrm>
                        <a:off x="17787856" y="25166238"/>
                        <a:ext cx="1686087" cy="1776472"/>
                      </a:xfrm>
                      <a:prstGeom prst="rect">
                        <a:avLst/>
                      </a:prstGeom>
                    </p:spPr>
                  </p:pic>
                </p:oleObj>
              </mc:Fallback>
            </mc:AlternateContent>
          </a:graphicData>
        </a:graphic>
      </p:graphicFrame>
      <p:sp>
        <p:nvSpPr>
          <p:cNvPr id="49" name="TextBox 48"/>
          <p:cNvSpPr txBox="1"/>
          <p:nvPr/>
        </p:nvSpPr>
        <p:spPr>
          <a:xfrm>
            <a:off x="10134600" y="19161672"/>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50" name="TextBox 49"/>
          <p:cNvSpPr txBox="1"/>
          <p:nvPr/>
        </p:nvSpPr>
        <p:spPr>
          <a:xfrm>
            <a:off x="10191750" y="19855422"/>
            <a:ext cx="266700" cy="400110"/>
          </a:xfrm>
          <a:prstGeom prst="rect">
            <a:avLst/>
          </a:prstGeom>
          <a:noFill/>
        </p:spPr>
        <p:txBody>
          <a:bodyPr wrap="square" rtlCol="0">
            <a:spAutoFit/>
          </a:bodyPr>
          <a:lstStyle/>
          <a:p>
            <a:r>
              <a:rPr lang="en-US" sz="2000" dirty="0" smtClean="0">
                <a:solidFill>
                  <a:srgbClr val="FF0000"/>
                </a:solidFill>
              </a:rPr>
              <a:t>b</a:t>
            </a:r>
            <a:endParaRPr lang="en-US" sz="2000" dirty="0">
              <a:solidFill>
                <a:srgbClr val="FF0000"/>
              </a:solidFill>
            </a:endParaRPr>
          </a:p>
        </p:txBody>
      </p:sp>
      <p:sp>
        <p:nvSpPr>
          <p:cNvPr id="51" name="TextBox 50"/>
          <p:cNvSpPr txBox="1"/>
          <p:nvPr/>
        </p:nvSpPr>
        <p:spPr>
          <a:xfrm>
            <a:off x="10820400" y="20178489"/>
            <a:ext cx="381000" cy="400110"/>
          </a:xfrm>
          <a:prstGeom prst="rect">
            <a:avLst/>
          </a:prstGeom>
          <a:noFill/>
        </p:spPr>
        <p:txBody>
          <a:bodyPr wrap="square" rtlCol="0">
            <a:spAutoFit/>
          </a:bodyPr>
          <a:lstStyle/>
          <a:p>
            <a:r>
              <a:rPr lang="en-US" sz="2000" dirty="0">
                <a:solidFill>
                  <a:srgbClr val="FF0000"/>
                </a:solidFill>
              </a:rPr>
              <a:t>a</a:t>
            </a:r>
          </a:p>
        </p:txBody>
      </p:sp>
      <p:sp>
        <p:nvSpPr>
          <p:cNvPr id="52" name="TextBox 51"/>
          <p:cNvSpPr txBox="1"/>
          <p:nvPr/>
        </p:nvSpPr>
        <p:spPr>
          <a:xfrm>
            <a:off x="18440400" y="20178489"/>
            <a:ext cx="381000" cy="400110"/>
          </a:xfrm>
          <a:prstGeom prst="rect">
            <a:avLst/>
          </a:prstGeom>
          <a:noFill/>
        </p:spPr>
        <p:txBody>
          <a:bodyPr wrap="square" rtlCol="0">
            <a:spAutoFit/>
          </a:bodyPr>
          <a:lstStyle/>
          <a:p>
            <a:r>
              <a:rPr lang="en-US" sz="2000" dirty="0" smtClean="0">
                <a:solidFill>
                  <a:srgbClr val="FF0000"/>
                </a:solidFill>
              </a:rPr>
              <a:t>a</a:t>
            </a:r>
            <a:endParaRPr lang="en-US" sz="2000" dirty="0">
              <a:solidFill>
                <a:srgbClr val="FF0000"/>
              </a:solidFill>
            </a:endParaRPr>
          </a:p>
        </p:txBody>
      </p:sp>
      <p:sp>
        <p:nvSpPr>
          <p:cNvPr id="53" name="TextBox 52"/>
          <p:cNvSpPr txBox="1"/>
          <p:nvPr/>
        </p:nvSpPr>
        <p:spPr>
          <a:xfrm>
            <a:off x="17726561" y="19855422"/>
            <a:ext cx="381000" cy="400110"/>
          </a:xfrm>
          <a:prstGeom prst="rect">
            <a:avLst/>
          </a:prstGeom>
          <a:noFill/>
        </p:spPr>
        <p:txBody>
          <a:bodyPr wrap="square" rtlCol="0">
            <a:spAutoFit/>
          </a:bodyPr>
          <a:lstStyle/>
          <a:p>
            <a:r>
              <a:rPr lang="en-US" sz="2000" dirty="0">
                <a:solidFill>
                  <a:srgbClr val="FF0000"/>
                </a:solidFill>
              </a:rPr>
              <a:t>b</a:t>
            </a:r>
          </a:p>
        </p:txBody>
      </p:sp>
      <p:sp>
        <p:nvSpPr>
          <p:cNvPr id="54" name="TextBox 53"/>
          <p:cNvSpPr txBox="1"/>
          <p:nvPr/>
        </p:nvSpPr>
        <p:spPr>
          <a:xfrm>
            <a:off x="17726561" y="19161672"/>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55" name="TextBox 54"/>
          <p:cNvSpPr txBox="1"/>
          <p:nvPr/>
        </p:nvSpPr>
        <p:spPr>
          <a:xfrm>
            <a:off x="19289331" y="19855422"/>
            <a:ext cx="381000" cy="400110"/>
          </a:xfrm>
          <a:prstGeom prst="rect">
            <a:avLst/>
          </a:prstGeom>
          <a:noFill/>
        </p:spPr>
        <p:txBody>
          <a:bodyPr wrap="square" rtlCol="0">
            <a:spAutoFit/>
          </a:bodyPr>
          <a:lstStyle/>
          <a:p>
            <a:r>
              <a:rPr lang="en-US" sz="2000" dirty="0" smtClean="0">
                <a:solidFill>
                  <a:srgbClr val="FF0000"/>
                </a:solidFill>
              </a:rPr>
              <a:t>d</a:t>
            </a:r>
            <a:endParaRPr lang="en-US" sz="2000" dirty="0">
              <a:solidFill>
                <a:srgbClr val="FF0000"/>
              </a:solidFill>
            </a:endParaRPr>
          </a:p>
        </p:txBody>
      </p:sp>
      <p:sp>
        <p:nvSpPr>
          <p:cNvPr id="68" name="TextBox 67"/>
          <p:cNvSpPr txBox="1"/>
          <p:nvPr/>
        </p:nvSpPr>
        <p:spPr>
          <a:xfrm>
            <a:off x="17425716" y="25870599"/>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69" name="TextBox 68"/>
          <p:cNvSpPr txBox="1"/>
          <p:nvPr/>
        </p:nvSpPr>
        <p:spPr>
          <a:xfrm>
            <a:off x="17425716" y="26568236"/>
            <a:ext cx="381000" cy="400110"/>
          </a:xfrm>
          <a:prstGeom prst="rect">
            <a:avLst/>
          </a:prstGeom>
          <a:noFill/>
        </p:spPr>
        <p:txBody>
          <a:bodyPr wrap="square" rtlCol="0">
            <a:spAutoFit/>
          </a:bodyPr>
          <a:lstStyle/>
          <a:p>
            <a:r>
              <a:rPr lang="en-US" sz="2000" dirty="0" smtClean="0">
                <a:solidFill>
                  <a:srgbClr val="FF0000"/>
                </a:solidFill>
              </a:rPr>
              <a:t>b</a:t>
            </a:r>
            <a:endParaRPr lang="en-US" sz="2000" dirty="0">
              <a:solidFill>
                <a:srgbClr val="FF0000"/>
              </a:solidFill>
            </a:endParaRPr>
          </a:p>
        </p:txBody>
      </p:sp>
      <p:sp>
        <p:nvSpPr>
          <p:cNvPr id="74" name="TextBox 73"/>
          <p:cNvSpPr txBox="1"/>
          <p:nvPr/>
        </p:nvSpPr>
        <p:spPr>
          <a:xfrm>
            <a:off x="18059400" y="26973682"/>
            <a:ext cx="381000" cy="400110"/>
          </a:xfrm>
          <a:prstGeom prst="rect">
            <a:avLst/>
          </a:prstGeom>
          <a:noFill/>
        </p:spPr>
        <p:txBody>
          <a:bodyPr wrap="square" rtlCol="0">
            <a:spAutoFit/>
          </a:bodyPr>
          <a:lstStyle/>
          <a:p>
            <a:r>
              <a:rPr lang="en-US" sz="2000" dirty="0">
                <a:solidFill>
                  <a:srgbClr val="FF0000"/>
                </a:solidFill>
              </a:rPr>
              <a:t>a</a:t>
            </a:r>
          </a:p>
        </p:txBody>
      </p:sp>
      <p:sp>
        <p:nvSpPr>
          <p:cNvPr id="75" name="TextBox 74"/>
          <p:cNvSpPr txBox="1"/>
          <p:nvPr/>
        </p:nvSpPr>
        <p:spPr>
          <a:xfrm>
            <a:off x="18773775" y="26429737"/>
            <a:ext cx="381000" cy="400110"/>
          </a:xfrm>
          <a:prstGeom prst="rect">
            <a:avLst/>
          </a:prstGeom>
          <a:noFill/>
        </p:spPr>
        <p:txBody>
          <a:bodyPr wrap="square" rtlCol="0">
            <a:spAutoFit/>
          </a:bodyPr>
          <a:lstStyle/>
          <a:p>
            <a:r>
              <a:rPr lang="en-US" sz="2000" dirty="0">
                <a:solidFill>
                  <a:srgbClr val="FF0000"/>
                </a:solidFill>
              </a:rPr>
              <a:t>d</a:t>
            </a:r>
          </a:p>
        </p:txBody>
      </p:sp>
      <p:sp>
        <p:nvSpPr>
          <p:cNvPr id="77" name="TextBox 76"/>
          <p:cNvSpPr txBox="1"/>
          <p:nvPr/>
        </p:nvSpPr>
        <p:spPr>
          <a:xfrm>
            <a:off x="18291175" y="25226631"/>
            <a:ext cx="381000" cy="400110"/>
          </a:xfrm>
          <a:prstGeom prst="rect">
            <a:avLst/>
          </a:prstGeom>
          <a:noFill/>
        </p:spPr>
        <p:txBody>
          <a:bodyPr wrap="square" rtlCol="0">
            <a:spAutoFit/>
          </a:bodyPr>
          <a:lstStyle/>
          <a:p>
            <a:r>
              <a:rPr lang="en-US" sz="2000" dirty="0" smtClean="0">
                <a:solidFill>
                  <a:srgbClr val="FF0000"/>
                </a:solidFill>
              </a:rPr>
              <a:t>e</a:t>
            </a:r>
            <a:endParaRPr lang="en-US" sz="2000" dirty="0">
              <a:solidFill>
                <a:srgbClr val="FF0000"/>
              </a:solidFill>
            </a:endParaRPr>
          </a:p>
        </p:txBody>
      </p:sp>
      <p:sp>
        <p:nvSpPr>
          <p:cNvPr id="78" name="TextBox 77"/>
          <p:cNvSpPr txBox="1"/>
          <p:nvPr/>
        </p:nvSpPr>
        <p:spPr>
          <a:xfrm>
            <a:off x="20051331" y="28538006"/>
            <a:ext cx="381000" cy="400110"/>
          </a:xfrm>
          <a:prstGeom prst="rect">
            <a:avLst/>
          </a:prstGeom>
          <a:noFill/>
        </p:spPr>
        <p:txBody>
          <a:bodyPr wrap="square" rtlCol="0">
            <a:spAutoFit/>
          </a:bodyPr>
          <a:lstStyle/>
          <a:p>
            <a:r>
              <a:rPr lang="en-US" sz="2000" dirty="0" smtClean="0">
                <a:solidFill>
                  <a:srgbClr val="FF0000"/>
                </a:solidFill>
              </a:rPr>
              <a:t>e</a:t>
            </a:r>
            <a:endParaRPr lang="en-US" sz="2000" dirty="0">
              <a:solidFill>
                <a:srgbClr val="FF0000"/>
              </a:solidFill>
            </a:endParaRPr>
          </a:p>
        </p:txBody>
      </p:sp>
      <p:sp>
        <p:nvSpPr>
          <p:cNvPr id="79" name="TextBox 78"/>
          <p:cNvSpPr txBox="1"/>
          <p:nvPr/>
        </p:nvSpPr>
        <p:spPr>
          <a:xfrm>
            <a:off x="19670331" y="28538006"/>
            <a:ext cx="381000" cy="400110"/>
          </a:xfrm>
          <a:prstGeom prst="rect">
            <a:avLst/>
          </a:prstGeom>
          <a:noFill/>
        </p:spPr>
        <p:txBody>
          <a:bodyPr wrap="square" rtlCol="0">
            <a:spAutoFit/>
          </a:bodyPr>
          <a:lstStyle/>
          <a:p>
            <a:r>
              <a:rPr lang="en-US" sz="2000" dirty="0">
                <a:solidFill>
                  <a:srgbClr val="FF0000"/>
                </a:solidFill>
              </a:rPr>
              <a:t>f</a:t>
            </a:r>
          </a:p>
        </p:txBody>
      </p:sp>
      <p:sp>
        <p:nvSpPr>
          <p:cNvPr id="80" name="TextBox 79"/>
          <p:cNvSpPr txBox="1"/>
          <p:nvPr/>
        </p:nvSpPr>
        <p:spPr>
          <a:xfrm>
            <a:off x="13009852" y="21945600"/>
            <a:ext cx="381000" cy="400110"/>
          </a:xfrm>
          <a:prstGeom prst="rect">
            <a:avLst/>
          </a:prstGeom>
          <a:noFill/>
        </p:spPr>
        <p:txBody>
          <a:bodyPr wrap="square" rtlCol="0">
            <a:spAutoFit/>
          </a:bodyPr>
          <a:lstStyle/>
          <a:p>
            <a:r>
              <a:rPr lang="en-US" sz="2000" dirty="0">
                <a:solidFill>
                  <a:srgbClr val="FF0000"/>
                </a:solidFill>
              </a:rPr>
              <a:t>a</a:t>
            </a:r>
          </a:p>
        </p:txBody>
      </p:sp>
      <p:sp>
        <p:nvSpPr>
          <p:cNvPr id="81" name="TextBox 80"/>
          <p:cNvSpPr txBox="1"/>
          <p:nvPr/>
        </p:nvSpPr>
        <p:spPr>
          <a:xfrm>
            <a:off x="13157030" y="21779465"/>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82" name="TextBox 81"/>
          <p:cNvSpPr txBox="1"/>
          <p:nvPr/>
        </p:nvSpPr>
        <p:spPr>
          <a:xfrm>
            <a:off x="14173200" y="22345710"/>
            <a:ext cx="266700" cy="400110"/>
          </a:xfrm>
          <a:prstGeom prst="rect">
            <a:avLst/>
          </a:prstGeom>
          <a:noFill/>
        </p:spPr>
        <p:txBody>
          <a:bodyPr wrap="square" rtlCol="0">
            <a:spAutoFit/>
          </a:bodyPr>
          <a:lstStyle/>
          <a:p>
            <a:r>
              <a:rPr lang="en-US" sz="2000" dirty="0" smtClean="0">
                <a:solidFill>
                  <a:srgbClr val="FF0000"/>
                </a:solidFill>
              </a:rPr>
              <a:t>b</a:t>
            </a:r>
            <a:endParaRPr lang="en-US" sz="2000" dirty="0">
              <a:solidFill>
                <a:srgbClr val="FF0000"/>
              </a:solidFill>
            </a:endParaRPr>
          </a:p>
        </p:txBody>
      </p:sp>
      <p:sp>
        <p:nvSpPr>
          <p:cNvPr id="83" name="TextBox 82"/>
          <p:cNvSpPr txBox="1"/>
          <p:nvPr/>
        </p:nvSpPr>
        <p:spPr>
          <a:xfrm rot="16200000">
            <a:off x="14439900" y="20676609"/>
            <a:ext cx="1066800" cy="400110"/>
          </a:xfrm>
          <a:prstGeom prst="rect">
            <a:avLst/>
          </a:prstGeom>
          <a:noFill/>
        </p:spPr>
        <p:txBody>
          <a:bodyPr wrap="square" rtlCol="0">
            <a:spAutoFit/>
          </a:bodyPr>
          <a:lstStyle/>
          <a:p>
            <a:r>
              <a:rPr lang="en-US" sz="2000" dirty="0" smtClean="0">
                <a:solidFill>
                  <a:srgbClr val="FF0000"/>
                </a:solidFill>
              </a:rPr>
              <a:t>water</a:t>
            </a:r>
            <a:endParaRPr lang="en-US" sz="2000" dirty="0">
              <a:solidFill>
                <a:srgbClr val="FF0000"/>
              </a:solidFill>
            </a:endParaRPr>
          </a:p>
        </p:txBody>
      </p:sp>
      <p:sp>
        <p:nvSpPr>
          <p:cNvPr id="84" name="TextBox 83"/>
          <p:cNvSpPr txBox="1"/>
          <p:nvPr/>
        </p:nvSpPr>
        <p:spPr>
          <a:xfrm rot="16200000">
            <a:off x="22145655" y="22512920"/>
            <a:ext cx="1066800" cy="400110"/>
          </a:xfrm>
          <a:prstGeom prst="rect">
            <a:avLst/>
          </a:prstGeom>
          <a:noFill/>
        </p:spPr>
        <p:txBody>
          <a:bodyPr wrap="square" rtlCol="0">
            <a:spAutoFit/>
          </a:bodyPr>
          <a:lstStyle/>
          <a:p>
            <a:r>
              <a:rPr lang="en-US" sz="2000" dirty="0" smtClean="0">
                <a:solidFill>
                  <a:srgbClr val="FF0000"/>
                </a:solidFill>
              </a:rPr>
              <a:t>water</a:t>
            </a:r>
            <a:endParaRPr lang="en-US" sz="2000" dirty="0">
              <a:solidFill>
                <a:srgbClr val="FF0000"/>
              </a:solidFill>
            </a:endParaRPr>
          </a:p>
        </p:txBody>
      </p:sp>
      <p:sp>
        <p:nvSpPr>
          <p:cNvPr id="85" name="TextBox 84"/>
          <p:cNvSpPr txBox="1"/>
          <p:nvPr/>
        </p:nvSpPr>
        <p:spPr>
          <a:xfrm>
            <a:off x="22079622" y="22633266"/>
            <a:ext cx="381000" cy="400110"/>
          </a:xfrm>
          <a:prstGeom prst="rect">
            <a:avLst/>
          </a:prstGeom>
          <a:noFill/>
        </p:spPr>
        <p:txBody>
          <a:bodyPr wrap="square" rtlCol="0">
            <a:spAutoFit/>
          </a:bodyPr>
          <a:lstStyle/>
          <a:p>
            <a:r>
              <a:rPr lang="en-US" sz="2000" dirty="0">
                <a:solidFill>
                  <a:srgbClr val="FF0000"/>
                </a:solidFill>
              </a:rPr>
              <a:t>b</a:t>
            </a:r>
          </a:p>
        </p:txBody>
      </p:sp>
      <p:sp>
        <p:nvSpPr>
          <p:cNvPr id="86" name="TextBox 85"/>
          <p:cNvSpPr txBox="1"/>
          <p:nvPr/>
        </p:nvSpPr>
        <p:spPr>
          <a:xfrm>
            <a:off x="21940581" y="20055477"/>
            <a:ext cx="381000" cy="400110"/>
          </a:xfrm>
          <a:prstGeom prst="rect">
            <a:avLst/>
          </a:prstGeom>
          <a:noFill/>
        </p:spPr>
        <p:txBody>
          <a:bodyPr wrap="square" rtlCol="0">
            <a:spAutoFit/>
          </a:bodyPr>
          <a:lstStyle/>
          <a:p>
            <a:r>
              <a:rPr lang="en-US" sz="2000" dirty="0" smtClean="0">
                <a:solidFill>
                  <a:srgbClr val="FF0000"/>
                </a:solidFill>
              </a:rPr>
              <a:t>d</a:t>
            </a:r>
            <a:endParaRPr lang="en-US" sz="2000" dirty="0">
              <a:solidFill>
                <a:srgbClr val="FF0000"/>
              </a:solidFill>
            </a:endParaRPr>
          </a:p>
        </p:txBody>
      </p:sp>
      <p:sp>
        <p:nvSpPr>
          <p:cNvPr id="87" name="TextBox 86"/>
          <p:cNvSpPr txBox="1"/>
          <p:nvPr/>
        </p:nvSpPr>
        <p:spPr>
          <a:xfrm>
            <a:off x="21304713" y="22194683"/>
            <a:ext cx="381000" cy="400110"/>
          </a:xfrm>
          <a:prstGeom prst="rect">
            <a:avLst/>
          </a:prstGeom>
          <a:noFill/>
        </p:spPr>
        <p:txBody>
          <a:bodyPr wrap="square" rtlCol="0">
            <a:spAutoFit/>
          </a:bodyPr>
          <a:lstStyle/>
          <a:p>
            <a:r>
              <a:rPr lang="en-US" sz="2000" dirty="0" smtClean="0">
                <a:solidFill>
                  <a:srgbClr val="FF0000"/>
                </a:solidFill>
              </a:rPr>
              <a:t>a</a:t>
            </a:r>
            <a:endParaRPr lang="en-US" sz="2000" dirty="0">
              <a:solidFill>
                <a:srgbClr val="FF0000"/>
              </a:solidFill>
            </a:endParaRPr>
          </a:p>
        </p:txBody>
      </p:sp>
      <p:sp>
        <p:nvSpPr>
          <p:cNvPr id="88" name="TextBox 87"/>
          <p:cNvSpPr txBox="1"/>
          <p:nvPr/>
        </p:nvSpPr>
        <p:spPr>
          <a:xfrm>
            <a:off x="20773034" y="21945600"/>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90" name="TextBox 89"/>
          <p:cNvSpPr txBox="1"/>
          <p:nvPr/>
        </p:nvSpPr>
        <p:spPr>
          <a:xfrm rot="16200000">
            <a:off x="17091378" y="21702346"/>
            <a:ext cx="2051475" cy="400110"/>
          </a:xfrm>
          <a:prstGeom prst="rect">
            <a:avLst/>
          </a:prstGeom>
          <a:noFill/>
        </p:spPr>
        <p:txBody>
          <a:bodyPr wrap="square" rtlCol="0">
            <a:spAutoFit/>
          </a:bodyPr>
          <a:lstStyle/>
          <a:p>
            <a:r>
              <a:rPr lang="en-US" sz="2000" dirty="0" smtClean="0">
                <a:solidFill>
                  <a:srgbClr val="FF0000"/>
                </a:solidFill>
              </a:rPr>
              <a:t>chloroform</a:t>
            </a:r>
            <a:endParaRPr lang="en-US" sz="2000" dirty="0">
              <a:solidFill>
                <a:srgbClr val="FF0000"/>
              </a:solidFill>
            </a:endParaRPr>
          </a:p>
        </p:txBody>
      </p:sp>
      <p:sp>
        <p:nvSpPr>
          <p:cNvPr id="91" name="TextBox 90"/>
          <p:cNvSpPr txBox="1"/>
          <p:nvPr/>
        </p:nvSpPr>
        <p:spPr>
          <a:xfrm rot="16200000">
            <a:off x="9607149" y="21544958"/>
            <a:ext cx="2051475" cy="400110"/>
          </a:xfrm>
          <a:prstGeom prst="rect">
            <a:avLst/>
          </a:prstGeom>
          <a:noFill/>
        </p:spPr>
        <p:txBody>
          <a:bodyPr wrap="square" rtlCol="0">
            <a:spAutoFit/>
          </a:bodyPr>
          <a:lstStyle/>
          <a:p>
            <a:r>
              <a:rPr lang="en-US" sz="2000" dirty="0" smtClean="0">
                <a:solidFill>
                  <a:srgbClr val="FF0000"/>
                </a:solidFill>
              </a:rPr>
              <a:t>chloroform</a:t>
            </a:r>
            <a:endParaRPr lang="en-US" sz="2000" dirty="0">
              <a:solidFill>
                <a:srgbClr val="FF0000"/>
              </a:solidFill>
            </a:endParaRPr>
          </a:p>
        </p:txBody>
      </p:sp>
      <p:sp>
        <p:nvSpPr>
          <p:cNvPr id="92" name="TextBox 91"/>
          <p:cNvSpPr txBox="1"/>
          <p:nvPr/>
        </p:nvSpPr>
        <p:spPr>
          <a:xfrm rot="16200000">
            <a:off x="20934582" y="26356936"/>
            <a:ext cx="1066800" cy="400110"/>
          </a:xfrm>
          <a:prstGeom prst="rect">
            <a:avLst/>
          </a:prstGeom>
          <a:noFill/>
        </p:spPr>
        <p:txBody>
          <a:bodyPr wrap="square" rtlCol="0">
            <a:spAutoFit/>
          </a:bodyPr>
          <a:lstStyle/>
          <a:p>
            <a:r>
              <a:rPr lang="en-US" sz="2000" dirty="0" smtClean="0">
                <a:solidFill>
                  <a:srgbClr val="FF0000"/>
                </a:solidFill>
              </a:rPr>
              <a:t>water</a:t>
            </a:r>
            <a:endParaRPr lang="en-US" sz="2000" dirty="0">
              <a:solidFill>
                <a:srgbClr val="FF0000"/>
              </a:solidFill>
            </a:endParaRPr>
          </a:p>
        </p:txBody>
      </p:sp>
      <p:pic>
        <p:nvPicPr>
          <p:cNvPr id="1660" name="Picture 636"/>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9846058" y="24662207"/>
            <a:ext cx="7618874" cy="5507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5" name="Object 94"/>
          <p:cNvGraphicFramePr>
            <a:graphicFrameLocks noChangeAspect="1"/>
          </p:cNvGraphicFramePr>
          <p:nvPr>
            <p:extLst>
              <p:ext uri="{D42A27DB-BD31-4B8C-83A1-F6EECF244321}">
                <p14:modId xmlns:p14="http://schemas.microsoft.com/office/powerpoint/2010/main" val="2938092258"/>
              </p:ext>
            </p:extLst>
          </p:nvPr>
        </p:nvGraphicFramePr>
        <p:xfrm>
          <a:off x="10515600" y="25266628"/>
          <a:ext cx="1200151" cy="1163109"/>
        </p:xfrm>
        <a:graphic>
          <a:graphicData uri="http://schemas.openxmlformats.org/presentationml/2006/ole">
            <mc:AlternateContent xmlns:mc="http://schemas.openxmlformats.org/markup-compatibility/2006">
              <mc:Choice xmlns:v="urn:schemas-microsoft-com:vml" Requires="v">
                <p:oleObj spid="_x0000_s2072" name="CS ChemDraw Drawing" r:id="rId23" imgW="514777" imgH="498027" progId="ChemDraw.Document.6.0">
                  <p:embed/>
                </p:oleObj>
              </mc:Choice>
              <mc:Fallback>
                <p:oleObj name="CS ChemDraw Drawing" r:id="rId23" imgW="514777" imgH="498027" progId="ChemDraw.Document.6.0">
                  <p:embed/>
                  <p:pic>
                    <p:nvPicPr>
                      <p:cNvPr id="0" name=""/>
                      <p:cNvPicPr/>
                      <p:nvPr/>
                    </p:nvPicPr>
                    <p:blipFill>
                      <a:blip r:embed="rId24"/>
                      <a:stretch>
                        <a:fillRect/>
                      </a:stretch>
                    </p:blipFill>
                    <p:spPr>
                      <a:xfrm>
                        <a:off x="10515600" y="25266628"/>
                        <a:ext cx="1200151" cy="1163109"/>
                      </a:xfrm>
                      <a:prstGeom prst="rect">
                        <a:avLst/>
                      </a:prstGeom>
                    </p:spPr>
                  </p:pic>
                </p:oleObj>
              </mc:Fallback>
            </mc:AlternateContent>
          </a:graphicData>
        </a:graphic>
      </p:graphicFrame>
      <p:sp>
        <p:nvSpPr>
          <p:cNvPr id="96" name="TextBox 95"/>
          <p:cNvSpPr txBox="1"/>
          <p:nvPr/>
        </p:nvSpPr>
        <p:spPr>
          <a:xfrm>
            <a:off x="10134600" y="25450800"/>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97" name="TextBox 96"/>
          <p:cNvSpPr txBox="1"/>
          <p:nvPr/>
        </p:nvSpPr>
        <p:spPr>
          <a:xfrm>
            <a:off x="10134600" y="26070654"/>
            <a:ext cx="381000" cy="400110"/>
          </a:xfrm>
          <a:prstGeom prst="rect">
            <a:avLst/>
          </a:prstGeom>
          <a:noFill/>
        </p:spPr>
        <p:txBody>
          <a:bodyPr wrap="square" rtlCol="0">
            <a:spAutoFit/>
          </a:bodyPr>
          <a:lstStyle/>
          <a:p>
            <a:r>
              <a:rPr lang="en-US" sz="2000" dirty="0" smtClean="0">
                <a:solidFill>
                  <a:srgbClr val="FF0000"/>
                </a:solidFill>
              </a:rPr>
              <a:t>b</a:t>
            </a:r>
            <a:endParaRPr lang="en-US" sz="2000" dirty="0">
              <a:solidFill>
                <a:srgbClr val="FF0000"/>
              </a:solidFill>
            </a:endParaRPr>
          </a:p>
        </p:txBody>
      </p:sp>
      <p:sp>
        <p:nvSpPr>
          <p:cNvPr id="98" name="TextBox 97"/>
          <p:cNvSpPr txBox="1"/>
          <p:nvPr/>
        </p:nvSpPr>
        <p:spPr>
          <a:xfrm>
            <a:off x="10820400" y="26429737"/>
            <a:ext cx="381000" cy="400110"/>
          </a:xfrm>
          <a:prstGeom prst="rect">
            <a:avLst/>
          </a:prstGeom>
          <a:noFill/>
        </p:spPr>
        <p:txBody>
          <a:bodyPr wrap="square" rtlCol="0">
            <a:spAutoFit/>
          </a:bodyPr>
          <a:lstStyle/>
          <a:p>
            <a:r>
              <a:rPr lang="en-US" sz="2000" dirty="0">
                <a:solidFill>
                  <a:srgbClr val="FF0000"/>
                </a:solidFill>
              </a:rPr>
              <a:t>a</a:t>
            </a:r>
          </a:p>
        </p:txBody>
      </p:sp>
      <p:sp>
        <p:nvSpPr>
          <p:cNvPr id="99" name="TextBox 98"/>
          <p:cNvSpPr txBox="1"/>
          <p:nvPr/>
        </p:nvSpPr>
        <p:spPr>
          <a:xfrm>
            <a:off x="11715751" y="26070654"/>
            <a:ext cx="381000" cy="400110"/>
          </a:xfrm>
          <a:prstGeom prst="rect">
            <a:avLst/>
          </a:prstGeom>
          <a:noFill/>
        </p:spPr>
        <p:txBody>
          <a:bodyPr wrap="square" rtlCol="0">
            <a:spAutoFit/>
          </a:bodyPr>
          <a:lstStyle/>
          <a:p>
            <a:r>
              <a:rPr lang="en-US" sz="2000" dirty="0">
                <a:solidFill>
                  <a:srgbClr val="FF0000"/>
                </a:solidFill>
              </a:rPr>
              <a:t>d</a:t>
            </a:r>
          </a:p>
        </p:txBody>
      </p:sp>
      <p:sp>
        <p:nvSpPr>
          <p:cNvPr id="100" name="TextBox 99"/>
          <p:cNvSpPr txBox="1"/>
          <p:nvPr/>
        </p:nvSpPr>
        <p:spPr>
          <a:xfrm rot="16200000">
            <a:off x="13300982" y="27507082"/>
            <a:ext cx="1066800" cy="400110"/>
          </a:xfrm>
          <a:prstGeom prst="rect">
            <a:avLst/>
          </a:prstGeom>
          <a:noFill/>
        </p:spPr>
        <p:txBody>
          <a:bodyPr wrap="square" rtlCol="0">
            <a:spAutoFit/>
          </a:bodyPr>
          <a:lstStyle/>
          <a:p>
            <a:r>
              <a:rPr lang="en-US" sz="2000" dirty="0" smtClean="0">
                <a:solidFill>
                  <a:srgbClr val="FF0000"/>
                </a:solidFill>
              </a:rPr>
              <a:t>water</a:t>
            </a:r>
            <a:endParaRPr lang="en-US" sz="2000" dirty="0">
              <a:solidFill>
                <a:srgbClr val="FF0000"/>
              </a:solidFill>
            </a:endParaRPr>
          </a:p>
        </p:txBody>
      </p:sp>
      <p:sp>
        <p:nvSpPr>
          <p:cNvPr id="101" name="TextBox 100"/>
          <p:cNvSpPr txBox="1"/>
          <p:nvPr/>
        </p:nvSpPr>
        <p:spPr>
          <a:xfrm rot="16200000">
            <a:off x="13708128" y="26768291"/>
            <a:ext cx="1354142" cy="400110"/>
          </a:xfrm>
          <a:prstGeom prst="rect">
            <a:avLst/>
          </a:prstGeom>
          <a:noFill/>
        </p:spPr>
        <p:txBody>
          <a:bodyPr wrap="square" rtlCol="0">
            <a:spAutoFit/>
          </a:bodyPr>
          <a:lstStyle/>
          <a:p>
            <a:r>
              <a:rPr lang="en-US" sz="2000" dirty="0" smtClean="0">
                <a:solidFill>
                  <a:srgbClr val="FF0000"/>
                </a:solidFill>
              </a:rPr>
              <a:t>methanol</a:t>
            </a:r>
            <a:endParaRPr lang="en-US" sz="2000" dirty="0">
              <a:solidFill>
                <a:srgbClr val="FF0000"/>
              </a:solidFill>
            </a:endParaRPr>
          </a:p>
        </p:txBody>
      </p:sp>
      <p:sp>
        <p:nvSpPr>
          <p:cNvPr id="102" name="TextBox 101"/>
          <p:cNvSpPr txBox="1"/>
          <p:nvPr/>
        </p:nvSpPr>
        <p:spPr>
          <a:xfrm>
            <a:off x="14439900" y="29029281"/>
            <a:ext cx="381000" cy="400110"/>
          </a:xfrm>
          <a:prstGeom prst="rect">
            <a:avLst/>
          </a:prstGeom>
          <a:noFill/>
        </p:spPr>
        <p:txBody>
          <a:bodyPr wrap="square" rtlCol="0">
            <a:spAutoFit/>
          </a:bodyPr>
          <a:lstStyle/>
          <a:p>
            <a:r>
              <a:rPr lang="en-US" sz="2000" dirty="0" smtClean="0">
                <a:solidFill>
                  <a:srgbClr val="FF0000"/>
                </a:solidFill>
              </a:rPr>
              <a:t>c</a:t>
            </a:r>
            <a:endParaRPr lang="en-US" sz="2000" dirty="0">
              <a:solidFill>
                <a:srgbClr val="FF0000"/>
              </a:solidFill>
            </a:endParaRPr>
          </a:p>
        </p:txBody>
      </p:sp>
      <p:sp>
        <p:nvSpPr>
          <p:cNvPr id="103" name="TextBox 102"/>
          <p:cNvSpPr txBox="1"/>
          <p:nvPr/>
        </p:nvSpPr>
        <p:spPr>
          <a:xfrm>
            <a:off x="14985124" y="29138938"/>
            <a:ext cx="381000" cy="400110"/>
          </a:xfrm>
          <a:prstGeom prst="rect">
            <a:avLst/>
          </a:prstGeom>
          <a:noFill/>
        </p:spPr>
        <p:txBody>
          <a:bodyPr wrap="square" rtlCol="0">
            <a:spAutoFit/>
          </a:bodyPr>
          <a:lstStyle/>
          <a:p>
            <a:r>
              <a:rPr lang="en-US" sz="2000" dirty="0" smtClean="0">
                <a:solidFill>
                  <a:srgbClr val="FF0000"/>
                </a:solidFill>
              </a:rPr>
              <a:t>b</a:t>
            </a:r>
            <a:endParaRPr lang="en-US" sz="2000" dirty="0">
              <a:solidFill>
                <a:srgbClr val="FF0000"/>
              </a:solidFill>
            </a:endParaRPr>
          </a:p>
        </p:txBody>
      </p:sp>
      <p:sp>
        <p:nvSpPr>
          <p:cNvPr id="104" name="TextBox 103"/>
          <p:cNvSpPr txBox="1"/>
          <p:nvPr/>
        </p:nvSpPr>
        <p:spPr>
          <a:xfrm>
            <a:off x="14630400" y="29102786"/>
            <a:ext cx="381000" cy="400110"/>
          </a:xfrm>
          <a:prstGeom prst="rect">
            <a:avLst/>
          </a:prstGeom>
          <a:noFill/>
        </p:spPr>
        <p:txBody>
          <a:bodyPr wrap="square" rtlCol="0">
            <a:spAutoFit/>
          </a:bodyPr>
          <a:lstStyle/>
          <a:p>
            <a:r>
              <a:rPr lang="en-US" sz="2000" dirty="0">
                <a:solidFill>
                  <a:srgbClr val="FF0000"/>
                </a:solidFill>
              </a:rPr>
              <a:t>a</a:t>
            </a:r>
          </a:p>
        </p:txBody>
      </p:sp>
      <p:sp>
        <p:nvSpPr>
          <p:cNvPr id="105" name="TextBox 104"/>
          <p:cNvSpPr txBox="1"/>
          <p:nvPr/>
        </p:nvSpPr>
        <p:spPr>
          <a:xfrm>
            <a:off x="14834696" y="28615239"/>
            <a:ext cx="381000" cy="400110"/>
          </a:xfrm>
          <a:prstGeom prst="rect">
            <a:avLst/>
          </a:prstGeom>
          <a:noFill/>
        </p:spPr>
        <p:txBody>
          <a:bodyPr wrap="square" rtlCol="0">
            <a:spAutoFit/>
          </a:bodyPr>
          <a:lstStyle/>
          <a:p>
            <a:r>
              <a:rPr lang="en-US" sz="2000" dirty="0">
                <a:solidFill>
                  <a:srgbClr val="FF0000"/>
                </a:solidFill>
              </a:rPr>
              <a:t>d</a:t>
            </a:r>
          </a:p>
        </p:txBody>
      </p:sp>
      <p:sp>
        <p:nvSpPr>
          <p:cNvPr id="106" name="TextBox 105"/>
          <p:cNvSpPr txBox="1"/>
          <p:nvPr/>
        </p:nvSpPr>
        <p:spPr>
          <a:xfrm rot="16200000">
            <a:off x="15435646" y="27507082"/>
            <a:ext cx="1354142" cy="400110"/>
          </a:xfrm>
          <a:prstGeom prst="rect">
            <a:avLst/>
          </a:prstGeom>
          <a:noFill/>
        </p:spPr>
        <p:txBody>
          <a:bodyPr wrap="square" rtlCol="0">
            <a:spAutoFit/>
          </a:bodyPr>
          <a:lstStyle/>
          <a:p>
            <a:r>
              <a:rPr lang="en-US" sz="2000" dirty="0" smtClean="0">
                <a:solidFill>
                  <a:srgbClr val="FF0000"/>
                </a:solidFill>
              </a:rPr>
              <a:t>TMS</a:t>
            </a:r>
            <a:endParaRPr lang="en-US" sz="2000" dirty="0">
              <a:solidFill>
                <a:srgbClr val="FF0000"/>
              </a:solidFill>
            </a:endParaRPr>
          </a:p>
        </p:txBody>
      </p:sp>
      <p:sp>
        <p:nvSpPr>
          <p:cNvPr id="107" name="TextBox 106"/>
          <p:cNvSpPr txBox="1"/>
          <p:nvPr/>
        </p:nvSpPr>
        <p:spPr>
          <a:xfrm rot="16200000">
            <a:off x="15598914" y="19137689"/>
            <a:ext cx="1354142" cy="400110"/>
          </a:xfrm>
          <a:prstGeom prst="rect">
            <a:avLst/>
          </a:prstGeom>
          <a:noFill/>
        </p:spPr>
        <p:txBody>
          <a:bodyPr wrap="square" rtlCol="0">
            <a:spAutoFit/>
          </a:bodyPr>
          <a:lstStyle/>
          <a:p>
            <a:r>
              <a:rPr lang="en-US" sz="2000" dirty="0" smtClean="0">
                <a:solidFill>
                  <a:srgbClr val="FF0000"/>
                </a:solidFill>
              </a:rPr>
              <a:t>TMS</a:t>
            </a:r>
            <a:endParaRPr lang="en-US" sz="2000" dirty="0">
              <a:solidFill>
                <a:srgbClr val="FF0000"/>
              </a:solidFill>
            </a:endParaRPr>
          </a:p>
        </p:txBody>
      </p:sp>
      <p:sp>
        <p:nvSpPr>
          <p:cNvPr id="108" name="TextBox 107"/>
          <p:cNvSpPr txBox="1"/>
          <p:nvPr/>
        </p:nvSpPr>
        <p:spPr>
          <a:xfrm rot="16200000">
            <a:off x="23297384" y="21698391"/>
            <a:ext cx="1354142" cy="400110"/>
          </a:xfrm>
          <a:prstGeom prst="rect">
            <a:avLst/>
          </a:prstGeom>
          <a:noFill/>
        </p:spPr>
        <p:txBody>
          <a:bodyPr wrap="square" rtlCol="0">
            <a:spAutoFit/>
          </a:bodyPr>
          <a:lstStyle/>
          <a:p>
            <a:r>
              <a:rPr lang="en-US" sz="2000" dirty="0" smtClean="0">
                <a:solidFill>
                  <a:srgbClr val="FF0000"/>
                </a:solidFill>
              </a:rPr>
              <a:t>TMS</a:t>
            </a:r>
            <a:endParaRPr lang="en-US" sz="2000" dirty="0">
              <a:solidFill>
                <a:srgbClr val="FF0000"/>
              </a:solidFill>
            </a:endParaRPr>
          </a:p>
        </p:txBody>
      </p:sp>
      <p:sp>
        <p:nvSpPr>
          <p:cNvPr id="109" name="TextBox 108"/>
          <p:cNvSpPr txBox="1"/>
          <p:nvPr/>
        </p:nvSpPr>
        <p:spPr>
          <a:xfrm rot="16200000">
            <a:off x="23097329" y="27695188"/>
            <a:ext cx="1354142" cy="400110"/>
          </a:xfrm>
          <a:prstGeom prst="rect">
            <a:avLst/>
          </a:prstGeom>
          <a:noFill/>
        </p:spPr>
        <p:txBody>
          <a:bodyPr wrap="square" rtlCol="0">
            <a:spAutoFit/>
          </a:bodyPr>
          <a:lstStyle/>
          <a:p>
            <a:r>
              <a:rPr lang="en-US" sz="2000" dirty="0" smtClean="0">
                <a:solidFill>
                  <a:srgbClr val="FF0000"/>
                </a:solidFill>
              </a:rPr>
              <a:t>TMS</a:t>
            </a:r>
            <a:endParaRPr lang="en-US" sz="2000" dirty="0">
              <a:solidFill>
                <a:srgbClr val="FF0000"/>
              </a:solidFill>
            </a:endParaRPr>
          </a:p>
        </p:txBody>
      </p:sp>
      <p:sp>
        <p:nvSpPr>
          <p:cNvPr id="110" name="TextBox 109"/>
          <p:cNvSpPr txBox="1"/>
          <p:nvPr/>
        </p:nvSpPr>
        <p:spPr>
          <a:xfrm rot="16200000">
            <a:off x="21593051" y="27702635"/>
            <a:ext cx="1354142" cy="400110"/>
          </a:xfrm>
          <a:prstGeom prst="rect">
            <a:avLst/>
          </a:prstGeom>
          <a:noFill/>
        </p:spPr>
        <p:txBody>
          <a:bodyPr wrap="square" rtlCol="0">
            <a:spAutoFit/>
          </a:bodyPr>
          <a:lstStyle/>
          <a:p>
            <a:r>
              <a:rPr lang="en-US" sz="2000" dirty="0" smtClean="0">
                <a:solidFill>
                  <a:srgbClr val="FF0000"/>
                </a:solidFill>
              </a:rPr>
              <a:t>methanol</a:t>
            </a:r>
            <a:endParaRPr lang="en-US" sz="2000" dirty="0">
              <a:solidFill>
                <a:srgbClr val="FF0000"/>
              </a:solidFill>
            </a:endParaRPr>
          </a:p>
        </p:txBody>
      </p:sp>
      <p:sp>
        <p:nvSpPr>
          <p:cNvPr id="111" name="TextBox 110"/>
          <p:cNvSpPr txBox="1"/>
          <p:nvPr/>
        </p:nvSpPr>
        <p:spPr>
          <a:xfrm rot="16200000">
            <a:off x="21263510" y="28481153"/>
            <a:ext cx="1354142" cy="400110"/>
          </a:xfrm>
          <a:prstGeom prst="rect">
            <a:avLst/>
          </a:prstGeom>
          <a:noFill/>
        </p:spPr>
        <p:txBody>
          <a:bodyPr wrap="square" rtlCol="0">
            <a:spAutoFit/>
          </a:bodyPr>
          <a:lstStyle/>
          <a:p>
            <a:r>
              <a:rPr lang="en-US" sz="2000" dirty="0" smtClean="0">
                <a:solidFill>
                  <a:srgbClr val="FF0000"/>
                </a:solidFill>
              </a:rPr>
              <a:t>ethanol</a:t>
            </a:r>
            <a:endParaRPr lang="en-US" sz="2000" dirty="0">
              <a:solidFill>
                <a:srgbClr val="FF0000"/>
              </a:solidFill>
            </a:endParaRPr>
          </a:p>
        </p:txBody>
      </p:sp>
      <p:sp>
        <p:nvSpPr>
          <p:cNvPr id="112" name="TextBox 111"/>
          <p:cNvSpPr txBox="1"/>
          <p:nvPr/>
        </p:nvSpPr>
        <p:spPr>
          <a:xfrm rot="16200000">
            <a:off x="22535384" y="28538006"/>
            <a:ext cx="1354142" cy="400110"/>
          </a:xfrm>
          <a:prstGeom prst="rect">
            <a:avLst/>
          </a:prstGeom>
          <a:noFill/>
        </p:spPr>
        <p:txBody>
          <a:bodyPr wrap="square" rtlCol="0">
            <a:spAutoFit/>
          </a:bodyPr>
          <a:lstStyle/>
          <a:p>
            <a:r>
              <a:rPr lang="en-US" sz="2000" dirty="0" smtClean="0">
                <a:solidFill>
                  <a:srgbClr val="FF0000"/>
                </a:solidFill>
              </a:rPr>
              <a:t>ethanol</a:t>
            </a:r>
            <a:endParaRPr lang="en-US" sz="2000" dirty="0">
              <a:solidFill>
                <a:srgbClr val="FF0000"/>
              </a:solidFill>
            </a:endParaRPr>
          </a:p>
        </p:txBody>
      </p:sp>
      <p:sp>
        <p:nvSpPr>
          <p:cNvPr id="113" name="TextBox 112"/>
          <p:cNvSpPr txBox="1"/>
          <p:nvPr/>
        </p:nvSpPr>
        <p:spPr>
          <a:xfrm>
            <a:off x="22245381" y="28995167"/>
            <a:ext cx="381000" cy="400110"/>
          </a:xfrm>
          <a:prstGeom prst="rect">
            <a:avLst/>
          </a:prstGeom>
          <a:noFill/>
        </p:spPr>
        <p:txBody>
          <a:bodyPr wrap="square" rtlCol="0">
            <a:spAutoFit/>
          </a:bodyPr>
          <a:lstStyle/>
          <a:p>
            <a:r>
              <a:rPr lang="en-US" sz="2000" dirty="0">
                <a:solidFill>
                  <a:srgbClr val="FF0000"/>
                </a:solidFill>
              </a:rPr>
              <a:t>a</a:t>
            </a:r>
          </a:p>
        </p:txBody>
      </p:sp>
      <p:sp>
        <p:nvSpPr>
          <p:cNvPr id="114" name="TextBox 113"/>
          <p:cNvSpPr txBox="1"/>
          <p:nvPr/>
        </p:nvSpPr>
        <p:spPr>
          <a:xfrm>
            <a:off x="22498110" y="28902731"/>
            <a:ext cx="381000" cy="400110"/>
          </a:xfrm>
          <a:prstGeom prst="rect">
            <a:avLst/>
          </a:prstGeom>
          <a:noFill/>
        </p:spPr>
        <p:txBody>
          <a:bodyPr wrap="square" rtlCol="0">
            <a:spAutoFit/>
          </a:bodyPr>
          <a:lstStyle/>
          <a:p>
            <a:r>
              <a:rPr lang="en-US" sz="2000" dirty="0">
                <a:solidFill>
                  <a:srgbClr val="FF0000"/>
                </a:solidFill>
              </a:rPr>
              <a:t>d</a:t>
            </a:r>
          </a:p>
        </p:txBody>
      </p:sp>
      <p:sp>
        <p:nvSpPr>
          <p:cNvPr id="115" name="TextBox 114"/>
          <p:cNvSpPr txBox="1"/>
          <p:nvPr/>
        </p:nvSpPr>
        <p:spPr>
          <a:xfrm>
            <a:off x="19011900" y="24812573"/>
            <a:ext cx="381000" cy="400110"/>
          </a:xfrm>
          <a:prstGeom prst="rect">
            <a:avLst/>
          </a:prstGeom>
          <a:noFill/>
        </p:spPr>
        <p:txBody>
          <a:bodyPr wrap="square" rtlCol="0">
            <a:spAutoFit/>
          </a:bodyPr>
          <a:lstStyle/>
          <a:p>
            <a:r>
              <a:rPr lang="en-US" sz="2000" dirty="0">
                <a:solidFill>
                  <a:srgbClr val="FF0000"/>
                </a:solidFill>
              </a:rPr>
              <a:t>f</a:t>
            </a:r>
          </a:p>
        </p:txBody>
      </p:sp>
      <p:pic>
        <p:nvPicPr>
          <p:cNvPr id="1825" name="Picture 801" descr="C:\Users\Erin\Downloads\LeftStackedBlueDigital_RGB.png"/>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339900" y="1150602"/>
            <a:ext cx="5326513" cy="1582446"/>
          </a:xfrm>
          <a:prstGeom prst="rect">
            <a:avLst/>
          </a:prstGeom>
          <a:noFill/>
          <a:extLst>
            <a:ext uri="{909E8E84-426E-40DD-AFC4-6F175D3DCCD1}">
              <a14:hiddenFill xmlns:a14="http://schemas.microsoft.com/office/drawing/2010/main">
                <a:solidFill>
                  <a:srgbClr val="FFFFFF"/>
                </a:solidFill>
              </a14:hiddenFill>
            </a:ext>
          </a:extLst>
        </p:spPr>
      </p:pic>
      <p:pic>
        <p:nvPicPr>
          <p:cNvPr id="1896" name="Picture 872" descr="C:\Users\Erin\Downloads\ceps_stacked-blue-web-hr.png"/>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31589407" y="1150602"/>
            <a:ext cx="5500943" cy="222860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7036894" y="15578627"/>
            <a:ext cx="8032773" cy="1661993"/>
          </a:xfrm>
          <a:prstGeom prst="rect">
            <a:avLst/>
          </a:prstGeom>
          <a:noFill/>
        </p:spPr>
        <p:txBody>
          <a:bodyPr wrap="square" rtlCol="0">
            <a:spAutoFit/>
          </a:bodyPr>
          <a:lstStyle/>
          <a:p>
            <a:pPr algn="just"/>
            <a:r>
              <a:rPr lang="en-US" sz="3400" b="1" dirty="0">
                <a:latin typeface="+mn-lt"/>
                <a:cs typeface="Calibri"/>
              </a:rPr>
              <a:t>Scheme 3 </a:t>
            </a:r>
            <a:r>
              <a:rPr lang="en-US" sz="3400" dirty="0">
                <a:latin typeface="+mn-lt"/>
                <a:cs typeface="Calibri"/>
              </a:rPr>
              <a:t>The route of synthesis described by</a:t>
            </a:r>
            <a:r>
              <a:rPr lang="en-US" sz="3400" dirty="0">
                <a:latin typeface="+mn-lt"/>
              </a:rPr>
              <a:t> </a:t>
            </a:r>
            <a:r>
              <a:rPr lang="en-US" sz="3400" dirty="0" err="1">
                <a:latin typeface="+mn-lt"/>
              </a:rPr>
              <a:t>Plumere</a:t>
            </a:r>
            <a:r>
              <a:rPr lang="en-US" sz="3400" dirty="0">
                <a:latin typeface="+mn-lt"/>
              </a:rPr>
              <a:t>, N. et al.</a:t>
            </a:r>
            <a:r>
              <a:rPr lang="en-US" sz="3400" baseline="30000" dirty="0">
                <a:latin typeface="+mn-lt"/>
                <a:cs typeface="Calibri"/>
              </a:rPr>
              <a:t> 3</a:t>
            </a:r>
            <a:r>
              <a:rPr lang="en-US" sz="3400" dirty="0">
                <a:latin typeface="+mn-lt"/>
                <a:cs typeface="Calibri"/>
              </a:rPr>
              <a:t> </a:t>
            </a:r>
            <a:endParaRPr lang="en-US" sz="3400" b="1" dirty="0">
              <a:latin typeface="+mn-lt"/>
              <a:cs typeface="Calibri"/>
            </a:endParaRPr>
          </a:p>
          <a:p>
            <a:endParaRPr lang="en-US" sz="3400" dirty="0">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20068</TotalTime>
  <Words>888</Words>
  <Application>Microsoft Office PowerPoint</Application>
  <PresentationFormat>Custom</PresentationFormat>
  <Paragraphs>222</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Synthesis of Hydrogels for the Protection of Phosphorene</vt:lpstr>
    </vt:vector>
  </TitlesOfParts>
  <Company>University of Delaware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Erin</cp:lastModifiedBy>
  <cp:revision>577</cp:revision>
  <cp:lastPrinted>2015-06-11T14:43:43Z</cp:lastPrinted>
  <dcterms:created xsi:type="dcterms:W3CDTF">2010-10-29T16:31:11Z</dcterms:created>
  <dcterms:modified xsi:type="dcterms:W3CDTF">2017-04-18T15:11:23Z</dcterms:modified>
</cp:coreProperties>
</file>