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49377600" cy="329184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CCCCCC"/>
    <a:srgbClr val="999999"/>
    <a:srgbClr val="FF9900"/>
    <a:srgbClr val="990000"/>
    <a:srgbClr val="000050"/>
    <a:srgbClr val="00126A"/>
    <a:srgbClr val="0033CC"/>
    <a:srgbClr val="000622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2413" autoAdjust="0"/>
    <p:restoredTop sz="94364" autoAdjust="0"/>
  </p:normalViewPr>
  <p:slideViewPr>
    <p:cSldViewPr>
      <p:cViewPr>
        <p:scale>
          <a:sx n="50" d="100"/>
          <a:sy n="50" d="100"/>
        </p:scale>
        <p:origin x="-80" y="816"/>
      </p:cViewPr>
      <p:guideLst>
        <p:guide orient="horz" pos="10368"/>
        <p:guide pos="1555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handoutMaster" Target="handoutMasters/handoutMaster1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08438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56220B-F7D1-4204-BD33-CADCA19C51D1}" type="datetimeFigureOut">
              <a:rPr lang="en-US"/>
              <a:t>4/18/17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1169988"/>
            <a:ext cx="4740275" cy="3160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8025" y="4505325"/>
            <a:ext cx="5661025" cy="36877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93175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08438" y="8893175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CDDA12-D10A-47D2-9411-D3470D8506A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126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CDDA12-D10A-47D2-9411-D3470D8506AF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6336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04036" y="10226675"/>
            <a:ext cx="41969531" cy="70548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06284" y="18653125"/>
            <a:ext cx="34565034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0487" y="21153441"/>
            <a:ext cx="4197131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00487" y="13952538"/>
            <a:ext cx="4197131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68168" y="7680325"/>
            <a:ext cx="22134909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74527" y="7680325"/>
            <a:ext cx="22134909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68165" y="7369178"/>
            <a:ext cx="21817013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68165" y="10439400"/>
            <a:ext cx="21817013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5083493" y="7369178"/>
            <a:ext cx="21825942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5083493" y="10439400"/>
            <a:ext cx="21825942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8165" y="1311275"/>
            <a:ext cx="16244888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05984" y="1311275"/>
            <a:ext cx="2760345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68165" y="6888163"/>
            <a:ext cx="16244888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7997" y="23042566"/>
            <a:ext cx="2962691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677997" y="2941638"/>
            <a:ext cx="2962691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77997" y="25763541"/>
            <a:ext cx="2962691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5799119" y="1317625"/>
            <a:ext cx="11110317" cy="280892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68166" y="1317625"/>
            <a:ext cx="33159502" cy="280892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468167" y="1317625"/>
            <a:ext cx="44441269" cy="5486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468168" y="7680326"/>
            <a:ext cx="22134909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4774527" y="7680326"/>
            <a:ext cx="22134909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468168" y="18619788"/>
            <a:ext cx="22134909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4774527" y="18619788"/>
            <a:ext cx="22134909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468563" y="1317625"/>
            <a:ext cx="44440475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468563" y="7680325"/>
            <a:ext cx="44440475" cy="2172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68563" y="29978350"/>
            <a:ext cx="1152207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6870363" y="29978350"/>
            <a:ext cx="1563687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5386963" y="29978350"/>
            <a:ext cx="1152207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25400" y="0"/>
            <a:ext cx="49377600" cy="6095999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indent="-457200" algn="l" eaLnBrk="1" hangingPunct="1"/>
            <a:r>
              <a:rPr lang="en-US" sz="10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Bullies have feelings too: The role of empathy and </a:t>
            </a:r>
            <a:br>
              <a:rPr lang="en-US" sz="10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0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self-esteem on bullying</a:t>
            </a:r>
            <a:r>
              <a:rPr lang="en-US" sz="48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8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8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8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8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Jessica </a:t>
            </a:r>
            <a:r>
              <a:rPr lang="en-US" sz="48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48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eterson and Casey Dwyer</a:t>
            </a:r>
            <a:br>
              <a:rPr lang="en-US" sz="48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8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Advisor: Ellen S. Cohn, Ph.D.</a:t>
            </a:r>
            <a:endParaRPr lang="en-US" sz="4000" i="1" dirty="0">
              <a:solidFill>
                <a:schemeClr val="bg1"/>
              </a:solidFill>
            </a:endParaRPr>
          </a:p>
        </p:txBody>
      </p:sp>
      <p:sp>
        <p:nvSpPr>
          <p:cNvPr id="2150" name="Text Box 161"/>
          <p:cNvSpPr txBox="1">
            <a:spLocks noChangeArrowheads="1"/>
          </p:cNvSpPr>
          <p:nvPr/>
        </p:nvSpPr>
        <p:spPr bwMode="auto">
          <a:xfrm>
            <a:off x="44834175" y="10275888"/>
            <a:ext cx="3429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3000" b="0">
              <a:solidFill>
                <a:schemeClr val="tx1"/>
              </a:solidFill>
            </a:endParaRPr>
          </a:p>
        </p:txBody>
      </p:sp>
      <p:sp>
        <p:nvSpPr>
          <p:cNvPr id="2151" name="Rectangle 163"/>
          <p:cNvSpPr>
            <a:spLocks noChangeArrowheads="1"/>
          </p:cNvSpPr>
          <p:nvPr/>
        </p:nvSpPr>
        <p:spPr bwMode="auto">
          <a:xfrm>
            <a:off x="609600" y="15544800"/>
            <a:ext cx="1342240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 smtClean="0">
                <a:solidFill>
                  <a:srgbClr val="CCCCCC"/>
                </a:solidFill>
                <a:latin typeface="Times New Roman"/>
                <a:cs typeface="Times New Roman"/>
              </a:rPr>
              <a:t>Hypotheses</a:t>
            </a:r>
            <a:endParaRPr lang="en-US" dirty="0">
              <a:solidFill>
                <a:schemeClr val="bg1">
                  <a:lumMod val="85000"/>
                </a:schemeClr>
              </a:solidFill>
              <a:latin typeface="Times New Roman"/>
              <a:cs typeface="Times New Roman"/>
            </a:endParaRP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15316200" y="6400800"/>
            <a:ext cx="20968668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  <a:endParaRPr lang="en-US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3" name="Rectangle 165"/>
          <p:cNvSpPr>
            <a:spLocks noChangeArrowheads="1"/>
          </p:cNvSpPr>
          <p:nvPr/>
        </p:nvSpPr>
        <p:spPr bwMode="auto">
          <a:xfrm>
            <a:off x="37261800" y="6400800"/>
            <a:ext cx="115824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Discussion</a:t>
            </a:r>
            <a:endParaRPr lang="en-US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609600" y="19507200"/>
            <a:ext cx="134112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>
                <a:solidFill>
                  <a:srgbClr val="CCCCCC"/>
                </a:solidFill>
                <a:latin typeface="Times New Roman"/>
                <a:cs typeface="Times New Roman"/>
              </a:rPr>
              <a:t>Method</a:t>
            </a: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609600" y="6400800"/>
            <a:ext cx="134112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dirty="0">
              <a:solidFill>
                <a:srgbClr val="9999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6" name="Text Box 168"/>
          <p:cNvSpPr txBox="1">
            <a:spLocks noChangeArrowheads="1"/>
          </p:cNvSpPr>
          <p:nvPr/>
        </p:nvSpPr>
        <p:spPr bwMode="auto">
          <a:xfrm>
            <a:off x="609600" y="7848600"/>
            <a:ext cx="13411200" cy="881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800000"/>
                    </a:gs>
                    <a:gs pos="50000">
                      <a:srgbClr val="A14343"/>
                    </a:gs>
                    <a:gs pos="100000">
                      <a:srgbClr val="800000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37160" tIns="68580" rIns="137160" bIns="68580" anchor="t">
            <a:spAutoFit/>
          </a:bodyPr>
          <a:lstStyle>
            <a:lvl1pPr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Aft>
                <a:spcPts val="0"/>
              </a:spcAft>
            </a:pPr>
            <a:r>
              <a:rPr lang="en-US" sz="3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Bullying</a:t>
            </a:r>
            <a:endParaRPr lang="en-US" sz="33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algn="l" eaLnBrk="1" hangingPunct="1">
              <a:spcAft>
                <a:spcPts val="0"/>
              </a:spcAft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About 49% of children in grades 4-12 reported being bullied by other students at school at least once during the past month</a:t>
            </a:r>
            <a:r>
              <a:rPr lang="en-US" sz="3300" b="0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3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71500" indent="-571500" algn="l" eaLnBrk="1" hangingPunct="1">
              <a:spcAft>
                <a:spcPts val="0"/>
              </a:spcAft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Adolescents’ definition of bullying differs, with younger students describing the nature of bullying as mean, while older students display a heightened awareness of the feelings associated with being a victim of bullying</a:t>
            </a:r>
            <a:r>
              <a:rPr lang="en-US" sz="3300" b="0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US" sz="33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hangingPunct="1">
              <a:spcAft>
                <a:spcPts val="0"/>
              </a:spcAft>
            </a:pPr>
            <a:r>
              <a:rPr lang="en-US" sz="3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Empathy</a:t>
            </a:r>
            <a:endParaRPr lang="en-US" sz="33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algn="l" eaLnBrk="1" hangingPunct="1">
              <a:spcAft>
                <a:spcPts val="0"/>
              </a:spcAft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Highly empathetic individuals are less likely to bully others</a:t>
            </a:r>
            <a:r>
              <a:rPr lang="en-US" sz="3300" b="0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71500" indent="-571500" algn="l" eaLnBrk="1" hangingPunct="1">
              <a:spcAft>
                <a:spcPts val="0"/>
              </a:spcAft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Low empathy is related to violent bullying in males and to indirect bullying by females</a:t>
            </a:r>
            <a:r>
              <a:rPr lang="en-US" sz="3300" b="0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33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hangingPunct="1">
              <a:spcAft>
                <a:spcPts val="0"/>
              </a:spcAft>
            </a:pPr>
            <a:r>
              <a:rPr lang="en-US" sz="3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Self-Esteem</a:t>
            </a:r>
          </a:p>
          <a:p>
            <a:pPr marL="571500" indent="-571500" algn="l" eaLnBrk="1" hangingPunct="1">
              <a:spcAft>
                <a:spcPts val="0"/>
              </a:spcAft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Low levels of self-esteem are associated with bullying behavior, while high levels of self-esteem are associated with defending bulled victims</a:t>
            </a:r>
            <a:r>
              <a:rPr lang="en-US" sz="3300" b="0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en-US" sz="33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algn="l" eaLnBrk="1" hangingPunct="1">
              <a:spcAft>
                <a:spcPts val="0"/>
              </a:spcAft>
              <a:buFont typeface="Arial"/>
              <a:buChar char="•"/>
            </a:pPr>
            <a:endParaRPr lang="en-US" sz="30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indent="0" algn="l" eaLnBrk="1" hangingPunct="1">
              <a:spcAft>
                <a:spcPts val="0"/>
              </a:spcAft>
            </a:pPr>
            <a:endParaRPr lang="en-US" sz="36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314450" lvl="1" indent="-571500" algn="l" eaLnBrk="1" hangingPunct="1">
              <a:spcAft>
                <a:spcPts val="0"/>
              </a:spcAft>
              <a:buFont typeface="Arial"/>
              <a:buChar char="•"/>
            </a:pPr>
            <a:endParaRPr lang="en-US" sz="36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7" name="Text Box 170"/>
          <p:cNvSpPr txBox="1">
            <a:spLocks noChangeArrowheads="1"/>
          </p:cNvSpPr>
          <p:nvPr/>
        </p:nvSpPr>
        <p:spPr bwMode="auto">
          <a:xfrm>
            <a:off x="609600" y="20878800"/>
            <a:ext cx="13422407" cy="13495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800000"/>
                    </a:gs>
                    <a:gs pos="50000">
                      <a:srgbClr val="A14343"/>
                    </a:gs>
                    <a:gs pos="100000">
                      <a:srgbClr val="800000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37160" tIns="68580" rIns="137160" bIns="68580">
            <a:spAutoFit/>
          </a:bodyPr>
          <a:lstStyle>
            <a:lvl1pPr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en-US" sz="3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Our data comes from the New Hampshire Youth Study (NHYS), a longitudinal study focusing on the reasons for adolescents’ rule violating behavior. Data presented was collected over the course of two years.</a:t>
            </a:r>
          </a:p>
          <a:p>
            <a:pPr marL="1314450" lvl="1" indent="-571500" algn="l" eaLnBrk="1" hangingPunct="1"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Spring of 2007 (T2)</a:t>
            </a:r>
          </a:p>
          <a:p>
            <a:pPr marL="1314450" lvl="1" indent="-571500" algn="l" eaLnBrk="1" hangingPunct="1"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Spring of 2009 (T3)</a:t>
            </a:r>
            <a:endParaRPr lang="en-US" sz="33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hangingPunct="1"/>
            <a:r>
              <a:rPr lang="en-US" sz="3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Participants</a:t>
            </a:r>
          </a:p>
          <a:p>
            <a:pPr algn="l" eaLnBrk="1" hangingPunct="1"/>
            <a:r>
              <a:rPr lang="en-US" sz="3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 = 672 61.6% female, 38.4% male</a:t>
            </a:r>
          </a:p>
          <a:p>
            <a:pPr algn="l" eaLnBrk="1" hangingPunct="1"/>
            <a:r>
              <a:rPr lang="en-US" sz="3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Measures</a:t>
            </a:r>
          </a:p>
          <a:p>
            <a:pPr marL="571500" indent="-571500" algn="l" eaLnBrk="1" hangingPunct="1"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Empathy (T2)</a:t>
            </a:r>
          </a:p>
          <a:p>
            <a:pPr marL="1314450" lvl="1" indent="-571500" algn="l" eaLnBrk="1" hangingPunct="1"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Asked participants to rate how much they agree with a statement on a scale of 0 (strongly disagree) to 3 (strongly agree)</a:t>
            </a:r>
          </a:p>
          <a:p>
            <a:pPr marL="2171700" lvl="3" indent="-571500" algn="l" eaLnBrk="1" hangingPunct="1">
              <a:buFont typeface="Arial"/>
              <a:buChar char="•"/>
            </a:pPr>
            <a:r>
              <a:rPr lang="en-US" sz="3300" b="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Other people’s sadness does not disturb me too much.</a:t>
            </a:r>
          </a:p>
          <a:p>
            <a:pPr marL="1314450" lvl="1" indent="-571500" algn="l" eaLnBrk="1" hangingPunct="1"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Mean = 1.046 (SD = .644) </a:t>
            </a:r>
            <a:r>
              <a:rPr lang="en-US" sz="33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Cronbach’s</a:t>
            </a:r>
            <a:r>
              <a:rPr lang="en-US" sz="3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alpha = .739</a:t>
            </a:r>
          </a:p>
          <a:p>
            <a:pPr marL="571500" indent="-571500" algn="l" eaLnBrk="1" hangingPunct="1"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Self-esteem (T2)</a:t>
            </a:r>
          </a:p>
          <a:p>
            <a:pPr marL="1314450" lvl="1" indent="-571500" algn="l" eaLnBrk="1" hangingPunct="1"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Asked participants to rate how much they agree with a statement on a scale of 0 (strongly disagree) to 3 (strongly agree)</a:t>
            </a:r>
          </a:p>
          <a:p>
            <a:pPr marL="2171700" lvl="3" indent="-571500" algn="l" eaLnBrk="1" hangingPunct="1">
              <a:buFont typeface="Arial"/>
              <a:buChar char="•"/>
            </a:pPr>
            <a:r>
              <a:rPr lang="en-US" sz="3300" b="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Most people do not realize how easily they can hurt my feelings.</a:t>
            </a:r>
            <a:endParaRPr lang="en-US" sz="33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314450" lvl="1" indent="-571500" algn="l" eaLnBrk="1" hangingPunct="1"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Mean = 2.218 (SD = .630) </a:t>
            </a:r>
            <a:r>
              <a:rPr lang="en-US" sz="33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Cronbach’s</a:t>
            </a:r>
            <a:r>
              <a:rPr lang="en-US" sz="3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alpha = .777</a:t>
            </a:r>
          </a:p>
          <a:p>
            <a:pPr marL="571500" indent="-571500" algn="l" eaLnBrk="1" hangingPunct="1"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Bullying (T3)</a:t>
            </a:r>
          </a:p>
          <a:p>
            <a:pPr marL="1314450" lvl="1" indent="-571500" algn="l" eaLnBrk="1" hangingPunct="1"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Asked participants to rate on a scale of 0 – 6+</a:t>
            </a:r>
          </a:p>
          <a:p>
            <a:pPr marL="2171700" lvl="3" indent="-571500" algn="l" eaLnBrk="1" hangingPunct="1">
              <a:buFont typeface="Arial"/>
              <a:buChar char="•"/>
            </a:pPr>
            <a:r>
              <a:rPr lang="en-US" sz="3300" b="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During the past 30 days, how many times did you call a kid from your school a bad name?</a:t>
            </a:r>
          </a:p>
          <a:p>
            <a:pPr marL="1314450" lvl="1" indent="-571500" algn="l" eaLnBrk="1" hangingPunct="1"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Mean = .326 (SD = .614) </a:t>
            </a:r>
            <a:r>
              <a:rPr lang="en-US" sz="33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Cronbach’s</a:t>
            </a:r>
            <a:r>
              <a:rPr lang="en-US" sz="3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alpha = .856</a:t>
            </a:r>
          </a:p>
          <a:p>
            <a:pPr marL="2171700" lvl="3" indent="-571500" algn="l" eaLnBrk="1" hangingPunct="1">
              <a:buFont typeface="Arial"/>
              <a:buChar char="•"/>
            </a:pPr>
            <a:endParaRPr lang="en-US" sz="3300" b="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171700" lvl="3" indent="-571500" algn="l" eaLnBrk="1" hangingPunct="1">
              <a:buFont typeface="Arial"/>
              <a:buChar char="•"/>
            </a:pPr>
            <a:endParaRPr lang="en-US" sz="40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171700" lvl="3" indent="-571500" algn="l" eaLnBrk="1" hangingPunct="1">
              <a:buFont typeface="Arial"/>
              <a:buChar char="•"/>
            </a:pPr>
            <a:endParaRPr lang="en-US" sz="3600" b="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8" name="Text Box 171"/>
          <p:cNvSpPr txBox="1">
            <a:spLocks noChangeArrowheads="1"/>
          </p:cNvSpPr>
          <p:nvPr/>
        </p:nvSpPr>
        <p:spPr bwMode="auto">
          <a:xfrm>
            <a:off x="533400" y="17145000"/>
            <a:ext cx="13458264" cy="3093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800000"/>
                    </a:gs>
                    <a:gs pos="50000">
                      <a:srgbClr val="A14343"/>
                    </a:gs>
                    <a:gs pos="100000">
                      <a:srgbClr val="800000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37160" tIns="68580" rIns="137160" bIns="68580">
            <a:spAutoFit/>
          </a:bodyPr>
          <a:lstStyle>
            <a:lvl1pPr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>
              <a:spcAft>
                <a:spcPts val="0"/>
              </a:spcAft>
            </a:pPr>
            <a:r>
              <a:rPr lang="en-US" sz="3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Hypothesis 1: </a:t>
            </a:r>
            <a:r>
              <a:rPr lang="en-US" sz="3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Self-esteem and empathy will be negatively correlated with bullying in males.</a:t>
            </a:r>
          </a:p>
          <a:p>
            <a:pPr algn="l">
              <a:spcAft>
                <a:spcPts val="0"/>
              </a:spcAft>
            </a:pPr>
            <a:r>
              <a:rPr lang="en-US" sz="3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Hypothesis 2: </a:t>
            </a:r>
            <a:r>
              <a:rPr lang="en-US" sz="3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Self-esteem and empathy will be negatively correlated with bullying in females.</a:t>
            </a:r>
            <a:endParaRPr lang="en-US" sz="33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spcAft>
                <a:spcPts val="0"/>
              </a:spcAft>
            </a:pPr>
            <a:endParaRPr lang="en-US" sz="30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spcAft>
                <a:spcPts val="3000"/>
              </a:spcAft>
            </a:pPr>
            <a:endParaRPr lang="en-US" sz="30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47015400" y="1295400"/>
            <a:ext cx="878948" cy="4572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pic>
        <p:nvPicPr>
          <p:cNvPr id="18" name="Picture 9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6178" y="385304"/>
            <a:ext cx="2277391" cy="227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Rectangle 165"/>
          <p:cNvSpPr>
            <a:spLocks noChangeArrowheads="1"/>
          </p:cNvSpPr>
          <p:nvPr/>
        </p:nvSpPr>
        <p:spPr bwMode="auto">
          <a:xfrm>
            <a:off x="37407696" y="23698200"/>
            <a:ext cx="118110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>
                <a:solidFill>
                  <a:srgbClr val="CCCCCC"/>
                </a:solidFill>
              </a:rPr>
              <a:t>References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788696" y="24231898"/>
            <a:ext cx="11571180" cy="76944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-457200" algn="l"/>
            <a:endParaRPr lang="en-US" sz="44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5392400" y="8382000"/>
            <a:ext cx="18816713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4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 1. Standardized predictors of bullying behavior in males.</a:t>
            </a:r>
            <a:endParaRPr lang="en-US" sz="4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75565" y="1162789"/>
            <a:ext cx="17979309" cy="4782772"/>
          </a:xfrm>
          <a:prstGeom prst="rect">
            <a:avLst/>
          </a:prstGeom>
        </p:spPr>
      </p:pic>
      <p:sp>
        <p:nvSpPr>
          <p:cNvPr id="74" name="TextBox 29"/>
          <p:cNvSpPr txBox="1">
            <a:spLocks noChangeArrowheads="1"/>
          </p:cNvSpPr>
          <p:nvPr/>
        </p:nvSpPr>
        <p:spPr bwMode="auto">
          <a:xfrm>
            <a:off x="15849600" y="31918937"/>
            <a:ext cx="19507200" cy="986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1pPr>
            <a:lvl2pPr marL="742950" indent="-28575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2pPr>
            <a:lvl3pPr marL="11430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3pPr>
            <a:lvl4pPr marL="16002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4pPr>
            <a:lvl5pPr marL="20574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9pPr>
          </a:lstStyle>
          <a:p>
            <a:pPr lvl="3"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For more information: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jlp2007@wildcats.unh.edu, cmd2021@wildcats.unh.edu  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160" name="Group 2159"/>
          <p:cNvGrpSpPr/>
          <p:nvPr/>
        </p:nvGrpSpPr>
        <p:grpSpPr>
          <a:xfrm>
            <a:off x="15240000" y="11331820"/>
            <a:ext cx="21107400" cy="5685845"/>
            <a:chOff x="13326093" y="12399135"/>
            <a:chExt cx="23058503" cy="6179190"/>
          </a:xfrm>
        </p:grpSpPr>
        <p:sp>
          <p:nvSpPr>
            <p:cNvPr id="2147" name="TextBox 2146"/>
            <p:cNvSpPr txBox="1"/>
            <p:nvPr/>
          </p:nvSpPr>
          <p:spPr>
            <a:xfrm>
              <a:off x="19498665" y="13817600"/>
              <a:ext cx="201736" cy="8194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US" dirty="0">
                <a:latin typeface="Times New Roman"/>
                <a:cs typeface="Times New Roman"/>
              </a:endParaRPr>
            </a:p>
          </p:txBody>
        </p:sp>
        <p:cxnSp>
          <p:nvCxnSpPr>
            <p:cNvPr id="244" name="Straight Arrow Connector 243"/>
            <p:cNvCxnSpPr/>
            <p:nvPr/>
          </p:nvCxnSpPr>
          <p:spPr>
            <a:xfrm flipV="1">
              <a:off x="18903420" y="15983927"/>
              <a:ext cx="7158958" cy="2384634"/>
            </a:xfrm>
            <a:prstGeom prst="straightConnector1">
              <a:avLst/>
            </a:prstGeom>
            <a:ln w="127000">
              <a:solidFill>
                <a:srgbClr val="000000"/>
              </a:solidFill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Arrow Connector 244"/>
            <p:cNvCxnSpPr/>
            <p:nvPr/>
          </p:nvCxnSpPr>
          <p:spPr>
            <a:xfrm>
              <a:off x="19069908" y="13333952"/>
              <a:ext cx="6965501" cy="2082118"/>
            </a:xfrm>
            <a:prstGeom prst="straightConnector1">
              <a:avLst/>
            </a:prstGeom>
            <a:ln w="127000" cap="flat">
              <a:solidFill>
                <a:schemeClr val="tx1"/>
              </a:solidFill>
              <a:prstDash val="dash"/>
              <a:headEnd type="none"/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6" name="TextBox 245"/>
            <p:cNvSpPr txBox="1"/>
            <p:nvPr/>
          </p:nvSpPr>
          <p:spPr>
            <a:xfrm>
              <a:off x="13326093" y="12399135"/>
              <a:ext cx="5657192" cy="11037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b="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Self-Esteem</a:t>
              </a:r>
              <a:endParaRPr lang="en-US" sz="6000" b="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247" name="TextBox 246"/>
            <p:cNvSpPr txBox="1"/>
            <p:nvPr/>
          </p:nvSpPr>
          <p:spPr>
            <a:xfrm>
              <a:off x="14501366" y="17474536"/>
              <a:ext cx="3758281" cy="11037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b="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Empathy</a:t>
              </a:r>
              <a:endParaRPr lang="en-US" sz="6000" b="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248" name="TextBox 247"/>
            <p:cNvSpPr txBox="1"/>
            <p:nvPr/>
          </p:nvSpPr>
          <p:spPr>
            <a:xfrm>
              <a:off x="26228865" y="15155809"/>
              <a:ext cx="3677617" cy="11037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b="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Bullying</a:t>
              </a:r>
              <a:endParaRPr lang="en-US" sz="6000" b="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250" name="TextBox 249"/>
            <p:cNvSpPr txBox="1"/>
            <p:nvPr/>
          </p:nvSpPr>
          <p:spPr>
            <a:xfrm>
              <a:off x="23183237" y="17067025"/>
              <a:ext cx="2546167" cy="11037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b="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.189*</a:t>
              </a:r>
              <a:endParaRPr lang="en-US" sz="6000" b="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251" name="TextBox 250"/>
            <p:cNvSpPr txBox="1"/>
            <p:nvPr/>
          </p:nvSpPr>
          <p:spPr>
            <a:xfrm>
              <a:off x="22554697" y="13078562"/>
              <a:ext cx="2767374" cy="11037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b="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-.106</a:t>
              </a:r>
              <a:endParaRPr lang="en-US" sz="6000" b="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252" name="TextBox 251"/>
            <p:cNvSpPr txBox="1"/>
            <p:nvPr/>
          </p:nvSpPr>
          <p:spPr>
            <a:xfrm>
              <a:off x="30876843" y="13996446"/>
              <a:ext cx="5507753" cy="29601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5700" b="0" i="1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R</a:t>
              </a:r>
              <a:r>
                <a:rPr lang="en-US" sz="5700" b="0" i="1" baseline="300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2</a:t>
              </a:r>
              <a:r>
                <a:rPr lang="en-US" sz="5700" b="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 =.029</a:t>
              </a:r>
            </a:p>
            <a:p>
              <a:pPr algn="l"/>
              <a:r>
                <a:rPr lang="en-US" sz="5700" b="0" i="1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F</a:t>
              </a:r>
              <a:r>
                <a:rPr lang="en-US" sz="5700" b="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 = 3.743</a:t>
              </a:r>
            </a:p>
            <a:p>
              <a:pPr algn="l"/>
              <a:r>
                <a:rPr lang="en-US" sz="5700" b="0" i="1" dirty="0">
                  <a:solidFill>
                    <a:srgbClr val="000000"/>
                  </a:solidFill>
                  <a:latin typeface="Times New Roman"/>
                  <a:cs typeface="Times New Roman"/>
                </a:rPr>
                <a:t>p</a:t>
              </a:r>
              <a:r>
                <a:rPr lang="en-US" sz="5700" b="0" i="1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 </a:t>
              </a:r>
              <a:r>
                <a:rPr lang="en-US" sz="5700" b="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= .025</a:t>
              </a:r>
              <a:endParaRPr lang="en-US" sz="5700" b="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</p:grpSp>
      <p:grpSp>
        <p:nvGrpSpPr>
          <p:cNvPr id="2159" name="Group 2158"/>
          <p:cNvGrpSpPr/>
          <p:nvPr/>
        </p:nvGrpSpPr>
        <p:grpSpPr>
          <a:xfrm>
            <a:off x="15468600" y="22936202"/>
            <a:ext cx="20878800" cy="5475679"/>
            <a:chOff x="13322576" y="21387733"/>
            <a:chExt cx="23450277" cy="6024388"/>
          </a:xfrm>
        </p:grpSpPr>
        <p:sp>
          <p:nvSpPr>
            <p:cNvPr id="254" name="TextBox 253"/>
            <p:cNvSpPr txBox="1"/>
            <p:nvPr/>
          </p:nvSpPr>
          <p:spPr>
            <a:xfrm>
              <a:off x="13322576" y="21387733"/>
              <a:ext cx="5298612" cy="1117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b="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Self Esteem</a:t>
              </a:r>
              <a:endParaRPr lang="en-US" sz="6000" b="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255" name="TextBox 254"/>
            <p:cNvSpPr txBox="1"/>
            <p:nvPr/>
          </p:nvSpPr>
          <p:spPr>
            <a:xfrm>
              <a:off x="14382770" y="26294680"/>
              <a:ext cx="3650836" cy="1117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b="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Empathy</a:t>
              </a:r>
              <a:endParaRPr lang="en-US" sz="6000" b="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256" name="TextBox 255"/>
            <p:cNvSpPr txBox="1"/>
            <p:nvPr/>
          </p:nvSpPr>
          <p:spPr>
            <a:xfrm>
              <a:off x="26417074" y="23986645"/>
              <a:ext cx="3735663" cy="1117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b="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Bullying</a:t>
              </a:r>
              <a:endParaRPr lang="en-US" sz="6000" b="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cxnSp>
          <p:nvCxnSpPr>
            <p:cNvPr id="257" name="Straight Arrow Connector 256"/>
            <p:cNvCxnSpPr/>
            <p:nvPr/>
          </p:nvCxnSpPr>
          <p:spPr>
            <a:xfrm>
              <a:off x="18628843" y="22226092"/>
              <a:ext cx="7445891" cy="2263569"/>
            </a:xfrm>
            <a:prstGeom prst="straightConnector1">
              <a:avLst/>
            </a:prstGeom>
            <a:ln w="127000">
              <a:solidFill>
                <a:srgbClr val="000000"/>
              </a:solidFill>
              <a:prstDash val="solid"/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Arrow Connector 257"/>
            <p:cNvCxnSpPr/>
            <p:nvPr/>
          </p:nvCxnSpPr>
          <p:spPr>
            <a:xfrm flipV="1">
              <a:off x="18714428" y="25076512"/>
              <a:ext cx="7476231" cy="2197100"/>
            </a:xfrm>
            <a:prstGeom prst="straightConnector1">
              <a:avLst/>
            </a:prstGeom>
            <a:ln w="127000">
              <a:solidFill>
                <a:srgbClr val="000000"/>
              </a:solidFill>
              <a:prstDash val="dash"/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9" name="TextBox 258"/>
            <p:cNvSpPr txBox="1"/>
            <p:nvPr/>
          </p:nvSpPr>
          <p:spPr>
            <a:xfrm>
              <a:off x="31264324" y="22840816"/>
              <a:ext cx="5508529" cy="29967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5700" b="0" i="1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R</a:t>
              </a:r>
              <a:r>
                <a:rPr lang="en-US" sz="5700" b="0" i="1" baseline="300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2</a:t>
              </a:r>
              <a:r>
                <a:rPr lang="en-US" sz="5700" b="0" baseline="3000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 </a:t>
              </a:r>
              <a:r>
                <a:rPr lang="en-US" sz="5700" b="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= .033</a:t>
              </a:r>
            </a:p>
            <a:p>
              <a:pPr algn="l"/>
              <a:r>
                <a:rPr lang="en-US" sz="5700" b="0" i="1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F</a:t>
              </a:r>
              <a:r>
                <a:rPr lang="en-US" sz="5700" b="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 = 7.112</a:t>
              </a:r>
            </a:p>
            <a:p>
              <a:pPr algn="l"/>
              <a:r>
                <a:rPr lang="en-US" sz="5700" b="0" i="1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p</a:t>
              </a:r>
              <a:r>
                <a:rPr lang="en-US" sz="5700" b="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 = .001</a:t>
              </a:r>
            </a:p>
          </p:txBody>
        </p:sp>
        <p:sp>
          <p:nvSpPr>
            <p:cNvPr id="260" name="TextBox 259"/>
            <p:cNvSpPr txBox="1"/>
            <p:nvPr/>
          </p:nvSpPr>
          <p:spPr>
            <a:xfrm>
              <a:off x="22734911" y="22140022"/>
              <a:ext cx="3106236" cy="1117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b="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-.121*</a:t>
              </a:r>
              <a:endParaRPr lang="en-US" sz="6000" b="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261" name="TextBox 260"/>
            <p:cNvSpPr txBox="1"/>
            <p:nvPr/>
          </p:nvSpPr>
          <p:spPr>
            <a:xfrm>
              <a:off x="22722100" y="25882502"/>
              <a:ext cx="3275666" cy="1117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b="0" dirty="0" smtClean="0">
                  <a:solidFill>
                    <a:srgbClr val="000000"/>
                  </a:solidFill>
                  <a:latin typeface="Times New Roman"/>
                  <a:cs typeface="Times New Roman"/>
                </a:rPr>
                <a:t>.012</a:t>
              </a:r>
              <a:endParaRPr lang="en-US" sz="6000" b="0" dirty="0">
                <a:solidFill>
                  <a:srgbClr val="000000"/>
                </a:solidFill>
                <a:latin typeface="Times New Roman"/>
                <a:cs typeface="Times New Roman"/>
              </a:endParaRPr>
            </a:p>
          </p:txBody>
        </p:sp>
      </p:grpSp>
      <p:sp>
        <p:nvSpPr>
          <p:cNvPr id="266" name="TextBox 265"/>
          <p:cNvSpPr txBox="1"/>
          <p:nvPr/>
        </p:nvSpPr>
        <p:spPr>
          <a:xfrm>
            <a:off x="15392400" y="19888200"/>
            <a:ext cx="18816713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4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 2. Standardized predictors of bullying behavior in females.</a:t>
            </a:r>
            <a:endParaRPr lang="en-US" sz="4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2" name="TextBox 271"/>
          <p:cNvSpPr txBox="1"/>
          <p:nvPr/>
        </p:nvSpPr>
        <p:spPr>
          <a:xfrm>
            <a:off x="37261800" y="7772400"/>
            <a:ext cx="11887200" cy="28223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Support for Our Hypothesis</a:t>
            </a:r>
          </a:p>
          <a:p>
            <a:pPr marL="457200" indent="-457200" algn="l"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Prior research has found that empathy was negatively associated with bullying, regardless of gender. However, we found that empathy is significantly positively correlated with bullying in males.</a:t>
            </a:r>
          </a:p>
          <a:p>
            <a:pPr marL="457200" indent="-457200" algn="l"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females, lower self-reported levels of self-esteem were correlated with higher levels of bullying.</a:t>
            </a:r>
          </a:p>
          <a:p>
            <a:pPr marL="457200" indent="-457200" algn="l"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females, although not significant, empathy was positively correlated with bullying. </a:t>
            </a:r>
          </a:p>
          <a:p>
            <a:pPr algn="l"/>
            <a:r>
              <a:rPr lang="en-US" sz="3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Implications</a:t>
            </a:r>
          </a:p>
          <a:p>
            <a:pPr marL="457200" indent="-457200" algn="l"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Consistent with prior research</a:t>
            </a:r>
            <a:r>
              <a:rPr lang="en-US" sz="3300" b="0" baseline="30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3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we found that self-esteem was linked to higher levels of bullying and the correlation between high empathy and low levels of bullying</a:t>
            </a:r>
            <a:r>
              <a:rPr lang="en-US" sz="3300" b="0" baseline="30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33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l"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Although not significant, the positive correlation between empathy and bullying seen in females contradicts previous research, which states that empathy was negatively associated with bullying</a:t>
            </a:r>
            <a:r>
              <a:rPr lang="en-US" sz="3300" b="0" baseline="30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33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485900" lvl="2" indent="-571500" algn="l"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findings suggest the possible need to evaluate how empathy is utilized in males. While many assume that empathy is a pro-social trait, this suggests that this may not always be the case</a:t>
            </a:r>
          </a:p>
          <a:p>
            <a:pPr algn="l"/>
            <a:r>
              <a:rPr lang="en-US" sz="3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Limitations</a:t>
            </a:r>
          </a:p>
          <a:p>
            <a:pPr marL="457200" indent="-457200" algn="l"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NHYS is a self-report survey, so participants are vulnerable to the self-report bias</a:t>
            </a:r>
          </a:p>
          <a:p>
            <a:pPr marL="457200" indent="-457200" algn="l"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study was conducted in New Hampshire, which limits the diversity of the sample</a:t>
            </a:r>
          </a:p>
          <a:p>
            <a:pPr marL="457200" indent="-457200" algn="l"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survey neglected to differentiate between cognitive and affective empathy, which past research has done </a:t>
            </a:r>
          </a:p>
          <a:p>
            <a:pPr algn="l"/>
            <a:r>
              <a:rPr lang="en-US" sz="3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Future Directions</a:t>
            </a:r>
          </a:p>
          <a:p>
            <a:pPr marL="457200" indent="-457200" algn="l"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Differentiate between cognitive and affective empathy</a:t>
            </a:r>
          </a:p>
          <a:p>
            <a:pPr marL="457200" indent="-457200" algn="l">
              <a:buFont typeface="Arial"/>
              <a:buChar char="•"/>
            </a:pPr>
            <a:r>
              <a:rPr lang="en-US" sz="33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Study the reasons why people bully, get at the reasons behind why males higher in empathy tend to bully</a:t>
            </a:r>
          </a:p>
          <a:p>
            <a:pPr algn="l"/>
            <a:endParaRPr lang="en-US" sz="49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4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2550" b="0" baseline="300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l"/>
            <a:r>
              <a:rPr lang="en-US" sz="2550" b="0" baseline="30000" dirty="0" smtClean="0">
                <a:solidFill>
                  <a:schemeClr val="tx1"/>
                </a:solidFill>
                <a:latin typeface="Times New Roman"/>
                <a:cs typeface="Times New Roman"/>
              </a:rPr>
              <a:t>1</a:t>
            </a:r>
            <a:r>
              <a:rPr lang="en-US" sz="255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Byrne</a:t>
            </a:r>
            <a:r>
              <a:rPr lang="en-US" sz="2550" b="0" dirty="0">
                <a:solidFill>
                  <a:schemeClr val="tx1"/>
                </a:solidFill>
                <a:latin typeface="Times New Roman"/>
                <a:cs typeface="Times New Roman"/>
              </a:rPr>
              <a:t>, H., Dooley, B., Fitzgerald, A., &amp; Dolphin, L. (2015). Adolescents’ </a:t>
            </a:r>
            <a:r>
              <a:rPr lang="en-US" sz="255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definitions 	of bullying</a:t>
            </a:r>
            <a:r>
              <a:rPr lang="en-US" sz="2550" b="0" dirty="0">
                <a:solidFill>
                  <a:schemeClr val="tx1"/>
                </a:solidFill>
                <a:latin typeface="Times New Roman"/>
                <a:cs typeface="Times New Roman"/>
              </a:rPr>
              <a:t>: The contribution of age, gender, and experience of </a:t>
            </a:r>
            <a:r>
              <a:rPr lang="en-US" sz="255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bullying</a:t>
            </a:r>
            <a:r>
              <a:rPr lang="en-US" sz="2550" b="0" dirty="0">
                <a:solidFill>
                  <a:schemeClr val="tx1"/>
                </a:solidFill>
                <a:latin typeface="Times New Roman"/>
                <a:cs typeface="Times New Roman"/>
              </a:rPr>
              <a:t>. European </a:t>
            </a:r>
            <a:r>
              <a:rPr lang="en-US" sz="255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	Journal </a:t>
            </a:r>
            <a:r>
              <a:rPr lang="en-US" sz="2550" b="0" dirty="0">
                <a:solidFill>
                  <a:schemeClr val="tx1"/>
                </a:solidFill>
                <a:latin typeface="Times New Roman"/>
                <a:cs typeface="Times New Roman"/>
              </a:rPr>
              <a:t>of Psychology of Education, 31(3), 403-418. doi</a:t>
            </a:r>
            <a:r>
              <a:rPr lang="en-US" sz="255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:10.1007/	s10212-015-	0271-8</a:t>
            </a:r>
            <a:endParaRPr lang="en-US" sz="255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550" b="0" baseline="30000" dirty="0">
                <a:solidFill>
                  <a:srgbClr val="000000"/>
                </a:solidFill>
                <a:latin typeface="Times New Roman"/>
                <a:cs typeface="Times New Roman"/>
              </a:rPr>
              <a:t>2</a:t>
            </a:r>
            <a:r>
              <a:rPr lang="en-US" sz="255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Jolliffe</a:t>
            </a:r>
            <a:r>
              <a:rPr lang="en-US" sz="2550" b="0" dirty="0">
                <a:solidFill>
                  <a:srgbClr val="000000"/>
                </a:solidFill>
                <a:latin typeface="Times New Roman"/>
                <a:cs typeface="Times New Roman"/>
              </a:rPr>
              <a:t>, D., &amp; Farrington, D. P. (2006). Examining the relationship between </a:t>
            </a:r>
            <a:r>
              <a:rPr lang="en-US" sz="255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low 	empathy and </a:t>
            </a:r>
            <a:r>
              <a:rPr lang="en-US" sz="2550" b="0" dirty="0">
                <a:solidFill>
                  <a:srgbClr val="000000"/>
                </a:solidFill>
                <a:latin typeface="Times New Roman"/>
                <a:cs typeface="Times New Roman"/>
              </a:rPr>
              <a:t>bullying. Aggressive Behavior, 32(6), 540-550. doi:10.1002/ab</a:t>
            </a:r>
            <a:r>
              <a:rPr lang="en-US" sz="255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.	20154</a:t>
            </a:r>
            <a:endParaRPr lang="en-US" sz="2550" b="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algn="l"/>
            <a:r>
              <a:rPr lang="en-US" sz="2550" b="0" baseline="30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3</a:t>
            </a:r>
            <a:r>
              <a:rPr lang="en-US" sz="255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Mitsopoulou</a:t>
            </a:r>
            <a:r>
              <a:rPr lang="en-US" sz="2550" b="0" dirty="0">
                <a:solidFill>
                  <a:srgbClr val="000000"/>
                </a:solidFill>
                <a:latin typeface="Times New Roman"/>
                <a:cs typeface="Times New Roman"/>
              </a:rPr>
              <a:t>, E., &amp; </a:t>
            </a:r>
            <a:r>
              <a:rPr lang="en-US" sz="2550" b="0" dirty="0" err="1">
                <a:solidFill>
                  <a:srgbClr val="000000"/>
                </a:solidFill>
                <a:latin typeface="Times New Roman"/>
                <a:cs typeface="Times New Roman"/>
              </a:rPr>
              <a:t>Giovazolias</a:t>
            </a:r>
            <a:r>
              <a:rPr lang="en-US" sz="2550" b="0" dirty="0">
                <a:solidFill>
                  <a:srgbClr val="000000"/>
                </a:solidFill>
                <a:latin typeface="Times New Roman"/>
                <a:cs typeface="Times New Roman"/>
              </a:rPr>
              <a:t>, T. (2015). Personality traits, </a:t>
            </a:r>
            <a:r>
              <a:rPr lang="en-US" sz="255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empathy and bullying 	behavior</a:t>
            </a:r>
            <a:r>
              <a:rPr lang="en-US" sz="2550" b="0" dirty="0">
                <a:solidFill>
                  <a:srgbClr val="000000"/>
                </a:solidFill>
                <a:latin typeface="Times New Roman"/>
                <a:cs typeface="Times New Roman"/>
              </a:rPr>
              <a:t>: A meta-analytic approach. </a:t>
            </a:r>
            <a:r>
              <a:rPr lang="en-US" sz="2550" b="0" i="1" dirty="0" smtClean="0">
                <a:solidFill>
                  <a:srgbClr val="000000"/>
                </a:solidFill>
                <a:latin typeface="Times New Roman"/>
                <a:cs typeface="Times New Roman"/>
              </a:rPr>
              <a:t>Aggression </a:t>
            </a:r>
            <a:r>
              <a:rPr lang="en-US" sz="2550" b="0" i="1" dirty="0">
                <a:solidFill>
                  <a:srgbClr val="000000"/>
                </a:solidFill>
                <a:latin typeface="Times New Roman"/>
                <a:cs typeface="Times New Roman"/>
              </a:rPr>
              <a:t>and Violent </a:t>
            </a:r>
            <a:r>
              <a:rPr lang="en-US" sz="2550" b="0" i="1" dirty="0" smtClean="0">
                <a:solidFill>
                  <a:srgbClr val="000000"/>
                </a:solidFill>
                <a:latin typeface="Times New Roman"/>
                <a:cs typeface="Times New Roman"/>
              </a:rPr>
              <a:t>Behavior</a:t>
            </a:r>
            <a:r>
              <a:rPr lang="en-US" sz="2550" b="0" i="1" dirty="0">
                <a:solidFill>
                  <a:srgbClr val="000000"/>
                </a:solidFill>
                <a:latin typeface="Times New Roman"/>
                <a:cs typeface="Times New Roman"/>
              </a:rPr>
              <a:t>,</a:t>
            </a:r>
            <a:r>
              <a:rPr lang="en-US" sz="2550" b="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550" b="0" i="1" dirty="0">
                <a:solidFill>
                  <a:srgbClr val="000000"/>
                </a:solidFill>
                <a:latin typeface="Times New Roman"/>
                <a:cs typeface="Times New Roman"/>
              </a:rPr>
              <a:t>21</a:t>
            </a:r>
            <a:r>
              <a:rPr lang="en-US" sz="2550" b="0" dirty="0">
                <a:solidFill>
                  <a:srgbClr val="000000"/>
                </a:solidFill>
                <a:latin typeface="Times New Roman"/>
                <a:cs typeface="Times New Roman"/>
              </a:rPr>
              <a:t>, </a:t>
            </a:r>
            <a:r>
              <a:rPr lang="en-US" sz="255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61-72. 	doi:10.1016/j.avb.2015.01.007</a:t>
            </a:r>
          </a:p>
          <a:p>
            <a:pPr algn="l"/>
            <a:r>
              <a:rPr lang="en-US" sz="2550" b="0" baseline="30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4</a:t>
            </a:r>
            <a:r>
              <a:rPr lang="en-US" sz="255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Noorden</a:t>
            </a:r>
            <a:r>
              <a:rPr lang="en-US" sz="2550" b="0" dirty="0">
                <a:solidFill>
                  <a:srgbClr val="000000"/>
                </a:solidFill>
                <a:latin typeface="Times New Roman"/>
                <a:cs typeface="Times New Roman"/>
              </a:rPr>
              <a:t>, T. H., </a:t>
            </a:r>
            <a:r>
              <a:rPr lang="en-US" sz="2550" b="0" dirty="0" err="1">
                <a:solidFill>
                  <a:srgbClr val="000000"/>
                </a:solidFill>
                <a:latin typeface="Times New Roman"/>
                <a:cs typeface="Times New Roman"/>
              </a:rPr>
              <a:t>Haselager</a:t>
            </a:r>
            <a:r>
              <a:rPr lang="en-US" sz="2550" b="0" dirty="0">
                <a:solidFill>
                  <a:srgbClr val="000000"/>
                </a:solidFill>
                <a:latin typeface="Times New Roman"/>
                <a:cs typeface="Times New Roman"/>
              </a:rPr>
              <a:t>, G. J., </a:t>
            </a:r>
            <a:r>
              <a:rPr lang="en-US" sz="2550" b="0" dirty="0" err="1">
                <a:solidFill>
                  <a:srgbClr val="000000"/>
                </a:solidFill>
                <a:latin typeface="Times New Roman"/>
                <a:cs typeface="Times New Roman"/>
              </a:rPr>
              <a:t>Cillessen</a:t>
            </a:r>
            <a:r>
              <a:rPr lang="en-US" sz="2550" b="0" dirty="0">
                <a:solidFill>
                  <a:srgbClr val="000000"/>
                </a:solidFill>
                <a:latin typeface="Times New Roman"/>
                <a:cs typeface="Times New Roman"/>
              </a:rPr>
              <a:t>, A. H., &amp; </a:t>
            </a:r>
            <a:r>
              <a:rPr lang="en-US" sz="2550" b="0" dirty="0" err="1">
                <a:solidFill>
                  <a:srgbClr val="000000"/>
                </a:solidFill>
                <a:latin typeface="Times New Roman"/>
                <a:cs typeface="Times New Roman"/>
              </a:rPr>
              <a:t>Bukowski</a:t>
            </a:r>
            <a:r>
              <a:rPr lang="en-US" sz="2550" b="0" dirty="0">
                <a:solidFill>
                  <a:srgbClr val="000000"/>
                </a:solidFill>
                <a:latin typeface="Times New Roman"/>
                <a:cs typeface="Times New Roman"/>
              </a:rPr>
              <a:t>, W. M. (2015). </a:t>
            </a:r>
            <a:r>
              <a:rPr lang="en-US" sz="255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Empathy 	and involvement </a:t>
            </a:r>
            <a:r>
              <a:rPr lang="en-US" sz="2550" b="0" dirty="0">
                <a:solidFill>
                  <a:srgbClr val="000000"/>
                </a:solidFill>
                <a:latin typeface="Times New Roman"/>
                <a:cs typeface="Times New Roman"/>
              </a:rPr>
              <a:t>in bullying in children and adolescents: A </a:t>
            </a:r>
            <a:r>
              <a:rPr lang="en-US" sz="255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systematic </a:t>
            </a:r>
            <a:r>
              <a:rPr lang="en-US" sz="2550" b="0" dirty="0">
                <a:solidFill>
                  <a:srgbClr val="000000"/>
                </a:solidFill>
                <a:latin typeface="Times New Roman"/>
                <a:cs typeface="Times New Roman"/>
              </a:rPr>
              <a:t>review. </a:t>
            </a:r>
            <a:r>
              <a:rPr lang="en-US" sz="255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	</a:t>
            </a:r>
            <a:r>
              <a:rPr lang="en-US" sz="2550" b="0" i="1" dirty="0" smtClean="0">
                <a:solidFill>
                  <a:srgbClr val="000000"/>
                </a:solidFill>
                <a:latin typeface="Times New Roman"/>
                <a:cs typeface="Times New Roman"/>
              </a:rPr>
              <a:t>Journal </a:t>
            </a:r>
            <a:r>
              <a:rPr lang="en-US" sz="2550" b="0" i="1" dirty="0">
                <a:solidFill>
                  <a:srgbClr val="000000"/>
                </a:solidFill>
                <a:latin typeface="Times New Roman"/>
                <a:cs typeface="Times New Roman"/>
              </a:rPr>
              <a:t>of </a:t>
            </a:r>
            <a:r>
              <a:rPr lang="en-US" sz="2550" b="0" i="1" dirty="0" smtClean="0">
                <a:solidFill>
                  <a:srgbClr val="000000"/>
                </a:solidFill>
                <a:latin typeface="Times New Roman"/>
                <a:cs typeface="Times New Roman"/>
              </a:rPr>
              <a:t>Youth </a:t>
            </a:r>
            <a:r>
              <a:rPr lang="en-US" sz="2550" b="0" i="1" dirty="0">
                <a:solidFill>
                  <a:srgbClr val="000000"/>
                </a:solidFill>
                <a:latin typeface="Times New Roman"/>
                <a:cs typeface="Times New Roman"/>
              </a:rPr>
              <a:t>and Adolescence,</a:t>
            </a:r>
            <a:r>
              <a:rPr lang="en-US" sz="2550" b="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550" b="0" i="1" dirty="0">
                <a:solidFill>
                  <a:srgbClr val="000000"/>
                </a:solidFill>
                <a:latin typeface="Times New Roman"/>
                <a:cs typeface="Times New Roman"/>
              </a:rPr>
              <a:t>44</a:t>
            </a:r>
            <a:r>
              <a:rPr lang="en-US" sz="2550" b="0" dirty="0">
                <a:solidFill>
                  <a:srgbClr val="000000"/>
                </a:solidFill>
                <a:latin typeface="Times New Roman"/>
                <a:cs typeface="Times New Roman"/>
              </a:rPr>
              <a:t>(3), 637-657. </a:t>
            </a:r>
            <a:r>
              <a:rPr lang="en-US" sz="255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doi:10.1007s10964-014-0135-	6</a:t>
            </a:r>
          </a:p>
          <a:p>
            <a:pPr algn="l"/>
            <a:r>
              <a:rPr lang="en-US" sz="2550" b="0" baseline="30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255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S. </a:t>
            </a:r>
            <a:r>
              <a:rPr lang="en-US" sz="255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(2013, September 13). Facts About Bullying. Retrieved April 16, 2017, from 	http:/</a:t>
            </a:r>
            <a:r>
              <a:rPr lang="en-US" sz="255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	</a:t>
            </a:r>
            <a:r>
              <a:rPr lang="en-US" sz="2550" b="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www.stopbullying.gov</a:t>
            </a:r>
            <a:r>
              <a:rPr lang="en-US" sz="255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55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mfacts</a:t>
            </a:r>
            <a:r>
              <a:rPr lang="en-US" sz="255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550" b="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index.html</a:t>
            </a:r>
            <a:endParaRPr lang="en-US" sz="2550" b="0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algn="l"/>
            <a:r>
              <a:rPr lang="en-US" sz="2550" b="0" baseline="30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6</a:t>
            </a:r>
            <a:r>
              <a:rPr lang="en-US" sz="255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Simon</a:t>
            </a:r>
            <a:r>
              <a:rPr lang="en-US" sz="2550" b="0" dirty="0">
                <a:solidFill>
                  <a:srgbClr val="000000"/>
                </a:solidFill>
                <a:latin typeface="Times New Roman"/>
                <a:cs typeface="Times New Roman"/>
              </a:rPr>
              <a:t>, J. B., Nail, P. R., Swindle, T., </a:t>
            </a:r>
            <a:r>
              <a:rPr lang="en-US" sz="2550" b="0" dirty="0" err="1">
                <a:solidFill>
                  <a:srgbClr val="000000"/>
                </a:solidFill>
                <a:latin typeface="Times New Roman"/>
                <a:cs typeface="Times New Roman"/>
              </a:rPr>
              <a:t>Bihm</a:t>
            </a:r>
            <a:r>
              <a:rPr lang="en-US" sz="2550" b="0" dirty="0">
                <a:solidFill>
                  <a:srgbClr val="000000"/>
                </a:solidFill>
                <a:latin typeface="Times New Roman"/>
                <a:cs typeface="Times New Roman"/>
              </a:rPr>
              <a:t>, E. M., &amp; Joshi, K. </a:t>
            </a:r>
            <a:r>
              <a:rPr lang="en-US" sz="255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(</a:t>
            </a:r>
            <a:r>
              <a:rPr lang="en-US" sz="2550" b="0" dirty="0">
                <a:solidFill>
                  <a:srgbClr val="000000"/>
                </a:solidFill>
                <a:latin typeface="Times New Roman"/>
                <a:cs typeface="Times New Roman"/>
              </a:rPr>
              <a:t>2016). Defensive </a:t>
            </a:r>
            <a:r>
              <a:rPr lang="en-US" sz="255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	egotism </a:t>
            </a:r>
            <a:r>
              <a:rPr lang="en-US" sz="2550" b="0" dirty="0">
                <a:solidFill>
                  <a:srgbClr val="000000"/>
                </a:solidFill>
                <a:latin typeface="Times New Roman"/>
                <a:cs typeface="Times New Roman"/>
              </a:rPr>
              <a:t>and self-esteem: A cross-cultural </a:t>
            </a:r>
            <a:r>
              <a:rPr lang="en-US" sz="255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examination </a:t>
            </a:r>
            <a:r>
              <a:rPr lang="en-US" sz="2550" b="0" dirty="0">
                <a:solidFill>
                  <a:srgbClr val="000000"/>
                </a:solidFill>
                <a:latin typeface="Times New Roman"/>
                <a:cs typeface="Times New Roman"/>
              </a:rPr>
              <a:t>of the dynamics of </a:t>
            </a:r>
            <a:r>
              <a:rPr lang="en-US" sz="255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	bullying </a:t>
            </a:r>
            <a:r>
              <a:rPr lang="en-US" sz="2550" b="0" dirty="0">
                <a:solidFill>
                  <a:srgbClr val="000000"/>
                </a:solidFill>
                <a:latin typeface="Times New Roman"/>
                <a:cs typeface="Times New Roman"/>
              </a:rPr>
              <a:t>in </a:t>
            </a:r>
            <a:r>
              <a:rPr lang="en-US" sz="255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	middle </a:t>
            </a:r>
            <a:r>
              <a:rPr lang="en-US" sz="2550" b="0" dirty="0">
                <a:solidFill>
                  <a:srgbClr val="000000"/>
                </a:solidFill>
                <a:latin typeface="Times New Roman"/>
                <a:cs typeface="Times New Roman"/>
              </a:rPr>
              <a:t>school. </a:t>
            </a:r>
            <a:r>
              <a:rPr lang="en-US" sz="2550" b="0" i="1" dirty="0" smtClean="0">
                <a:solidFill>
                  <a:srgbClr val="000000"/>
                </a:solidFill>
                <a:latin typeface="Times New Roman"/>
                <a:cs typeface="Times New Roman"/>
              </a:rPr>
              <a:t>Self </a:t>
            </a:r>
            <a:r>
              <a:rPr lang="en-US" sz="2550" b="0" i="1" dirty="0">
                <a:solidFill>
                  <a:srgbClr val="000000"/>
                </a:solidFill>
                <a:latin typeface="Times New Roman"/>
                <a:cs typeface="Times New Roman"/>
              </a:rPr>
              <a:t>and Identity,</a:t>
            </a:r>
            <a:r>
              <a:rPr lang="en-US" sz="2550" b="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550" b="0" i="1" dirty="0">
                <a:solidFill>
                  <a:srgbClr val="000000"/>
                </a:solidFill>
                <a:latin typeface="Times New Roman"/>
                <a:cs typeface="Times New Roman"/>
              </a:rPr>
              <a:t>16</a:t>
            </a:r>
            <a:r>
              <a:rPr lang="en-US" sz="2550" b="0" dirty="0">
                <a:solidFill>
                  <a:srgbClr val="000000"/>
                </a:solidFill>
                <a:latin typeface="Times New Roman"/>
                <a:cs typeface="Times New Roman"/>
              </a:rPr>
              <a:t>(3), 270-297. </a:t>
            </a:r>
            <a:r>
              <a:rPr lang="en-US" sz="2550" b="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doi</a:t>
            </a:r>
            <a:r>
              <a:rPr lang="en-US" sz="255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:	10.1080</a:t>
            </a:r>
            <a:r>
              <a:rPr lang="en-US" sz="2550" b="0" dirty="0">
                <a:solidFill>
                  <a:srgbClr val="000000"/>
                </a:solidFill>
                <a:latin typeface="Times New Roman"/>
                <a:cs typeface="Times New Roman"/>
              </a:rPr>
              <a:t>/</a:t>
            </a:r>
            <a:r>
              <a:rPr lang="en-US" sz="255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15298868.2016.1232660</a:t>
            </a:r>
          </a:p>
          <a:p>
            <a:pPr algn="l"/>
            <a:endParaRPr lang="en-US" sz="3300" b="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algn="l"/>
            <a:endParaRPr lang="en-US" sz="3300" b="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algn="l"/>
            <a:endParaRPr lang="en-US" sz="3300" b="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algn="l"/>
            <a:endParaRPr lang="en-US" sz="4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4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13445</TotalTime>
  <Words>737</Words>
  <Application>Microsoft Macintosh PowerPoint</Application>
  <PresentationFormat>Custom</PresentationFormat>
  <Paragraphs>84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Design</vt:lpstr>
      <vt:lpstr>Bullies have feelings too: The role of empathy and  self-esteem on bullying  Jessica Peterson and Casey Dwyer Advisor: Ellen S. Cohn, Ph.D.</vt:lpstr>
    </vt:vector>
  </TitlesOfParts>
  <Company>Graphicsland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Jessica Peterson</cp:lastModifiedBy>
  <cp:revision>257</cp:revision>
  <cp:lastPrinted>2014-02-24T14:53:09Z</cp:lastPrinted>
  <dcterms:created xsi:type="dcterms:W3CDTF">2004-07-26T21:45:23Z</dcterms:created>
  <dcterms:modified xsi:type="dcterms:W3CDTF">2017-04-18T15:42:24Z</dcterms:modified>
  <cp:category>science research poster</cp:category>
</cp:coreProperties>
</file>