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xlsx" ContentType="application/vnd.openxmlformats-officedocument.spreadsheetml.sheet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9" r:id="rId2"/>
  </p:sldIdLst>
  <p:sldSz cx="49377600" cy="329184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CCCCCC"/>
    <a:srgbClr val="999999"/>
    <a:srgbClr val="FF9900"/>
    <a:srgbClr val="990000"/>
    <a:srgbClr val="000050"/>
    <a:srgbClr val="00126A"/>
    <a:srgbClr val="0033CC"/>
    <a:srgbClr val="000622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895" autoAdjust="0"/>
    <p:restoredTop sz="94575" autoAdjust="0"/>
  </p:normalViewPr>
  <p:slideViewPr>
    <p:cSldViewPr>
      <p:cViewPr>
        <p:scale>
          <a:sx n="28" d="100"/>
          <a:sy n="28" d="100"/>
        </p:scale>
        <p:origin x="-1264" y="24"/>
      </p:cViewPr>
      <p:guideLst>
        <p:guide orient="horz" pos="10368"/>
        <p:guide pos="1555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Relationship Id="rId2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04036" y="10226675"/>
            <a:ext cx="41969531" cy="70548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06284" y="18653125"/>
            <a:ext cx="34565034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0487" y="21153441"/>
            <a:ext cx="4197131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00487" y="13952538"/>
            <a:ext cx="4197131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68168" y="7680325"/>
            <a:ext cx="22134909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774527" y="7680325"/>
            <a:ext cx="22134909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68165" y="7369178"/>
            <a:ext cx="21817013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68165" y="10439400"/>
            <a:ext cx="21817013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5083493" y="7369178"/>
            <a:ext cx="21825942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5083493" y="10439400"/>
            <a:ext cx="21825942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8165" y="1311275"/>
            <a:ext cx="16244888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05984" y="1311275"/>
            <a:ext cx="2760345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68165" y="6888163"/>
            <a:ext cx="16244888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77997" y="23042566"/>
            <a:ext cx="2962691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677997" y="2941638"/>
            <a:ext cx="2962691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77997" y="25763541"/>
            <a:ext cx="2962691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5799119" y="1317625"/>
            <a:ext cx="11110317" cy="280892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68166" y="1317625"/>
            <a:ext cx="33159502" cy="280892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468167" y="1317625"/>
            <a:ext cx="44441269" cy="5486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468168" y="7680326"/>
            <a:ext cx="22134909" cy="107870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4774527" y="7680326"/>
            <a:ext cx="22134909" cy="107870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468168" y="18619788"/>
            <a:ext cx="22134909" cy="107870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4774527" y="18619788"/>
            <a:ext cx="22134909" cy="107870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468563" y="1317625"/>
            <a:ext cx="44440475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468563" y="7680325"/>
            <a:ext cx="44440475" cy="2172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68563" y="29978350"/>
            <a:ext cx="1152207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6870363" y="29978350"/>
            <a:ext cx="1563687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5386963" y="29978350"/>
            <a:ext cx="1152207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00" indent="-14097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25" indent="-1176338" algn="l" defTabSz="3762375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175" indent="-9398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363" indent="-939800" algn="l" defTabSz="3762375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138" indent="-941388" algn="l" defTabSz="3762375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3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5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7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49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package" Target="../embeddings/Microsoft_Excel_Sheet1.xlsx"/><Relationship Id="rId5" Type="http://schemas.openxmlformats.org/officeDocument/2006/relationships/image" Target="../media/image1.emf"/><Relationship Id="rId6" Type="http://schemas.openxmlformats.org/officeDocument/2006/relationships/image" Target="../media/image3.png"/><Relationship Id="rId7" Type="http://schemas.openxmlformats.org/officeDocument/2006/relationships/image" Target="../media/image4.png"/><Relationship Id="rId8" Type="http://schemas.openxmlformats.org/officeDocument/2006/relationships/oleObject" Target="../embeddings/oleObject2.bin"/><Relationship Id="rId9" Type="http://schemas.openxmlformats.org/officeDocument/2006/relationships/package" Target="../embeddings/Microsoft_Excel_Sheet2.xlsx"/><Relationship Id="rId10" Type="http://schemas.openxmlformats.org/officeDocument/2006/relationships/image" Target="../media/image2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9183544"/>
              </p:ext>
            </p:extLst>
          </p:nvPr>
        </p:nvGraphicFramePr>
        <p:xfrm>
          <a:off x="16153514" y="21666200"/>
          <a:ext cx="15926686" cy="10167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" name="Worksheet" r:id="rId4" imgW="11442700" imgH="7823200" progId="Excel.Sheet.12">
                  <p:embed/>
                </p:oleObj>
              </mc:Choice>
              <mc:Fallback>
                <p:oleObj name="Worksheet" r:id="rId4" imgW="11442700" imgH="782320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153514" y="21666200"/>
                        <a:ext cx="15926686" cy="101679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1"/>
            <a:ext cx="49377600" cy="6629400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indent="-457200" algn="l" eaLnBrk="1" hangingPunct="1"/>
            <a:r>
              <a:rPr lang="en-US" sz="9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parents creating an environment that fosters a regularity</a:t>
            </a:r>
            <a:br>
              <a:rPr lang="en-US" sz="9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9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their children to get bullied or become the bully?</a:t>
            </a:r>
            <a:r>
              <a:rPr lang="en-US" sz="9600" dirty="0"/>
              <a:t/>
            </a:r>
            <a:br>
              <a:rPr lang="en-US" sz="9600" dirty="0"/>
            </a:br>
            <a:r>
              <a:rPr lang="en-US" sz="4800" b="1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Alyssa Kolbert </a:t>
            </a:r>
            <a:r>
              <a:rPr lang="en-US" sz="48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8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8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Advisor: Ellen Cohn Ph.D.</a:t>
            </a:r>
            <a:r>
              <a:rPr lang="en-US" sz="4000" b="1" dirty="0" smtClean="0">
                <a:solidFill>
                  <a:schemeClr val="bg1"/>
                </a:solidFill>
              </a:rPr>
              <a:t/>
            </a:r>
            <a:br>
              <a:rPr lang="en-US" sz="4000" b="1" dirty="0" smtClean="0">
                <a:solidFill>
                  <a:schemeClr val="bg1"/>
                </a:solidFill>
              </a:rPr>
            </a:br>
            <a:endParaRPr lang="en-US" sz="4000" i="1" dirty="0" smtClean="0">
              <a:solidFill>
                <a:schemeClr val="bg1"/>
              </a:solidFill>
            </a:endParaRPr>
          </a:p>
        </p:txBody>
      </p:sp>
      <p:sp>
        <p:nvSpPr>
          <p:cNvPr id="2149" name="Text Box 154"/>
          <p:cNvSpPr txBox="1">
            <a:spLocks noChangeArrowheads="1"/>
          </p:cNvSpPr>
          <p:nvPr/>
        </p:nvSpPr>
        <p:spPr bwMode="auto">
          <a:xfrm>
            <a:off x="33016212" y="8354010"/>
            <a:ext cx="15497171" cy="16881544"/>
          </a:xfrm>
          <a:prstGeom prst="rect">
            <a:avLst/>
          </a:prstGeom>
          <a:noFill/>
          <a:ln w="127000" cmpd="dbl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00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37160" tIns="68580" rIns="137160" bIns="68580">
            <a:spAutoFit/>
          </a:bodyPr>
          <a:lstStyle>
            <a:lvl1pPr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en-US" sz="3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 great deal of participants were more open to admitting that they have been bullied as opposed to saying that they bully others</a:t>
            </a:r>
          </a:p>
          <a:p>
            <a:pPr algn="l" eaLnBrk="1" hangingPunct="1"/>
            <a:endParaRPr lang="en-US" sz="3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hangingPunct="1"/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Hypothesis 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✓</a:t>
            </a:r>
          </a:p>
          <a:p>
            <a:pPr marL="457200" indent="-457200" algn="l" eaLnBrk="1" hangingPunct="1">
              <a:buFont typeface="Arial" charset="0"/>
              <a:buChar char="•"/>
            </a:pPr>
            <a:r>
              <a:rPr lang="en-US" sz="3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Males are bullied more than females in person</a:t>
            </a:r>
          </a:p>
          <a:p>
            <a:pPr marL="457200" indent="-457200" algn="l" eaLnBrk="1" hangingPunct="1">
              <a:buFont typeface="Arial" charset="0"/>
              <a:buChar char="•"/>
            </a:pPr>
            <a:r>
              <a:rPr lang="en-US" sz="3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 the level of parental monitoring increases the prevalence of being bullied online decreases</a:t>
            </a:r>
          </a:p>
          <a:p>
            <a:pPr algn="l" eaLnBrk="1" hangingPunct="1"/>
            <a:endParaRPr lang="en-US" sz="3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hangingPunct="1"/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Hypothesis 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✓</a:t>
            </a:r>
          </a:p>
          <a:p>
            <a:pPr marL="457200" indent="-457200" algn="l" eaLnBrk="1" hangingPunct="1">
              <a:buFont typeface="Arial" charset="0"/>
              <a:buChar char="•"/>
            </a:pPr>
            <a:r>
              <a:rPr lang="en-US" sz="3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Females bully more online than in person</a:t>
            </a:r>
          </a:p>
          <a:p>
            <a:pPr marL="457200" indent="-457200" algn="l" eaLnBrk="1" hangingPunct="1">
              <a:buFont typeface="Arial" charset="0"/>
              <a:buChar char="•"/>
            </a:pPr>
            <a:r>
              <a:rPr lang="en-US" sz="3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Both females and males bully online less when there is an increased level of parental monitoring</a:t>
            </a:r>
          </a:p>
          <a:p>
            <a:pPr algn="l" eaLnBrk="1" hangingPunct="1"/>
            <a:endParaRPr lang="en-US" sz="3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hangingPunct="1"/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Hypothesis 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✓</a:t>
            </a:r>
          </a:p>
          <a:p>
            <a:pPr marL="457200" indent="-457200" algn="l" eaLnBrk="1" hangingPunct="1">
              <a:buFont typeface="Arial" charset="0"/>
              <a:buChar char="•"/>
            </a:pPr>
            <a:r>
              <a:rPr lang="en-US" sz="3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Being female and having parental figures that monitor you and your activities have a significant decrease in the chances of being bullied online</a:t>
            </a:r>
          </a:p>
          <a:p>
            <a:pPr marL="457200" indent="-457200" algn="l" eaLnBrk="1" hangingPunct="1">
              <a:buFont typeface="Arial" charset="0"/>
              <a:buChar char="•"/>
            </a:pPr>
            <a:r>
              <a:rPr lang="en-US" sz="3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If parents are monitoring their children, its associated with a decrease in the prevalence of them being bully others online</a:t>
            </a:r>
          </a:p>
          <a:p>
            <a:pPr marL="457200" indent="-457200" algn="l" eaLnBrk="1" hangingPunct="1">
              <a:buFont typeface="Arial" charset="0"/>
              <a:buChar char="•"/>
            </a:pPr>
            <a:r>
              <a:rPr lang="en-US" sz="3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When parents are monitoring kids, males are more likely to be bullied than females</a:t>
            </a:r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eaLnBrk="1" hangingPunct="1"/>
            <a:endParaRPr 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eaLnBrk="1" hangingPunct="1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Implications</a:t>
            </a:r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l" eaLnBrk="1" hangingPunct="1">
              <a:buFont typeface="Arial" charset="0"/>
              <a:buChar char="•"/>
            </a:pP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suggests that parents should monitor their children more so that they can decrease the chance of  their child being bullied online</a:t>
            </a:r>
          </a:p>
          <a:p>
            <a:pPr marL="571500" indent="-571500" algn="l" eaLnBrk="1" hangingPunct="1">
              <a:buFont typeface="Arial" charset="0"/>
              <a:buChar char="•"/>
            </a:pP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Could decrease the number of people being bullied in person and online </a:t>
            </a:r>
          </a:p>
          <a:p>
            <a:pPr marL="571500" indent="-571500" algn="l" eaLnBrk="1" hangingPunct="1">
              <a:buFont typeface="Arial" charset="0"/>
              <a:buChar char="•"/>
            </a:pPr>
            <a:r>
              <a:rPr lang="en-US" sz="3200" b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Parental </a:t>
            </a: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monitoring interventions could be created to decrease bullying behavior</a:t>
            </a:r>
          </a:p>
          <a:p>
            <a:pPr algn="l" eaLnBrk="1" hangingPunct="1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Limitations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 participants could not have accurately answered the data in fear of being outed for bullying someone else</a:t>
            </a:r>
          </a:p>
          <a:p>
            <a:pPr marL="571500" indent="-571500" algn="l" eaLnBrk="1" hangingPunct="1">
              <a:buFont typeface="Arial" panose="020B0604020202020204" pitchFamily="34" charset="0"/>
              <a:buChar char="•"/>
            </a:pP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Lack of diversity </a:t>
            </a:r>
          </a:p>
          <a:p>
            <a:pPr algn="l" eaLnBrk="1" hangingPunct="1"/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Future Directions</a:t>
            </a:r>
          </a:p>
          <a:p>
            <a:pPr marL="457200" indent="-457200" algn="l" eaLnBrk="1" hangingPunct="1">
              <a:buFont typeface="Arial" charset="0"/>
              <a:buChar char="•"/>
            </a:pP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Race and parental monitoring</a:t>
            </a:r>
          </a:p>
          <a:p>
            <a:pPr marL="457200" indent="-457200" algn="l" eaLnBrk="1" hangingPunct="1">
              <a:buFont typeface="Arial" charset="0"/>
              <a:buChar char="•"/>
            </a:pP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Conduct an experiment dealing with apps for phones, tablets, and laptops for parents to monitor what your child does with technology</a:t>
            </a:r>
          </a:p>
          <a:p>
            <a:pPr algn="l" eaLnBrk="1" hangingPunct="1"/>
            <a:endParaRPr lang="en-US" sz="32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0" name="Text Box 161"/>
          <p:cNvSpPr txBox="1">
            <a:spLocks noChangeArrowheads="1"/>
          </p:cNvSpPr>
          <p:nvPr/>
        </p:nvSpPr>
        <p:spPr bwMode="auto">
          <a:xfrm>
            <a:off x="44834175" y="10275888"/>
            <a:ext cx="3429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 sz="3000" b="0">
              <a:solidFill>
                <a:schemeClr val="tx1"/>
              </a:solidFill>
            </a:endParaRPr>
          </a:p>
        </p:txBody>
      </p:sp>
      <p:sp>
        <p:nvSpPr>
          <p:cNvPr id="2151" name="Rectangle 163"/>
          <p:cNvSpPr>
            <a:spLocks noChangeArrowheads="1"/>
          </p:cNvSpPr>
          <p:nvPr/>
        </p:nvSpPr>
        <p:spPr bwMode="auto">
          <a:xfrm>
            <a:off x="399796" y="16619845"/>
            <a:ext cx="15130811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 smtClean="0">
                <a:solidFill>
                  <a:srgbClr val="CCCCCC"/>
                </a:solidFill>
              </a:rPr>
              <a:t>Hypotheses</a:t>
            </a:r>
            <a:endParaRPr 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52" name="Rectangle 164"/>
          <p:cNvSpPr>
            <a:spLocks noChangeArrowheads="1"/>
          </p:cNvSpPr>
          <p:nvPr/>
        </p:nvSpPr>
        <p:spPr bwMode="auto">
          <a:xfrm>
            <a:off x="16153514" y="6815734"/>
            <a:ext cx="16441838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 smtClean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  <a:endParaRPr lang="en-US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3" name="Rectangle 165"/>
          <p:cNvSpPr>
            <a:spLocks noChangeArrowheads="1"/>
          </p:cNvSpPr>
          <p:nvPr/>
        </p:nvSpPr>
        <p:spPr bwMode="auto">
          <a:xfrm>
            <a:off x="32984314" y="6815734"/>
            <a:ext cx="15643465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 smtClean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Discussion</a:t>
            </a:r>
            <a:endParaRPr lang="en-US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399794" y="21488974"/>
            <a:ext cx="15130813" cy="1227337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 smtClean="0">
                <a:solidFill>
                  <a:srgbClr val="CCCCCC"/>
                </a:solidFill>
              </a:rPr>
              <a:t>Method</a:t>
            </a:r>
            <a:endParaRPr lang="en-US" dirty="0">
              <a:solidFill>
                <a:srgbClr val="CCCCCC"/>
              </a:solidFill>
            </a:endParaRP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524552" y="6810670"/>
            <a:ext cx="152400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 smtClean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dirty="0">
              <a:solidFill>
                <a:srgbClr val="9999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6" name="Text Box 168"/>
          <p:cNvSpPr txBox="1">
            <a:spLocks noChangeArrowheads="1"/>
          </p:cNvSpPr>
          <p:nvPr/>
        </p:nvSpPr>
        <p:spPr bwMode="auto">
          <a:xfrm>
            <a:off x="524552" y="8084489"/>
            <a:ext cx="15240000" cy="10664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800000"/>
                    </a:gs>
                    <a:gs pos="50000">
                      <a:srgbClr val="A14343"/>
                    </a:gs>
                    <a:gs pos="100000">
                      <a:srgbClr val="800000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37160" tIns="68580" rIns="137160" bIns="68580">
            <a:spAutoFit/>
          </a:bodyPr>
          <a:lstStyle>
            <a:lvl1pPr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en-US" sz="3200" b="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Bullying </a:t>
            </a:r>
          </a:p>
          <a:p>
            <a:pPr marL="571500" indent="-571500" algn="l" eaLnBrk="1" hangingPunct="1">
              <a:buFont typeface="Arial" charset="0"/>
              <a:buChar char="•"/>
            </a:pPr>
            <a:r>
              <a:rPr lang="en-US" sz="3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en-US" sz="3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ruthless, unwanted behavior of a child that is aware of a power imbalance</a:t>
            </a:r>
          </a:p>
          <a:p>
            <a:pPr marL="571500" indent="-571500" algn="l" eaLnBrk="1" hangingPunct="1">
              <a:buFont typeface="Arial" charset="0"/>
              <a:buChar char="•"/>
            </a:pPr>
            <a:r>
              <a:rPr lang="en-US" sz="3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Studies show that children who have difficulties making social and academic</a:t>
            </a:r>
            <a:r>
              <a:rPr lang="en-US" sz="3200" b="0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connections early on in school have a significantly higher chance of being involved in </a:t>
            </a:r>
            <a:r>
              <a:rPr lang="en-US" sz="3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bullying</a:t>
            </a:r>
            <a:r>
              <a:rPr lang="en-US" sz="3200" b="0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  <a:p>
            <a:pPr marL="571500" indent="-571500" algn="l" eaLnBrk="1" hangingPunct="1">
              <a:buFont typeface="Arial" charset="0"/>
              <a:buChar char="•"/>
            </a:pP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year over 3.2 million children are victims of </a:t>
            </a:r>
            <a:r>
              <a:rPr lang="en-US" sz="3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bullying</a:t>
            </a:r>
            <a:r>
              <a:rPr lang="en-US" sz="3200" b="0" baseline="30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3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eaLnBrk="1" hangingPunct="1"/>
            <a:r>
              <a:rPr lang="en-US" sz="3200" b="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Cyberbullying</a:t>
            </a:r>
          </a:p>
          <a:p>
            <a:pPr marL="571500" indent="-571500" algn="l" eaLnBrk="1" hangingPunct="1">
              <a:buFont typeface="Arial" charset="0"/>
              <a:buChar char="•"/>
            </a:pPr>
            <a:r>
              <a:rPr lang="en-US" sz="3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 use of technology to relentlessly target an individual. </a:t>
            </a:r>
          </a:p>
          <a:p>
            <a:pPr marL="571500" indent="-571500" algn="l" eaLnBrk="1" hangingPunct="1">
              <a:buFont typeface="Arial" charset="0"/>
              <a:buChar char="•"/>
            </a:pPr>
            <a:r>
              <a:rPr lang="en-US" sz="3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 quarter of cyberbullying takes place in an online setting where the number of observers is </a:t>
            </a:r>
            <a:r>
              <a:rPr lang="en-US" sz="3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limitless</a:t>
            </a:r>
            <a:r>
              <a:rPr lang="en-US" sz="3200" b="0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US" sz="3200" b="0" baseline="30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algn="l" eaLnBrk="1" hangingPunct="1">
              <a:buFont typeface="Arial" charset="0"/>
              <a:buChar char="•"/>
            </a:pPr>
            <a:r>
              <a:rPr lang="en-US" sz="3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Some admitted to bullying people not out of malice but </a:t>
            </a:r>
            <a:r>
              <a:rPr lang="en-US" sz="3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boredom</a:t>
            </a:r>
            <a:r>
              <a:rPr lang="en-US" sz="3200" b="0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en-US" sz="3200" b="0" baseline="30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hangingPunct="1"/>
            <a:r>
              <a:rPr lang="en-US" sz="3200" b="0" u="sng" dirty="0">
                <a:solidFill>
                  <a:schemeClr val="tx1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rPr>
              <a:t>Parental monitoring </a:t>
            </a:r>
            <a:endParaRPr lang="en-US" sz="3200" b="0" u="sng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571500" indent="-571500" algn="l" eaLnBrk="1" hangingPunct="1">
              <a:buFont typeface="Arial" charset="0"/>
              <a:buChar char="•"/>
            </a:pP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Parenting behaviors involving attention to and track of the child’s </a:t>
            </a:r>
            <a:r>
              <a:rPr lang="en-US" sz="32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activities</a:t>
            </a:r>
            <a:r>
              <a:rPr lang="en-US" sz="3200" b="0" baseline="300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3</a:t>
            </a:r>
            <a:endParaRPr lang="en-US" sz="3200" b="0" baseline="3000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571500" indent="-571500" algn="l" eaLnBrk="1" hangingPunct="1">
              <a:buFont typeface="Arial" charset="0"/>
              <a:buChar char="•"/>
            </a:pP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A critical factor in protecting youth from bullying victimization</a:t>
            </a:r>
          </a:p>
          <a:p>
            <a:pPr algn="l" eaLnBrk="1" hangingPunct="1"/>
            <a:r>
              <a:rPr lang="en-US" sz="3200" b="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Gender</a:t>
            </a:r>
          </a:p>
          <a:p>
            <a:pPr marL="571500" indent="-571500" algn="l" eaLnBrk="1" hangingPunct="1">
              <a:buFont typeface="Arial" charset="0"/>
              <a:buChar char="•"/>
            </a:pP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Parental </a:t>
            </a: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monitoring is based off of interactions with your children which can differ based on a child’s </a:t>
            </a:r>
            <a:r>
              <a:rPr lang="en-US" sz="32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gender</a:t>
            </a:r>
            <a:endParaRPr lang="en-US" sz="3200" baseline="3000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algn="l" eaLnBrk="1" hangingPunct="1"/>
            <a:endParaRPr lang="en-US" sz="3200" b="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algn="l" eaLnBrk="1" hangingPunct="1"/>
            <a:endParaRPr lang="en-US" sz="36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eaLnBrk="1" hangingPunct="1"/>
            <a:endParaRPr lang="en-US" sz="360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eaLnBrk="1" hangingPunct="1"/>
            <a:endParaRPr lang="en-US" sz="36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7" name="Text Box 170"/>
          <p:cNvSpPr txBox="1">
            <a:spLocks noChangeArrowheads="1"/>
          </p:cNvSpPr>
          <p:nvPr/>
        </p:nvSpPr>
        <p:spPr bwMode="auto">
          <a:xfrm>
            <a:off x="399796" y="22808713"/>
            <a:ext cx="15130811" cy="10972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800000"/>
                    </a:gs>
                    <a:gs pos="50000">
                      <a:srgbClr val="A14343"/>
                    </a:gs>
                    <a:gs pos="100000">
                      <a:srgbClr val="800000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37160" tIns="68580" rIns="137160" bIns="68580">
            <a:spAutoFit/>
          </a:bodyPr>
          <a:lstStyle>
            <a:lvl1pPr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en-US" sz="3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 New Hampshire Youth Survey (NHYS) , a longitudinal study focusing on the reasons for adolescents rule-violating behavior (RVB). The data presented was collected in Spring 2009.</a:t>
            </a:r>
          </a:p>
          <a:p>
            <a:pPr algn="l" eaLnBrk="1" hangingPunct="1"/>
            <a:endParaRPr lang="en-US" sz="3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hangingPunct="1"/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Participants</a:t>
            </a:r>
          </a:p>
          <a:p>
            <a:pPr algn="l" eaLnBrk="1" hangingPunct="1"/>
            <a:r>
              <a:rPr lang="en-US" sz="3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840 participants </a:t>
            </a:r>
          </a:p>
          <a:p>
            <a:pPr marL="1314450" lvl="1" indent="-571500" algn="l" eaLnBrk="1" hangingPunct="1">
              <a:buFont typeface="Arial" charset="0"/>
              <a:buChar char="•"/>
            </a:pPr>
            <a:r>
              <a:rPr lang="en-US" sz="3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41.03% were male and 58.97% were female</a:t>
            </a:r>
            <a:endParaRPr lang="en-US" sz="3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hangingPunct="1"/>
            <a:r>
              <a:rPr lang="en-US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Measures</a:t>
            </a:r>
          </a:p>
          <a:p>
            <a:pPr algn="l" eaLnBrk="1" hangingPunct="1"/>
            <a:r>
              <a:rPr lang="en-US" sz="3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Bullied in Person</a:t>
            </a:r>
          </a:p>
          <a:p>
            <a:pPr marL="571500" indent="-571500" algn="l" eaLnBrk="1" hangingPunct="1">
              <a:buFont typeface="Arial" charset="0"/>
              <a:buChar char="•"/>
            </a:pPr>
            <a:r>
              <a:rPr lang="en-US" sz="28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mr-IN" sz="28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en-US" sz="28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 kid from your school push, shove, or hit you?” </a:t>
            </a:r>
            <a:r>
              <a:rPr lang="en-US" sz="3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Mean</a:t>
            </a:r>
            <a:r>
              <a:rPr lang="en-US" sz="3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 0.82, SD= 1.17, 𝜶= 0.86</a:t>
            </a:r>
          </a:p>
          <a:p>
            <a:pPr algn="l" eaLnBrk="1" hangingPunct="1"/>
            <a:r>
              <a:rPr lang="en-US" sz="3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Bullied Online</a:t>
            </a:r>
          </a:p>
          <a:p>
            <a:pPr marL="571500" indent="-571500" algn="l" eaLnBrk="1" hangingPunct="1">
              <a:buFont typeface="Arial" charset="0"/>
              <a:buChar char="•"/>
            </a:pPr>
            <a:r>
              <a:rPr lang="en-US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mr-IN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en-US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 kid send angry, rude or vulgar message about you to an online group or to you via email or text message?” </a:t>
            </a:r>
            <a:r>
              <a:rPr lang="en-US" sz="3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Mean= 0.18, SD= 0.61, 𝜶= 0.85</a:t>
            </a:r>
          </a:p>
          <a:p>
            <a:pPr algn="l" eaLnBrk="1" hangingPunct="1"/>
            <a:r>
              <a:rPr lang="en-US" sz="3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 Person Bullying</a:t>
            </a:r>
          </a:p>
          <a:p>
            <a:pPr marL="571500" indent="-571500" algn="l" eaLnBrk="1" hangingPunct="1">
              <a:buFont typeface="Arial" charset="0"/>
              <a:buChar char="•"/>
            </a:pPr>
            <a:r>
              <a:rPr lang="en-US" sz="28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mr-IN" sz="28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en-US" sz="28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You make up something about other students to make other kids not like them anymore?” </a:t>
            </a:r>
            <a:r>
              <a:rPr lang="en-US" sz="3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Mean</a:t>
            </a:r>
            <a:r>
              <a:rPr lang="en-US" sz="3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 0.54, SD= 0.94, 𝜶= 0.84</a:t>
            </a:r>
          </a:p>
          <a:p>
            <a:pPr algn="l" eaLnBrk="1" hangingPunct="1"/>
            <a:r>
              <a:rPr lang="en-US" sz="3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Online Bullying</a:t>
            </a:r>
          </a:p>
          <a:p>
            <a:pPr marL="571500" indent="-571500" algn="l" eaLnBrk="1" hangingPunct="1">
              <a:buFont typeface="Arial" charset="0"/>
              <a:buChar char="•"/>
            </a:pPr>
            <a:r>
              <a:rPr lang="en-US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mr-IN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en-US" sz="28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You send threatening or intimidating messages to someone through the internet, e-mail, or text </a:t>
            </a:r>
            <a:r>
              <a:rPr lang="en-US" sz="28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message?” </a:t>
            </a:r>
            <a:r>
              <a:rPr lang="en-US" sz="3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Mean= 0.10, SD= 0.47, 𝜶= 0.91</a:t>
            </a:r>
          </a:p>
          <a:p>
            <a:pPr algn="l" eaLnBrk="1" hangingPunct="1"/>
            <a:r>
              <a:rPr lang="en-US" sz="30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Parental Monitoring </a:t>
            </a:r>
          </a:p>
          <a:p>
            <a:pPr marL="457200" indent="-457200" algn="l" eaLnBrk="1" hangingPunct="1">
              <a:buFont typeface="Arial" charset="0"/>
              <a:buChar char="•"/>
            </a:pPr>
            <a:r>
              <a:rPr lang="en-US" sz="28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“How often do you tell your parent(s) who you are going out with?” Mean= 3.21, SD= 0.86, 𝜶= 0.91</a:t>
            </a:r>
            <a:endParaRPr lang="en-US" sz="2800" b="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 algn="l" eaLnBrk="1" hangingPunct="1">
              <a:buFont typeface="Arial" charset="0"/>
              <a:buChar char="•"/>
            </a:pPr>
            <a:endParaRPr lang="en-US" sz="30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hangingPunct="1"/>
            <a:endParaRPr lang="en-US" sz="3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hangingPunct="1"/>
            <a:endParaRPr lang="en-US" sz="30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8" name="Text Box 171"/>
          <p:cNvSpPr txBox="1">
            <a:spLocks noChangeArrowheads="1"/>
          </p:cNvSpPr>
          <p:nvPr/>
        </p:nvSpPr>
        <p:spPr bwMode="auto">
          <a:xfrm>
            <a:off x="399794" y="17962405"/>
            <a:ext cx="15160937" cy="424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800000"/>
                    </a:gs>
                    <a:gs pos="50000">
                      <a:srgbClr val="A14343"/>
                    </a:gs>
                    <a:gs pos="100000">
                      <a:srgbClr val="800000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37160" tIns="68580" rIns="137160" bIns="68580">
            <a:spAutoFit/>
          </a:bodyPr>
          <a:lstStyle>
            <a:lvl1pPr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defTabSz="3762375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defTabSz="3762375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indent="-457200" algn="l">
              <a:spcAft>
                <a:spcPts val="3000"/>
              </a:spcAft>
            </a:pP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Hypothesis 1: </a:t>
            </a: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the level of parental monitoring increases the prevalence of being a victim of cyberbullying will decrease more than in person bullying </a:t>
            </a:r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457200" algn="l">
              <a:spcAft>
                <a:spcPts val="3000"/>
              </a:spcAft>
            </a:pP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Hypothesis 2:</a:t>
            </a: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parental monitoring increases the prevalence of  a child being a perpetrator of in person bullying and cyberbullying will decrease</a:t>
            </a:r>
          </a:p>
          <a:p>
            <a:pPr indent="-457200" algn="l">
              <a:spcAft>
                <a:spcPts val="3000"/>
              </a:spcAft>
            </a:pP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Hypothesis 3: </a:t>
            </a:r>
            <a:r>
              <a:rPr lang="en-US" sz="3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Being a female will increase the level of parental monitoring </a:t>
            </a:r>
          </a:p>
          <a:p>
            <a:pPr indent="-457200" algn="l">
              <a:spcAft>
                <a:spcPts val="3000"/>
              </a:spcAft>
            </a:pPr>
            <a:r>
              <a:rPr lang="en-US" sz="3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47015400" y="1295400"/>
            <a:ext cx="878948" cy="4572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pic>
        <p:nvPicPr>
          <p:cNvPr id="18" name="Picture 96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6178" y="385304"/>
            <a:ext cx="2277391" cy="227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Rectangle 165"/>
          <p:cNvSpPr>
            <a:spLocks noChangeArrowheads="1"/>
          </p:cNvSpPr>
          <p:nvPr/>
        </p:nvSpPr>
        <p:spPr bwMode="auto">
          <a:xfrm>
            <a:off x="32945785" y="24578840"/>
            <a:ext cx="15567598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dirty="0" smtClean="0">
                <a:solidFill>
                  <a:srgbClr val="CCCCCC"/>
                </a:solidFill>
              </a:rPr>
              <a:t>References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9631066" y="20625362"/>
            <a:ext cx="3349702" cy="1477281"/>
          </a:xfrm>
          <a:prstGeom prst="rect">
            <a:avLst/>
          </a:prstGeom>
          <a:noFill/>
        </p:spPr>
        <p:txBody>
          <a:bodyPr wrap="square" lIns="91395" tIns="45697" rIns="91395" bIns="45697" rtlCol="0">
            <a:spAutoFit/>
          </a:bodyPr>
          <a:lstStyle/>
          <a:p>
            <a:pPr algn="l"/>
            <a:r>
              <a:rPr lang="en-US" sz="5400" b="0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Note:</a:t>
            </a:r>
            <a:endParaRPr lang="en-US" sz="3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n-US" sz="36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36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6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 &lt; .</a:t>
            </a:r>
            <a:r>
              <a:rPr lang="en-US" sz="36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0.05 </a:t>
            </a:r>
            <a:endParaRPr lang="en-US" sz="3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5039" y="1157956"/>
            <a:ext cx="17979309" cy="4782772"/>
          </a:xfrm>
          <a:prstGeom prst="rect">
            <a:avLst/>
          </a:prstGeom>
        </p:spPr>
      </p:pic>
      <p:sp>
        <p:nvSpPr>
          <p:cNvPr id="74" name="TextBox 29"/>
          <p:cNvSpPr txBox="1">
            <a:spLocks noChangeArrowheads="1"/>
          </p:cNvSpPr>
          <p:nvPr/>
        </p:nvSpPr>
        <p:spPr bwMode="auto">
          <a:xfrm>
            <a:off x="14935200" y="31699200"/>
            <a:ext cx="17145000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1pPr>
            <a:lvl2pPr marL="742950" indent="-28575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2pPr>
            <a:lvl3pPr marL="11430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3pPr>
            <a:lvl4pPr marL="16002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4pPr>
            <a:lvl5pPr marL="20574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9pPr>
          </a:lstStyle>
          <a:p>
            <a:pPr lvl="3">
              <a:lnSpc>
                <a:spcPct val="15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For more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information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akk2000@wildcats.unh.edu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072922" y="26263505"/>
            <a:ext cx="15520647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b="0" baseline="300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1</a:t>
            </a:r>
            <a:r>
              <a:rPr lang="en-US" sz="32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Hong</a:t>
            </a: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, J., &amp; </a:t>
            </a:r>
            <a:r>
              <a:rPr lang="en-US" sz="3200" b="0" dirty="0" err="1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Espelage</a:t>
            </a: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, D. (2012, August). A review of </a:t>
            </a:r>
            <a:r>
              <a:rPr lang="en-US" sz="32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research on </a:t>
            </a: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bullying and peer </a:t>
            </a:r>
            <a:r>
              <a:rPr lang="en-US" sz="32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	victimization in </a:t>
            </a: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school: An </a:t>
            </a:r>
            <a:r>
              <a:rPr lang="en-US" sz="32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ecological </a:t>
            </a: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system analysis. Retrieved March </a:t>
            </a:r>
            <a:r>
              <a:rPr lang="en-US" sz="32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13, 2017.</a:t>
            </a:r>
            <a:endParaRPr lang="en-US" sz="3200" b="0" dirty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algn="l"/>
            <a:r>
              <a:rPr lang="en-US" sz="3200" b="0" baseline="300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2</a:t>
            </a:r>
            <a:r>
              <a:rPr lang="en-US" sz="32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Jantzer</a:t>
            </a: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, V., </a:t>
            </a:r>
            <a:r>
              <a:rPr lang="en-US" sz="3200" b="0" dirty="0" err="1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Haffner</a:t>
            </a: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, J., </a:t>
            </a:r>
            <a:r>
              <a:rPr lang="en-US" sz="3200" b="0" dirty="0" err="1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Parzer</a:t>
            </a: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, P., Resch, F., &amp; </a:t>
            </a:r>
            <a:r>
              <a:rPr lang="en-US" sz="3200" b="0" dirty="0" err="1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Kaess</a:t>
            </a: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, M. (2015, June 24). Does parental </a:t>
            </a:r>
            <a:r>
              <a:rPr lang="en-US" sz="32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	monitoring </a:t>
            </a: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moderate the relationship between bullying and adolescent </a:t>
            </a:r>
            <a:r>
              <a:rPr lang="en-US" sz="3200" b="0" dirty="0" err="1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nonsuicidal</a:t>
            </a: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self-	injury </a:t>
            </a: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and suicidal behavior? A community-based self-report study of adolescents in </a:t>
            </a:r>
            <a:r>
              <a:rPr lang="en-US" sz="32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	Germany</a:t>
            </a: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. Retrieved March 23, </a:t>
            </a:r>
            <a:r>
              <a:rPr lang="en-US" sz="32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2017.</a:t>
            </a:r>
          </a:p>
          <a:p>
            <a:pPr algn="l"/>
            <a:r>
              <a:rPr lang="en-US" sz="3200" b="0" baseline="300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3</a:t>
            </a:r>
            <a:r>
              <a:rPr lang="en-US" sz="32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Khurana</a:t>
            </a: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, A., </a:t>
            </a:r>
            <a:r>
              <a:rPr lang="en-US" sz="3200" b="0" dirty="0" err="1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Bleakley</a:t>
            </a: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, A., Jordan, A. B., &amp; </a:t>
            </a:r>
            <a:r>
              <a:rPr lang="en-US" sz="3200" b="0" dirty="0" err="1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Romer</a:t>
            </a: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, D. (2014, December 13). The </a:t>
            </a:r>
            <a:r>
              <a:rPr lang="en-US" sz="32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Protective	 </a:t>
            </a: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Effects of Parental Monitoring and Internet Restriction on Adolescents' Risk of </a:t>
            </a:r>
            <a:r>
              <a:rPr lang="en-US" sz="32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Online	 </a:t>
            </a: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Harassment. Retrieved April 3, </a:t>
            </a:r>
            <a:r>
              <a:rPr lang="en-US" sz="32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2017.</a:t>
            </a:r>
          </a:p>
          <a:p>
            <a:pPr algn="l"/>
            <a:r>
              <a:rPr lang="en-US" sz="3200" b="0" baseline="3000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4</a:t>
            </a:r>
            <a:r>
              <a:rPr lang="en-US" sz="32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Mishna</a:t>
            </a: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, F. (2012, January). Risk factors for involvement </a:t>
            </a:r>
            <a:r>
              <a:rPr lang="en-US" sz="32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in</a:t>
            </a: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cyber </a:t>
            </a: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bullying: Victims, </a:t>
            </a:r>
            <a:r>
              <a:rPr lang="en-US" sz="32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	bullies </a:t>
            </a: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and </a:t>
            </a:r>
            <a:r>
              <a:rPr lang="en-US" sz="32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bully–victims </a:t>
            </a: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. </a:t>
            </a:r>
            <a:r>
              <a:rPr lang="en-US" sz="32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Retrieved </a:t>
            </a: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March 8, </a:t>
            </a:r>
            <a:r>
              <a:rPr lang="en-US" sz="3200" b="0" dirty="0" smtClean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2017</a:t>
            </a:r>
            <a:r>
              <a:rPr lang="en-US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  <a:r>
              <a:rPr lang="en-US" sz="36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 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-1122744" y="79865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7983200" y="26593800"/>
            <a:ext cx="117167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*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25222200" y="27813000"/>
            <a:ext cx="117167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*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1564600" y="27355800"/>
            <a:ext cx="117167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*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8803600" y="28575000"/>
            <a:ext cx="117167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*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745200" y="24497376"/>
            <a:ext cx="1448752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*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2479000" y="25450800"/>
            <a:ext cx="1448752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*</a:t>
            </a:r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7580105"/>
              </p:ext>
            </p:extLst>
          </p:nvPr>
        </p:nvGraphicFramePr>
        <p:xfrm>
          <a:off x="16153514" y="8445982"/>
          <a:ext cx="16180535" cy="118549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" name="Worksheet" r:id="rId9" imgW="11493500" imgH="7823200" progId="Excel.Sheet.12">
                  <p:embed/>
                </p:oleObj>
              </mc:Choice>
              <mc:Fallback>
                <p:oleObj name="Worksheet" r:id="rId9" imgW="11493500" imgH="782320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6153514" y="8445982"/>
                        <a:ext cx="16180535" cy="118549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7602200" y="13182600"/>
            <a:ext cx="1982152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*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955000" y="14173200"/>
            <a:ext cx="26670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*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4688800" y="14859000"/>
            <a:ext cx="2581879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*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8651200" y="16154400"/>
            <a:ext cx="1876324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*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8821400" y="11201400"/>
            <a:ext cx="1703735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*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10152</TotalTime>
  <Words>710</Words>
  <Application>Microsoft Macintosh PowerPoint</Application>
  <PresentationFormat>Custom</PresentationFormat>
  <Paragraphs>86</Paragraphs>
  <Slides>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Default Design</vt:lpstr>
      <vt:lpstr>Worksheet</vt:lpstr>
      <vt:lpstr>Are parents creating an environment that fosters a regularity for their children to get bullied or become the bully? Alyssa Kolbert  Advisor: Ellen Cohn Ph.D. </vt:lpstr>
    </vt:vector>
  </TitlesOfParts>
  <Company>Graphicsland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Jessica Peterson</cp:lastModifiedBy>
  <cp:revision>334</cp:revision>
  <cp:lastPrinted>2014-02-24T14:53:09Z</cp:lastPrinted>
  <dcterms:created xsi:type="dcterms:W3CDTF">2004-07-26T21:45:23Z</dcterms:created>
  <dcterms:modified xsi:type="dcterms:W3CDTF">2017-04-18T16:54:04Z</dcterms:modified>
  <cp:category>science research poster</cp:category>
</cp:coreProperties>
</file>