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emf" ContentType="image/x-emf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95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2194560" rtl="0" eaLnBrk="1" latinLnBrk="0" hangingPunct="1">
      <a:defRPr sz="864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2194560" rtl="0" eaLnBrk="1" latinLnBrk="0" hangingPunct="1">
      <a:defRPr sz="864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2194560" rtl="0" eaLnBrk="1" latinLnBrk="0" hangingPunct="1">
      <a:defRPr sz="864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2194560" rtl="0" eaLnBrk="1" latinLnBrk="0" hangingPunct="1">
      <a:defRPr sz="864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2194560" rtl="0" eaLnBrk="1" latinLnBrk="0" hangingPunct="1">
      <a:defRPr sz="864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2194560" rtl="0" eaLnBrk="1" latinLnBrk="0" hangingPunct="1">
      <a:defRPr sz="864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2194560" rtl="0" eaLnBrk="1" latinLnBrk="0" hangingPunct="1">
      <a:defRPr sz="864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2194560" rtl="0" eaLnBrk="1" latinLnBrk="0" hangingPunct="1">
      <a:defRPr sz="864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2194560" rtl="0" eaLnBrk="1" latinLnBrk="0" hangingPunct="1">
      <a:defRPr sz="864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800" userDrawn="1">
          <p15:clr>
            <a:srgbClr val="A4A3A4"/>
          </p15:clr>
        </p15:guide>
        <p15:guide id="2" pos="13800" userDrawn="1">
          <p15:clr>
            <a:srgbClr val="A4A3A4"/>
          </p15:clr>
        </p15:guide>
        <p15:guide id="3" orient="horz" pos="4104" userDrawn="1">
          <p15:clr>
            <a:srgbClr val="A4A3A4"/>
          </p15:clr>
        </p15:guide>
        <p15:guide id="4" pos="142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7407"/>
    <p:restoredTop sz="94643"/>
  </p:normalViewPr>
  <p:slideViewPr>
    <p:cSldViewPr snapToGrid="0" snapToObjects="1">
      <p:cViewPr>
        <p:scale>
          <a:sx n="20" d="100"/>
          <a:sy n="20" d="100"/>
        </p:scale>
        <p:origin x="2312" y="-8"/>
      </p:cViewPr>
      <p:guideLst>
        <p:guide orient="horz" pos="4800"/>
        <p:guide pos="13800"/>
        <p:guide orient="horz" pos="4104"/>
        <p:guide pos="142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E466A1-A8C9-4848-85AB-7A27B434DD79}" type="datetimeFigureOut">
              <a:rPr lang="en-US" smtClean="0"/>
              <a:t>4/16/17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676ECD-5A94-F943-93B3-9FF66C5F93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8070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Percent = (contrast </a:t>
            </a:r>
            <a:r>
              <a:rPr lang="mr-IN" dirty="0" smtClean="0"/>
              <a:t>–</a:t>
            </a:r>
            <a:r>
              <a:rPr lang="en-US" dirty="0" smtClean="0"/>
              <a:t> background contrast</a:t>
            </a:r>
            <a:r>
              <a:rPr lang="en-US" smtClean="0"/>
              <a:t>) background contrast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676ECD-5A94-F943-93B3-9FF66C5F933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7509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55280" y="21427334"/>
            <a:ext cx="32918400" cy="5734320"/>
          </a:xfrm>
        </p:spPr>
        <p:txBody>
          <a:bodyPr wrap="none" anchor="t">
            <a:normAutofit/>
          </a:bodyPr>
          <a:lstStyle>
            <a:lvl1pPr algn="r">
              <a:defRPr sz="34560" b="0" spc="-108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100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955275" y="18383417"/>
            <a:ext cx="32918400" cy="2968910"/>
          </a:xfrm>
        </p:spPr>
        <p:txBody>
          <a:bodyPr anchor="b">
            <a:normAutofit/>
          </a:bodyPr>
          <a:lstStyle>
            <a:lvl1pPr marL="0" indent="0" algn="r">
              <a:buNone/>
              <a:defRPr sz="1152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4/16/17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4/16/17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3076315" y="21427334"/>
            <a:ext cx="32918400" cy="5734320"/>
          </a:xfrm>
        </p:spPr>
        <p:txBody>
          <a:bodyPr wrap="none" anchor="t">
            <a:normAutofit/>
          </a:bodyPr>
          <a:lstStyle>
            <a:lvl1pPr algn="l">
              <a:defRPr sz="34560" b="0" spc="-108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3076315" y="18383414"/>
            <a:ext cx="32918400" cy="2965546"/>
          </a:xfrm>
        </p:spPr>
        <p:txBody>
          <a:bodyPr anchor="b">
            <a:normAutofit/>
          </a:bodyPr>
          <a:lstStyle>
            <a:lvl1pPr marL="0" indent="0" algn="l">
              <a:buNone/>
              <a:defRPr sz="1152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4/16/17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032000" y="8763000"/>
            <a:ext cx="18090778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751424" y="8763000"/>
            <a:ext cx="18122256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4/16/17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32000" y="8069582"/>
            <a:ext cx="18090778" cy="3954778"/>
          </a:xfrm>
        </p:spPr>
        <p:txBody>
          <a:bodyPr anchor="b">
            <a:normAutofit/>
          </a:bodyPr>
          <a:lstStyle>
            <a:lvl1pPr marL="0" indent="0">
              <a:buNone/>
              <a:defRPr sz="96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32000" y="12024360"/>
            <a:ext cx="18090778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751426" y="8069582"/>
            <a:ext cx="18127973" cy="3954778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96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751426" y="12024360"/>
            <a:ext cx="18127973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4/16/17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4/16/17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4/16/17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32003" y="9875520"/>
            <a:ext cx="13147291" cy="18295622"/>
          </a:xfrm>
        </p:spPr>
        <p:txBody>
          <a:bodyPr>
            <a:normAutofit/>
          </a:bodyPr>
          <a:lstStyle>
            <a:lvl1pPr marL="0" indent="0">
              <a:buNone/>
              <a:defRPr sz="672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4/16/17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32003" y="9875520"/>
            <a:ext cx="13147291" cy="18295622"/>
          </a:xfrm>
        </p:spPr>
        <p:txBody>
          <a:bodyPr>
            <a:normAutofit/>
          </a:bodyPr>
          <a:lstStyle>
            <a:lvl1pPr marL="0" indent="0">
              <a:buNone/>
              <a:defRPr sz="672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4/16/17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0962375"/>
            <a:ext cx="37856160" cy="3932904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023237" y="4739647"/>
            <a:ext cx="37856160" cy="16222728"/>
          </a:xfrm>
        </p:spPr>
        <p:txBody>
          <a:bodyPr anchor="t"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9" y="24895277"/>
            <a:ext cx="37850443" cy="3275866"/>
          </a:xfrm>
        </p:spPr>
        <p:txBody>
          <a:bodyPr/>
          <a:lstStyle>
            <a:lvl1pPr marL="0" indent="0">
              <a:buNone/>
              <a:defRPr sz="576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4/16/17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0"/>
            <a:ext cx="37856160" cy="16964851"/>
          </a:xfrm>
        </p:spPr>
        <p:txBody>
          <a:bodyPr anchor="ctr"/>
          <a:lstStyle>
            <a:lvl1pPr>
              <a:defRPr sz="1152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9" y="21549115"/>
            <a:ext cx="37850443" cy="7208765"/>
          </a:xfrm>
        </p:spPr>
        <p:txBody>
          <a:bodyPr anchor="ctr"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4/16/17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6363" y="1752600"/>
            <a:ext cx="33489907" cy="14365939"/>
          </a:xfrm>
        </p:spPr>
        <p:txBody>
          <a:bodyPr anchor="ctr"/>
          <a:lstStyle>
            <a:lvl1pPr>
              <a:defRPr sz="1584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6194323" y="16154674"/>
            <a:ext cx="31508275" cy="2635046"/>
          </a:xfrm>
        </p:spPr>
        <p:txBody>
          <a:bodyPr anchor="t">
            <a:normAutofit/>
          </a:bodyPr>
          <a:lstStyle>
            <a:lvl1pPr marL="0" indent="0">
              <a:buNone/>
              <a:defRPr sz="504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0" y="21608299"/>
            <a:ext cx="37844726" cy="7149581"/>
          </a:xfrm>
        </p:spPr>
        <p:txBody>
          <a:bodyPr anchor="ctr">
            <a:normAutofit/>
          </a:bodyPr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4/16/17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999758" y="3776755"/>
            <a:ext cx="2194560" cy="2806925"/>
          </a:xfrm>
          <a:prstGeom prst="rect">
            <a:avLst/>
          </a:prstGeom>
        </p:spPr>
        <p:txBody>
          <a:bodyPr vert="horz" lIns="329184" tIns="164592" rIns="329184" bIns="164592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288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7576123" y="13167360"/>
            <a:ext cx="2194560" cy="2806925"/>
          </a:xfrm>
          <a:prstGeom prst="rect">
            <a:avLst/>
          </a:prstGeom>
        </p:spPr>
        <p:txBody>
          <a:bodyPr vert="horz" lIns="329184" tIns="164592" rIns="329184" bIns="164592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288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1169449"/>
            <a:ext cx="37856160" cy="12056808"/>
          </a:xfrm>
        </p:spPr>
        <p:txBody>
          <a:bodyPr anchor="b">
            <a:normAutofit/>
          </a:bodyPr>
          <a:lstStyle>
            <a:lvl1pPr>
              <a:defRPr sz="1944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9" y="23282789"/>
            <a:ext cx="37850443" cy="5475091"/>
          </a:xfrm>
        </p:spPr>
        <p:txBody>
          <a:bodyPr anchor="t"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4/16/17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4814213" y="9052560"/>
            <a:ext cx="10608720" cy="2766058"/>
          </a:xfrm>
        </p:spPr>
        <p:txBody>
          <a:bodyPr anchor="b">
            <a:noAutofit/>
          </a:bodyPr>
          <a:lstStyle>
            <a:lvl1pPr marL="0" indent="0">
              <a:buNone/>
              <a:defRPr sz="864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84473" y="12344400"/>
            <a:ext cx="10538462" cy="17228822"/>
          </a:xfrm>
        </p:spPr>
        <p:txBody>
          <a:bodyPr anchor="t">
            <a:normAutofit/>
          </a:bodyPr>
          <a:lstStyle>
            <a:lvl1pPr marL="0" indent="0">
              <a:buNone/>
              <a:defRPr sz="5040"/>
            </a:lvl1pPr>
            <a:lvl2pPr marL="1645920" indent="0">
              <a:buNone/>
              <a:defRPr sz="4320"/>
            </a:lvl2pPr>
            <a:lvl3pPr marL="3291840" indent="0">
              <a:buNone/>
              <a:defRPr sz="3600"/>
            </a:lvl3pPr>
            <a:lvl4pPr marL="4937760" indent="0">
              <a:buNone/>
              <a:defRPr sz="3240"/>
            </a:lvl4pPr>
            <a:lvl5pPr marL="6583680" indent="0">
              <a:buNone/>
              <a:defRPr sz="3240"/>
            </a:lvl5pPr>
            <a:lvl6pPr marL="8229600" indent="0">
              <a:buNone/>
              <a:defRPr sz="3240"/>
            </a:lvl6pPr>
            <a:lvl7pPr marL="9875520" indent="0">
              <a:buNone/>
              <a:defRPr sz="3240"/>
            </a:lvl7pPr>
            <a:lvl8pPr marL="11521440" indent="0">
              <a:buNone/>
              <a:defRPr sz="3240"/>
            </a:lvl8pPr>
            <a:lvl9pPr marL="13167360" indent="0">
              <a:buNone/>
              <a:defRPr sz="324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516783" y="9052560"/>
            <a:ext cx="10570469" cy="2766058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864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16478789" y="12344400"/>
            <a:ext cx="10608461" cy="17228822"/>
          </a:xfrm>
        </p:spPr>
        <p:txBody>
          <a:bodyPr anchor="t">
            <a:normAutofit/>
          </a:bodyPr>
          <a:lstStyle>
            <a:lvl1pPr marL="0" indent="0">
              <a:buNone/>
              <a:defRPr sz="5040"/>
            </a:lvl1pPr>
            <a:lvl2pPr marL="1645920" indent="0">
              <a:buNone/>
              <a:defRPr sz="4320"/>
            </a:lvl2pPr>
            <a:lvl3pPr marL="3291840" indent="0">
              <a:buNone/>
              <a:defRPr sz="3600"/>
            </a:lvl3pPr>
            <a:lvl4pPr marL="4937760" indent="0">
              <a:buNone/>
              <a:defRPr sz="3240"/>
            </a:lvl4pPr>
            <a:lvl5pPr marL="6583680" indent="0">
              <a:buNone/>
              <a:defRPr sz="3240"/>
            </a:lvl5pPr>
            <a:lvl6pPr marL="8229600" indent="0">
              <a:buNone/>
              <a:defRPr sz="3240"/>
            </a:lvl6pPr>
            <a:lvl7pPr marL="9875520" indent="0">
              <a:buNone/>
              <a:defRPr sz="3240"/>
            </a:lvl7pPr>
            <a:lvl8pPr marL="11521440" indent="0">
              <a:buNone/>
              <a:defRPr sz="3240"/>
            </a:lvl8pPr>
            <a:lvl9pPr marL="13167360" indent="0">
              <a:buNone/>
              <a:defRPr sz="324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28184532" y="9052560"/>
            <a:ext cx="10555608" cy="2766058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864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28184532" y="12344400"/>
            <a:ext cx="10555608" cy="17228822"/>
          </a:xfrm>
        </p:spPr>
        <p:txBody>
          <a:bodyPr anchor="t">
            <a:normAutofit/>
          </a:bodyPr>
          <a:lstStyle>
            <a:lvl1pPr marL="0" indent="0">
              <a:buNone/>
              <a:defRPr sz="5040"/>
            </a:lvl1pPr>
            <a:lvl2pPr marL="1645920" indent="0">
              <a:buNone/>
              <a:defRPr sz="4320"/>
            </a:lvl2pPr>
            <a:lvl3pPr marL="3291840" indent="0">
              <a:buNone/>
              <a:defRPr sz="3600"/>
            </a:lvl3pPr>
            <a:lvl4pPr marL="4937760" indent="0">
              <a:buNone/>
              <a:defRPr sz="3240"/>
            </a:lvl4pPr>
            <a:lvl5pPr marL="6583680" indent="0">
              <a:buNone/>
              <a:defRPr sz="3240"/>
            </a:lvl5pPr>
            <a:lvl6pPr marL="8229600" indent="0">
              <a:buNone/>
              <a:defRPr sz="3240"/>
            </a:lvl6pPr>
            <a:lvl7pPr marL="9875520" indent="0">
              <a:buNone/>
              <a:defRPr sz="3240"/>
            </a:lvl7pPr>
            <a:lvl8pPr marL="11521440" indent="0">
              <a:buNone/>
              <a:defRPr sz="3240"/>
            </a:lvl8pPr>
            <a:lvl9pPr marL="13167360" indent="0">
              <a:buNone/>
              <a:defRPr sz="324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4/16/17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4795507" y="20628014"/>
            <a:ext cx="10584182" cy="2766058"/>
          </a:xfrm>
        </p:spPr>
        <p:txBody>
          <a:bodyPr anchor="b">
            <a:noAutofit/>
          </a:bodyPr>
          <a:lstStyle>
            <a:lvl1pPr marL="0" indent="0">
              <a:buNone/>
              <a:defRPr sz="864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795507" y="10830499"/>
            <a:ext cx="10584182" cy="73152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5760"/>
            </a:lvl1pPr>
            <a:lvl2pPr marL="1645920" indent="0">
              <a:buNone/>
              <a:defRPr sz="5760"/>
            </a:lvl2pPr>
            <a:lvl3pPr marL="3291840" indent="0">
              <a:buNone/>
              <a:defRPr sz="5760"/>
            </a:lvl3pPr>
            <a:lvl4pPr marL="4937760" indent="0">
              <a:buNone/>
              <a:defRPr sz="5760"/>
            </a:lvl4pPr>
            <a:lvl5pPr marL="6583680" indent="0">
              <a:buNone/>
              <a:defRPr sz="5760"/>
            </a:lvl5pPr>
            <a:lvl6pPr marL="8229600" indent="0">
              <a:buNone/>
              <a:defRPr sz="5760"/>
            </a:lvl6pPr>
            <a:lvl7pPr marL="9875520" indent="0">
              <a:buNone/>
              <a:defRPr sz="5760"/>
            </a:lvl7pPr>
            <a:lvl8pPr marL="11521440" indent="0">
              <a:buNone/>
              <a:defRPr sz="5760"/>
            </a:lvl8pPr>
            <a:lvl9pPr marL="13167360" indent="0">
              <a:buNone/>
              <a:defRPr sz="576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4795507" y="23394079"/>
            <a:ext cx="10584182" cy="3164107"/>
          </a:xfrm>
        </p:spPr>
        <p:txBody>
          <a:bodyPr anchor="t">
            <a:normAutofit/>
          </a:bodyPr>
          <a:lstStyle>
            <a:lvl1pPr marL="0" indent="0">
              <a:buNone/>
              <a:defRPr sz="5040"/>
            </a:lvl1pPr>
            <a:lvl2pPr marL="1645920" indent="0">
              <a:buNone/>
              <a:defRPr sz="4320"/>
            </a:lvl2pPr>
            <a:lvl3pPr marL="3291840" indent="0">
              <a:buNone/>
              <a:defRPr sz="3600"/>
            </a:lvl3pPr>
            <a:lvl4pPr marL="4937760" indent="0">
              <a:buNone/>
              <a:defRPr sz="3240"/>
            </a:lvl4pPr>
            <a:lvl5pPr marL="6583680" indent="0">
              <a:buNone/>
              <a:defRPr sz="3240"/>
            </a:lvl5pPr>
            <a:lvl6pPr marL="8229600" indent="0">
              <a:buNone/>
              <a:defRPr sz="3240"/>
            </a:lvl6pPr>
            <a:lvl7pPr marL="9875520" indent="0">
              <a:buNone/>
              <a:defRPr sz="3240"/>
            </a:lvl7pPr>
            <a:lvl8pPr marL="11521440" indent="0">
              <a:buNone/>
              <a:defRPr sz="3240"/>
            </a:lvl8pPr>
            <a:lvl9pPr marL="13167360" indent="0">
              <a:buNone/>
              <a:defRPr sz="324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448391" y="20628014"/>
            <a:ext cx="10549891" cy="2766058"/>
          </a:xfrm>
        </p:spPr>
        <p:txBody>
          <a:bodyPr anchor="b">
            <a:noAutofit/>
          </a:bodyPr>
          <a:lstStyle>
            <a:lvl1pPr marL="0" indent="0">
              <a:buNone/>
              <a:defRPr sz="864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16448386" y="10830499"/>
            <a:ext cx="10549891" cy="73152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5760"/>
            </a:lvl1pPr>
            <a:lvl2pPr marL="1645920" indent="0">
              <a:buNone/>
              <a:defRPr sz="5760"/>
            </a:lvl2pPr>
            <a:lvl3pPr marL="3291840" indent="0">
              <a:buNone/>
              <a:defRPr sz="5760"/>
            </a:lvl3pPr>
            <a:lvl4pPr marL="4937760" indent="0">
              <a:buNone/>
              <a:defRPr sz="5760"/>
            </a:lvl4pPr>
            <a:lvl5pPr marL="6583680" indent="0">
              <a:buNone/>
              <a:defRPr sz="5760"/>
            </a:lvl5pPr>
            <a:lvl6pPr marL="8229600" indent="0">
              <a:buNone/>
              <a:defRPr sz="5760"/>
            </a:lvl6pPr>
            <a:lvl7pPr marL="9875520" indent="0">
              <a:buNone/>
              <a:defRPr sz="5760"/>
            </a:lvl7pPr>
            <a:lvl8pPr marL="11521440" indent="0">
              <a:buNone/>
              <a:defRPr sz="5760"/>
            </a:lvl8pPr>
            <a:lvl9pPr marL="13167360" indent="0">
              <a:buNone/>
              <a:defRPr sz="576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16443521" y="23394075"/>
            <a:ext cx="10563864" cy="3164107"/>
          </a:xfrm>
        </p:spPr>
        <p:txBody>
          <a:bodyPr anchor="t">
            <a:normAutofit/>
          </a:bodyPr>
          <a:lstStyle>
            <a:lvl1pPr marL="0" indent="0">
              <a:buNone/>
              <a:defRPr sz="5040"/>
            </a:lvl1pPr>
            <a:lvl2pPr marL="1645920" indent="0">
              <a:buNone/>
              <a:defRPr sz="4320"/>
            </a:lvl2pPr>
            <a:lvl3pPr marL="3291840" indent="0">
              <a:buNone/>
              <a:defRPr sz="3600"/>
            </a:lvl3pPr>
            <a:lvl4pPr marL="4937760" indent="0">
              <a:buNone/>
              <a:defRPr sz="3240"/>
            </a:lvl4pPr>
            <a:lvl5pPr marL="6583680" indent="0">
              <a:buNone/>
              <a:defRPr sz="3240"/>
            </a:lvl5pPr>
            <a:lvl6pPr marL="8229600" indent="0">
              <a:buNone/>
              <a:defRPr sz="3240"/>
            </a:lvl6pPr>
            <a:lvl7pPr marL="9875520" indent="0">
              <a:buNone/>
              <a:defRPr sz="3240"/>
            </a:lvl7pPr>
            <a:lvl8pPr marL="11521440" indent="0">
              <a:buNone/>
              <a:defRPr sz="3240"/>
            </a:lvl8pPr>
            <a:lvl9pPr marL="13167360" indent="0">
              <a:buNone/>
              <a:defRPr sz="324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28095564" y="20628014"/>
            <a:ext cx="10555608" cy="2766058"/>
          </a:xfrm>
        </p:spPr>
        <p:txBody>
          <a:bodyPr anchor="b">
            <a:noAutofit/>
          </a:bodyPr>
          <a:lstStyle>
            <a:lvl1pPr marL="0" indent="0">
              <a:buNone/>
              <a:defRPr sz="864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28095559" y="10830499"/>
            <a:ext cx="10555608" cy="73152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5760"/>
            </a:lvl1pPr>
            <a:lvl2pPr marL="1645920" indent="0">
              <a:buNone/>
              <a:defRPr sz="5760"/>
            </a:lvl2pPr>
            <a:lvl3pPr marL="3291840" indent="0">
              <a:buNone/>
              <a:defRPr sz="5760"/>
            </a:lvl3pPr>
            <a:lvl4pPr marL="4937760" indent="0">
              <a:buNone/>
              <a:defRPr sz="5760"/>
            </a:lvl4pPr>
            <a:lvl5pPr marL="6583680" indent="0">
              <a:buNone/>
              <a:defRPr sz="5760"/>
            </a:lvl5pPr>
            <a:lvl6pPr marL="8229600" indent="0">
              <a:buNone/>
              <a:defRPr sz="5760"/>
            </a:lvl6pPr>
            <a:lvl7pPr marL="9875520" indent="0">
              <a:buNone/>
              <a:defRPr sz="5760"/>
            </a:lvl7pPr>
            <a:lvl8pPr marL="11521440" indent="0">
              <a:buNone/>
              <a:defRPr sz="5760"/>
            </a:lvl8pPr>
            <a:lvl9pPr marL="13167360" indent="0">
              <a:buNone/>
              <a:defRPr sz="576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28095111" y="23394065"/>
            <a:ext cx="10569590" cy="3164107"/>
          </a:xfrm>
        </p:spPr>
        <p:txBody>
          <a:bodyPr anchor="t">
            <a:normAutofit/>
          </a:bodyPr>
          <a:lstStyle>
            <a:lvl1pPr marL="0" indent="0">
              <a:buNone/>
              <a:defRPr sz="5040"/>
            </a:lvl1pPr>
            <a:lvl2pPr marL="1645920" indent="0">
              <a:buNone/>
              <a:defRPr sz="4320"/>
            </a:lvl2pPr>
            <a:lvl3pPr marL="3291840" indent="0">
              <a:buNone/>
              <a:defRPr sz="3600"/>
            </a:lvl3pPr>
            <a:lvl4pPr marL="4937760" indent="0">
              <a:buNone/>
              <a:defRPr sz="3240"/>
            </a:lvl4pPr>
            <a:lvl5pPr marL="6583680" indent="0">
              <a:buNone/>
              <a:defRPr sz="3240"/>
            </a:lvl5pPr>
            <a:lvl6pPr marL="8229600" indent="0">
              <a:buNone/>
              <a:defRPr sz="3240"/>
            </a:lvl6pPr>
            <a:lvl7pPr marL="9875520" indent="0">
              <a:buNone/>
              <a:defRPr sz="3240"/>
            </a:lvl7pPr>
            <a:lvl8pPr marL="11521440" indent="0">
              <a:buNone/>
              <a:defRPr sz="3240"/>
            </a:lvl8pPr>
            <a:lvl9pPr marL="13167360" indent="0">
              <a:buNone/>
              <a:defRPr sz="324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4/16/17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4/16/17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4/16/17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theme" Target="../theme/theme1.xml"/><Relationship Id="rId19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32000" y="8763000"/>
            <a:ext cx="3684168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B61BEF0D-F0BB-DE4B-95CE-6DB70DBA9567}" type="datetimeFigureOut">
              <a:rPr lang="en-US" smtClean="0"/>
              <a:pPr/>
              <a:t>4/16/17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8294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6" r:id="rId1"/>
    <p:sldLayoutId id="2147483797" r:id="rId2"/>
    <p:sldLayoutId id="2147483798" r:id="rId3"/>
    <p:sldLayoutId id="2147483799" r:id="rId4"/>
    <p:sldLayoutId id="2147483800" r:id="rId5"/>
    <p:sldLayoutId id="2147483801" r:id="rId6"/>
    <p:sldLayoutId id="2147483802" r:id="rId7"/>
    <p:sldLayoutId id="2147483803" r:id="rId8"/>
    <p:sldLayoutId id="2147483804" r:id="rId9"/>
    <p:sldLayoutId id="2147483805" r:id="rId10"/>
    <p:sldLayoutId id="2147483806" r:id="rId11"/>
    <p:sldLayoutId id="2147483807" r:id="rId12"/>
    <p:sldLayoutId id="2147483808" r:id="rId13"/>
    <p:sldLayoutId id="2147483809" r:id="rId14"/>
    <p:sldLayoutId id="2147483810" r:id="rId15"/>
    <p:sldLayoutId id="2147483811" r:id="rId16"/>
    <p:sldLayoutId id="2147483812" r:id="rId17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2112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 panose="020B0604020202020204" pitchFamily="34" charset="0"/>
        <a:buChar char="•"/>
        <a:defRPr sz="1152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96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768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72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72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4" Type="http://schemas.openxmlformats.org/officeDocument/2006/relationships/image" Target="../media/image3.emf"/><Relationship Id="rId5" Type="http://schemas.openxmlformats.org/officeDocument/2006/relationships/image" Target="../media/image4.jpeg"/><Relationship Id="rId6" Type="http://schemas.openxmlformats.org/officeDocument/2006/relationships/image" Target="../media/image5.jpg"/><Relationship Id="rId7" Type="http://schemas.openxmlformats.org/officeDocument/2006/relationships/image" Target="../media/image6.emf"/><Relationship Id="rId8" Type="http://schemas.openxmlformats.org/officeDocument/2006/relationships/image" Target="../media/image7.emf"/><Relationship Id="rId9" Type="http://schemas.openxmlformats.org/officeDocument/2006/relationships/image" Target="../media/image8.png"/><Relationship Id="rId10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486400" y="1017875"/>
            <a:ext cx="32918400" cy="46597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>
                <a:latin typeface="Cambria" charset="0"/>
                <a:ea typeface="Cambria" charset="0"/>
                <a:cs typeface="Cambria" charset="0"/>
              </a:rPr>
              <a:t>Measuring the Influence of ON- and OFF- Cell Contrast Asymmetries on Motion Induced Blindness</a:t>
            </a:r>
          </a:p>
          <a:p>
            <a:pPr algn="ctr"/>
            <a:r>
              <a:rPr lang="en-US" sz="7200" dirty="0"/>
              <a:t/>
            </a:r>
            <a:br>
              <a:rPr lang="en-US" sz="7200" dirty="0"/>
            </a:br>
            <a:endParaRPr lang="en-US" sz="6480" dirty="0"/>
          </a:p>
        </p:txBody>
      </p:sp>
      <p:sp>
        <p:nvSpPr>
          <p:cNvPr id="5" name="TextBox 4"/>
          <p:cNvSpPr txBox="1"/>
          <p:nvPr/>
        </p:nvSpPr>
        <p:spPr>
          <a:xfrm>
            <a:off x="1315775" y="6573427"/>
            <a:ext cx="8892240" cy="9787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5760" dirty="0">
                <a:latin typeface="Cambria" charset="0"/>
                <a:ea typeface="Cambria" charset="0"/>
                <a:cs typeface="Cambria" charset="0"/>
              </a:rPr>
              <a:t>Introduction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15773" y="23130091"/>
            <a:ext cx="17754998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760" dirty="0">
                <a:latin typeface="Cambria" charset="0"/>
                <a:ea typeface="Cambria" charset="0"/>
                <a:cs typeface="Cambria" charset="0"/>
              </a:rPr>
              <a:t>Methods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2723730" y="6564446"/>
            <a:ext cx="7823467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760" dirty="0">
                <a:latin typeface="Cambria" charset="0"/>
                <a:ea typeface="Cambria" charset="0"/>
                <a:cs typeface="Cambria" charset="0"/>
              </a:rPr>
              <a:t>Results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745502" y="23121906"/>
            <a:ext cx="6925689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760" dirty="0">
                <a:latin typeface="Cambria" charset="0"/>
                <a:ea typeface="Cambria" charset="0"/>
                <a:cs typeface="Cambria" charset="0"/>
              </a:rPr>
              <a:t>Discussion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16860" y="8348792"/>
            <a:ext cx="8921823" cy="662013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37514" y="8363755"/>
            <a:ext cx="8933737" cy="660516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315775" y="8197039"/>
            <a:ext cx="19220125" cy="679570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1028677" indent="-1028677">
              <a:buFont typeface="Arial" charset="0"/>
              <a:buChar char="•"/>
            </a:pPr>
            <a:r>
              <a:rPr lang="en-US" sz="3960" dirty="0">
                <a:latin typeface="Cambria" charset="0"/>
                <a:ea typeface="Cambria" charset="0"/>
                <a:cs typeface="Cambria" charset="0"/>
              </a:rPr>
              <a:t>Motion Induced Blindness is a natural phenomenon where a salient target seems to disappear when a moving mask is presented with it  (</a:t>
            </a:r>
            <a:r>
              <a:rPr lang="en-US" sz="3960" dirty="0" err="1">
                <a:latin typeface="Cambria" charset="0"/>
                <a:ea typeface="Cambria" charset="0"/>
                <a:cs typeface="Cambria" charset="0"/>
              </a:rPr>
              <a:t>Bonneh</a:t>
            </a:r>
            <a:r>
              <a:rPr lang="en-US" sz="3960" dirty="0">
                <a:latin typeface="Cambria" charset="0"/>
                <a:ea typeface="Cambria" charset="0"/>
                <a:cs typeface="Cambria" charset="0"/>
              </a:rPr>
              <a:t> et al., 2001)</a:t>
            </a:r>
          </a:p>
          <a:p>
            <a:pPr marL="1028677" indent="-1028677">
              <a:buFont typeface="Arial" charset="0"/>
              <a:buChar char="•"/>
            </a:pPr>
            <a:r>
              <a:rPr lang="en-US" sz="3960" dirty="0">
                <a:latin typeface="Cambria" charset="0"/>
                <a:ea typeface="Cambria" charset="0"/>
                <a:cs typeface="Cambria" charset="0"/>
              </a:rPr>
              <a:t>ON- and OFF- cells </a:t>
            </a:r>
            <a:r>
              <a:rPr lang="en-US" sz="3960" dirty="0" smtClean="0">
                <a:latin typeface="Cambria" charset="0"/>
                <a:ea typeface="Cambria" charset="0"/>
                <a:cs typeface="Cambria" charset="0"/>
              </a:rPr>
              <a:t>are ganglion </a:t>
            </a:r>
            <a:r>
              <a:rPr lang="en-US" sz="3960" dirty="0">
                <a:latin typeface="Cambria" charset="0"/>
                <a:ea typeface="Cambria" charset="0"/>
                <a:cs typeface="Cambria" charset="0"/>
              </a:rPr>
              <a:t>cells thought to be responsible for measurement of light increments and </a:t>
            </a:r>
            <a:r>
              <a:rPr lang="en-US" sz="3960" dirty="0" smtClean="0">
                <a:latin typeface="Cambria" charset="0"/>
                <a:ea typeface="Cambria" charset="0"/>
                <a:cs typeface="Cambria" charset="0"/>
              </a:rPr>
              <a:t>decrements, respectively</a:t>
            </a:r>
            <a:endParaRPr lang="en-US" sz="3960" dirty="0">
              <a:latin typeface="Cambria" charset="0"/>
              <a:ea typeface="Cambria" charset="0"/>
              <a:cs typeface="Cambria" charset="0"/>
            </a:endParaRPr>
          </a:p>
          <a:p>
            <a:pPr marL="1028677" indent="-1028677">
              <a:buFont typeface="Arial" charset="0"/>
              <a:buChar char="•"/>
            </a:pPr>
            <a:r>
              <a:rPr lang="en-US" sz="3960" dirty="0">
                <a:latin typeface="Cambria" charset="0"/>
                <a:ea typeface="Cambria" charset="0"/>
                <a:cs typeface="Cambria" charset="0"/>
              </a:rPr>
              <a:t>These pathways synapse in the Lateral Geniculate Nucleus (LGN) before continuing on to V1</a:t>
            </a:r>
          </a:p>
          <a:p>
            <a:pPr marL="1028677" indent="-1028677">
              <a:buFont typeface="Arial" charset="0"/>
              <a:buChar char="•"/>
            </a:pPr>
            <a:r>
              <a:rPr lang="en-US" sz="3960" dirty="0">
                <a:latin typeface="Cambria" charset="0"/>
                <a:ea typeface="Cambria" charset="0"/>
                <a:cs typeface="Cambria" charset="0"/>
              </a:rPr>
              <a:t>The OFF pathways is considered to be stronger until V1, where they are thought to be equal in strength (Westheimer, 2007), however some research has found differences past this point</a:t>
            </a:r>
          </a:p>
          <a:p>
            <a:pPr marL="1028677" indent="-1028677">
              <a:buFont typeface="Arial" charset="0"/>
              <a:buChar char="•"/>
            </a:pPr>
            <a:r>
              <a:rPr lang="en-US" sz="3960" dirty="0">
                <a:latin typeface="Cambria" charset="0"/>
                <a:ea typeface="Cambria" charset="0"/>
                <a:cs typeface="Cambria" charset="0"/>
              </a:rPr>
              <a:t>The purpose of this study is to </a:t>
            </a:r>
            <a:r>
              <a:rPr lang="en-US" sz="3960" dirty="0" smtClean="0">
                <a:latin typeface="Cambria" charset="0"/>
                <a:ea typeface="Cambria" charset="0"/>
                <a:cs typeface="Cambria" charset="0"/>
              </a:rPr>
              <a:t>measure the contrast response of ON and OFF channels in MIB</a:t>
            </a:r>
            <a:endParaRPr lang="en-US" sz="3960" dirty="0">
              <a:latin typeface="Cambria" charset="0"/>
              <a:ea typeface="Cambria" charset="0"/>
              <a:cs typeface="Cambria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420" y="16109107"/>
            <a:ext cx="6101319" cy="5291185"/>
          </a:xfrm>
          <a:prstGeom prst="rect">
            <a:avLst/>
          </a:prstGeom>
          <a:ln>
            <a:noFill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9285514" y="3895275"/>
            <a:ext cx="25450800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960" dirty="0" smtClean="0">
                <a:latin typeface="Cambria" charset="0"/>
                <a:ea typeface="Cambria" charset="0"/>
                <a:cs typeface="Cambria" charset="0"/>
              </a:rPr>
              <a:t>Amanda </a:t>
            </a:r>
            <a:r>
              <a:rPr lang="en-US" sz="3960" dirty="0">
                <a:latin typeface="Cambria" charset="0"/>
                <a:ea typeface="Cambria" charset="0"/>
                <a:cs typeface="Cambria" charset="0"/>
              </a:rPr>
              <a:t>LeBel, </a:t>
            </a:r>
            <a:r>
              <a:rPr lang="en-US" sz="3960" dirty="0" smtClean="0">
                <a:latin typeface="Cambria" charset="0"/>
                <a:ea typeface="Cambria" charset="0"/>
                <a:cs typeface="Cambria" charset="0"/>
              </a:rPr>
              <a:t>Hanne </a:t>
            </a:r>
            <a:r>
              <a:rPr lang="en-US" sz="3960" dirty="0">
                <a:latin typeface="Cambria" charset="0"/>
                <a:ea typeface="Cambria" charset="0"/>
                <a:cs typeface="Cambria" charset="0"/>
              </a:rPr>
              <a:t>Hansen, Emma </a:t>
            </a:r>
            <a:r>
              <a:rPr lang="en-US" sz="3960" dirty="0" err="1">
                <a:latin typeface="Cambria" charset="0"/>
                <a:ea typeface="Cambria" charset="0"/>
                <a:cs typeface="Cambria" charset="0"/>
              </a:rPr>
              <a:t>DePierro</a:t>
            </a:r>
            <a:r>
              <a:rPr lang="en-US" sz="3960" dirty="0">
                <a:latin typeface="Cambria" charset="0"/>
                <a:ea typeface="Cambria" charset="0"/>
                <a:cs typeface="Cambria" charset="0"/>
              </a:rPr>
              <a:t>, Nicholas Duggan, Alison </a:t>
            </a:r>
            <a:r>
              <a:rPr lang="en-US" sz="3960" dirty="0" err="1">
                <a:latin typeface="Cambria" charset="0"/>
                <a:ea typeface="Cambria" charset="0"/>
                <a:cs typeface="Cambria" charset="0"/>
              </a:rPr>
              <a:t>Meurer</a:t>
            </a:r>
            <a:r>
              <a:rPr lang="en-US" sz="3960" dirty="0">
                <a:latin typeface="Cambria" charset="0"/>
                <a:ea typeface="Cambria" charset="0"/>
                <a:cs typeface="Cambria" charset="0"/>
              </a:rPr>
              <a:t>, William Stine, &amp; Andrew </a:t>
            </a:r>
            <a:r>
              <a:rPr lang="en-US" sz="3960" dirty="0" err="1">
                <a:latin typeface="Cambria" charset="0"/>
                <a:ea typeface="Cambria" charset="0"/>
                <a:cs typeface="Cambria" charset="0"/>
              </a:rPr>
              <a:t>Kitt</a:t>
            </a:r>
            <a:endParaRPr lang="en-US" sz="3960" dirty="0">
              <a:latin typeface="Cambria" charset="0"/>
              <a:ea typeface="Cambria" charset="0"/>
              <a:cs typeface="Cambria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287992" y="24545729"/>
            <a:ext cx="19247907" cy="7694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28677" indent="-1028677">
              <a:buFont typeface="Arial" charset="0"/>
              <a:buChar char="•"/>
            </a:pPr>
            <a:r>
              <a:rPr lang="en-US" sz="3800" dirty="0">
                <a:latin typeface="Cambria" charset="0"/>
                <a:ea typeface="Cambria" charset="0"/>
                <a:cs typeface="Cambria" charset="0"/>
              </a:rPr>
              <a:t>Subjects were placed in a dark room </a:t>
            </a:r>
            <a:r>
              <a:rPr lang="en-US" sz="3800" dirty="0" smtClean="0">
                <a:latin typeface="Cambria" charset="0"/>
                <a:ea typeface="Cambria" charset="0"/>
                <a:cs typeface="Cambria" charset="0"/>
              </a:rPr>
              <a:t>0.91 m </a:t>
            </a:r>
            <a:r>
              <a:rPr lang="en-US" sz="3800" dirty="0">
                <a:latin typeface="Cambria" charset="0"/>
                <a:ea typeface="Cambria" charset="0"/>
                <a:cs typeface="Cambria" charset="0"/>
              </a:rPr>
              <a:t>away from a MacBook pro with their chin resting on a chin rest</a:t>
            </a:r>
          </a:p>
          <a:p>
            <a:pPr marL="1028677" indent="-1028677">
              <a:buFont typeface="Arial" charset="0"/>
              <a:buChar char="•"/>
            </a:pPr>
            <a:r>
              <a:rPr lang="en-US" sz="3800" dirty="0" smtClean="0">
                <a:latin typeface="Cambria" charset="0"/>
                <a:ea typeface="Cambria" charset="0"/>
                <a:cs typeface="Cambria" charset="0"/>
              </a:rPr>
              <a:t>An MIB </a:t>
            </a:r>
            <a:r>
              <a:rPr lang="en-US" sz="3800" dirty="0">
                <a:latin typeface="Cambria" charset="0"/>
                <a:ea typeface="Cambria" charset="0"/>
                <a:cs typeface="Cambria" charset="0"/>
              </a:rPr>
              <a:t>stimulus was presented using Mathematica with one of 4 different 2-frame motion luminance masks equally spaced on a logarithmic </a:t>
            </a:r>
            <a:r>
              <a:rPr lang="en-US" sz="3800" dirty="0" smtClean="0">
                <a:latin typeface="Cambria" charset="0"/>
                <a:ea typeface="Cambria" charset="0"/>
                <a:cs typeface="Cambria" charset="0"/>
              </a:rPr>
              <a:t>scale of 15 cd/m</a:t>
            </a:r>
            <a:r>
              <a:rPr lang="en-US" sz="3800" baseline="30000" dirty="0" smtClean="0">
                <a:latin typeface="Cambria" charset="0"/>
                <a:ea typeface="Cambria" charset="0"/>
                <a:cs typeface="Cambria" charset="0"/>
              </a:rPr>
              <a:t>2</a:t>
            </a:r>
            <a:r>
              <a:rPr lang="en-US" sz="3800" dirty="0" smtClean="0">
                <a:latin typeface="Cambria" charset="0"/>
                <a:ea typeface="Cambria" charset="0"/>
                <a:cs typeface="Cambria" charset="0"/>
              </a:rPr>
              <a:t>, 61.3 cd/m</a:t>
            </a:r>
            <a:r>
              <a:rPr lang="en-US" sz="3800" baseline="30000" dirty="0" smtClean="0">
                <a:latin typeface="Cambria" charset="0"/>
                <a:ea typeface="Cambria" charset="0"/>
                <a:cs typeface="Cambria" charset="0"/>
              </a:rPr>
              <a:t>2</a:t>
            </a:r>
            <a:r>
              <a:rPr lang="en-US" sz="3800" dirty="0" smtClean="0">
                <a:latin typeface="Cambria" charset="0"/>
                <a:ea typeface="Cambria" charset="0"/>
                <a:cs typeface="Cambria" charset="0"/>
              </a:rPr>
              <a:t>, 84.3 cd/m</a:t>
            </a:r>
            <a:r>
              <a:rPr lang="en-US" sz="3800" baseline="30000" dirty="0" smtClean="0">
                <a:latin typeface="Cambria" charset="0"/>
                <a:ea typeface="Cambria" charset="0"/>
                <a:cs typeface="Cambria" charset="0"/>
              </a:rPr>
              <a:t>2</a:t>
            </a:r>
            <a:r>
              <a:rPr lang="en-US" sz="3800" dirty="0" smtClean="0">
                <a:latin typeface="Cambria" charset="0"/>
                <a:ea typeface="Cambria" charset="0"/>
                <a:cs typeface="Cambria" charset="0"/>
              </a:rPr>
              <a:t>, 95.9 cd/m</a:t>
            </a:r>
            <a:r>
              <a:rPr lang="en-US" sz="3800" baseline="30000" dirty="0" smtClean="0">
                <a:latin typeface="Cambria" charset="0"/>
                <a:ea typeface="Cambria" charset="0"/>
                <a:cs typeface="Cambria" charset="0"/>
              </a:rPr>
              <a:t>2</a:t>
            </a:r>
            <a:r>
              <a:rPr lang="en-US" sz="3800" dirty="0" smtClean="0">
                <a:latin typeface="Cambria" charset="0"/>
                <a:ea typeface="Cambria" charset="0"/>
                <a:cs typeface="Cambria" charset="0"/>
              </a:rPr>
              <a:t>, 119.1 cd/m</a:t>
            </a:r>
            <a:r>
              <a:rPr lang="en-US" sz="3800" baseline="30000" dirty="0" smtClean="0">
                <a:latin typeface="Cambria" charset="0"/>
                <a:ea typeface="Cambria" charset="0"/>
                <a:cs typeface="Cambria" charset="0"/>
              </a:rPr>
              <a:t>2</a:t>
            </a:r>
            <a:r>
              <a:rPr lang="en-US" sz="3800" dirty="0" smtClean="0">
                <a:latin typeface="Cambria" charset="0"/>
                <a:ea typeface="Cambria" charset="0"/>
                <a:cs typeface="Cambria" charset="0"/>
              </a:rPr>
              <a:t>, 130.6 cd/m</a:t>
            </a:r>
            <a:r>
              <a:rPr lang="en-US" sz="3800" baseline="30000" dirty="0" smtClean="0">
                <a:latin typeface="Cambria" charset="0"/>
                <a:ea typeface="Cambria" charset="0"/>
                <a:cs typeface="Cambria" charset="0"/>
              </a:rPr>
              <a:t>2</a:t>
            </a:r>
            <a:r>
              <a:rPr lang="en-US" sz="3800" dirty="0" smtClean="0">
                <a:latin typeface="Cambria" charset="0"/>
                <a:ea typeface="Cambria" charset="0"/>
                <a:cs typeface="Cambria" charset="0"/>
              </a:rPr>
              <a:t>, 153.8 cd/m</a:t>
            </a:r>
            <a:r>
              <a:rPr lang="en-US" sz="3800" baseline="30000" dirty="0" smtClean="0">
                <a:latin typeface="Cambria" charset="0"/>
                <a:ea typeface="Cambria" charset="0"/>
                <a:cs typeface="Cambria" charset="0"/>
              </a:rPr>
              <a:t>2</a:t>
            </a:r>
            <a:r>
              <a:rPr lang="en-US" sz="3800" dirty="0" smtClean="0">
                <a:latin typeface="Cambria" charset="0"/>
                <a:ea typeface="Cambria" charset="0"/>
                <a:cs typeface="Cambria" charset="0"/>
              </a:rPr>
              <a:t>, and 200 cd/m</a:t>
            </a:r>
            <a:r>
              <a:rPr lang="en-US" sz="3800" baseline="30000" dirty="0" smtClean="0">
                <a:latin typeface="Cambria" charset="0"/>
                <a:ea typeface="Cambria" charset="0"/>
                <a:cs typeface="Cambria" charset="0"/>
              </a:rPr>
              <a:t>2</a:t>
            </a:r>
            <a:r>
              <a:rPr lang="en-US" sz="3800" dirty="0" smtClean="0">
                <a:latin typeface="Cambria" charset="0"/>
                <a:ea typeface="Cambria" charset="0"/>
                <a:cs typeface="Cambria" charset="0"/>
              </a:rPr>
              <a:t>, and 1 of 5 different lengths</a:t>
            </a:r>
            <a:endParaRPr lang="en-US" sz="3800" dirty="0">
              <a:latin typeface="Cambria" charset="0"/>
              <a:ea typeface="Cambria" charset="0"/>
              <a:cs typeface="Cambria" charset="0"/>
            </a:endParaRPr>
          </a:p>
          <a:p>
            <a:pPr marL="1028677" indent="-1028677">
              <a:buFont typeface="Arial" charset="0"/>
              <a:buChar char="•"/>
            </a:pPr>
            <a:r>
              <a:rPr lang="en-US" sz="3800" dirty="0">
                <a:latin typeface="Cambria" charset="0"/>
                <a:ea typeface="Cambria" charset="0"/>
                <a:cs typeface="Cambria" charset="0"/>
              </a:rPr>
              <a:t>Subjects responded whether </a:t>
            </a:r>
            <a:r>
              <a:rPr lang="en-US" sz="3800" dirty="0" smtClean="0">
                <a:latin typeface="Cambria" charset="0"/>
                <a:ea typeface="Cambria" charset="0"/>
                <a:cs typeface="Cambria" charset="0"/>
              </a:rPr>
              <a:t>or not the </a:t>
            </a:r>
            <a:r>
              <a:rPr lang="en-US" sz="3800" dirty="0">
                <a:latin typeface="Cambria" charset="0"/>
                <a:ea typeface="Cambria" charset="0"/>
                <a:cs typeface="Cambria" charset="0"/>
              </a:rPr>
              <a:t>stationary dots seemed to disappear</a:t>
            </a:r>
          </a:p>
          <a:p>
            <a:pPr marL="1028677" indent="-1028677">
              <a:buFont typeface="Arial" charset="0"/>
              <a:buChar char="•"/>
            </a:pPr>
            <a:r>
              <a:rPr lang="en-US" sz="3800" dirty="0" smtClean="0">
                <a:latin typeface="Cambria" charset="0"/>
                <a:ea typeface="Cambria" charset="0"/>
                <a:cs typeface="Cambria" charset="0"/>
              </a:rPr>
              <a:t>Each </a:t>
            </a:r>
            <a:r>
              <a:rPr lang="en-US" sz="3800" dirty="0">
                <a:latin typeface="Cambria" charset="0"/>
                <a:ea typeface="Cambria" charset="0"/>
                <a:cs typeface="Cambria" charset="0"/>
              </a:rPr>
              <a:t>subject ran for a total of 15 runs with 160 trials per </a:t>
            </a:r>
            <a:r>
              <a:rPr lang="en-US" sz="3800" dirty="0" smtClean="0">
                <a:latin typeface="Cambria" charset="0"/>
                <a:ea typeface="Cambria" charset="0"/>
                <a:cs typeface="Cambria" charset="0"/>
              </a:rPr>
              <a:t>run</a:t>
            </a:r>
          </a:p>
          <a:p>
            <a:pPr marL="3223237" lvl="1" indent="-1028677">
              <a:buFont typeface="Arial" charset="0"/>
              <a:buChar char="•"/>
            </a:pPr>
            <a:r>
              <a:rPr lang="en-US" sz="3800" dirty="0">
                <a:latin typeface="Cambria" charset="0"/>
                <a:ea typeface="Cambria" charset="0"/>
                <a:cs typeface="Cambria" charset="0"/>
              </a:rPr>
              <a:t>E</a:t>
            </a:r>
            <a:r>
              <a:rPr lang="en-US" sz="3800" dirty="0" smtClean="0">
                <a:latin typeface="Cambria" charset="0"/>
                <a:ea typeface="Cambria" charset="0"/>
                <a:cs typeface="Cambria" charset="0"/>
              </a:rPr>
              <a:t>ach point on a psychometric function was estimated by 30 trials</a:t>
            </a:r>
          </a:p>
          <a:p>
            <a:pPr marL="3223237" lvl="1" indent="-1028677">
              <a:buFont typeface="Arial" charset="0"/>
              <a:buChar char="•"/>
            </a:pPr>
            <a:r>
              <a:rPr lang="en-US" sz="3800" dirty="0" smtClean="0">
                <a:latin typeface="Cambria" charset="0"/>
                <a:ea typeface="Cambria" charset="0"/>
                <a:cs typeface="Cambria" charset="0"/>
              </a:rPr>
              <a:t>The confidence intervals around the psychometric functions are score confidence intervals</a:t>
            </a:r>
          </a:p>
          <a:p>
            <a:pPr marL="3223237" lvl="1" indent="-1028677">
              <a:buFont typeface="Arial" charset="0"/>
              <a:buChar char="•"/>
            </a:pPr>
            <a:r>
              <a:rPr lang="en-US" sz="3800" dirty="0" smtClean="0">
                <a:latin typeface="Cambria" charset="0"/>
                <a:ea typeface="Cambria" charset="0"/>
                <a:cs typeface="Cambria" charset="0"/>
              </a:rPr>
              <a:t>The error bars on the mean plots are standard error bars, estimated </a:t>
            </a:r>
            <a:r>
              <a:rPr lang="en-US" sz="3800" dirty="0" smtClean="0">
                <a:latin typeface="Cambria" charset="0"/>
                <a:ea typeface="Cambria" charset="0"/>
                <a:cs typeface="Cambria" charset="0"/>
              </a:rPr>
              <a:t>using </a:t>
            </a:r>
            <a:r>
              <a:rPr lang="en-US" sz="3800" dirty="0" smtClean="0">
                <a:latin typeface="Cambria" charset="0"/>
                <a:ea typeface="Cambria" charset="0"/>
                <a:cs typeface="Cambria" charset="0"/>
              </a:rPr>
              <a:t>bootstraps</a:t>
            </a:r>
            <a:endParaRPr lang="en-US" sz="3800" dirty="0">
              <a:latin typeface="Cambria" charset="0"/>
              <a:ea typeface="Cambria" charset="0"/>
              <a:cs typeface="Cambria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2733831" y="24767803"/>
            <a:ext cx="19203381" cy="4358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28677" indent="-1028677">
              <a:buFont typeface="Arial" charset="0"/>
              <a:buChar char="•"/>
            </a:pPr>
            <a:r>
              <a:rPr lang="en-US" sz="3960" dirty="0">
                <a:latin typeface="Cambria" charset="0"/>
                <a:ea typeface="Cambria" charset="0"/>
                <a:cs typeface="Cambria" charset="0"/>
              </a:rPr>
              <a:t>Results corroborated previous results in </a:t>
            </a:r>
            <a:r>
              <a:rPr lang="en-US" sz="3960" dirty="0" smtClean="0">
                <a:latin typeface="Cambria" charset="0"/>
                <a:ea typeface="Cambria" charset="0"/>
                <a:cs typeface="Cambria" charset="0"/>
              </a:rPr>
              <a:t>lab (Stine et al., 2017)</a:t>
            </a:r>
            <a:endParaRPr lang="en-US" sz="3960" dirty="0">
              <a:latin typeface="Cambria" charset="0"/>
              <a:ea typeface="Cambria" charset="0"/>
              <a:cs typeface="Cambria" charset="0"/>
            </a:endParaRPr>
          </a:p>
          <a:p>
            <a:pPr marL="2674556" lvl="1" indent="-1028677">
              <a:buFont typeface="Arial" charset="0"/>
              <a:buChar char="•"/>
            </a:pPr>
            <a:r>
              <a:rPr lang="en-US" sz="3960" dirty="0">
                <a:latin typeface="Cambria" charset="0"/>
                <a:ea typeface="Cambria" charset="0"/>
                <a:cs typeface="Cambria" charset="0"/>
              </a:rPr>
              <a:t>Dark mask always more effective than light over dark and light targets</a:t>
            </a:r>
          </a:p>
          <a:p>
            <a:pPr marL="1028677" indent="-1028677">
              <a:buFont typeface="Arial" charset="0"/>
              <a:buChar char="•"/>
            </a:pPr>
            <a:r>
              <a:rPr lang="en-US" sz="3960" dirty="0">
                <a:latin typeface="Cambria" charset="0"/>
                <a:ea typeface="Cambria" charset="0"/>
                <a:cs typeface="Cambria" charset="0"/>
              </a:rPr>
              <a:t>Higher </a:t>
            </a:r>
            <a:r>
              <a:rPr lang="en-US" sz="3960" dirty="0" smtClean="0">
                <a:latin typeface="Cambria" charset="0"/>
                <a:ea typeface="Cambria" charset="0"/>
                <a:cs typeface="Cambria" charset="0"/>
              </a:rPr>
              <a:t>contrast </a:t>
            </a:r>
            <a:r>
              <a:rPr lang="en-US" sz="3960" dirty="0">
                <a:latin typeface="Cambria" charset="0"/>
                <a:ea typeface="Cambria" charset="0"/>
                <a:cs typeface="Cambria" charset="0"/>
              </a:rPr>
              <a:t>took less time for disappearance than comparable low contrast</a:t>
            </a:r>
          </a:p>
          <a:p>
            <a:pPr marL="1028677" indent="-1028677">
              <a:buFont typeface="Arial" charset="0"/>
              <a:buChar char="•"/>
            </a:pPr>
            <a:r>
              <a:rPr lang="en-US" sz="3960" dirty="0">
                <a:latin typeface="Cambria" charset="0"/>
                <a:ea typeface="Cambria" charset="0"/>
                <a:cs typeface="Cambria" charset="0"/>
              </a:rPr>
              <a:t>As contrast </a:t>
            </a:r>
            <a:r>
              <a:rPr lang="en-US" sz="3960" dirty="0" smtClean="0">
                <a:latin typeface="Cambria" charset="0"/>
                <a:ea typeface="Cambria" charset="0"/>
                <a:cs typeface="Cambria" charset="0"/>
              </a:rPr>
              <a:t>decreased, </a:t>
            </a:r>
            <a:r>
              <a:rPr lang="en-US" sz="3960" dirty="0">
                <a:latin typeface="Cambria" charset="0"/>
                <a:ea typeface="Cambria" charset="0"/>
                <a:cs typeface="Cambria" charset="0"/>
              </a:rPr>
              <a:t>time to disappear increased significantly</a:t>
            </a:r>
          </a:p>
          <a:p>
            <a:pPr marL="1028677" indent="-1028677">
              <a:buFont typeface="Arial" charset="0"/>
              <a:buChar char="•"/>
            </a:pPr>
            <a:r>
              <a:rPr lang="en-US" sz="3960" dirty="0">
                <a:latin typeface="Cambria" charset="0"/>
                <a:ea typeface="Cambria" charset="0"/>
                <a:cs typeface="Cambria" charset="0"/>
              </a:rPr>
              <a:t>Shows that low level processing such as contrast plays a role in MIB</a:t>
            </a:r>
          </a:p>
          <a:p>
            <a:pPr marL="1028677" indent="-1028677">
              <a:buFont typeface="Arial" charset="0"/>
              <a:buChar char="•"/>
            </a:pPr>
            <a:r>
              <a:rPr lang="en-US" sz="3960" dirty="0">
                <a:latin typeface="Cambria" charset="0"/>
                <a:ea typeface="Cambria" charset="0"/>
                <a:cs typeface="Cambria" charset="0"/>
              </a:rPr>
              <a:t>Suggests that the ON- and OFF- cell pathways maintain some differences up through </a:t>
            </a:r>
            <a:r>
              <a:rPr lang="en-US" sz="3960" dirty="0" smtClean="0">
                <a:latin typeface="Cambria" charset="0"/>
                <a:ea typeface="Cambria" charset="0"/>
                <a:cs typeface="Cambria" charset="0"/>
              </a:rPr>
              <a:t>V5</a:t>
            </a:r>
            <a:endParaRPr lang="en-US" sz="3960" dirty="0">
              <a:latin typeface="Cambria" charset="0"/>
              <a:ea typeface="Cambria" charset="0"/>
              <a:cs typeface="Cambria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2745502" y="29370415"/>
            <a:ext cx="1888146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ambria" charset="0"/>
                <a:ea typeface="Cambria" charset="0"/>
                <a:cs typeface="Cambria" charset="0"/>
              </a:rPr>
              <a:t>Works Cited:</a:t>
            </a:r>
          </a:p>
          <a:p>
            <a:r>
              <a:rPr lang="en-US" sz="3200" dirty="0" err="1">
                <a:latin typeface="Cambria" charset="0"/>
                <a:ea typeface="Cambria" charset="0"/>
                <a:cs typeface="Cambria" charset="0"/>
              </a:rPr>
              <a:t>Bonneh</a:t>
            </a:r>
            <a:r>
              <a:rPr lang="en-US" sz="3200" dirty="0">
                <a:latin typeface="Cambria" charset="0"/>
                <a:ea typeface="Cambria" charset="0"/>
                <a:cs typeface="Cambria" charset="0"/>
              </a:rPr>
              <a:t> et al. (2001). Motion Induced Blindness in Normal Observers. </a:t>
            </a:r>
            <a:r>
              <a:rPr lang="en-US" sz="3200" i="1" dirty="0">
                <a:latin typeface="Cambria" charset="0"/>
                <a:ea typeface="Cambria" charset="0"/>
                <a:cs typeface="Cambria" charset="0"/>
              </a:rPr>
              <a:t>Nature. 411, 798-801</a:t>
            </a:r>
            <a:r>
              <a:rPr lang="en-US" sz="3200" i="1" dirty="0" smtClean="0">
                <a:latin typeface="Cambria" charset="0"/>
                <a:ea typeface="Cambria" charset="0"/>
                <a:cs typeface="Cambria" charset="0"/>
              </a:rPr>
              <a:t>.</a:t>
            </a:r>
          </a:p>
          <a:p>
            <a:r>
              <a:rPr lang="en-US" sz="3200" dirty="0" smtClean="0">
                <a:latin typeface="Cambria" charset="0"/>
                <a:ea typeface="Cambria" charset="0"/>
                <a:cs typeface="Cambria" charset="0"/>
              </a:rPr>
              <a:t>Stine et al. (2017). MIB Using Luminance Increments and Decrements. Submitted for Publication.</a:t>
            </a:r>
          </a:p>
          <a:p>
            <a:r>
              <a:rPr lang="en-US" sz="3200" dirty="0" smtClean="0">
                <a:latin typeface="Cambria" charset="0"/>
                <a:ea typeface="Cambria" charset="0"/>
                <a:cs typeface="Cambria" charset="0"/>
              </a:rPr>
              <a:t>Westheimer</a:t>
            </a:r>
            <a:r>
              <a:rPr lang="en-US" sz="3200" dirty="0">
                <a:latin typeface="Cambria" charset="0"/>
                <a:ea typeface="Cambria" charset="0"/>
                <a:cs typeface="Cambria" charset="0"/>
              </a:rPr>
              <a:t>, G. (2007). The On-Off Dichotomy in Visual Processing: From Receptors to </a:t>
            </a:r>
          </a:p>
          <a:p>
            <a:r>
              <a:rPr lang="en-US" sz="3200" dirty="0">
                <a:latin typeface="Cambria" charset="0"/>
                <a:ea typeface="Cambria" charset="0"/>
                <a:cs typeface="Cambria" charset="0"/>
              </a:rPr>
              <a:t>Perception. </a:t>
            </a:r>
            <a:r>
              <a:rPr lang="en-US" sz="3200" i="1" dirty="0">
                <a:latin typeface="Cambria" charset="0"/>
                <a:ea typeface="Cambria" charset="0"/>
                <a:cs typeface="Cambria" charset="0"/>
              </a:rPr>
              <a:t>Progress in Retinal and Eye Research. 26, 636-648.</a:t>
            </a:r>
            <a:r>
              <a:rPr lang="en-US" sz="3200" dirty="0">
                <a:latin typeface="Cambria" charset="0"/>
                <a:ea typeface="Cambria" charset="0"/>
                <a:cs typeface="Cambria" charset="0"/>
              </a:rPr>
              <a:t>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245334" y="21445567"/>
            <a:ext cx="65052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ambria" charset="0"/>
                <a:ea typeface="Cambria" charset="0"/>
                <a:cs typeface="Cambria" charset="0"/>
              </a:rPr>
              <a:t>http://</a:t>
            </a:r>
            <a:r>
              <a:rPr lang="en-US" sz="2000" dirty="0" err="1">
                <a:latin typeface="Cambria" charset="0"/>
                <a:ea typeface="Cambria" charset="0"/>
                <a:cs typeface="Cambria" charset="0"/>
              </a:rPr>
              <a:t>brainmind.com</a:t>
            </a:r>
            <a:r>
              <a:rPr lang="en-US" sz="2000" dirty="0">
                <a:latin typeface="Cambria" charset="0"/>
                <a:ea typeface="Cambria" charset="0"/>
                <a:cs typeface="Cambria" charset="0"/>
              </a:rPr>
              <a:t>/BrainLecture9.html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40524" y="685801"/>
            <a:ext cx="3329218" cy="3329218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9911444" y="4750059"/>
            <a:ext cx="23545800" cy="1334484"/>
          </a:xfrm>
          <a:prstGeom prst="rect">
            <a:avLst/>
          </a:prstGeom>
          <a:noFill/>
        </p:spPr>
        <p:txBody>
          <a:bodyPr wrap="square" lIns="407183" tIns="203589" rIns="407183" bIns="203589" rtlCol="0">
            <a:spAutoFit/>
          </a:bodyPr>
          <a:lstStyle/>
          <a:p>
            <a:pPr algn="ctr"/>
            <a:r>
              <a:rPr lang="en-US" sz="6000" dirty="0">
                <a:latin typeface="Cambria" charset="0"/>
                <a:ea typeface="Cambria" charset="0"/>
                <a:cs typeface="Cambria" charset="0"/>
              </a:rPr>
              <a:t>Psychology Department, University of New Hampshire, Durham, NH</a:t>
            </a:r>
          </a:p>
        </p:txBody>
      </p:sp>
      <p:cxnSp>
        <p:nvCxnSpPr>
          <p:cNvPr id="21" name="Straight Connector 20"/>
          <p:cNvCxnSpPr>
            <a:endCxn id="38" idx="2"/>
          </p:cNvCxnSpPr>
          <p:nvPr/>
        </p:nvCxnSpPr>
        <p:spPr>
          <a:xfrm flipH="1">
            <a:off x="21893903" y="6237596"/>
            <a:ext cx="0" cy="26147404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/>
          <p:cNvSpPr/>
          <p:nvPr/>
        </p:nvSpPr>
        <p:spPr>
          <a:xfrm>
            <a:off x="518063" y="512633"/>
            <a:ext cx="42751679" cy="318723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1" name="Straight Connector 40"/>
          <p:cNvCxnSpPr/>
          <p:nvPr/>
        </p:nvCxnSpPr>
        <p:spPr>
          <a:xfrm>
            <a:off x="533400" y="6280486"/>
            <a:ext cx="42748200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533400" y="22892234"/>
            <a:ext cx="42748200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533400" y="7748098"/>
            <a:ext cx="42748200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533400" y="24367547"/>
            <a:ext cx="42748200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37514" y="15660578"/>
            <a:ext cx="8933737" cy="665728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5002" y="15660578"/>
            <a:ext cx="8933681" cy="665728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8227" y="15735928"/>
            <a:ext cx="6061356" cy="605269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29800" y="15746073"/>
            <a:ext cx="6061356" cy="6061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7"/>
      </p:ext>
    </p:extLst>
  </p:cSld>
  <p:clrMapOvr>
    <a:masterClrMapping/>
  </p:clrMapOvr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Depth</Template>
  <TotalTime>307</TotalTime>
  <Words>462</Words>
  <Application>Microsoft Macintosh PowerPoint</Application>
  <PresentationFormat>Custom</PresentationFormat>
  <Paragraphs>34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Calibri</vt:lpstr>
      <vt:lpstr>Cambria</vt:lpstr>
      <vt:lpstr>Corbel</vt:lpstr>
      <vt:lpstr>Mangal</vt:lpstr>
      <vt:lpstr>Arial</vt:lpstr>
      <vt:lpstr>Depth</vt:lpstr>
      <vt:lpstr>PowerPoint Presentation</vt:lpstr>
    </vt:vector>
  </TitlesOfParts>
  <Company/>
  <LinksUpToDate>false</LinksUpToDate>
  <SharedDoc>false</SharedDoc>
  <HyperlinksChanged>false</HyperlinksChanged>
  <AppVersion>15.0029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LeBel</dc:creator>
  <cp:lastModifiedBy>Hanne K Hansen</cp:lastModifiedBy>
  <cp:revision>81</cp:revision>
  <dcterms:created xsi:type="dcterms:W3CDTF">2017-03-18T17:27:32Z</dcterms:created>
  <dcterms:modified xsi:type="dcterms:W3CDTF">2017-04-16T15:30:48Z</dcterms:modified>
</cp:coreProperties>
</file>