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notesMasterIdLst>
    <p:notesMasterId r:id="rId3"/>
  </p:notesMasterIdLst>
  <p:sldIdLst>
    <p:sldId id="257" r:id="rId2"/>
  </p:sldIdLst>
  <p:sldSz cx="43891200" cy="329184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EDED"/>
    <a:srgbClr val="0035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7" autoAdjust="0"/>
    <p:restoredTop sz="96279" autoAdjust="0"/>
  </p:normalViewPr>
  <p:slideViewPr>
    <p:cSldViewPr snapToGrid="0">
      <p:cViewPr varScale="1">
        <p:scale>
          <a:sx n="27" d="100"/>
          <a:sy n="27" d="100"/>
        </p:scale>
        <p:origin x="582" y="222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2033E06-206E-4E8D-BFAC-E0B10F3F0179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348285F-2B93-49B9-9C5E-64A9DC40E1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74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48285F-2B93-49B9-9C5E-64A9DC40E1C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199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55280" y="21427334"/>
            <a:ext cx="32918400" cy="5734320"/>
          </a:xfrm>
        </p:spPr>
        <p:txBody>
          <a:bodyPr wrap="none" anchor="t">
            <a:normAutofit/>
          </a:bodyPr>
          <a:lstStyle>
            <a:lvl1pPr algn="r">
              <a:defRPr sz="34560" b="0" spc="-108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55275" y="18383417"/>
            <a:ext cx="32918400" cy="2968910"/>
          </a:xfrm>
        </p:spPr>
        <p:txBody>
          <a:bodyPr anchor="b">
            <a:normAutofit/>
          </a:bodyPr>
          <a:lstStyle>
            <a:lvl1pPr marL="0" indent="0" algn="r">
              <a:buNone/>
              <a:defRPr sz="1152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260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194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076315" y="21427334"/>
            <a:ext cx="32918400" cy="5734320"/>
          </a:xfrm>
        </p:spPr>
        <p:txBody>
          <a:bodyPr wrap="none" anchor="t">
            <a:normAutofit/>
          </a:bodyPr>
          <a:lstStyle>
            <a:lvl1pPr algn="l">
              <a:defRPr sz="34560" b="0" spc="-108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3076315" y="18383414"/>
            <a:ext cx="32918400" cy="2965546"/>
          </a:xfrm>
        </p:spPr>
        <p:txBody>
          <a:bodyPr anchor="b">
            <a:normAutofit/>
          </a:bodyPr>
          <a:lstStyle>
            <a:lvl1pPr marL="0" indent="0" algn="l">
              <a:buNone/>
              <a:defRPr sz="1152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4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32000" y="8763000"/>
            <a:ext cx="18090778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751424" y="8763000"/>
            <a:ext cx="18122256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647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2000" y="8069582"/>
            <a:ext cx="18090778" cy="3954778"/>
          </a:xfrm>
        </p:spPr>
        <p:txBody>
          <a:bodyPr anchor="b">
            <a:normAutofit/>
          </a:bodyPr>
          <a:lstStyle>
            <a:lvl1pPr marL="0" indent="0">
              <a:buNone/>
              <a:defRPr sz="96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32000" y="12024360"/>
            <a:ext cx="18090778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751426" y="8069582"/>
            <a:ext cx="18127973" cy="395477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96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751426" y="12024360"/>
            <a:ext cx="18127973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151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053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781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32003" y="9875520"/>
            <a:ext cx="13147291" cy="18295622"/>
          </a:xfrm>
        </p:spPr>
        <p:txBody>
          <a:bodyPr>
            <a:normAutofit/>
          </a:bodyPr>
          <a:lstStyle>
            <a:lvl1pPr marL="0" indent="0">
              <a:buNone/>
              <a:defRPr sz="672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285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32003" y="9875520"/>
            <a:ext cx="13147291" cy="18295622"/>
          </a:xfrm>
        </p:spPr>
        <p:txBody>
          <a:bodyPr>
            <a:normAutofit/>
          </a:bodyPr>
          <a:lstStyle>
            <a:lvl1pPr marL="0" indent="0">
              <a:buNone/>
              <a:defRPr sz="672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84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0962375"/>
            <a:ext cx="37856160" cy="3932904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23237" y="4739647"/>
            <a:ext cx="37856160" cy="16222728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24895277"/>
            <a:ext cx="37850443" cy="3275866"/>
          </a:xfrm>
        </p:spPr>
        <p:txBody>
          <a:bodyPr/>
          <a:lstStyle>
            <a:lvl1pPr marL="0" indent="0">
              <a:buNone/>
              <a:defRPr sz="576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946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0"/>
            <a:ext cx="37856160" cy="16964851"/>
          </a:xfrm>
        </p:spPr>
        <p:txBody>
          <a:bodyPr anchor="ctr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21549115"/>
            <a:ext cx="37850443" cy="7208765"/>
          </a:xfrm>
        </p:spPr>
        <p:txBody>
          <a:bodyPr anchor="ctr"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47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6363" y="1752600"/>
            <a:ext cx="33489907" cy="14365939"/>
          </a:xfrm>
        </p:spPr>
        <p:txBody>
          <a:bodyPr anchor="ctr"/>
          <a:lstStyle>
            <a:lvl1pPr>
              <a:defRPr sz="15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6194323" y="16154674"/>
            <a:ext cx="31508275" cy="2635046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0" y="21608299"/>
            <a:ext cx="37844726" cy="7149581"/>
          </a:xfrm>
        </p:spPr>
        <p:txBody>
          <a:bodyPr anchor="ctr">
            <a:normAutofit/>
          </a:bodyPr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99758" y="3776755"/>
            <a:ext cx="2194560" cy="2806925"/>
          </a:xfrm>
          <a:prstGeom prst="rect">
            <a:avLst/>
          </a:prstGeom>
        </p:spPr>
        <p:txBody>
          <a:bodyPr vert="horz" lIns="329184" tIns="164592" rIns="329184" bIns="16459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288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576123" y="13167360"/>
            <a:ext cx="2194560" cy="2806925"/>
          </a:xfrm>
          <a:prstGeom prst="rect">
            <a:avLst/>
          </a:prstGeom>
        </p:spPr>
        <p:txBody>
          <a:bodyPr vert="horz" lIns="329184" tIns="164592" rIns="329184" bIns="16459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288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6646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1169449"/>
            <a:ext cx="37856160" cy="12056808"/>
          </a:xfrm>
        </p:spPr>
        <p:txBody>
          <a:bodyPr anchor="b">
            <a:normAutofit/>
          </a:bodyPr>
          <a:lstStyle>
            <a:lvl1pPr>
              <a:defRPr sz="194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23282789"/>
            <a:ext cx="37850443" cy="5475091"/>
          </a:xfrm>
        </p:spPr>
        <p:txBody>
          <a:bodyPr anchor="t"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4359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814213" y="9052560"/>
            <a:ext cx="10608720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84473" y="12344400"/>
            <a:ext cx="10538462" cy="17228822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516783" y="9052560"/>
            <a:ext cx="10570469" cy="276605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864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16478789" y="12344400"/>
            <a:ext cx="10608461" cy="17228822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8184532" y="9052560"/>
            <a:ext cx="10555608" cy="276605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864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28184532" y="12344400"/>
            <a:ext cx="10555608" cy="17228822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0972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4795507" y="20628014"/>
            <a:ext cx="10584182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795507" y="10830499"/>
            <a:ext cx="10584182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5760"/>
            </a:lvl1pPr>
            <a:lvl2pPr marL="1645920" indent="0">
              <a:buNone/>
              <a:defRPr sz="5760"/>
            </a:lvl2pPr>
            <a:lvl3pPr marL="3291840" indent="0">
              <a:buNone/>
              <a:defRPr sz="5760"/>
            </a:lvl3pPr>
            <a:lvl4pPr marL="4937760" indent="0">
              <a:buNone/>
              <a:defRPr sz="5760"/>
            </a:lvl4pPr>
            <a:lvl5pPr marL="6583680" indent="0">
              <a:buNone/>
              <a:defRPr sz="5760"/>
            </a:lvl5pPr>
            <a:lvl6pPr marL="8229600" indent="0">
              <a:buNone/>
              <a:defRPr sz="5760"/>
            </a:lvl6pPr>
            <a:lvl7pPr marL="9875520" indent="0">
              <a:buNone/>
              <a:defRPr sz="5760"/>
            </a:lvl7pPr>
            <a:lvl8pPr marL="11521440" indent="0">
              <a:buNone/>
              <a:defRPr sz="5760"/>
            </a:lvl8pPr>
            <a:lvl9pPr marL="13167360" indent="0">
              <a:buNone/>
              <a:defRPr sz="576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4795507" y="23394079"/>
            <a:ext cx="10584182" cy="3164107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48391" y="20628014"/>
            <a:ext cx="10549891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16448386" y="10830499"/>
            <a:ext cx="10549891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5760"/>
            </a:lvl1pPr>
            <a:lvl2pPr marL="1645920" indent="0">
              <a:buNone/>
              <a:defRPr sz="5760"/>
            </a:lvl2pPr>
            <a:lvl3pPr marL="3291840" indent="0">
              <a:buNone/>
              <a:defRPr sz="5760"/>
            </a:lvl3pPr>
            <a:lvl4pPr marL="4937760" indent="0">
              <a:buNone/>
              <a:defRPr sz="5760"/>
            </a:lvl4pPr>
            <a:lvl5pPr marL="6583680" indent="0">
              <a:buNone/>
              <a:defRPr sz="5760"/>
            </a:lvl5pPr>
            <a:lvl6pPr marL="8229600" indent="0">
              <a:buNone/>
              <a:defRPr sz="5760"/>
            </a:lvl6pPr>
            <a:lvl7pPr marL="9875520" indent="0">
              <a:buNone/>
              <a:defRPr sz="5760"/>
            </a:lvl7pPr>
            <a:lvl8pPr marL="11521440" indent="0">
              <a:buNone/>
              <a:defRPr sz="5760"/>
            </a:lvl8pPr>
            <a:lvl9pPr marL="13167360" indent="0">
              <a:buNone/>
              <a:defRPr sz="576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16443521" y="23394075"/>
            <a:ext cx="10563864" cy="3164107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8095564" y="20628014"/>
            <a:ext cx="10555608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8095559" y="10830499"/>
            <a:ext cx="10555608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5760"/>
            </a:lvl1pPr>
            <a:lvl2pPr marL="1645920" indent="0">
              <a:buNone/>
              <a:defRPr sz="5760"/>
            </a:lvl2pPr>
            <a:lvl3pPr marL="3291840" indent="0">
              <a:buNone/>
              <a:defRPr sz="5760"/>
            </a:lvl3pPr>
            <a:lvl4pPr marL="4937760" indent="0">
              <a:buNone/>
              <a:defRPr sz="5760"/>
            </a:lvl4pPr>
            <a:lvl5pPr marL="6583680" indent="0">
              <a:buNone/>
              <a:defRPr sz="5760"/>
            </a:lvl5pPr>
            <a:lvl6pPr marL="8229600" indent="0">
              <a:buNone/>
              <a:defRPr sz="5760"/>
            </a:lvl6pPr>
            <a:lvl7pPr marL="9875520" indent="0">
              <a:buNone/>
              <a:defRPr sz="5760"/>
            </a:lvl7pPr>
            <a:lvl8pPr marL="11521440" indent="0">
              <a:buNone/>
              <a:defRPr sz="5760"/>
            </a:lvl8pPr>
            <a:lvl9pPr marL="13167360" indent="0">
              <a:buNone/>
              <a:defRPr sz="576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28095111" y="23394065"/>
            <a:ext cx="10569590" cy="3164107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917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232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983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2000" y="8763000"/>
            <a:ext cx="368416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32FFE2D0-4A01-4E9C-B6ED-871B576D938D}" type="datetimeFigureOut">
              <a:rPr lang="en-US" smtClean="0"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E6152663-DADB-43E0-B2C1-47A1DD2D5A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2404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2112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15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9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68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7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7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4.wdp"/><Relationship Id="rId18" Type="http://schemas.openxmlformats.org/officeDocument/2006/relationships/image" Target="../media/image13.png"/><Relationship Id="rId26" Type="http://schemas.openxmlformats.org/officeDocument/2006/relationships/image" Target="../media/image21.png"/><Relationship Id="rId3" Type="http://schemas.openxmlformats.org/officeDocument/2006/relationships/image" Target="../media/image2.png"/><Relationship Id="rId21" Type="http://schemas.openxmlformats.org/officeDocument/2006/relationships/image" Target="../media/image16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openxmlformats.org/officeDocument/2006/relationships/image" Target="../media/image12.png"/><Relationship Id="rId25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jpe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24" Type="http://schemas.openxmlformats.org/officeDocument/2006/relationships/image" Target="../media/image19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23" Type="http://schemas.openxmlformats.org/officeDocument/2006/relationships/image" Target="../media/image18.png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microsoft.com/office/2007/relationships/hdphoto" Target="../media/hdphoto2.wdp"/><Relationship Id="rId14" Type="http://schemas.openxmlformats.org/officeDocument/2006/relationships/image" Target="../media/image9.png"/><Relationship Id="rId22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ounded Rectangle 67"/>
          <p:cNvSpPr/>
          <p:nvPr/>
        </p:nvSpPr>
        <p:spPr>
          <a:xfrm>
            <a:off x="32900112" y="14897221"/>
            <a:ext cx="10058400" cy="8046720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22238208" y="14897221"/>
            <a:ext cx="10058400" cy="8046720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66" name="Rounded Rectangle 65"/>
          <p:cNvSpPr/>
          <p:nvPr/>
        </p:nvSpPr>
        <p:spPr>
          <a:xfrm>
            <a:off x="914400" y="14897222"/>
            <a:ext cx="10058400" cy="9384490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65" name="Rounded Rectangle 64"/>
          <p:cNvSpPr/>
          <p:nvPr/>
        </p:nvSpPr>
        <p:spPr>
          <a:xfrm>
            <a:off x="11576304" y="14897221"/>
            <a:ext cx="10058400" cy="8046720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0175200" y="30205418"/>
            <a:ext cx="12801600" cy="1815883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909618" y="26711676"/>
            <a:ext cx="12801600" cy="4607759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30175199" y="4861286"/>
            <a:ext cx="12801600" cy="6607270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15544800" y="4864607"/>
            <a:ext cx="12801600" cy="6603949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1158" name="Rounded Rectangle 1157"/>
          <p:cNvSpPr/>
          <p:nvPr/>
        </p:nvSpPr>
        <p:spPr>
          <a:xfrm>
            <a:off x="914400" y="4861286"/>
            <a:ext cx="12808578" cy="6607271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358081" y="5038344"/>
            <a:ext cx="827532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2 cyclists with 2, 4, 6 inch stream-wise displacements and yaw angles of 10°, 20°, 30°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Offset of 2 inches both to the right and left in the </a:t>
            </a:r>
          </a:p>
          <a:p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off-stream-wise direction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Varied speeds to determine the dependence on Reynolds Number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Using the models of Alec and Katie, determined </a:t>
            </a:r>
          </a:p>
          <a:p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how the cyclist’s size affects drag reduction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Using results from 2 cyclist platform, each bike </a:t>
            </a:r>
          </a:p>
          <a:p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was separated 1.5 inches for a </a:t>
            </a:r>
          </a:p>
          <a:p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4-cyclist setup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661288"/>
            <a:ext cx="24011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Cyclist Aerodynamic Analysis in Cross Wind</a:t>
            </a:r>
          </a:p>
          <a:p>
            <a:r>
              <a:rPr lang="en-US" sz="4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Alec Cunningham and Adam Lovell 				   Advisor: </a:t>
            </a:r>
            <a:r>
              <a:rPr lang="en-US" sz="4000" dirty="0" err="1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Ivaylo</a:t>
            </a:r>
            <a:r>
              <a:rPr lang="en-US" sz="4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Nedyalkov</a:t>
            </a:r>
            <a:endParaRPr lang="en-US" sz="4000" dirty="0">
              <a:solidFill>
                <a:schemeClr val="bg1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4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Department of Mechanical Engineering, University of New Hampshire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4958" y="5000929"/>
            <a:ext cx="979839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Studies suggest 90% of a rider’s energy is used to overcome drag [1], but drafting reduces drag forces by 30% when riding directly behind another cyclist [2]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Drafting formation in cross wind is called an echelon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Not much data available for </a:t>
            </a:r>
            <a:b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drafting in a cross wind [3]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Riding in a cross wind changes the </a:t>
            </a:r>
          </a:p>
          <a:p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positioning necessary for optimal </a:t>
            </a:r>
          </a:p>
          <a:p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drafting [3]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Riding in an echelon decreases</a:t>
            </a:r>
          </a:p>
          <a:p>
            <a:pPr lvl="1"/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side force [3] which is the cause </a:t>
            </a:r>
          </a:p>
          <a:p>
            <a:pPr lvl="1"/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of 5% of the single-cyclist accidents [4]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4958" y="26874753"/>
            <a:ext cx="12550162" cy="424731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Using previously built drag balance, drag was measured to validate the small scale testing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Preliminary tests show: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there is very little difference in drag force between pedaling and not pedaling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riding as close as possible to the front rider results in the smallest drag in the stream-wise direction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Tests will be continued to verify the group positioning, as well as size and Reynolds Number dependence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421088" y="20741995"/>
            <a:ext cx="96790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Little to no difference for drag force between Katie and Alec when riding alone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The size of the leading cyclist matters only if the drafting cyclists is larger than the leader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837408" y="5047488"/>
            <a:ext cx="12801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Models of UNH cyclists Alec and Katie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Alec is 15% taller than Katie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Models were scaled 1:11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799" y="914400"/>
            <a:ext cx="13716000" cy="230973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7" t="1274" r="19368"/>
          <a:stretch/>
        </p:blipFill>
        <p:spPr>
          <a:xfrm rot="10800000">
            <a:off x="15837408" y="6980015"/>
            <a:ext cx="3722480" cy="3331264"/>
          </a:xfrm>
          <a:prstGeom prst="roundRect">
            <a:avLst>
              <a:gd name="adj" fmla="val 4618"/>
            </a:avLst>
          </a:prstGeom>
          <a:effectLst>
            <a:softEdge rad="0"/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09" t="13103" r="28098" b="13743"/>
          <a:stretch/>
        </p:blipFill>
        <p:spPr>
          <a:xfrm>
            <a:off x="19963347" y="7034642"/>
            <a:ext cx="3427269" cy="337686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5544800" y="3657600"/>
            <a:ext cx="12801600" cy="914400"/>
          </a:xfrm>
          <a:prstGeom prst="rect">
            <a:avLst/>
          </a:prstGeom>
          <a:noFill/>
          <a:ln w="127000">
            <a:solidFill>
              <a:srgbClr val="0035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Cyclist Models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175200" y="3657600"/>
            <a:ext cx="12801600" cy="914400"/>
          </a:xfrm>
          <a:prstGeom prst="rect">
            <a:avLst/>
          </a:prstGeom>
          <a:noFill/>
          <a:ln w="127000">
            <a:solidFill>
              <a:srgbClr val="0035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Student Wind Tunnel Tests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14400" y="25603200"/>
            <a:ext cx="12801600" cy="914400"/>
          </a:xfrm>
          <a:prstGeom prst="rect">
            <a:avLst/>
          </a:prstGeom>
          <a:noFill/>
          <a:ln w="127000">
            <a:solidFill>
              <a:srgbClr val="0035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Flow Physics Facility Tests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09618" y="3657600"/>
            <a:ext cx="12910802" cy="914400"/>
          </a:xfrm>
          <a:prstGeom prst="rect">
            <a:avLst/>
          </a:prstGeom>
          <a:noFill/>
          <a:ln w="127000">
            <a:solidFill>
              <a:srgbClr val="0035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Introduction 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8712" y="5311014"/>
            <a:ext cx="3303856" cy="4813414"/>
          </a:xfrm>
          <a:prstGeom prst="roundRect">
            <a:avLst>
              <a:gd name="adj" fmla="val 4003"/>
            </a:avLst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1160" y="11887200"/>
            <a:ext cx="6197600" cy="2286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88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92426" y="11886039"/>
            <a:ext cx="10058400" cy="24664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88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t="2684"/>
          <a:stretch/>
        </p:blipFill>
        <p:spPr>
          <a:xfrm>
            <a:off x="24925836" y="11885322"/>
            <a:ext cx="4683144" cy="228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94958" y="20848320"/>
            <a:ext cx="979839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Drafting significantly decreases both drag and side force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Riding in-line with one another results in the greatest force reduction [3]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Riding as close to one another results in larger force reduction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At lower yaw angles, positioning is not as important compared to larger yaw angles.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073664" y="14399029"/>
            <a:ext cx="10058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Reynolds Number Dependence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576304" y="14401800"/>
            <a:ext cx="10058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Group Position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14400" y="14401800"/>
            <a:ext cx="10058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Offset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324984" y="14399029"/>
            <a:ext cx="10058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Rider Size Dependence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3082992" y="20848320"/>
            <a:ext cx="9875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Results depend on Reynolds number for Re &lt; 2e5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Side force is affected more than drag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Higher Re numbers will be investigated in small and large scale testing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1759184" y="20848320"/>
            <a:ext cx="9875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In an echelon, the 1</a:t>
            </a:r>
            <a:r>
              <a:rPr lang="en-US" sz="3000" baseline="30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cyclist experiences the most drag and the last rider experiences the next highest drag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Except for the 1</a:t>
            </a:r>
            <a:r>
              <a:rPr lang="en-US" sz="3000" baseline="30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 rider the side force is significantly lower for all cyclists in the formation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459672" y="11861230"/>
            <a:ext cx="6939280" cy="2286000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30358080" y="30205419"/>
            <a:ext cx="1260043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We would like to thank Chase </a:t>
            </a:r>
            <a:r>
              <a:rPr lang="en-US" sz="2600" dirty="0" err="1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Klewicki</a:t>
            </a:r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, John Turner, </a:t>
            </a:r>
          </a:p>
          <a:p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John </a:t>
            </a:r>
            <a:r>
              <a:rPr lang="en-US" sz="2600" dirty="0" err="1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Abare</a:t>
            </a:r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and the rest of the UNH technical staff. </a:t>
            </a:r>
          </a:p>
          <a:p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Also, a final thank you to the senior project team that created the force balance used to conduct some of our experiments.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0165635" y="28998411"/>
            <a:ext cx="12811164" cy="914400"/>
          </a:xfrm>
          <a:prstGeom prst="rect">
            <a:avLst/>
          </a:prstGeom>
          <a:noFill/>
          <a:ln w="127000">
            <a:solidFill>
              <a:srgbClr val="0035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Acknowledgements </a:t>
            </a:r>
          </a:p>
        </p:txBody>
      </p:sp>
      <p:pic>
        <p:nvPicPr>
          <p:cNvPr id="1159" name="Picture 115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5008" y="5399270"/>
            <a:ext cx="2910112" cy="5623273"/>
          </a:xfrm>
          <a:prstGeom prst="rect">
            <a:avLst/>
          </a:prstGeom>
        </p:spPr>
      </p:pic>
      <p:pic>
        <p:nvPicPr>
          <p:cNvPr id="1162" name="Picture 1161"/>
          <p:cNvPicPr>
            <a:picLocks noChangeAspect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7050" y="23167494"/>
            <a:ext cx="13087535" cy="8736626"/>
          </a:xfrm>
          <a:prstGeom prst="roundRect">
            <a:avLst>
              <a:gd name="adj" fmla="val 3271"/>
            </a:avLst>
          </a:prstGeom>
        </p:spPr>
      </p:pic>
      <p:pic>
        <p:nvPicPr>
          <p:cNvPr id="1165" name="Picture 116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184" y="15087600"/>
            <a:ext cx="5029200" cy="5587204"/>
          </a:xfrm>
          <a:prstGeom prst="rect">
            <a:avLst/>
          </a:prstGeom>
        </p:spPr>
      </p:pic>
      <p:pic>
        <p:nvPicPr>
          <p:cNvPr id="1169" name="Picture 116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0288" y="15084829"/>
            <a:ext cx="5029200" cy="5587204"/>
          </a:xfrm>
          <a:prstGeom prst="rect">
            <a:avLst/>
          </a:prstGeom>
        </p:spPr>
      </p:pic>
      <p:pic>
        <p:nvPicPr>
          <p:cNvPr id="1170" name="Picture 116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1088" y="15084829"/>
            <a:ext cx="5029200" cy="5587205"/>
          </a:xfrm>
          <a:prstGeom prst="rect">
            <a:avLst/>
          </a:prstGeom>
        </p:spPr>
      </p:pic>
      <p:sp>
        <p:nvSpPr>
          <p:cNvPr id="117" name="Rounded Rectangle 116"/>
          <p:cNvSpPr/>
          <p:nvPr/>
        </p:nvSpPr>
        <p:spPr>
          <a:xfrm>
            <a:off x="30175200" y="24578426"/>
            <a:ext cx="12801600" cy="3352843"/>
          </a:xfrm>
          <a:prstGeom prst="roundRect">
            <a:avLst>
              <a:gd name="adj" fmla="val 4513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30175199" y="24638060"/>
            <a:ext cx="1260788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[1] Barry, N., et al., 2012, "Effect of Crosswinds and Wheel Selection on the Aerodynamic Behavior of a Cyclist." Procedia Engineering, 34, pp. 20-25.</a:t>
            </a:r>
          </a:p>
          <a:p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[2] </a:t>
            </a:r>
            <a:r>
              <a:rPr lang="en-US" sz="2600" dirty="0" err="1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Noerstrud</a:t>
            </a:r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, H., 2010, Sport Aerodynamics, Wien: Springer, Print.</a:t>
            </a:r>
          </a:p>
          <a:p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[3] Nedyalkov I., Lovell A., Cunningham A., 2017, “Experimental Investigation of a Drafting Cyclist in Cross-Wind.” In Proceedings of American Society of Mechanical Engineers 2017 Fluids Engineering Division Summer Meeting. Paper number FEDSM2017-69398 [accepted]</a:t>
            </a:r>
          </a:p>
          <a:p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[4] </a:t>
            </a:r>
            <a:r>
              <a:rPr lang="en-US" sz="2600" dirty="0" err="1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Fintelman</a:t>
            </a:r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, D.M., at al., 2015 "CFD Simulations of the Flow around a Cyclist Subjected to Crosswinds," Journal of Wind Engineering and Industrial Aerodynamics, 144, pp. 31-41.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30175199" y="23367311"/>
            <a:ext cx="12831977" cy="914400"/>
          </a:xfrm>
          <a:prstGeom prst="rect">
            <a:avLst/>
          </a:prstGeom>
          <a:noFill/>
          <a:ln w="127000">
            <a:solidFill>
              <a:srgbClr val="0035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5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15397050" y="31904120"/>
            <a:ext cx="13569697" cy="55399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Photo courtesy of Jeremy </a:t>
            </a:r>
            <a:r>
              <a:rPr lang="en-US" sz="3000" dirty="0" err="1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Gasowski</a:t>
            </a:r>
            <a:r>
              <a:rPr lang="en-US" sz="30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, Communications and Public Affairs UNH 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17403360" y="10675893"/>
            <a:ext cx="5056511" cy="49244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Human versus 3-D printed model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24265180" y="10243582"/>
            <a:ext cx="3408897" cy="89255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Models in the Student </a:t>
            </a:r>
          </a:p>
          <a:p>
            <a:pPr algn="ctr"/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Wind Tunnel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36195000" y="10190387"/>
            <a:ext cx="6534102" cy="129266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Test Subject</a:t>
            </a:r>
          </a:p>
          <a:p>
            <a:pPr marL="514350" indent="-514350">
              <a:buAutoNum type="arabicPeriod"/>
            </a:pPr>
            <a:r>
              <a:rPr lang="en-US" sz="2600" dirty="0" err="1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Aerolab</a:t>
            </a:r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Pyramidal Force Balance</a:t>
            </a:r>
          </a:p>
          <a:p>
            <a:pPr marL="514350" indent="-514350">
              <a:buAutoNum type="arabicPeriod"/>
            </a:pPr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Student Wind Tunnel Test Section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958" y="15108457"/>
            <a:ext cx="5029200" cy="558720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80" y="15084829"/>
            <a:ext cx="5029200" cy="558720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8384" y="15087600"/>
            <a:ext cx="5029200" cy="55872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2192" y="15087600"/>
            <a:ext cx="5029200" cy="55872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2992" y="15084829"/>
            <a:ext cx="5029200" cy="55872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8633401" y="5237666"/>
            <a:ext cx="4012169" cy="53495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274" y="6946836"/>
            <a:ext cx="3152971" cy="314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58464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1430</TotalTime>
  <Words>563</Words>
  <Application>Microsoft Office PowerPoint</Application>
  <PresentationFormat>Custom</PresentationFormat>
  <Paragraphs>65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Corbel</vt:lpstr>
      <vt:lpstr>Depth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Alec Cunningham</dc:creator>
  <cp:lastModifiedBy>gislab</cp:lastModifiedBy>
  <cp:revision>160</cp:revision>
  <dcterms:created xsi:type="dcterms:W3CDTF">2017-03-23T00:53:54Z</dcterms:created>
  <dcterms:modified xsi:type="dcterms:W3CDTF">2017-04-18T23:08:17Z</dcterms:modified>
</cp:coreProperties>
</file>