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9144000" cy="6858000"/>
  <p:defaultTextStyle>
    <a:defPPr>
      <a:defRPr lang="en-US"/>
    </a:defPPr>
    <a:lvl1pPr marL="0" algn="l" defTabSz="2037786" rtl="0" eaLnBrk="1" latinLnBrk="0" hangingPunct="1">
      <a:defRPr sz="8000" kern="1200">
        <a:solidFill>
          <a:schemeClr val="tx1"/>
        </a:solidFill>
        <a:latin typeface="+mn-lt"/>
        <a:ea typeface="+mn-ea"/>
        <a:cs typeface="+mn-cs"/>
      </a:defRPr>
    </a:lvl1pPr>
    <a:lvl2pPr marL="2037786" algn="l" defTabSz="2037786" rtl="0" eaLnBrk="1" latinLnBrk="0" hangingPunct="1">
      <a:defRPr sz="8000" kern="1200">
        <a:solidFill>
          <a:schemeClr val="tx1"/>
        </a:solidFill>
        <a:latin typeface="+mn-lt"/>
        <a:ea typeface="+mn-ea"/>
        <a:cs typeface="+mn-cs"/>
      </a:defRPr>
    </a:lvl2pPr>
    <a:lvl3pPr marL="4075572" algn="l" defTabSz="2037786" rtl="0" eaLnBrk="1" latinLnBrk="0" hangingPunct="1">
      <a:defRPr sz="8000" kern="1200">
        <a:solidFill>
          <a:schemeClr val="tx1"/>
        </a:solidFill>
        <a:latin typeface="+mn-lt"/>
        <a:ea typeface="+mn-ea"/>
        <a:cs typeface="+mn-cs"/>
      </a:defRPr>
    </a:lvl3pPr>
    <a:lvl4pPr marL="6113358" algn="l" defTabSz="2037786" rtl="0" eaLnBrk="1" latinLnBrk="0" hangingPunct="1">
      <a:defRPr sz="8000" kern="1200">
        <a:solidFill>
          <a:schemeClr val="tx1"/>
        </a:solidFill>
        <a:latin typeface="+mn-lt"/>
        <a:ea typeface="+mn-ea"/>
        <a:cs typeface="+mn-cs"/>
      </a:defRPr>
    </a:lvl4pPr>
    <a:lvl5pPr marL="8151144" algn="l" defTabSz="2037786" rtl="0" eaLnBrk="1" latinLnBrk="0" hangingPunct="1">
      <a:defRPr sz="8000" kern="1200">
        <a:solidFill>
          <a:schemeClr val="tx1"/>
        </a:solidFill>
        <a:latin typeface="+mn-lt"/>
        <a:ea typeface="+mn-ea"/>
        <a:cs typeface="+mn-cs"/>
      </a:defRPr>
    </a:lvl5pPr>
    <a:lvl6pPr marL="10188931" algn="l" defTabSz="2037786" rtl="0" eaLnBrk="1" latinLnBrk="0" hangingPunct="1">
      <a:defRPr sz="8000" kern="1200">
        <a:solidFill>
          <a:schemeClr val="tx1"/>
        </a:solidFill>
        <a:latin typeface="+mn-lt"/>
        <a:ea typeface="+mn-ea"/>
        <a:cs typeface="+mn-cs"/>
      </a:defRPr>
    </a:lvl6pPr>
    <a:lvl7pPr marL="12226717" algn="l" defTabSz="2037786" rtl="0" eaLnBrk="1" latinLnBrk="0" hangingPunct="1">
      <a:defRPr sz="8000" kern="1200">
        <a:solidFill>
          <a:schemeClr val="tx1"/>
        </a:solidFill>
        <a:latin typeface="+mn-lt"/>
        <a:ea typeface="+mn-ea"/>
        <a:cs typeface="+mn-cs"/>
      </a:defRPr>
    </a:lvl7pPr>
    <a:lvl8pPr marL="14264503" algn="l" defTabSz="2037786" rtl="0" eaLnBrk="1" latinLnBrk="0" hangingPunct="1">
      <a:defRPr sz="8000" kern="1200">
        <a:solidFill>
          <a:schemeClr val="tx1"/>
        </a:solidFill>
        <a:latin typeface="+mn-lt"/>
        <a:ea typeface="+mn-ea"/>
        <a:cs typeface="+mn-cs"/>
      </a:defRPr>
    </a:lvl8pPr>
    <a:lvl9pPr marL="16302289" algn="l" defTabSz="2037786" rtl="0" eaLnBrk="1" latinLnBrk="0" hangingPunct="1">
      <a:defRPr sz="80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orient="horz" pos="10368">
          <p15:clr>
            <a:srgbClr val="A4A3A4"/>
          </p15:clr>
        </p15:guide>
        <p15:guide id="4"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0CFC8"/>
    <a:srgbClr val="B6D7CF"/>
    <a:srgbClr val="BDDFD7"/>
    <a:srgbClr val="ADDFC5"/>
    <a:srgbClr val="ADD2CB"/>
    <a:srgbClr val="F929AF"/>
    <a:srgbClr val="C4F9C4"/>
    <a:srgbClr val="F9F395"/>
    <a:srgbClr val="F9A089"/>
    <a:srgbClr val="DC6E5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2" autoAdjust="0"/>
    <p:restoredTop sz="94329" autoAdjust="0"/>
  </p:normalViewPr>
  <p:slideViewPr>
    <p:cSldViewPr snapToGrid="0" snapToObjects="1">
      <p:cViewPr>
        <p:scale>
          <a:sx n="33" d="100"/>
          <a:sy n="33" d="100"/>
        </p:scale>
        <p:origin x="330" y="-1410"/>
      </p:cViewPr>
      <p:guideLst>
        <p:guide orient="horz" pos="2160"/>
        <p:guide pos="2880"/>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D2C57EB9-3B7B-4354-9564-F5DBF0C14673}" type="datetimeFigureOut">
              <a:rPr lang="en-US" smtClean="0"/>
              <a:pPr/>
              <a:t>4/19/2017</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108EF3DC-27EF-4AEA-92D8-A33096C2C92C}" type="slidenum">
              <a:rPr lang="en-US" smtClean="0"/>
              <a:pPr/>
              <a:t>‹#›</a:t>
            </a:fld>
            <a:endParaRPr lang="en-US"/>
          </a:p>
        </p:txBody>
      </p:sp>
    </p:spTree>
    <p:extLst>
      <p:ext uri="{BB962C8B-B14F-4D97-AF65-F5344CB8AC3E}">
        <p14:creationId xmlns:p14="http://schemas.microsoft.com/office/powerpoint/2010/main" val="2469675501"/>
      </p:ext>
    </p:extLst>
  </p:cSld>
  <p:clrMap bg1="lt1" tx1="dk1" bg2="lt2" tx2="dk2" accent1="accent1" accent2="accent2" accent3="accent3" accent4="accent4" accent5="accent5" accent6="accent6" hlink="hlink" folHlink="folHlink"/>
  <p:notesStyle>
    <a:lvl1pPr marL="0" algn="l" defTabSz="4075572" rtl="0" eaLnBrk="1" latinLnBrk="0" hangingPunct="1">
      <a:defRPr sz="5300" kern="1200">
        <a:solidFill>
          <a:schemeClr val="tx1"/>
        </a:solidFill>
        <a:latin typeface="+mn-lt"/>
        <a:ea typeface="+mn-ea"/>
        <a:cs typeface="+mn-cs"/>
      </a:defRPr>
    </a:lvl1pPr>
    <a:lvl2pPr marL="2037786" algn="l" defTabSz="4075572" rtl="0" eaLnBrk="1" latinLnBrk="0" hangingPunct="1">
      <a:defRPr sz="5300" kern="1200">
        <a:solidFill>
          <a:schemeClr val="tx1"/>
        </a:solidFill>
        <a:latin typeface="+mn-lt"/>
        <a:ea typeface="+mn-ea"/>
        <a:cs typeface="+mn-cs"/>
      </a:defRPr>
    </a:lvl2pPr>
    <a:lvl3pPr marL="4075572" algn="l" defTabSz="4075572" rtl="0" eaLnBrk="1" latinLnBrk="0" hangingPunct="1">
      <a:defRPr sz="5300" kern="1200">
        <a:solidFill>
          <a:schemeClr val="tx1"/>
        </a:solidFill>
        <a:latin typeface="+mn-lt"/>
        <a:ea typeface="+mn-ea"/>
        <a:cs typeface="+mn-cs"/>
      </a:defRPr>
    </a:lvl3pPr>
    <a:lvl4pPr marL="6113358" algn="l" defTabSz="4075572" rtl="0" eaLnBrk="1" latinLnBrk="0" hangingPunct="1">
      <a:defRPr sz="5300" kern="1200">
        <a:solidFill>
          <a:schemeClr val="tx1"/>
        </a:solidFill>
        <a:latin typeface="+mn-lt"/>
        <a:ea typeface="+mn-ea"/>
        <a:cs typeface="+mn-cs"/>
      </a:defRPr>
    </a:lvl4pPr>
    <a:lvl5pPr marL="8151144" algn="l" defTabSz="4075572" rtl="0" eaLnBrk="1" latinLnBrk="0" hangingPunct="1">
      <a:defRPr sz="5300" kern="1200">
        <a:solidFill>
          <a:schemeClr val="tx1"/>
        </a:solidFill>
        <a:latin typeface="+mn-lt"/>
        <a:ea typeface="+mn-ea"/>
        <a:cs typeface="+mn-cs"/>
      </a:defRPr>
    </a:lvl5pPr>
    <a:lvl6pPr marL="10188931" algn="l" defTabSz="4075572" rtl="0" eaLnBrk="1" latinLnBrk="0" hangingPunct="1">
      <a:defRPr sz="5300" kern="1200">
        <a:solidFill>
          <a:schemeClr val="tx1"/>
        </a:solidFill>
        <a:latin typeface="+mn-lt"/>
        <a:ea typeface="+mn-ea"/>
        <a:cs typeface="+mn-cs"/>
      </a:defRPr>
    </a:lvl6pPr>
    <a:lvl7pPr marL="12226717" algn="l" defTabSz="4075572" rtl="0" eaLnBrk="1" latinLnBrk="0" hangingPunct="1">
      <a:defRPr sz="5300" kern="1200">
        <a:solidFill>
          <a:schemeClr val="tx1"/>
        </a:solidFill>
        <a:latin typeface="+mn-lt"/>
        <a:ea typeface="+mn-ea"/>
        <a:cs typeface="+mn-cs"/>
      </a:defRPr>
    </a:lvl7pPr>
    <a:lvl8pPr marL="14264503" algn="l" defTabSz="4075572" rtl="0" eaLnBrk="1" latinLnBrk="0" hangingPunct="1">
      <a:defRPr sz="5300" kern="1200">
        <a:solidFill>
          <a:schemeClr val="tx1"/>
        </a:solidFill>
        <a:latin typeface="+mn-lt"/>
        <a:ea typeface="+mn-ea"/>
        <a:cs typeface="+mn-cs"/>
      </a:defRPr>
    </a:lvl8pPr>
    <a:lvl9pPr marL="16302289" algn="l" defTabSz="4075572" rtl="0" eaLnBrk="1" latinLnBrk="0" hangingPunct="1">
      <a:defRPr sz="5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28950" y="857250"/>
            <a:ext cx="3086100" cy="2314575"/>
          </a:xfrm>
        </p:spPr>
      </p:sp>
      <p:sp>
        <p:nvSpPr>
          <p:cNvPr id="3" name="Notes Placeholder 2"/>
          <p:cNvSpPr>
            <a:spLocks noGrp="1"/>
          </p:cNvSpPr>
          <p:nvPr>
            <p:ph type="body" idx="1"/>
          </p:nvPr>
        </p:nvSpPr>
        <p:spPr/>
        <p:txBody>
          <a:bodyPr/>
          <a:lstStyle/>
          <a:p>
            <a:r>
              <a:rPr lang="en-US" dirty="0"/>
              <a:t>E15JCY15- Psychology Department</a:t>
            </a:r>
          </a:p>
          <a:p>
            <a:r>
              <a:rPr lang="en-US" dirty="0"/>
              <a:t>-Stereoacuity: how</a:t>
            </a:r>
            <a:r>
              <a:rPr lang="en-US" baseline="0" dirty="0"/>
              <a:t> good you are at stereopsis</a:t>
            </a:r>
          </a:p>
          <a:p>
            <a:r>
              <a:rPr lang="en-US" dirty="0"/>
              <a:t>-local stereopsis: DOG</a:t>
            </a:r>
          </a:p>
          <a:p>
            <a:r>
              <a:rPr lang="en-US" dirty="0"/>
              <a:t>-global stereopsis:</a:t>
            </a:r>
            <a:r>
              <a:rPr lang="en-US" baseline="0" dirty="0"/>
              <a:t> RDS</a:t>
            </a:r>
          </a:p>
          <a:p>
            <a:r>
              <a:rPr lang="en-US" baseline="0" dirty="0"/>
              <a:t>-spatial frequency: light across spatial dimension, graphing amount of light across space</a:t>
            </a:r>
          </a:p>
          <a:p>
            <a:r>
              <a:rPr lang="en-US" baseline="0" dirty="0"/>
              <a:t>	-creates black and white bars</a:t>
            </a:r>
          </a:p>
          <a:p>
            <a:r>
              <a:rPr lang="en-US" baseline="0" dirty="0"/>
              <a:t>-</a:t>
            </a:r>
            <a:r>
              <a:rPr lang="en-US" baseline="0" dirty="0" err="1"/>
              <a:t>Maxwellian</a:t>
            </a:r>
            <a:r>
              <a:rPr lang="en-US" baseline="0" dirty="0"/>
              <a:t> view system: controls amount of light entering the pupil and also aligns the subject (using bite bar)</a:t>
            </a:r>
          </a:p>
          <a:p>
            <a:r>
              <a:rPr lang="en-US" baseline="0" dirty="0"/>
              <a:t>-Method of constant stimuli: all possible permutations are presented randomly and data is statistically analyzed after</a:t>
            </a:r>
          </a:p>
          <a:p>
            <a:endParaRPr lang="en-US" baseline="0" dirty="0"/>
          </a:p>
          <a:p>
            <a:r>
              <a:rPr lang="en-US" baseline="0" dirty="0"/>
              <a:t>-Define crossed and uncrossed disparity</a:t>
            </a:r>
            <a:endParaRPr lang="en-US" dirty="0"/>
          </a:p>
        </p:txBody>
      </p:sp>
      <p:sp>
        <p:nvSpPr>
          <p:cNvPr id="4" name="Slide Number Placeholder 3"/>
          <p:cNvSpPr>
            <a:spLocks noGrp="1"/>
          </p:cNvSpPr>
          <p:nvPr>
            <p:ph type="sldNum" sz="quarter" idx="10"/>
          </p:nvPr>
        </p:nvSpPr>
        <p:spPr/>
        <p:txBody>
          <a:bodyPr/>
          <a:lstStyle/>
          <a:p>
            <a:fld id="{108EF3DC-27EF-4AEA-92D8-A33096C2C92C}" type="slidenum">
              <a:rPr lang="en-US" smtClean="0"/>
              <a:pPr/>
              <a:t>1</a:t>
            </a:fld>
            <a:endParaRPr lang="en-US"/>
          </a:p>
        </p:txBody>
      </p:sp>
    </p:spTree>
    <p:extLst>
      <p:ext uri="{BB962C8B-B14F-4D97-AF65-F5344CB8AC3E}">
        <p14:creationId xmlns:p14="http://schemas.microsoft.com/office/powerpoint/2010/main" val="539253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a:t>Click to edit Master title style</a:t>
            </a:r>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037786" indent="0" algn="ctr">
              <a:buNone/>
              <a:defRPr>
                <a:solidFill>
                  <a:schemeClr val="tx1">
                    <a:tint val="75000"/>
                  </a:schemeClr>
                </a:solidFill>
              </a:defRPr>
            </a:lvl2pPr>
            <a:lvl3pPr marL="4075572" indent="0" algn="ctr">
              <a:buNone/>
              <a:defRPr>
                <a:solidFill>
                  <a:schemeClr val="tx1">
                    <a:tint val="75000"/>
                  </a:schemeClr>
                </a:solidFill>
              </a:defRPr>
            </a:lvl3pPr>
            <a:lvl4pPr marL="6113358" indent="0" algn="ctr">
              <a:buNone/>
              <a:defRPr>
                <a:solidFill>
                  <a:schemeClr val="tx1">
                    <a:tint val="75000"/>
                  </a:schemeClr>
                </a:solidFill>
              </a:defRPr>
            </a:lvl4pPr>
            <a:lvl5pPr marL="8151144" indent="0" algn="ctr">
              <a:buNone/>
              <a:defRPr>
                <a:solidFill>
                  <a:schemeClr val="tx1">
                    <a:tint val="75000"/>
                  </a:schemeClr>
                </a:solidFill>
              </a:defRPr>
            </a:lvl5pPr>
            <a:lvl6pPr marL="10188931" indent="0" algn="ctr">
              <a:buNone/>
              <a:defRPr>
                <a:solidFill>
                  <a:schemeClr val="tx1">
                    <a:tint val="75000"/>
                  </a:schemeClr>
                </a:solidFill>
              </a:defRPr>
            </a:lvl6pPr>
            <a:lvl7pPr marL="12226717" indent="0" algn="ctr">
              <a:buNone/>
              <a:defRPr>
                <a:solidFill>
                  <a:schemeClr val="tx1">
                    <a:tint val="75000"/>
                  </a:schemeClr>
                </a:solidFill>
              </a:defRPr>
            </a:lvl7pPr>
            <a:lvl8pPr marL="14264503" indent="0" algn="ctr">
              <a:buNone/>
              <a:defRPr>
                <a:solidFill>
                  <a:schemeClr val="tx1">
                    <a:tint val="75000"/>
                  </a:schemeClr>
                </a:solidFill>
              </a:defRPr>
            </a:lvl8pPr>
            <a:lvl9pPr marL="16302289"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2B8AF75-0770-D24A-89B9-961D9A206860}" type="datetimeFigureOut">
              <a:rPr lang="en-US" smtClean="0"/>
              <a:pPr/>
              <a:t>4/19/2017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2B8AF75-0770-D24A-89B9-961D9A206860}" type="datetimeFigureOut">
              <a:rPr lang="en-US" smtClean="0"/>
              <a:pPr/>
              <a:t>4/19/2017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1153122"/>
            <a:ext cx="37307520" cy="6537960"/>
          </a:xfrm>
        </p:spPr>
        <p:txBody>
          <a:bodyPr anchor="t"/>
          <a:lstStyle>
            <a:lvl1pPr algn="l">
              <a:defRPr sz="17800" b="1" cap="all"/>
            </a:lvl1pPr>
          </a:lstStyle>
          <a:p>
            <a:r>
              <a:rPr lang="en-US"/>
              <a:t>Click to edit Master title style</a:t>
            </a:r>
          </a:p>
        </p:txBody>
      </p:sp>
      <p:sp>
        <p:nvSpPr>
          <p:cNvPr id="3" name="Text Placeholder 2"/>
          <p:cNvSpPr>
            <a:spLocks noGrp="1"/>
          </p:cNvSpPr>
          <p:nvPr>
            <p:ph type="body" idx="1"/>
          </p:nvPr>
        </p:nvSpPr>
        <p:spPr>
          <a:xfrm>
            <a:off x="3467103" y="13952225"/>
            <a:ext cx="37307520" cy="7200898"/>
          </a:xfrm>
        </p:spPr>
        <p:txBody>
          <a:bodyPr anchor="b"/>
          <a:lstStyle>
            <a:lvl1pPr marL="0" indent="0">
              <a:buNone/>
              <a:defRPr sz="8900">
                <a:solidFill>
                  <a:schemeClr val="tx1">
                    <a:tint val="75000"/>
                  </a:schemeClr>
                </a:solidFill>
              </a:defRPr>
            </a:lvl1pPr>
            <a:lvl2pPr marL="2037786" indent="0">
              <a:buNone/>
              <a:defRPr sz="8000">
                <a:solidFill>
                  <a:schemeClr val="tx1">
                    <a:tint val="75000"/>
                  </a:schemeClr>
                </a:solidFill>
              </a:defRPr>
            </a:lvl2pPr>
            <a:lvl3pPr marL="4075572" indent="0">
              <a:buNone/>
              <a:defRPr sz="7100">
                <a:solidFill>
                  <a:schemeClr val="tx1">
                    <a:tint val="75000"/>
                  </a:schemeClr>
                </a:solidFill>
              </a:defRPr>
            </a:lvl3pPr>
            <a:lvl4pPr marL="6113358" indent="0">
              <a:buNone/>
              <a:defRPr sz="6200">
                <a:solidFill>
                  <a:schemeClr val="tx1">
                    <a:tint val="75000"/>
                  </a:schemeClr>
                </a:solidFill>
              </a:defRPr>
            </a:lvl4pPr>
            <a:lvl5pPr marL="8151144" indent="0">
              <a:buNone/>
              <a:defRPr sz="6200">
                <a:solidFill>
                  <a:schemeClr val="tx1">
                    <a:tint val="75000"/>
                  </a:schemeClr>
                </a:solidFill>
              </a:defRPr>
            </a:lvl5pPr>
            <a:lvl6pPr marL="10188931" indent="0">
              <a:buNone/>
              <a:defRPr sz="6200">
                <a:solidFill>
                  <a:schemeClr val="tx1">
                    <a:tint val="75000"/>
                  </a:schemeClr>
                </a:solidFill>
              </a:defRPr>
            </a:lvl6pPr>
            <a:lvl7pPr marL="12226717" indent="0">
              <a:buNone/>
              <a:defRPr sz="6200">
                <a:solidFill>
                  <a:schemeClr val="tx1">
                    <a:tint val="75000"/>
                  </a:schemeClr>
                </a:solidFill>
              </a:defRPr>
            </a:lvl7pPr>
            <a:lvl8pPr marL="14264503" indent="0">
              <a:buNone/>
              <a:defRPr sz="6200">
                <a:solidFill>
                  <a:schemeClr val="tx1">
                    <a:tint val="75000"/>
                  </a:schemeClr>
                </a:solidFill>
              </a:defRPr>
            </a:lvl8pPr>
            <a:lvl9pPr marL="16302289" indent="0">
              <a:buNone/>
              <a:defRPr sz="6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B8AF75-0770-D24A-89B9-961D9A206860}" type="datetimeFigureOut">
              <a:rPr lang="en-US" smtClean="0"/>
              <a:pPr/>
              <a:t>4/19/2017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4560" y="7680963"/>
            <a:ext cx="19385280" cy="21724622"/>
          </a:xfrm>
        </p:spPr>
        <p:txBody>
          <a:bodyPr/>
          <a:lstStyle>
            <a:lvl1pPr>
              <a:defRPr sz="12500"/>
            </a:lvl1pPr>
            <a:lvl2pPr>
              <a:defRPr sz="10700"/>
            </a:lvl2pPr>
            <a:lvl3pPr>
              <a:defRPr sz="8900"/>
            </a:lvl3pPr>
            <a:lvl4pPr>
              <a:defRPr sz="8000"/>
            </a:lvl4pPr>
            <a:lvl5pPr>
              <a:defRPr sz="8000"/>
            </a:lvl5pPr>
            <a:lvl6pPr>
              <a:defRPr sz="8000"/>
            </a:lvl6pPr>
            <a:lvl7pPr>
              <a:defRPr sz="8000"/>
            </a:lvl7pPr>
            <a:lvl8pPr>
              <a:defRPr sz="8000"/>
            </a:lvl8pPr>
            <a:lvl9pPr>
              <a:defRPr sz="8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311360" y="7680963"/>
            <a:ext cx="19385280" cy="21724622"/>
          </a:xfrm>
        </p:spPr>
        <p:txBody>
          <a:bodyPr/>
          <a:lstStyle>
            <a:lvl1pPr>
              <a:defRPr sz="12500"/>
            </a:lvl1pPr>
            <a:lvl2pPr>
              <a:defRPr sz="10700"/>
            </a:lvl2pPr>
            <a:lvl3pPr>
              <a:defRPr sz="8900"/>
            </a:lvl3pPr>
            <a:lvl4pPr>
              <a:defRPr sz="8000"/>
            </a:lvl4pPr>
            <a:lvl5pPr>
              <a:defRPr sz="8000"/>
            </a:lvl5pPr>
            <a:lvl6pPr>
              <a:defRPr sz="8000"/>
            </a:lvl6pPr>
            <a:lvl7pPr>
              <a:defRPr sz="8000"/>
            </a:lvl7pPr>
            <a:lvl8pPr>
              <a:defRPr sz="8000"/>
            </a:lvl8pPr>
            <a:lvl9pPr>
              <a:defRPr sz="8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2B8AF75-0770-D24A-89B9-961D9A206860}" type="datetimeFigureOut">
              <a:rPr lang="en-US" smtClean="0"/>
              <a:pPr/>
              <a:t>4/19/2017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0" y="7368542"/>
            <a:ext cx="19392903" cy="3070858"/>
          </a:xfrm>
        </p:spPr>
        <p:txBody>
          <a:bodyPr anchor="b"/>
          <a:lstStyle>
            <a:lvl1pPr marL="0" indent="0">
              <a:buNone/>
              <a:defRPr sz="10700" b="1"/>
            </a:lvl1pPr>
            <a:lvl2pPr marL="2037786" indent="0">
              <a:buNone/>
              <a:defRPr sz="8900" b="1"/>
            </a:lvl2pPr>
            <a:lvl3pPr marL="4075572" indent="0">
              <a:buNone/>
              <a:defRPr sz="8000" b="1"/>
            </a:lvl3pPr>
            <a:lvl4pPr marL="6113358" indent="0">
              <a:buNone/>
              <a:defRPr sz="7100" b="1"/>
            </a:lvl4pPr>
            <a:lvl5pPr marL="8151144" indent="0">
              <a:buNone/>
              <a:defRPr sz="7100" b="1"/>
            </a:lvl5pPr>
            <a:lvl6pPr marL="10188931" indent="0">
              <a:buNone/>
              <a:defRPr sz="7100" b="1"/>
            </a:lvl6pPr>
            <a:lvl7pPr marL="12226717" indent="0">
              <a:buNone/>
              <a:defRPr sz="7100" b="1"/>
            </a:lvl7pPr>
            <a:lvl8pPr marL="14264503" indent="0">
              <a:buNone/>
              <a:defRPr sz="7100" b="1"/>
            </a:lvl8pPr>
            <a:lvl9pPr marL="16302289" indent="0">
              <a:buNone/>
              <a:defRPr sz="7100" b="1"/>
            </a:lvl9pPr>
          </a:lstStyle>
          <a:p>
            <a:pPr lvl="0"/>
            <a:r>
              <a:rPr lang="en-US"/>
              <a:t>Click to edit Master text styles</a:t>
            </a:r>
          </a:p>
        </p:txBody>
      </p:sp>
      <p:sp>
        <p:nvSpPr>
          <p:cNvPr id="4" name="Content Placeholder 3"/>
          <p:cNvSpPr>
            <a:spLocks noGrp="1"/>
          </p:cNvSpPr>
          <p:nvPr>
            <p:ph sz="half" idx="2"/>
          </p:nvPr>
        </p:nvSpPr>
        <p:spPr>
          <a:xfrm>
            <a:off x="2194560" y="10439400"/>
            <a:ext cx="19392903" cy="18966182"/>
          </a:xfrm>
        </p:spPr>
        <p:txBody>
          <a:bodyPr/>
          <a:lstStyle>
            <a:lvl1pPr>
              <a:defRPr sz="10700"/>
            </a:lvl1pPr>
            <a:lvl2pPr>
              <a:defRPr sz="8900"/>
            </a:lvl2pPr>
            <a:lvl3pPr>
              <a:defRPr sz="8000"/>
            </a:lvl3pPr>
            <a:lvl4pPr>
              <a:defRPr sz="7100"/>
            </a:lvl4pPr>
            <a:lvl5pPr>
              <a:defRPr sz="7100"/>
            </a:lvl5pPr>
            <a:lvl6pPr>
              <a:defRPr sz="7100"/>
            </a:lvl6pPr>
            <a:lvl7pPr>
              <a:defRPr sz="7100"/>
            </a:lvl7pPr>
            <a:lvl8pPr>
              <a:defRPr sz="7100"/>
            </a:lvl8pPr>
            <a:lvl9pPr>
              <a:defRPr sz="7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3" y="7368542"/>
            <a:ext cx="19400520" cy="3070858"/>
          </a:xfrm>
        </p:spPr>
        <p:txBody>
          <a:bodyPr anchor="b"/>
          <a:lstStyle>
            <a:lvl1pPr marL="0" indent="0">
              <a:buNone/>
              <a:defRPr sz="10700" b="1"/>
            </a:lvl1pPr>
            <a:lvl2pPr marL="2037786" indent="0">
              <a:buNone/>
              <a:defRPr sz="8900" b="1"/>
            </a:lvl2pPr>
            <a:lvl3pPr marL="4075572" indent="0">
              <a:buNone/>
              <a:defRPr sz="8000" b="1"/>
            </a:lvl3pPr>
            <a:lvl4pPr marL="6113358" indent="0">
              <a:buNone/>
              <a:defRPr sz="7100" b="1"/>
            </a:lvl4pPr>
            <a:lvl5pPr marL="8151144" indent="0">
              <a:buNone/>
              <a:defRPr sz="7100" b="1"/>
            </a:lvl5pPr>
            <a:lvl6pPr marL="10188931" indent="0">
              <a:buNone/>
              <a:defRPr sz="7100" b="1"/>
            </a:lvl6pPr>
            <a:lvl7pPr marL="12226717" indent="0">
              <a:buNone/>
              <a:defRPr sz="7100" b="1"/>
            </a:lvl7pPr>
            <a:lvl8pPr marL="14264503" indent="0">
              <a:buNone/>
              <a:defRPr sz="7100" b="1"/>
            </a:lvl8pPr>
            <a:lvl9pPr marL="16302289" indent="0">
              <a:buNone/>
              <a:defRPr sz="7100" b="1"/>
            </a:lvl9pPr>
          </a:lstStyle>
          <a:p>
            <a:pPr lvl="0"/>
            <a:r>
              <a:rPr lang="en-US"/>
              <a:t>Click to edit Master text styles</a:t>
            </a:r>
          </a:p>
        </p:txBody>
      </p:sp>
      <p:sp>
        <p:nvSpPr>
          <p:cNvPr id="6" name="Content Placeholder 5"/>
          <p:cNvSpPr>
            <a:spLocks noGrp="1"/>
          </p:cNvSpPr>
          <p:nvPr>
            <p:ph sz="quarter" idx="4"/>
          </p:nvPr>
        </p:nvSpPr>
        <p:spPr>
          <a:xfrm>
            <a:off x="22296123" y="10439400"/>
            <a:ext cx="19400520" cy="18966182"/>
          </a:xfrm>
        </p:spPr>
        <p:txBody>
          <a:bodyPr/>
          <a:lstStyle>
            <a:lvl1pPr>
              <a:defRPr sz="10700"/>
            </a:lvl1pPr>
            <a:lvl2pPr>
              <a:defRPr sz="8900"/>
            </a:lvl2pPr>
            <a:lvl3pPr>
              <a:defRPr sz="8000"/>
            </a:lvl3pPr>
            <a:lvl4pPr>
              <a:defRPr sz="7100"/>
            </a:lvl4pPr>
            <a:lvl5pPr>
              <a:defRPr sz="7100"/>
            </a:lvl5pPr>
            <a:lvl6pPr>
              <a:defRPr sz="7100"/>
            </a:lvl6pPr>
            <a:lvl7pPr>
              <a:defRPr sz="7100"/>
            </a:lvl7pPr>
            <a:lvl8pPr>
              <a:defRPr sz="7100"/>
            </a:lvl8pPr>
            <a:lvl9pPr>
              <a:defRPr sz="7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2B8AF75-0770-D24A-89B9-961D9A206860}" type="datetimeFigureOut">
              <a:rPr lang="en-US" smtClean="0"/>
              <a:pPr/>
              <a:t>4/19/2017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2B8AF75-0770-D24A-89B9-961D9A206860}" type="datetimeFigureOut">
              <a:rPr lang="en-US" smtClean="0"/>
              <a:pPr/>
              <a:t>4/19/2017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B8AF75-0770-D24A-89B9-961D9A206860}" type="datetimeFigureOut">
              <a:rPr lang="en-US" smtClean="0"/>
              <a:pPr/>
              <a:t>4/19/2017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3" cy="5577840"/>
          </a:xfrm>
        </p:spPr>
        <p:txBody>
          <a:bodyPr anchor="b"/>
          <a:lstStyle>
            <a:lvl1pPr algn="l">
              <a:defRPr sz="8900" b="1"/>
            </a:lvl1pPr>
          </a:lstStyle>
          <a:p>
            <a:r>
              <a:rPr lang="en-US"/>
              <a:t>Click to edit Master title style</a:t>
            </a:r>
          </a:p>
        </p:txBody>
      </p:sp>
      <p:sp>
        <p:nvSpPr>
          <p:cNvPr id="3" name="Content Placeholder 2"/>
          <p:cNvSpPr>
            <a:spLocks noGrp="1"/>
          </p:cNvSpPr>
          <p:nvPr>
            <p:ph idx="1"/>
          </p:nvPr>
        </p:nvSpPr>
        <p:spPr>
          <a:xfrm>
            <a:off x="17160240" y="1310643"/>
            <a:ext cx="24536400" cy="28094942"/>
          </a:xfrm>
        </p:spPr>
        <p:txBody>
          <a:bodyPr/>
          <a:lstStyle>
            <a:lvl1pPr>
              <a:defRPr sz="14300"/>
            </a:lvl1pPr>
            <a:lvl2pPr>
              <a:defRPr sz="12500"/>
            </a:lvl2pPr>
            <a:lvl3pPr>
              <a:defRPr sz="10700"/>
            </a:lvl3pPr>
            <a:lvl4pPr>
              <a:defRPr sz="8900"/>
            </a:lvl4pPr>
            <a:lvl5pPr>
              <a:defRPr sz="8900"/>
            </a:lvl5pPr>
            <a:lvl6pPr>
              <a:defRPr sz="8900"/>
            </a:lvl6pPr>
            <a:lvl7pPr>
              <a:defRPr sz="8900"/>
            </a:lvl7pPr>
            <a:lvl8pPr>
              <a:defRPr sz="8900"/>
            </a:lvl8pPr>
            <a:lvl9pPr>
              <a:defRPr sz="8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3" y="6888483"/>
            <a:ext cx="14439903" cy="22517102"/>
          </a:xfrm>
        </p:spPr>
        <p:txBody>
          <a:bodyPr/>
          <a:lstStyle>
            <a:lvl1pPr marL="0" indent="0">
              <a:buNone/>
              <a:defRPr sz="6200"/>
            </a:lvl1pPr>
            <a:lvl2pPr marL="2037786" indent="0">
              <a:buNone/>
              <a:defRPr sz="5300"/>
            </a:lvl2pPr>
            <a:lvl3pPr marL="4075572" indent="0">
              <a:buNone/>
              <a:defRPr sz="4500"/>
            </a:lvl3pPr>
            <a:lvl4pPr marL="6113358" indent="0">
              <a:buNone/>
              <a:defRPr sz="4000"/>
            </a:lvl4pPr>
            <a:lvl5pPr marL="8151144" indent="0">
              <a:buNone/>
              <a:defRPr sz="4000"/>
            </a:lvl5pPr>
            <a:lvl6pPr marL="10188931" indent="0">
              <a:buNone/>
              <a:defRPr sz="4000"/>
            </a:lvl6pPr>
            <a:lvl7pPr marL="12226717" indent="0">
              <a:buNone/>
              <a:defRPr sz="4000"/>
            </a:lvl7pPr>
            <a:lvl8pPr marL="14264503" indent="0">
              <a:buNone/>
              <a:defRPr sz="4000"/>
            </a:lvl8pPr>
            <a:lvl9pPr marL="16302289"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B2B8AF75-0770-D24A-89B9-961D9A206860}" type="datetimeFigureOut">
              <a:rPr lang="en-US" smtClean="0"/>
              <a:pPr/>
              <a:t>4/19/2017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3042880"/>
            <a:ext cx="26334720" cy="2720342"/>
          </a:xfrm>
        </p:spPr>
        <p:txBody>
          <a:bodyPr anchor="b"/>
          <a:lstStyle>
            <a:lvl1pPr algn="l">
              <a:defRPr sz="8900" b="1"/>
            </a:lvl1pPr>
          </a:lstStyle>
          <a:p>
            <a:r>
              <a:rPr lang="en-US"/>
              <a:t>Click to edit Master title style</a:t>
            </a:r>
          </a:p>
        </p:txBody>
      </p:sp>
      <p:sp>
        <p:nvSpPr>
          <p:cNvPr id="3" name="Picture Placeholder 2"/>
          <p:cNvSpPr>
            <a:spLocks noGrp="1"/>
          </p:cNvSpPr>
          <p:nvPr>
            <p:ph type="pic" idx="1"/>
          </p:nvPr>
        </p:nvSpPr>
        <p:spPr>
          <a:xfrm>
            <a:off x="8602983" y="2941320"/>
            <a:ext cx="26334720" cy="19751040"/>
          </a:xfrm>
        </p:spPr>
        <p:txBody>
          <a:bodyPr/>
          <a:lstStyle>
            <a:lvl1pPr marL="0" indent="0">
              <a:buNone/>
              <a:defRPr sz="14300"/>
            </a:lvl1pPr>
            <a:lvl2pPr marL="2037786" indent="0">
              <a:buNone/>
              <a:defRPr sz="12500"/>
            </a:lvl2pPr>
            <a:lvl3pPr marL="4075572" indent="0">
              <a:buNone/>
              <a:defRPr sz="10700"/>
            </a:lvl3pPr>
            <a:lvl4pPr marL="6113358" indent="0">
              <a:buNone/>
              <a:defRPr sz="8900"/>
            </a:lvl4pPr>
            <a:lvl5pPr marL="8151144" indent="0">
              <a:buNone/>
              <a:defRPr sz="8900"/>
            </a:lvl5pPr>
            <a:lvl6pPr marL="10188931" indent="0">
              <a:buNone/>
              <a:defRPr sz="8900"/>
            </a:lvl6pPr>
            <a:lvl7pPr marL="12226717" indent="0">
              <a:buNone/>
              <a:defRPr sz="8900"/>
            </a:lvl7pPr>
            <a:lvl8pPr marL="14264503" indent="0">
              <a:buNone/>
              <a:defRPr sz="8900"/>
            </a:lvl8pPr>
            <a:lvl9pPr marL="16302289" indent="0">
              <a:buNone/>
              <a:defRPr sz="8900"/>
            </a:lvl9pPr>
          </a:lstStyle>
          <a:p>
            <a:endParaRPr lang="en-US"/>
          </a:p>
        </p:txBody>
      </p:sp>
      <p:sp>
        <p:nvSpPr>
          <p:cNvPr id="4" name="Text Placeholder 3"/>
          <p:cNvSpPr>
            <a:spLocks noGrp="1"/>
          </p:cNvSpPr>
          <p:nvPr>
            <p:ph type="body" sz="half" idx="2"/>
          </p:nvPr>
        </p:nvSpPr>
        <p:spPr>
          <a:xfrm>
            <a:off x="8602983" y="25763222"/>
            <a:ext cx="26334720" cy="3863338"/>
          </a:xfrm>
        </p:spPr>
        <p:txBody>
          <a:bodyPr/>
          <a:lstStyle>
            <a:lvl1pPr marL="0" indent="0">
              <a:buNone/>
              <a:defRPr sz="6200"/>
            </a:lvl1pPr>
            <a:lvl2pPr marL="2037786" indent="0">
              <a:buNone/>
              <a:defRPr sz="5300"/>
            </a:lvl2pPr>
            <a:lvl3pPr marL="4075572" indent="0">
              <a:buNone/>
              <a:defRPr sz="4500"/>
            </a:lvl3pPr>
            <a:lvl4pPr marL="6113358" indent="0">
              <a:buNone/>
              <a:defRPr sz="4000"/>
            </a:lvl4pPr>
            <a:lvl5pPr marL="8151144" indent="0">
              <a:buNone/>
              <a:defRPr sz="4000"/>
            </a:lvl5pPr>
            <a:lvl6pPr marL="10188931" indent="0">
              <a:buNone/>
              <a:defRPr sz="4000"/>
            </a:lvl6pPr>
            <a:lvl7pPr marL="12226717" indent="0">
              <a:buNone/>
              <a:defRPr sz="4000"/>
            </a:lvl7pPr>
            <a:lvl8pPr marL="14264503" indent="0">
              <a:buNone/>
              <a:defRPr sz="4000"/>
            </a:lvl8pPr>
            <a:lvl9pPr marL="16302289"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B2B8AF75-0770-D24A-89B9-961D9A206860}" type="datetimeFigureOut">
              <a:rPr lang="en-US" smtClean="0"/>
              <a:pPr/>
              <a:t>4/19/2017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2B8AF75-0770-D24A-89B9-961D9A206860}" type="datetimeFigureOut">
              <a:rPr lang="en-US" smtClean="0"/>
              <a:pPr/>
              <a:t>4/19/2017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2B8AF75-0770-D24A-89B9-961D9A206860}" type="datetimeFigureOut">
              <a:rPr lang="en-US" smtClean="0"/>
              <a:pPr/>
              <a:t>4/19/2017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07557" tIns="203779" rIns="407557" bIns="203779" rtlCol="0" anchor="ctr">
            <a:normAutofit/>
          </a:bodyPr>
          <a:lstStyle/>
          <a:p>
            <a:r>
              <a:rPr lang="en-US"/>
              <a:t>Click to edit Master title style</a:t>
            </a:r>
          </a:p>
        </p:txBody>
      </p:sp>
      <p:sp>
        <p:nvSpPr>
          <p:cNvPr id="3" name="Text Placeholder 2"/>
          <p:cNvSpPr>
            <a:spLocks noGrp="1"/>
          </p:cNvSpPr>
          <p:nvPr>
            <p:ph type="body" idx="1"/>
          </p:nvPr>
        </p:nvSpPr>
        <p:spPr>
          <a:xfrm>
            <a:off x="2194560" y="7680963"/>
            <a:ext cx="39502080" cy="21724622"/>
          </a:xfrm>
          <a:prstGeom prst="rect">
            <a:avLst/>
          </a:prstGeom>
        </p:spPr>
        <p:txBody>
          <a:bodyPr vert="horz" lIns="407557" tIns="203779" rIns="407557" bIns="20377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194560" y="30510482"/>
            <a:ext cx="10241280" cy="1752600"/>
          </a:xfrm>
          <a:prstGeom prst="rect">
            <a:avLst/>
          </a:prstGeom>
        </p:spPr>
        <p:txBody>
          <a:bodyPr vert="horz" lIns="407557" tIns="203779" rIns="407557" bIns="203779" rtlCol="0" anchor="ctr"/>
          <a:lstStyle>
            <a:lvl1pPr algn="l">
              <a:defRPr sz="5300">
                <a:solidFill>
                  <a:schemeClr val="tx1">
                    <a:tint val="75000"/>
                  </a:schemeClr>
                </a:solidFill>
              </a:defRPr>
            </a:lvl1pPr>
          </a:lstStyle>
          <a:p>
            <a:fld id="{B2B8AF75-0770-D24A-89B9-961D9A206860}" type="datetimeFigureOut">
              <a:rPr lang="en-US" smtClean="0"/>
              <a:pPr/>
              <a:t>4/19/2017</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07557" tIns="203779" rIns="407557" bIns="203779" rtlCol="0" anchor="ctr"/>
          <a:lstStyle>
            <a:lvl1pPr algn="ctr">
              <a:defRPr sz="5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07557" tIns="203779" rIns="407557" bIns="203779" rtlCol="0" anchor="ctr"/>
          <a:lstStyle>
            <a:lvl1pPr algn="r">
              <a:defRPr sz="5300">
                <a:solidFill>
                  <a:schemeClr val="tx1">
                    <a:tint val="75000"/>
                  </a:schemeClr>
                </a:solidFill>
              </a:defRPr>
            </a:lvl1pPr>
          </a:lstStyle>
          <a:p>
            <a:fld id="{11F60EC7-FE36-EA49-AFFC-0161FE3D525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037786" rtl="0" eaLnBrk="1" latinLnBrk="0" hangingPunct="1">
        <a:spcBef>
          <a:spcPct val="0"/>
        </a:spcBef>
        <a:buNone/>
        <a:defRPr sz="19600" kern="1200">
          <a:solidFill>
            <a:schemeClr val="tx1"/>
          </a:solidFill>
          <a:latin typeface="+mj-lt"/>
          <a:ea typeface="+mj-ea"/>
          <a:cs typeface="+mj-cs"/>
        </a:defRPr>
      </a:lvl1pPr>
    </p:titleStyle>
    <p:bodyStyle>
      <a:lvl1pPr marL="1528340" indent="-1528340" algn="l" defTabSz="2037786" rtl="0" eaLnBrk="1" latinLnBrk="0" hangingPunct="1">
        <a:spcBef>
          <a:spcPct val="20000"/>
        </a:spcBef>
        <a:buFont typeface="Arial"/>
        <a:buChar char="•"/>
        <a:defRPr sz="14300" kern="1200">
          <a:solidFill>
            <a:schemeClr val="tx1"/>
          </a:solidFill>
          <a:latin typeface="+mn-lt"/>
          <a:ea typeface="+mn-ea"/>
          <a:cs typeface="+mn-cs"/>
        </a:defRPr>
      </a:lvl1pPr>
      <a:lvl2pPr marL="3311402" indent="-1273616" algn="l" defTabSz="2037786" rtl="0" eaLnBrk="1" latinLnBrk="0" hangingPunct="1">
        <a:spcBef>
          <a:spcPct val="20000"/>
        </a:spcBef>
        <a:buFont typeface="Arial"/>
        <a:buChar char="–"/>
        <a:defRPr sz="12500" kern="1200">
          <a:solidFill>
            <a:schemeClr val="tx1"/>
          </a:solidFill>
          <a:latin typeface="+mn-lt"/>
          <a:ea typeface="+mn-ea"/>
          <a:cs typeface="+mn-cs"/>
        </a:defRPr>
      </a:lvl2pPr>
      <a:lvl3pPr marL="5094465" indent="-1018893" algn="l" defTabSz="2037786" rtl="0" eaLnBrk="1" latinLnBrk="0" hangingPunct="1">
        <a:spcBef>
          <a:spcPct val="20000"/>
        </a:spcBef>
        <a:buFont typeface="Arial"/>
        <a:buChar char="•"/>
        <a:defRPr sz="10700" kern="1200">
          <a:solidFill>
            <a:schemeClr val="tx1"/>
          </a:solidFill>
          <a:latin typeface="+mn-lt"/>
          <a:ea typeface="+mn-ea"/>
          <a:cs typeface="+mn-cs"/>
        </a:defRPr>
      </a:lvl3pPr>
      <a:lvl4pPr marL="7132251" indent="-1018893" algn="l" defTabSz="2037786" rtl="0" eaLnBrk="1" latinLnBrk="0" hangingPunct="1">
        <a:spcBef>
          <a:spcPct val="20000"/>
        </a:spcBef>
        <a:buFont typeface="Arial"/>
        <a:buChar char="–"/>
        <a:defRPr sz="8900" kern="1200">
          <a:solidFill>
            <a:schemeClr val="tx1"/>
          </a:solidFill>
          <a:latin typeface="+mn-lt"/>
          <a:ea typeface="+mn-ea"/>
          <a:cs typeface="+mn-cs"/>
        </a:defRPr>
      </a:lvl4pPr>
      <a:lvl5pPr marL="9170038" indent="-1018893" algn="l" defTabSz="2037786" rtl="0" eaLnBrk="1" latinLnBrk="0" hangingPunct="1">
        <a:spcBef>
          <a:spcPct val="20000"/>
        </a:spcBef>
        <a:buFont typeface="Arial"/>
        <a:buChar char="»"/>
        <a:defRPr sz="8900" kern="1200">
          <a:solidFill>
            <a:schemeClr val="tx1"/>
          </a:solidFill>
          <a:latin typeface="+mn-lt"/>
          <a:ea typeface="+mn-ea"/>
          <a:cs typeface="+mn-cs"/>
        </a:defRPr>
      </a:lvl5pPr>
      <a:lvl6pPr marL="11207824" indent="-1018893" algn="l" defTabSz="2037786" rtl="0" eaLnBrk="1" latinLnBrk="0" hangingPunct="1">
        <a:spcBef>
          <a:spcPct val="20000"/>
        </a:spcBef>
        <a:buFont typeface="Arial"/>
        <a:buChar char="•"/>
        <a:defRPr sz="8900" kern="1200">
          <a:solidFill>
            <a:schemeClr val="tx1"/>
          </a:solidFill>
          <a:latin typeface="+mn-lt"/>
          <a:ea typeface="+mn-ea"/>
          <a:cs typeface="+mn-cs"/>
        </a:defRPr>
      </a:lvl6pPr>
      <a:lvl7pPr marL="13245610" indent="-1018893" algn="l" defTabSz="2037786" rtl="0" eaLnBrk="1" latinLnBrk="0" hangingPunct="1">
        <a:spcBef>
          <a:spcPct val="20000"/>
        </a:spcBef>
        <a:buFont typeface="Arial"/>
        <a:buChar char="•"/>
        <a:defRPr sz="8900" kern="1200">
          <a:solidFill>
            <a:schemeClr val="tx1"/>
          </a:solidFill>
          <a:latin typeface="+mn-lt"/>
          <a:ea typeface="+mn-ea"/>
          <a:cs typeface="+mn-cs"/>
        </a:defRPr>
      </a:lvl7pPr>
      <a:lvl8pPr marL="15283396" indent="-1018893" algn="l" defTabSz="2037786" rtl="0" eaLnBrk="1" latinLnBrk="0" hangingPunct="1">
        <a:spcBef>
          <a:spcPct val="20000"/>
        </a:spcBef>
        <a:buFont typeface="Arial"/>
        <a:buChar char="•"/>
        <a:defRPr sz="8900" kern="1200">
          <a:solidFill>
            <a:schemeClr val="tx1"/>
          </a:solidFill>
          <a:latin typeface="+mn-lt"/>
          <a:ea typeface="+mn-ea"/>
          <a:cs typeface="+mn-cs"/>
        </a:defRPr>
      </a:lvl8pPr>
      <a:lvl9pPr marL="17321182" indent="-1018893" algn="l" defTabSz="2037786" rtl="0" eaLnBrk="1" latinLnBrk="0" hangingPunct="1">
        <a:spcBef>
          <a:spcPct val="20000"/>
        </a:spcBef>
        <a:buFont typeface="Arial"/>
        <a:buChar char="•"/>
        <a:defRPr sz="8900" kern="1200">
          <a:solidFill>
            <a:schemeClr val="tx1"/>
          </a:solidFill>
          <a:latin typeface="+mn-lt"/>
          <a:ea typeface="+mn-ea"/>
          <a:cs typeface="+mn-cs"/>
        </a:defRPr>
      </a:lvl9pPr>
    </p:bodyStyle>
    <p:otherStyle>
      <a:defPPr>
        <a:defRPr lang="en-US"/>
      </a:defPPr>
      <a:lvl1pPr marL="0" algn="l" defTabSz="2037786" rtl="0" eaLnBrk="1" latinLnBrk="0" hangingPunct="1">
        <a:defRPr sz="8000" kern="1200">
          <a:solidFill>
            <a:schemeClr val="tx1"/>
          </a:solidFill>
          <a:latin typeface="+mn-lt"/>
          <a:ea typeface="+mn-ea"/>
          <a:cs typeface="+mn-cs"/>
        </a:defRPr>
      </a:lvl1pPr>
      <a:lvl2pPr marL="2037786" algn="l" defTabSz="2037786" rtl="0" eaLnBrk="1" latinLnBrk="0" hangingPunct="1">
        <a:defRPr sz="8000" kern="1200">
          <a:solidFill>
            <a:schemeClr val="tx1"/>
          </a:solidFill>
          <a:latin typeface="+mn-lt"/>
          <a:ea typeface="+mn-ea"/>
          <a:cs typeface="+mn-cs"/>
        </a:defRPr>
      </a:lvl2pPr>
      <a:lvl3pPr marL="4075572" algn="l" defTabSz="2037786" rtl="0" eaLnBrk="1" latinLnBrk="0" hangingPunct="1">
        <a:defRPr sz="8000" kern="1200">
          <a:solidFill>
            <a:schemeClr val="tx1"/>
          </a:solidFill>
          <a:latin typeface="+mn-lt"/>
          <a:ea typeface="+mn-ea"/>
          <a:cs typeface="+mn-cs"/>
        </a:defRPr>
      </a:lvl3pPr>
      <a:lvl4pPr marL="6113358" algn="l" defTabSz="2037786" rtl="0" eaLnBrk="1" latinLnBrk="0" hangingPunct="1">
        <a:defRPr sz="8000" kern="1200">
          <a:solidFill>
            <a:schemeClr val="tx1"/>
          </a:solidFill>
          <a:latin typeface="+mn-lt"/>
          <a:ea typeface="+mn-ea"/>
          <a:cs typeface="+mn-cs"/>
        </a:defRPr>
      </a:lvl4pPr>
      <a:lvl5pPr marL="8151144" algn="l" defTabSz="2037786" rtl="0" eaLnBrk="1" latinLnBrk="0" hangingPunct="1">
        <a:defRPr sz="8000" kern="1200">
          <a:solidFill>
            <a:schemeClr val="tx1"/>
          </a:solidFill>
          <a:latin typeface="+mn-lt"/>
          <a:ea typeface="+mn-ea"/>
          <a:cs typeface="+mn-cs"/>
        </a:defRPr>
      </a:lvl5pPr>
      <a:lvl6pPr marL="10188931" algn="l" defTabSz="2037786" rtl="0" eaLnBrk="1" latinLnBrk="0" hangingPunct="1">
        <a:defRPr sz="8000" kern="1200">
          <a:solidFill>
            <a:schemeClr val="tx1"/>
          </a:solidFill>
          <a:latin typeface="+mn-lt"/>
          <a:ea typeface="+mn-ea"/>
          <a:cs typeface="+mn-cs"/>
        </a:defRPr>
      </a:lvl6pPr>
      <a:lvl7pPr marL="12226717" algn="l" defTabSz="2037786" rtl="0" eaLnBrk="1" latinLnBrk="0" hangingPunct="1">
        <a:defRPr sz="8000" kern="1200">
          <a:solidFill>
            <a:schemeClr val="tx1"/>
          </a:solidFill>
          <a:latin typeface="+mn-lt"/>
          <a:ea typeface="+mn-ea"/>
          <a:cs typeface="+mn-cs"/>
        </a:defRPr>
      </a:lvl7pPr>
      <a:lvl8pPr marL="14264503" algn="l" defTabSz="2037786" rtl="0" eaLnBrk="1" latinLnBrk="0" hangingPunct="1">
        <a:defRPr sz="8000" kern="1200">
          <a:solidFill>
            <a:schemeClr val="tx1"/>
          </a:solidFill>
          <a:latin typeface="+mn-lt"/>
          <a:ea typeface="+mn-ea"/>
          <a:cs typeface="+mn-cs"/>
        </a:defRPr>
      </a:lvl8pPr>
      <a:lvl9pPr marL="16302289" algn="l" defTabSz="2037786" rtl="0" eaLnBrk="1" latinLnBrk="0" hangingPunct="1">
        <a:defRPr sz="8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tif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 name="Rectangle 3"/>
          <p:cNvSpPr/>
          <p:nvPr/>
        </p:nvSpPr>
        <p:spPr>
          <a:xfrm>
            <a:off x="-3899086" y="899618"/>
            <a:ext cx="50420127" cy="2335142"/>
          </a:xfrm>
          <a:prstGeom prst="rect">
            <a:avLst/>
          </a:prstGeom>
          <a:noFill/>
        </p:spPr>
        <p:txBody>
          <a:bodyPr wrap="square" lIns="407557" tIns="203779" rIns="407557" bIns="203779">
            <a:spAutoFit/>
          </a:bodyPr>
          <a:lstStyle/>
          <a:p>
            <a:pPr algn="ctr"/>
            <a:r>
              <a:rPr lang="en-US" sz="12500" b="1" spc="50" dirty="0">
                <a:ln w="38100" cmpd="sng">
                  <a:noFill/>
                  <a:prstDash val="dot"/>
                </a:ln>
                <a:solidFill>
                  <a:schemeClr val="accent1">
                    <a:tint val="3000"/>
                    <a:alpha val="95000"/>
                  </a:schemeClr>
                </a:solidFill>
                <a:effectLst>
                  <a:outerShdw blurRad="50800" dist="38100" dir="2700000" algn="tl" rotWithShape="0">
                    <a:prstClr val="black">
                      <a:alpha val="40000"/>
                    </a:prstClr>
                  </a:outerShdw>
                </a:effectLst>
                <a:latin typeface="Times New Roman"/>
                <a:cs typeface="Times New Roman"/>
              </a:rPr>
              <a:t> Exploring Spatial Frequency Channels in Stereopsis</a:t>
            </a:r>
          </a:p>
        </p:txBody>
      </p:sp>
      <p:pic>
        <p:nvPicPr>
          <p:cNvPr id="5" name="Picture 2" descr="C:\Users\Maureen Raubach\Downloads\PastedGraphic-1 (6).tif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180015" y="3022268"/>
            <a:ext cx="21308597" cy="5558765"/>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2" descr="C:\Users\Maureen Raubach\Downloads\PastedGraphic-1 (6).tif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911535" y="3753788"/>
            <a:ext cx="21308597" cy="5558765"/>
          </a:xfrm>
          <a:prstGeom prst="rect">
            <a:avLst/>
          </a:prstGeom>
          <a:noFill/>
          <a:extLst>
            <a:ext uri="{909E8E84-426E-40dd-AFC4-6F175D3DCCD1}">
              <a14:hiddenFill xmlns="" xmlns:a14="http://schemas.microsoft.com/office/drawing/2010/main">
                <a:solidFill>
                  <a:srgbClr val="FFFFFF"/>
                </a:solidFill>
              </a14:hiddenFill>
            </a:ext>
          </a:extLst>
        </p:spPr>
      </p:pic>
      <p:sp>
        <p:nvSpPr>
          <p:cNvPr id="8" name="TextBox 7"/>
          <p:cNvSpPr txBox="1"/>
          <p:nvPr/>
        </p:nvSpPr>
        <p:spPr>
          <a:xfrm>
            <a:off x="1200987" y="3629310"/>
            <a:ext cx="41609683" cy="1104035"/>
          </a:xfrm>
          <a:prstGeom prst="rect">
            <a:avLst/>
          </a:prstGeom>
          <a:noFill/>
        </p:spPr>
        <p:txBody>
          <a:bodyPr wrap="square" lIns="407557" tIns="203779" rIns="407557" bIns="203779" rtlCol="0">
            <a:spAutoFit/>
          </a:bodyPr>
          <a:lstStyle/>
          <a:p>
            <a:pPr algn="ctr"/>
            <a:r>
              <a:rPr lang="en-US" sz="4500" dirty="0">
                <a:solidFill>
                  <a:schemeClr val="accent4">
                    <a:lumMod val="50000"/>
                  </a:schemeClr>
                </a:solidFill>
                <a:latin typeface="Times New Roman"/>
                <a:cs typeface="Times New Roman"/>
              </a:rPr>
              <a:t>Nicholas C. Duggan, Jonathan </a:t>
            </a:r>
            <a:r>
              <a:rPr lang="en-US" sz="4500" dirty="0" err="1">
                <a:solidFill>
                  <a:schemeClr val="accent4">
                    <a:lumMod val="50000"/>
                  </a:schemeClr>
                </a:solidFill>
                <a:latin typeface="Times New Roman"/>
                <a:cs typeface="Times New Roman"/>
              </a:rPr>
              <a:t>Neilio</a:t>
            </a:r>
            <a:r>
              <a:rPr lang="en-US" sz="4500" dirty="0">
                <a:solidFill>
                  <a:schemeClr val="accent4">
                    <a:lumMod val="50000"/>
                  </a:schemeClr>
                </a:solidFill>
                <a:latin typeface="Times New Roman"/>
                <a:cs typeface="Times New Roman"/>
              </a:rPr>
              <a:t>, Olivia C. Rebel, Sarah Meier, Andrew J. </a:t>
            </a:r>
            <a:r>
              <a:rPr lang="en-US" sz="4500" dirty="0" err="1">
                <a:solidFill>
                  <a:schemeClr val="accent4">
                    <a:lumMod val="50000"/>
                  </a:schemeClr>
                </a:solidFill>
                <a:latin typeface="Times New Roman"/>
                <a:cs typeface="Times New Roman"/>
              </a:rPr>
              <a:t>Kitt</a:t>
            </a:r>
            <a:r>
              <a:rPr lang="en-US" sz="4500" dirty="0">
                <a:solidFill>
                  <a:schemeClr val="accent4">
                    <a:lumMod val="50000"/>
                  </a:schemeClr>
                </a:solidFill>
                <a:latin typeface="Times New Roman"/>
                <a:cs typeface="Times New Roman"/>
              </a:rPr>
              <a:t>, and Wm Wren Stine</a:t>
            </a:r>
          </a:p>
        </p:txBody>
      </p:sp>
      <p:sp>
        <p:nvSpPr>
          <p:cNvPr id="9" name="TextBox 8"/>
          <p:cNvSpPr txBox="1"/>
          <p:nvPr/>
        </p:nvSpPr>
        <p:spPr>
          <a:xfrm>
            <a:off x="9021073" y="5085476"/>
            <a:ext cx="24261520" cy="1365645"/>
          </a:xfrm>
          <a:prstGeom prst="rect">
            <a:avLst/>
          </a:prstGeom>
          <a:noFill/>
        </p:spPr>
        <p:txBody>
          <a:bodyPr wrap="none" lIns="407557" tIns="203779" rIns="407557" bIns="203779" rtlCol="0">
            <a:spAutoFit/>
          </a:bodyPr>
          <a:lstStyle/>
          <a:p>
            <a:r>
              <a:rPr lang="en-US" sz="6200" b="1" dirty="0">
                <a:solidFill>
                  <a:schemeClr val="accent4">
                    <a:lumMod val="50000"/>
                  </a:schemeClr>
                </a:solidFill>
                <a:latin typeface="Times New Roman"/>
                <a:cs typeface="Times New Roman"/>
              </a:rPr>
              <a:t>University of New Hampshire, Psychology Department, Durham, NH</a:t>
            </a:r>
          </a:p>
        </p:txBody>
      </p:sp>
      <p:sp>
        <p:nvSpPr>
          <p:cNvPr id="10" name="TextBox 9"/>
          <p:cNvSpPr txBox="1"/>
          <p:nvPr/>
        </p:nvSpPr>
        <p:spPr>
          <a:xfrm>
            <a:off x="1200987" y="6121388"/>
            <a:ext cx="16532328" cy="4258745"/>
          </a:xfrm>
          <a:prstGeom prst="rect">
            <a:avLst/>
          </a:prstGeom>
          <a:noFill/>
        </p:spPr>
        <p:txBody>
          <a:bodyPr wrap="square" lIns="407557" tIns="203779" rIns="407557" bIns="203779" rtlCol="0">
            <a:spAutoFit/>
          </a:bodyPr>
          <a:lstStyle/>
          <a:p>
            <a:r>
              <a:rPr lang="en-US" sz="7000" dirty="0">
                <a:solidFill>
                  <a:schemeClr val="bg1"/>
                </a:solidFill>
                <a:latin typeface="Times New Roman" panose="02020603050405020304" pitchFamily="18" charset="0"/>
                <a:cs typeface="Times New Roman" panose="02020603050405020304" pitchFamily="18" charset="0"/>
              </a:rPr>
              <a:t>Definitions</a:t>
            </a:r>
          </a:p>
          <a:p>
            <a:pPr marL="764170" indent="-764170">
              <a:buFont typeface="Arial" panose="020B0604020202020204" pitchFamily="34" charset="0"/>
              <a:buChar char="•"/>
            </a:pPr>
            <a:r>
              <a:rPr lang="en-US" sz="3600" b="1" dirty="0">
                <a:solidFill>
                  <a:schemeClr val="accent4">
                    <a:lumMod val="50000"/>
                  </a:schemeClr>
                </a:solidFill>
                <a:latin typeface="Times New Roman" panose="02020603050405020304" pitchFamily="18" charset="0"/>
                <a:cs typeface="Times New Roman" panose="02020603050405020304" pitchFamily="18" charset="0"/>
              </a:rPr>
              <a:t>Method of Limits</a:t>
            </a:r>
            <a:r>
              <a:rPr lang="en-US" sz="3600" dirty="0">
                <a:solidFill>
                  <a:schemeClr val="accent4">
                    <a:lumMod val="50000"/>
                  </a:schemeClr>
                </a:solidFill>
                <a:latin typeface="Times New Roman" panose="02020603050405020304" pitchFamily="18" charset="0"/>
                <a:cs typeface="Times New Roman" panose="02020603050405020304" pitchFamily="18" charset="0"/>
              </a:rPr>
              <a:t>: A gradual increase or decrease in stimulus level until it can be perceived</a:t>
            </a:r>
            <a:endParaRPr lang="en-US" sz="3600" b="1" dirty="0">
              <a:solidFill>
                <a:schemeClr val="accent4">
                  <a:lumMod val="50000"/>
                </a:schemeClr>
              </a:solidFill>
              <a:latin typeface="Times New Roman" panose="02020603050405020304" pitchFamily="18" charset="0"/>
              <a:cs typeface="Times New Roman" panose="02020603050405020304" pitchFamily="18" charset="0"/>
            </a:endParaRPr>
          </a:p>
          <a:p>
            <a:pPr marL="764170" indent="-764170">
              <a:buFont typeface="Arial" panose="020B0604020202020204" pitchFamily="34" charset="0"/>
              <a:buChar char="•"/>
            </a:pPr>
            <a:r>
              <a:rPr lang="en-US" sz="3600" b="1" dirty="0">
                <a:solidFill>
                  <a:schemeClr val="accent4">
                    <a:lumMod val="50000"/>
                  </a:schemeClr>
                </a:solidFill>
                <a:latin typeface="Times New Roman" panose="02020603050405020304" pitchFamily="18" charset="0"/>
                <a:cs typeface="Times New Roman" panose="02020603050405020304" pitchFamily="18" charset="0"/>
              </a:rPr>
              <a:t>Sensitivity Threshold</a:t>
            </a:r>
            <a:r>
              <a:rPr lang="en-US" sz="3600" dirty="0">
                <a:solidFill>
                  <a:schemeClr val="accent4">
                    <a:lumMod val="50000"/>
                  </a:schemeClr>
                </a:solidFill>
                <a:latin typeface="Times New Roman" panose="02020603050405020304" pitchFamily="18" charset="0"/>
                <a:cs typeface="Times New Roman" panose="02020603050405020304" pitchFamily="18" charset="0"/>
              </a:rPr>
              <a:t>: The lowest level of disparity that can be detected.</a:t>
            </a:r>
          </a:p>
          <a:p>
            <a:endParaRPr lang="en-US" sz="3600" dirty="0">
              <a:solidFill>
                <a:schemeClr val="accent4">
                  <a:lumMod val="50000"/>
                </a:schemeClr>
              </a:solidFill>
              <a:latin typeface="Times New Roman" panose="02020603050405020304" pitchFamily="18" charset="0"/>
              <a:cs typeface="Times New Roman" panose="02020603050405020304" pitchFamily="18" charset="0"/>
            </a:endParaRPr>
          </a:p>
          <a:p>
            <a:pPr marL="764170" indent="-764170">
              <a:buFont typeface="Arial" panose="020B0604020202020204" pitchFamily="34" charset="0"/>
              <a:buChar char="•"/>
            </a:pPr>
            <a:endParaRPr lang="en-US" sz="3600" dirty="0">
              <a:solidFill>
                <a:schemeClr val="accent4">
                  <a:lumMod val="50000"/>
                </a:schemeClr>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915015" y="22606751"/>
            <a:ext cx="16454714" cy="7582732"/>
          </a:xfrm>
          <a:prstGeom prst="rect">
            <a:avLst/>
          </a:prstGeom>
          <a:noFill/>
        </p:spPr>
        <p:txBody>
          <a:bodyPr wrap="square" lIns="407557" tIns="203779" rIns="407557" bIns="203779" rtlCol="0">
            <a:spAutoFit/>
          </a:bodyPr>
          <a:lstStyle/>
          <a:p>
            <a:r>
              <a:rPr lang="en-US" sz="7000" dirty="0">
                <a:solidFill>
                  <a:srgbClr val="FFFFFF"/>
                </a:solidFill>
                <a:latin typeface="Times New Roman"/>
                <a:cs typeface="Times New Roman"/>
              </a:rPr>
              <a:t>Methods</a:t>
            </a:r>
          </a:p>
          <a:p>
            <a:pPr marL="764170" indent="-764170">
              <a:buFont typeface="Arial" panose="020B0604020202020204" pitchFamily="34" charset="0"/>
              <a:buChar char="•"/>
            </a:pPr>
            <a:r>
              <a:rPr lang="en-US" sz="3600" dirty="0">
                <a:solidFill>
                  <a:schemeClr val="accent4">
                    <a:lumMod val="50000"/>
                  </a:schemeClr>
                </a:solidFill>
                <a:latin typeface="Times New Roman" panose="02020603050405020304" pitchFamily="18" charset="0"/>
                <a:cs typeface="Times New Roman" panose="02020603050405020304" pitchFamily="18" charset="0"/>
              </a:rPr>
              <a:t>A set of random dot stereograms (RDS) for two spatial frequencies were generated with MATLAB to test a subject’s stereoacuity. Each set of random dot stereograms was displayed with a noise stimulus at a matching spatial frequency or at a non-matching spatial frequency. Subjects observed these random dot stereograms through a Maxwellian view system.</a:t>
            </a:r>
          </a:p>
          <a:p>
            <a:pPr marL="764170" indent="-764170">
              <a:buFont typeface="Arial" panose="020B0604020202020204" pitchFamily="34" charset="0"/>
              <a:buChar char="•"/>
            </a:pPr>
            <a:r>
              <a:rPr lang="en-US" sz="3600" dirty="0">
                <a:solidFill>
                  <a:schemeClr val="accent4">
                    <a:lumMod val="50000"/>
                  </a:schemeClr>
                </a:solidFill>
                <a:latin typeface="Times New Roman" panose="02020603050405020304" pitchFamily="18" charset="0"/>
                <a:cs typeface="Times New Roman" panose="02020603050405020304" pitchFamily="18" charset="0"/>
              </a:rPr>
              <a:t>Subjects were shown two pairs of random dot stereograms. One would have crossed or uncrossed disparity and the other would have zero disparity. Subjects would press a key to indicate whether the first or second stimulus had disparity. </a:t>
            </a:r>
          </a:p>
          <a:p>
            <a:pPr marL="764170" indent="-764170">
              <a:buFont typeface="Arial" panose="020B0604020202020204" pitchFamily="34" charset="0"/>
              <a:buChar char="•"/>
            </a:pPr>
            <a:r>
              <a:rPr lang="en-US" sz="3600" dirty="0">
                <a:solidFill>
                  <a:schemeClr val="accent4">
                    <a:lumMod val="50000"/>
                  </a:schemeClr>
                </a:solidFill>
                <a:latin typeface="Times New Roman" panose="02020603050405020304" pitchFamily="18" charset="0"/>
                <a:cs typeface="Times New Roman" panose="02020603050405020304" pitchFamily="18" charset="0"/>
              </a:rPr>
              <a:t>Subjects would receive feedback on the correct answer. If the subject chose correctly, the next stimuli would have a smaller disparity, making depth more difficult to perceive. For an incorrect answer, the opposite would occur.</a:t>
            </a:r>
          </a:p>
        </p:txBody>
      </p:sp>
      <p:sp>
        <p:nvSpPr>
          <p:cNvPr id="2" name="TextBox 1"/>
          <p:cNvSpPr txBox="1"/>
          <p:nvPr/>
        </p:nvSpPr>
        <p:spPr>
          <a:xfrm>
            <a:off x="1200987" y="9283986"/>
            <a:ext cx="16454717" cy="13322765"/>
          </a:xfrm>
          <a:prstGeom prst="rect">
            <a:avLst/>
          </a:prstGeom>
          <a:noFill/>
        </p:spPr>
        <p:txBody>
          <a:bodyPr wrap="square" lIns="407557" tIns="203779" rIns="407557" bIns="203779" rtlCol="0">
            <a:spAutoFit/>
          </a:bodyPr>
          <a:lstStyle/>
          <a:p>
            <a:r>
              <a:rPr lang="en-US" sz="7000" dirty="0">
                <a:solidFill>
                  <a:schemeClr val="bg1"/>
                </a:solidFill>
                <a:latin typeface="Times New Roman" panose="02020603050405020304" pitchFamily="18" charset="0"/>
                <a:cs typeface="Times New Roman" panose="02020603050405020304" pitchFamily="18" charset="0"/>
              </a:rPr>
              <a:t>Introduction</a:t>
            </a:r>
          </a:p>
          <a:p>
            <a:r>
              <a:rPr lang="en-US" sz="4900" dirty="0">
                <a:solidFill>
                  <a:schemeClr val="accent4">
                    <a:lumMod val="50000"/>
                  </a:schemeClr>
                </a:solidFill>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Stereopsis is the perception of depth as a result of receiving visual inputs from two eyes. Humans or other animals that use two visual inputs to create a single perceived image are using binocular vision (McColl, Ziegler, &amp; Hess, 2000). For humans who have normal binocular vision, there is a limit to the smallest possible difference in depth we can perceive. This is known as the depth disparity threshold (</a:t>
            </a:r>
            <a:r>
              <a:rPr lang="en-US" sz="3600" dirty="0" err="1">
                <a:latin typeface="Times New Roman" panose="02020603050405020304" pitchFamily="18" charset="0"/>
                <a:cs typeface="Times New Roman" panose="02020603050405020304" pitchFamily="18" charset="0"/>
              </a:rPr>
              <a:t>Ujike</a:t>
            </a:r>
            <a:r>
              <a:rPr lang="en-US" sz="3600" dirty="0">
                <a:latin typeface="Times New Roman" panose="02020603050405020304" pitchFamily="18" charset="0"/>
                <a:cs typeface="Times New Roman" panose="02020603050405020304" pitchFamily="18" charset="0"/>
              </a:rPr>
              <a:t> &amp; Ono, 2001).  </a:t>
            </a:r>
            <a:br>
              <a:rPr lang="en-US"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	Depth is seen over a wide range of angles, recorded with the unit arc min. Depth disparity can be either crossed or uncrossed. Crossed disparity occurs when the object is in front of the fixation point and uncrossed disparity occurs when the object is behind the fixation point. (Ogle, 1952)</a:t>
            </a:r>
          </a:p>
          <a:p>
            <a:r>
              <a:rPr lang="en-US" sz="3600" dirty="0">
                <a:latin typeface="Times New Roman" panose="02020603050405020304" pitchFamily="18" charset="0"/>
                <a:cs typeface="Times New Roman" panose="02020603050405020304" pitchFamily="18" charset="0"/>
              </a:rPr>
              <a:t>	 Cormack, Stevenson, &amp; Schor (1993) found that there are a large number of disparity channels or narrow band channels. Each channel is corresponds to the size of the element in the image. Some channels are tuned to a higher spatial frequency or small elements, while lower spatial frequency channels are tuned to larger elements. All of the channels account for both crossed and uncrossed disparity. </a:t>
            </a:r>
          </a:p>
          <a:p>
            <a:r>
              <a:rPr lang="en-US" sz="3600" dirty="0">
                <a:latin typeface="Times New Roman" panose="02020603050405020304" pitchFamily="18" charset="0"/>
                <a:cs typeface="Times New Roman" panose="02020603050405020304" pitchFamily="18" charset="0"/>
              </a:rPr>
              <a:t>	We hypothesize that the narrow band channels are essentially independent because they are tuned to different sized stimuli. If this is true, the narrow band channels should have different disparity thresholds and elements of one spatial frequency should not affect the detection of elements of a different spatial frequency. Our objective for this study is to the map out the architecture of each channel in order to determine the minimal amount of difference in depth that can be detected. </a:t>
            </a:r>
            <a:endParaRPr lang="en-US" sz="4900"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18813689" y="6750431"/>
            <a:ext cx="3466589" cy="1488756"/>
          </a:xfrm>
          <a:prstGeom prst="rect">
            <a:avLst/>
          </a:prstGeom>
          <a:noFill/>
        </p:spPr>
        <p:txBody>
          <a:bodyPr wrap="none" lIns="407557" tIns="203779" rIns="407557" bIns="203779" rtlCol="0">
            <a:spAutoFit/>
          </a:bodyPr>
          <a:lstStyle/>
          <a:p>
            <a:r>
              <a:rPr lang="en-US" sz="7000" dirty="0">
                <a:solidFill>
                  <a:schemeClr val="bg1"/>
                </a:solidFill>
                <a:latin typeface="Times New Roman" panose="02020603050405020304" pitchFamily="18" charset="0"/>
                <a:cs typeface="Times New Roman" panose="02020603050405020304" pitchFamily="18" charset="0"/>
              </a:rPr>
              <a:t>Results</a:t>
            </a:r>
          </a:p>
        </p:txBody>
      </p:sp>
      <p:sp>
        <p:nvSpPr>
          <p:cNvPr id="14" name="TextBox 13"/>
          <p:cNvSpPr txBox="1"/>
          <p:nvPr/>
        </p:nvSpPr>
        <p:spPr>
          <a:xfrm>
            <a:off x="18813689" y="21297456"/>
            <a:ext cx="22777219" cy="4812743"/>
          </a:xfrm>
          <a:prstGeom prst="rect">
            <a:avLst/>
          </a:prstGeom>
          <a:noFill/>
        </p:spPr>
        <p:txBody>
          <a:bodyPr wrap="square" lIns="407557" tIns="203779" rIns="407557" bIns="203779" rtlCol="0">
            <a:spAutoFit/>
          </a:bodyPr>
          <a:lstStyle/>
          <a:p>
            <a:r>
              <a:rPr lang="en-US" sz="7000" dirty="0">
                <a:solidFill>
                  <a:schemeClr val="bg1"/>
                </a:solidFill>
                <a:latin typeface="Times New Roman"/>
                <a:cs typeface="Times New Roman"/>
              </a:rPr>
              <a:t>Discussion</a:t>
            </a:r>
          </a:p>
          <a:p>
            <a:r>
              <a:rPr lang="en-US" sz="3600" dirty="0">
                <a:solidFill>
                  <a:schemeClr val="bg1"/>
                </a:solidFill>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The top two graphs show our anticipated results. A random dot stereogram with a noise mask at the same spatial frequency as the target should be more difficult to detect than one with a non-matching mask. This should result in a matching-mask RDS having a smaller disparity threshold than a non-matching RDS. Yet, the bottom two graphs do not display this trend. One reason for this irregularity may be that the method of limits does not accurately illustrate the effect of a noise mask on disparity threshold. One could also speculate that only having only two subjects running the experiment could possibly produce unusual results. </a:t>
            </a:r>
            <a:endParaRPr lang="en-US" sz="3600" dirty="0">
              <a:solidFill>
                <a:schemeClr val="bg1"/>
              </a:solidFill>
              <a:latin typeface="Times New Roman" panose="02020603050405020304" pitchFamily="18" charset="0"/>
              <a:cs typeface="Times New Roman" panose="02020603050405020304" pitchFamily="18" charset="0"/>
            </a:endParaRPr>
          </a:p>
        </p:txBody>
      </p:sp>
      <p:pic>
        <p:nvPicPr>
          <p:cNvPr id="26" name="Picture 25" descr="UNH Logo.tiff"/>
          <p:cNvPicPr>
            <a:picLocks noChangeAspect="1"/>
          </p:cNvPicPr>
          <p:nvPr/>
        </p:nvPicPr>
        <p:blipFill>
          <a:blip r:embed="rId3"/>
          <a:stretch>
            <a:fillRect/>
          </a:stretch>
        </p:blipFill>
        <p:spPr>
          <a:xfrm>
            <a:off x="1200987" y="31128465"/>
            <a:ext cx="6007342" cy="1491947"/>
          </a:xfrm>
          <a:prstGeom prst="rect">
            <a:avLst/>
          </a:prstGeom>
        </p:spPr>
      </p:pic>
      <p:sp>
        <p:nvSpPr>
          <p:cNvPr id="37" name="TextBox 36"/>
          <p:cNvSpPr txBox="1"/>
          <p:nvPr/>
        </p:nvSpPr>
        <p:spPr>
          <a:xfrm>
            <a:off x="30354261" y="28619822"/>
            <a:ext cx="8043532" cy="3139321"/>
          </a:xfrm>
          <a:prstGeom prst="rect">
            <a:avLst/>
          </a:prstGeom>
          <a:noFill/>
        </p:spPr>
        <p:txBody>
          <a:bodyPr wrap="square" rtlCol="0">
            <a:spAutoFit/>
          </a:bodyPr>
          <a:lstStyle/>
          <a:p>
            <a:r>
              <a:rPr lang="en-US" sz="1800" dirty="0"/>
              <a:t>Cormack, I. K., Stevenson, S. B., &amp; Schor, C. M. (1993). Disparity-tuned channels of     </a:t>
            </a:r>
          </a:p>
          <a:p>
            <a:r>
              <a:rPr lang="en-US" sz="1800" dirty="0"/>
              <a:t>            the human visual system. </a:t>
            </a:r>
            <a:r>
              <a:rPr lang="en-US" sz="1800" i="1" dirty="0"/>
              <a:t>Visual Neuroscience</a:t>
            </a:r>
            <a:r>
              <a:rPr lang="en-US" sz="1800" dirty="0"/>
              <a:t>, </a:t>
            </a:r>
            <a:r>
              <a:rPr lang="en-US" sz="1800" b="1" dirty="0"/>
              <a:t>10</a:t>
            </a:r>
            <a:r>
              <a:rPr lang="en-US" sz="1800" dirty="0"/>
              <a:t>, 585-596.</a:t>
            </a:r>
          </a:p>
          <a:p>
            <a:endParaRPr lang="en-US" sz="1800" dirty="0"/>
          </a:p>
          <a:p>
            <a:r>
              <a:rPr lang="en-US" sz="1800" dirty="0"/>
              <a:t>McColl, S. L., Ziegler, L., &amp; Hess, R. F. (2000) </a:t>
            </a:r>
            <a:r>
              <a:rPr lang="en-US" sz="1800" dirty="0" err="1"/>
              <a:t>Stereodeficient</a:t>
            </a:r>
            <a:r>
              <a:rPr lang="en-US" sz="1800" dirty="0"/>
              <a:t> subjects demonstrate </a:t>
            </a:r>
          </a:p>
          <a:p>
            <a:r>
              <a:rPr lang="en-US" sz="1800" dirty="0"/>
              <a:t>             non-linear stereopsis. </a:t>
            </a:r>
            <a:r>
              <a:rPr lang="en-US" sz="1800" i="1" dirty="0"/>
              <a:t>Vision Research </a:t>
            </a:r>
            <a:r>
              <a:rPr lang="en-US" sz="1800" b="1" dirty="0"/>
              <a:t>40 </a:t>
            </a:r>
            <a:r>
              <a:rPr lang="en-US" sz="1800" dirty="0"/>
              <a:t>1167-1177.</a:t>
            </a:r>
          </a:p>
          <a:p>
            <a:endParaRPr lang="en-US" sz="1800" dirty="0"/>
          </a:p>
          <a:p>
            <a:r>
              <a:rPr lang="en-US" sz="1800" dirty="0"/>
              <a:t>Ogle, K. N. (1952). Disparity limits of stereopsis.</a:t>
            </a:r>
            <a:r>
              <a:rPr lang="en-US" sz="1800" i="1" dirty="0"/>
              <a:t> Archives of Ophthalmology. </a:t>
            </a:r>
            <a:r>
              <a:rPr lang="en-US" sz="1800" b="1" dirty="0"/>
              <a:t>48</a:t>
            </a:r>
            <a:r>
              <a:rPr lang="en-US" sz="1800" dirty="0"/>
              <a:t>, 50- </a:t>
            </a:r>
          </a:p>
          <a:p>
            <a:r>
              <a:rPr lang="en-US" sz="1800" dirty="0"/>
              <a:t>             60.</a:t>
            </a:r>
            <a:r>
              <a:rPr lang="en-US" sz="1800" i="1" dirty="0"/>
              <a:t> </a:t>
            </a:r>
            <a:endParaRPr lang="en-US" sz="1800" dirty="0"/>
          </a:p>
          <a:p>
            <a:endParaRPr lang="en-US" sz="1800" dirty="0"/>
          </a:p>
          <a:p>
            <a:r>
              <a:rPr lang="en-US" sz="1800" dirty="0" err="1"/>
              <a:t>Ujike</a:t>
            </a:r>
            <a:r>
              <a:rPr lang="en-US" sz="1800" dirty="0"/>
              <a:t>. H., Ono, H. (2001). Depth thresholds of motion parallax as a function of head       </a:t>
            </a:r>
          </a:p>
          <a:p>
            <a:r>
              <a:rPr lang="en-US" sz="1800" dirty="0"/>
              <a:t>             movement velocity. </a:t>
            </a:r>
            <a:r>
              <a:rPr lang="en-US" sz="1800" i="1" dirty="0"/>
              <a:t>Vision Research</a:t>
            </a:r>
            <a:r>
              <a:rPr lang="en-US" sz="1800" dirty="0"/>
              <a:t> </a:t>
            </a:r>
            <a:r>
              <a:rPr lang="en-US" sz="1800" b="1" dirty="0"/>
              <a:t>41</a:t>
            </a:r>
            <a:r>
              <a:rPr lang="en-US" sz="1800" dirty="0"/>
              <a:t> 2835-2843.</a:t>
            </a:r>
          </a:p>
        </p:txBody>
      </p:sp>
      <p:sp>
        <p:nvSpPr>
          <p:cNvPr id="50" name="TextBox 49"/>
          <p:cNvSpPr txBox="1"/>
          <p:nvPr/>
        </p:nvSpPr>
        <p:spPr>
          <a:xfrm>
            <a:off x="32487658" y="27336656"/>
            <a:ext cx="3262432" cy="923330"/>
          </a:xfrm>
          <a:prstGeom prst="rect">
            <a:avLst/>
          </a:prstGeom>
          <a:noFill/>
        </p:spPr>
        <p:txBody>
          <a:bodyPr wrap="none" rtlCol="0">
            <a:spAutoFit/>
          </a:bodyPr>
          <a:lstStyle/>
          <a:p>
            <a:r>
              <a:rPr lang="en-US" sz="5400" dirty="0">
                <a:solidFill>
                  <a:schemeClr val="bg1"/>
                </a:solidFill>
                <a:latin typeface="Times New Roman"/>
                <a:cs typeface="Times New Roman"/>
              </a:rPr>
              <a:t>References</a:t>
            </a:r>
          </a:p>
        </p:txBody>
      </p:sp>
      <p:sp>
        <p:nvSpPr>
          <p:cNvPr id="7" name="AutoShape 2" descr="data:image/png;base64,%20iVBORw0KGgoAAAANSUhEUgAAAE8AAABLCAYAAAFGouoGAAAAAXNSR0IArs4c6QAAAARnQU1BAACxjwv8YQUAAAAJcEhZcwAADsMAAA7DAcdvqGQAAB31SURBVGhD7Zvbj2THXcdrbj33+8zO7qxn9mYnG8dOvBs7wcIkISISEiIPIIwQT1hCPPBP5A1e8g6KhMRF8GAhIYFkwQsEECSEkBgnazvx2l7v7H1mdnbu9+Hz+fWp3p7unpne7CRaJJem5nSfU/WrX31/16o63fL663+xl9Lfp+rS2teddpfXim/lQsM/peEfFF/L5epwShfuF1+K0uq/vd2U3vjHlJZXUhroTelrJ1PaLUGFeuJUtCs3bOH/r/xqSmtLKd3fTGmbe1OjKT0zkdKte7YoGrbx/7lPpzQ9nVJpJ6WZWUaBodvrKd25He3KDXcY+iY9N2m0107leuMnKXVw/1z10K0tKf33dxjukymd6YfPsZRe+jzfz6W0tRXtyg13GeYVHrz1Zkp/BVLvX2EEhv/Xf0ppDD4t0dDyHkMNd6f0pS/CK5Oapw6MpDRHB0ul4eAgs2W61p35lNaZiGUHfi0A/lsMfHShYWqqYQzdDW/f/i7DId7PPp9Sbx9DAlNHT0qXLke7csM1+HrhM4CLCO8tpHSKmZ5nIgNA9f3/jXblhjOg//nPIVce3rkJZYCeW01pAwJ/+3fRrsxjPw224HT1QUrtdB1lyOvLAI6CzMHOLh2C4nf/ixs0uoy8+7pocDGlzzwDC1Mp/ehHQbBMsa2jrBhXGXZuJqVf/hLUAbwTyrfvptTDZKPhBqolSP0wvwt/JfRwY6MMdisEvBdDd/KgsxPtURfhZ5WJZInYyALFelNoVBqZR6MSI1tU6Bnm8Y1vIKRvIywmPwHuJ6mf+ERKv4uq/uIrgPFCWfNa4bYdbifQ6ykMI5cKQcvnXkrpN34bMODmFop2/U5KS8C+w/xnPkzpW/+c0n9+n3uLKCUDCuoCIJb4nEuFYFtbSj98N6WvfCWl3/k1tAGtvfKDlN65ntI1tKSVQS5jK5fPpzQkd0ignevMrZT+5vWCCGUfh+3o3zpg38fquuj4xa9hP+jiCHDMI9qPsKmr1Ltw1Q4DA3CYENAy33OpEAwpUf/l31L6Hyy1DQlufwTXKM6HTLsNu5vAHY0NQGyo8BEMPD2Z0pfBNpcKwRb8xBBW8hLaeOEpiNFxAwUrgV8J42hBPdp4Po2GXmD6zDgNouolBDM/V6Zh2Tfl998vq/KtaymNA/SFM0wdKS6plAhiG07vgue7tPsPzOF92nWAY4dTL0rTejh8FWwvFF8OKRD8TQjuY7S+qKRicmS5VLa94tuBpZUWu83QS68dxdqjlwrBLsT2xhspffObaD82OzaORztRjjefRRdfQTV+4WVc4NO0RdotqE0fmnDmLESq2Kp8PItELz5btlNj6QwWchtlRn+j0QdI9jvfS+kn6OYazzU7VbdTE7RRUR7SBiO5mUaSu9zdhYNWGhs4HqAqD+B6UYsAz0F0rxd1WUex7+NJlVkuFaG0MuI2Q+rnNtG5eXSuh9h7HksY56qprev/GKCbz5sMeIuBVmnHxxhon1C+R4DsxcNeJmw8c5rnjHzzBhUruA8RuR0AMyW+wPdluJP7q0Chw82lQvAOQbOVkTWlDkA/hf/7NAIYpsUiRGepD5jyip4aouGouWp22WtbKgQniPE6iFmmu0iDXhzBFB5nEmn30GqTqc3B8T2CRxuEBoGom/udzNdAk0vl48v4uhKNZgF/FWewSeZxA4nO4GhXGKhNITG1Neo6BB2gixm9SMA0zuRSIXifjrqqN6mqzSBSbGGK9yG+w+dePMtJHMUYAuoCyzYwFSINyEQllwrB996DENN11BGmO40be+5TRSyncxfRdwRhnce1nZY40leIxqHtIg2yVAhO01AJP4sgtpjWO7imH/4YKXNdQeJmFjtwIiwbhV6283kUjhsqthgZd9vptAx+dxDAW1qHHvsDrIYgJTfXiSFX8OhX3oYwnPUz/Zh3USoE7xLhfkBQuvIOU8GuX8Z+v0rAeuFFNAAurIO4fnusQWgVp7vJVSsxc82lYimqzBqWIMB96KHpgyVcIVMym9ElmjZqTbbTKZhiPtTDKkvxoZmX+UjumDvLiQ7B1MN7MQh95KxaqS0VgsdVmo4pzRTt/Mdg/TQ6fTzlZxABWmDyOEtDBpWhsjUP1ePl3NOi/LWLXENxiur3Xp4b9nM1W8rtaou0ct+DYnSdiGVummjl0uVNXLhVAhcvsmJiMTSKV9A+1UIHV2mHyKIGqPowtd2JOSkDjq48T1QPkgHWGnQK9h+kSusdbFlgHpYGIpZBlx2TeB5D6otfIGGCOf2fkdBFxQbWsQGimxBz0B3qFgys4Dtn8Qcf4Abfegu/QH2bfMgs2GipBzODc9CYCP1WsLxV+loaoVjHoI0Ms4rUpGAKNM8SVkZQfpFcB5kVKn9pm1kzRiC1gpn7TGRF5QTh6TRJxyTXSVLJp6hToO/nUdDWmdnWfnMY1V28ZV6VVJc6EcvgDDEtoMfziWYXotiF0BLB8h5o3MFPr8BsN8/HGHCEOsygfQSIHvLdTnROY9mG4U36bVFjycb9BK0tGePZIpFqETBWCHWie4rJqK8PSwMRy+BV/PwaBGRykhB3BnFPE5lceRo8hmFsEAQIWmmHwVcILrMgcNcJMOAC91y1bsNkiBJklkB5DprzVHPr0E+uLh1uko0ZIrb26V+51DNI1SPrnUNH0I8HfF+QGK1bYHAcnbxIjLl0iSUay7XzzHwEZFppswGDi4hsHinMUU1dFri3CkJ7EDfD6MWY+jC0EvR2uL/E83n6qP+1pY5B9eBllnqi1g0h9WoBESzApEFORJyESO/Re0+RKFJquAuJ0G7HfEomQUcmTUKkbXR246XEZ7PBMaTxSZY8v0RSHN6hpjSMJCYWWxBQDO4PKKo2Ru7i2s73Xe67caPoduQIVNqRdw862EffAdFhYqarD5gcvKY99dPntG93ok4CevaPdQWTMzWrjuzqYEMjUQd1IeohdFI3hE+QHJ7CKse1QBhq4fk6BEVmFWZ3EHHJYK5PpD1/qRX1WINBM9MtmcaAupwMTGg4DxDtHAan19CaJxjjSCPJZRToXTA+RwZ2EQc9iYH0ca8VJvZAyWsnhiKzfE09MNnBVAVDqubhPTA7Sr+TDDxBo0H1j4n08MzMREm54NQ5m4000sGGItbzu7elFRuuTGF0pksQWebZWoHMOoq9jfxMq/swniEQHsJgBhjcTZ9uGDIF1zo1vGWqzJh7KW7XS9K6jxdYgo57JUrwYXkttb366q9/PaV/KG6UG9xjUWGIsjoz/ZQ5azvPBhlcxdbvuSLc5t4a6KmT9u2AWfhCsXhWTMwFyB0M5SbpqQ7ZVF+f6LaHkOtu3G8x9Lnd+bDEArmBoyb/1ewXmJkxVed72gwdUZ/Guodg0HYyv4ghLENc8bjb5TOXWFqkFm+bB67tdD3om98jqdBgqErIMdz8segJHpYGRvI4RbczQpLRzF5Ec+VnkA8edwHBvwTBN/j4+LwaKXoXWtPq4D5n9hjleRn8fRhE2Y6hlM5MpM0Pb5cV9LHLjsydgzlWgY9ZZOfPWbW+xrpw+5iU5lh17zjwqi5PtGH8/2POFMhQtoHHd2Fj9PCeeq5Dra46Uaufx+jj7kftCi72bGpk7ncjRKRjDbngfq1BdBH37uPZ32Yl5abHHKHIs4Lnn2MNQsQYKVZvdAodkyn3GI0AxkyDvANGxkwkcPHjwsioYrTYJvRZDF9GIhMEJ7FCBuQ2WXWp49kO42QYYwT2YdYTxlSLSYJB21MxT+8kZAgyR+uCIZeVOcS50Lnt+sSsmYkuMbAZuL7QrSPRFC3bu1FoWDMM1mYsdczFWpZY6dpikvhq7SYBMCP2FDE2YkBEccdGjD5XoqoCE3CRI/PXZ4jZBn9Teia1KmpkKsEATHmRnqtDGRXJ2lLHnEWxucgeJ0/ziMeczH1n46ipuxu4VovEzUjUT7Ndt/zcS1Qd5mHU9MtJyLz7MnQPzmRMaThRr6pBbaljzk7OzCRTBofQMfcRRc4dZVXG9UWLzMFwoAlxmfMqs6b97jCrSy5FexBdv/TQrx4mXqKfZYu2rmVE1b61pY45G8WxHYOqb0OuY9EH9UrOFKcE3S1ASsFsMM3MtcpudNY+4+jsuH1RiSHvQWuQa39hBIpREYuaxmCOV2fRtdYqQlm/hHqX0T2h9jBugxnGViREOkDTPZIRqkmpuZ3KLWr2UZTbGUlodYimSEPbNfASk1wyY6aN+y5m2Z5yVZc65EwUzWBNuV1tuQifmmTxg3hdebXA4IqJZKFTrn+XYdgT3x2otcKgC6Z+U3gY7uJeC890IZtebcekvYYBMZ6WfYOEt7bUMeerBFqXT9y+cAP8BHUUESkW16StogKTsTpDHCJgDVRFWUIyKnVQkRHRWqGfK7VYksos3x3vHmB4jlwr1jrmdJzqnTDruzxlV490zh5Gd2MkvgUwBOOu8F2NeawSjFoLJvVrIuWOVt7VWochddXvRhzF75pC9JRYbaljLiwPwqFzVK/O3MXNHsx2guAIYp6cYn2BqxlHfL3qKWi4heYZkAalBbriEp1AE4ZE0Um7A27VpaibGoS1ttQxFzT4J+zuCriicm9l1cFR6DYQ6zeCnCyfx7kz5SZQiFsmmJy7UeuIexU0FLsWHlsWjOai2+rKTb/nvmB2QTVSrWeuD9G50xnxk87rdFRMioS/cMYdiFg306W4vSpemOMPLviDmQ2Y8mjEakhTAlqyGz1WrVcG7TvCeO44CEx1qWPObdlJUNHaVFCtVjEbetSR2MyRWRhQbLHnwn33XCRun9j8ps024pUx2ygJ0duDjjRa+dwNYx4Juh18gVobW+v8nKtzEWmjozEv9uREQ+hhRjFIX1+o/iiaIMp332joUi9FGeSWQW3R9qDbgzoo/h6Zh0BsFjlxqnM2u9HnVZc65BxQ+bsJ6BbXHcz8HlczEnc3W6gJ5fX0aoH7szAQm4tOQJ1kUlq12U2kUTDUAcO+3bQLAzKiiE0YcroVDpzntaWOOa3MXc1bZBTXrpNZuA+H01X3DPY9hiNRkKhoiYQVxtxyUB87YaqXzMadAKNIf8GkTFvdjTIpFXAdsZaqO6ktdcy5m36blOcuTtHswu87QC8i7kB5wDhhKqU7QYlPMLhx04BuoDeEmTT0wFg/7Y3LI07IcMfVZMJtNJMJ1UGJ6IQdjznuK3XMGYj1TWYVhh9f2nD2hrIuiHbjOjw+9eUMrWwYFHyVxDClBUbazvcO+ppqGWWCMZh2a1YRuvOkYzfWanAyGMjVcFfHnLMfYtYn8WHG1NMg5T6e0UJH6hbtiqLQUqnb1F31kEHCcGijuLKBKM5wNYqeNiYR8qC+mdKbnVg1pNpSZ626B3XIPbv8/gFjRoTI26hmD7tY4w7GYIw1t/P9Gd8YyDufffpDGYUhpaHOGmlEVqk4CUOdW3Cm9boq3Vh1qWNOmAM9BqusH0AmNhRh3DOH8F0wtsH6IHFPAxgklFnjqAqR9YgIjGiVIpxPeUyPAk3aaLWLTNIFlVGil3vVpU6sikYGIx+zqoMwpPj2+GxuZhhyseJese+53UNf5t21pC5bYdzFTw7o7mjqju6QGpl9LHAvnxKpd0qn1gFb6piTqUWIuQaIdQCQq7BGB7PYSXTRY/+n8ejnzpctV7fhADpkxoowJUKKzo1xReqGtaswEXTdEBFDhqgConRqSx1zOmAPQNw2vXYtpY9YRZlYSsAzdl/V8J2sc9OEnLPl3c8pmDU2jqEzrtriVIjP4TK0SpRdv2b0MerIVDBnLcaVfm1pe/XV4a/DTvG13CjWpzB0C38ncpmx0CdQcvGsUouOYjEaqKPGyVGYdw1hdNAaZSbSL1GiuG5Vp+3nmiPQKdDzfnWpMwiLlqN4repCONfCyUo0Z6w+y7rivfPfSunDr8JAcc9nDmpVIl59ZHfbR6ZcFCdQ9kEPS51YLTKgRUX4AS2R8Z6DybCWZQ2jYSIxGWrn1bI+RbJZZCTqku1kzFLMK2jJcK61jFkaMveklI+Z+2kLBvGHSBvfcQxl8t2OdONTW7FOffwSG9Z/AnN/xBec2hNSwprh6q+fTekL5JPPEN6OaxP8+MrvqXay+mRq3xau1bdNnszS8mTb7JNePgbvMcojgxfr1aoaKy9q9b2DSs5orIeV3CbWL1Xfj6o/70LA8IT9j/m4P8WrLmbkZkEezLhUcH3i6wEm0L6Yqtv03MMzFg98vJp5ma+afbmBZWKc0zknmtO+6kn73LHM1kwlXQ67EW+e6/04Z6GdXSJlLDK3yOqoeR+0kt2ZnfE8xqCjuXIeowO6cX7D5zgNkwHamc1Jx+zvcIFUXvD4d748TN6riwRc1ZqKOoLMuPir3lhwIyMvWdwaiokWs8x77U7Ifr4oYtt4rxEAnJDLbBcDAu1mXLw+w2f3CwJ4JpmBD9CgKTCebMQVnrwGWAqlAEuwW+0LP/KUr4JmdVy3DxzHhYZ7E17dZHFry7EOtqRLR4NnUYvyCydWAc1SCSZkgMnGPhhVhvKEbSd4AubhhgD62S2nAI82akFevFjt6zgyH6DTzz1dF8dqu4tha1iCm4OuFWiTz69iEQ6QmcfQWOg5Vr5GdVyqVuEc8vgCrHUpJNs3LpeO9nkyIIEMkCeNrlX9YckpN4BYy56ijvDdRbcbiK5bpex+S+y5WLlV+e5nq1qitqA5voJpjR1VNRUgYscegPxZyPwsWu5OAstY33h0vX3L41SWtrO6ENoJYggHAKUjPTeUyo6TP2qspfmu1oZQHauosTKkaA3NlCPBk46TtahlcWCNWQ3i14ZZWwuia+wBvvtrnDbA81Q0AxV8Owp98ympVVpuOQtsxX8x6TjVV0NramitK1GrbdQyJiwI9re4Q+KGv+/HepAZJw58LlHjIAA+QqMFkH72l07QK2poroA3UY4ET/RcUjuIvkXp6TtUb83UjVeB9EVgA4RL9QCGrmqVfd3qCUnTNyKo4EIjrnyPYzyf205AqPYLUHiuGav5jucbfe7Dxq61lXu5xsEqdZjP/mzWz+4kehLci9A9eNDPGSSkq6Y5pm5Es49NvEI42eQPK0dHW566Qx27gYJRNUlVPU9URuKFAGqcolBloPhYOaMXWKs+zv3a0BCunVydWI6CWUssYW7FGGqoZqf2BH2JU8TD6va/Gljpz1WBKSDftPVgxEMSeZdvebZd9JE/qt10F1mjG5fKy4CHpyrhFxgwE4/KBHNQkFE3F0XJV3XjdXJNgOp2bJiYk4Yrf5upaWv+HqX6/rvvNluNrFa1Ou96xVj0c0IhEIGDF8FUkPlzgGClTYBBv7ArqtrtaZWg+6NUTdOa0xqVQjoh/KK/mnq472siVZGQrwPfxWGHpGDGvUP3vOO9faonCB5LaCK+g+BLsp30czJu0LvtLJDhz2Q8a6tM00at4GP26+WgIuPF5PWNkWZkMLkXQuNx7JA4DgSyZYQbyJXHXuPsmnbVlqO5aqKaamx1o23x9jvfdQshgANLE9FW8PQF8xLFL8igRM3LTIzzVqQv9gpiAEn1bMjn5muRswmqoAsso/rWexwz60sNCPoa046VcvrhNrhvGPguuEc3HuOoNXE+DgiabVR4DPALcHxuO986iF8v0s8j7zBXas4NFZ4gGtUNQuatbkZ7guLRZY68h5UjwbOo2kojDlIzUUDN+ZJgxssrABPZuhWg2tDODkDsIpj0nyCdOZXSONWfrftS+zj3RxUAbbuh5wvwe0zGQ2Cjq5NyXKsCzKcy/i4iNNjJA0QEI/qqXZtF9XPWuAwylygqhNWbmqtR3oiu4MwlFV6Y8BHlaM2jKqm8KlBiuWp+Ee6LyVhDQxiYj/FbIH8v3gFIPYA1CHAnyAlPThVHqIDoC/oniNajRlEjKn1KzLKNMTX5rJmbAKd2RrrCJDOokbrQxrEjCNAv5l0I1zTFJZ7VH6GYxnhMxiXmFuDJs9qdD334LNA+P6wcCZ5EHFjTi9NMPis1fVUAKGAwr2l5zucJqS/sCOAW1Hfp0wqAJTTQ3y31mdZQh0apxTpYUzfViJRC0zbq0jebtoeVvkXiqy7+PNdzxFVc9DKrAH+BY3U5JZgCYQAxgElDfnUVvo0SLoNr0KYKIJdyZU6mMAYsg5dzdO6HFfsdWkwFXJqdQVsmMD19mxHSaKhoNONqDfSqKeV0Qg6UYETBKm7iI6MbgFw++TmWUdRwB3TK5hX9oemLIh5XezK8iZasCxhmZlrh2wWxPKONY8u343kG5fmoV91CXCEl+2qibwSaO/oi3lNYg6eAZ6fLQB5VmkpVdMauA01UI4WgugRzkk6Wx+WcS8A0GzWFSRhcrD7jUSVqWs3H6BoaElE597UtzwJU2ulPHWefFqKBpkOmQAYBfZwv9CUtw5SH6nm+mqbZCla8OMMY8qOPjH5UwTZwhLnLC2Mb1bU2hXZwaTLPEzTzskgfKAIRlZ5Wwa1omQ+4OlHzD1MIa05JbBZNpJW5EyguFc2DcQXkOy4mzrG8ooEa5AsQvmcV4HGNvI37W7TZU6j0sZ8uJt65gq79fLVJ8EJIMBE8Q5OvUaMUPAmgvtS2B5cmwYsICiOaaCVP4loxT9o4oBriGlKmw7dwT40Jk6VRaGKm4ZX7Js4u0yq5HLONN0IKgcXqAzCDHu1D+wDOQBKbB7iKCFDQ2QY8X/SQRqxWuBfg0SeEyjW0W16g5a1QANqF5fDdGv4cut47uDQBnqCY35l3OfHIjQRP31YwIbBKW0fr3phv8Zmh+xJSt5rDc/6CW5l3iRU7GdKRJjS4lN9gpk8AmMHT/KAhgAKh3wrtM4AAXiS70NR0t+mv9rnxoOYqSC7h58I10E93ErzbL/vogh+Fq2AFzTe4VIaDS5PgmTj6vlv4N1oLYkjM59zT/znR2EzE+cbP8fwMkIKp74l3KZ244MFovPSSq8zzLLSBts64VQChqf+KZZtjQEMwgg59fFnGiB9CkC94tX/4Shq6vHNcvob2R1oC4LFsRCGMzuZ05nfxs2ruC6hzNmjo3w/Wvkf4HZlScBKmLL4K4rsovqtinnbKXM3XP4jKLtfc/XAzwZ+wqkkJAPa4tnC1hl+Csci9mJlLOZraLHI8zTMCRDXjtBGFeP+KhiXodyIkf7ngbo6aYqrTxzN/0BmpCTyr9aGBjJV3jhW0V8ExOAhWDiaxt8jnAzGrKk1pXvyoBOm4kK/stjJojoThrxQDNaIpz2LfrvicF/ahMWidGqPTj7SDz8EwXKg52mYAzFiuUJxkyclyP0wXmiXaZV+q+huQNLeofOevrDGOSw0e/cq/Sn7K2GpfvMNtRQNNjrUE25uWma5IpnFpMmBIUMbCBxUTyVIzH4s5wNS+YOCVB04mJsT3AAmmTTUyeLEUoV2YGnTbAawD7fYluhI1BKa2VIEXSa6gODA1a42g5GAWyTL3LYKhoEPYVF2Nz2wbm6GaMFVz1gUItG5HsA8uTYInIwITwAlgofL5rEEph++hXfgwrtkRx0Ry9Z4MWpG2750bNdUcpayP0wx9e9XXdPWh8Up4AV4ss2iXX5bPW0YZvDy+WqXvkid5E7CwGOg4B6O5QAbf9IvdlSqf5/36n0PXlia3pCQoYaWVa0XSVQxH9OOzz9QIt45kOqIwzORaAZ+qxunLTFfoEmmDY1oFR+3iUUTLSDeoGazQskJQapDa49rUIFAdCAJI+0mHsbL2hQZyM2thZBK25Srfh4NX+en24T7P1zk9pw31R/o637wRas3FtkpUYCqOmSojtjcxDg1hogojfuFFNSH1u2YtDfsLsAdObuurBeH7Cm2PpRvjqSGRPhUClEbszwGYmuR9gbGPGqcma47SlCdB9Ll95SF2buDHfiOsuZ3LwaXJVMVtGt8SdhAJR6pCLYuyDKCAylScaxBxc413vp18FbNKVk0NAAvg9DeakDSdrO3tJ83oX4DnhORJ7Qu/Cj9qVg4AgpZr8Eob2+dVR3YDgpfBCX4K4AVReu5JajkHlybM1uIgViUtQ2qMx4G+WOyvLvObAxVGmbw+LFfvCcq+dKAAKk68qjQtdqfzhqq7MKYi+kCDCCDm9XWkGNBWcGGCMso/P4eFFFoaSzyqwo0AZ1sbR4dy8Z5tpRv0pc39aHdgacJsq0vQKgg2Iiy4uRz0uakCbU38hT9L6forKc1eZIIA3kw5fMLHWR4hSbaIgUBYNb/amp/VguWEfppa3g5p/Oyg+vMsjwTex2V/+Ri8xyiAp41hc09g0c9FbvdElr30f9qgowLx8WOYAAAAAElFTkSuQmCC"/>
          <p:cNvSpPr>
            <a:spLocks noChangeAspect="1" noChangeArrowheads="1"/>
          </p:cNvSpPr>
          <p:nvPr/>
        </p:nvSpPr>
        <p:spPr bwMode="auto">
          <a:xfrm>
            <a:off x="2190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AutoShape 4" descr="data:image/png;base64,%20iVBORw0KGgoAAAANSUhEUgAAAE8AAABLCAYAAAFGouoGAAAAAXNSR0IArs4c6QAAAARnQU1BAACxjwv8YQUAAAAJcEhZcwAADsMAAA7DAcdvqGQAAB31SURBVGhD7Zvbj2THXcdrbj33+8zO7qxn9mYnG8dOvBs7wcIkISISEiIPIIwQT1hCPPBP5A1e8g6KhMRF8GAhIYFkwQsEECSEkBgnazvx2l7v7H1mdnbu9+Hz+fWp3p7unpne7CRaJJem5nSfU/WrX31/16o63fL663+xl9Lfp+rS2teddpfXim/lQsM/peEfFF/L5epwShfuF1+K0uq/vd2U3vjHlJZXUhroTelrJ1PaLUGFeuJUtCs3bOH/r/xqSmtLKd3fTGmbe1OjKT0zkdKte7YoGrbx/7lPpzQ9nVJpJ6WZWUaBodvrKd25He3KDXcY+iY9N2m0107leuMnKXVw/1z10K0tKf33dxjukymd6YfPsZRe+jzfz6W0tRXtyg13GeYVHrz1Zkp/BVLvX2EEhv/Xf0ppDD4t0dDyHkMNd6f0pS/CK5Oapw6MpDRHB0ul4eAgs2W61p35lNaZiGUHfi0A/lsMfHShYWqqYQzdDW/f/i7DId7PPp9Sbx9DAlNHT0qXLke7csM1+HrhM4CLCO8tpHSKmZ5nIgNA9f3/jXblhjOg//nPIVce3rkJZYCeW01pAwJ/+3fRrsxjPw224HT1QUrtdB1lyOvLAI6CzMHOLh2C4nf/ixs0uoy8+7pocDGlzzwDC1Mp/ehHQbBMsa2jrBhXGXZuJqVf/hLUAbwTyrfvptTDZKPhBqolSP0wvwt/JfRwY6MMdisEvBdDd/KgsxPtURfhZ5WJZInYyALFelNoVBqZR6MSI1tU6Bnm8Y1vIKRvIywmPwHuJ6mf+ERKv4uq/uIrgPFCWfNa4bYdbifQ6ykMI5cKQcvnXkrpN34bMODmFop2/U5KS8C+w/xnPkzpW/+c0n9+n3uLKCUDCuoCIJb4nEuFYFtbSj98N6WvfCWl3/k1tAGtvfKDlN65ntI1tKSVQS5jK5fPpzQkd0ignevMrZT+5vWCCGUfh+3o3zpg38fquuj4xa9hP+jiCHDMI9qPsKmr1Ltw1Q4DA3CYENAy33OpEAwpUf/l31L6Hyy1DQlufwTXKM6HTLsNu5vAHY0NQGyo8BEMPD2Z0pfBNpcKwRb8xBBW8hLaeOEpiNFxAwUrgV8J42hBPdp4Po2GXmD6zDgNouolBDM/V6Zh2Tfl998vq/KtaymNA/SFM0wdKS6plAhiG07vgue7tPsPzOF92nWAY4dTL0rTejh8FWwvFF8OKRD8TQjuY7S+qKRicmS5VLa94tuBpZUWu83QS68dxdqjlwrBLsT2xhspffObaD82OzaORztRjjefRRdfQTV+4WVc4NO0RdotqE0fmnDmLESq2Kp8PItELz5btlNj6QwWchtlRn+j0QdI9jvfS+kn6OYazzU7VbdTE7RRUR7SBiO5mUaSu9zdhYNWGhs4HqAqD+B6UYsAz0F0rxd1WUex7+NJlVkuFaG0MuI2Q+rnNtG5eXSuh9h7HksY56qprev/GKCbz5sMeIuBVmnHxxhon1C+R4DsxcNeJmw8c5rnjHzzBhUruA8RuR0AMyW+wPdluJP7q0Chw82lQvAOQbOVkTWlDkA/hf/7NAIYpsUiRGepD5jyip4aouGouWp22WtbKgQniPE6iFmmu0iDXhzBFB5nEmn30GqTqc3B8T2CRxuEBoGom/udzNdAk0vl48v4uhKNZgF/FWewSeZxA4nO4GhXGKhNITG1Neo6BB2gixm9SMA0zuRSIXifjrqqN6mqzSBSbGGK9yG+w+dePMtJHMUYAuoCyzYwFSINyEQllwrB996DENN11BGmO40be+5TRSyncxfRdwRhnce1nZY40leIxqHtIg2yVAhO01AJP4sgtpjWO7imH/4YKXNdQeJmFjtwIiwbhV6283kUjhsqthgZd9vptAx+dxDAW1qHHvsDrIYgJTfXiSFX8OhX3oYwnPUz/Zh3USoE7xLhfkBQuvIOU8GuX8Z+v0rAeuFFNAAurIO4fnusQWgVp7vJVSsxc82lYimqzBqWIMB96KHpgyVcIVMym9ElmjZqTbbTKZhiPtTDKkvxoZmX+UjumDvLiQ7B1MN7MQh95KxaqS0VgsdVmo4pzRTt/Mdg/TQ6fTzlZxABWmDyOEtDBpWhsjUP1ePl3NOi/LWLXENxiur3Xp4b9nM1W8rtaou0ct+DYnSdiGVummjl0uVNXLhVAhcvsmJiMTSKV9A+1UIHV2mHyKIGqPowtd2JOSkDjq48T1QPkgHWGnQK9h+kSusdbFlgHpYGIpZBlx2TeB5D6otfIGGCOf2fkdBFxQbWsQGimxBz0B3qFgys4Dtn8Qcf4Abfegu/QH2bfMgs2GipBzODc9CYCP1WsLxV+loaoVjHoI0Ms4rUpGAKNM8SVkZQfpFcB5kVKn9pm1kzRiC1gpn7TGRF5QTh6TRJxyTXSVLJp6hToO/nUdDWmdnWfnMY1V28ZV6VVJc6EcvgDDEtoMfziWYXotiF0BLB8h5o3MFPr8BsN8/HGHCEOsygfQSIHvLdTnROY9mG4U36bVFjycb9BK0tGePZIpFqETBWCHWie4rJqK8PSwMRy+BV/PwaBGRykhB3BnFPE5lceRo8hmFsEAQIWmmHwVcILrMgcNcJMOAC91y1bsNkiBJklkB5DprzVHPr0E+uLh1uko0ZIrb26V+51DNI1SPrnUNH0I8HfF+QGK1bYHAcnbxIjLl0iSUay7XzzHwEZFppswGDi4hsHinMUU1dFri3CkJ7EDfD6MWY+jC0EvR2uL/E83n6qP+1pY5B9eBllnqi1g0h9WoBESzApEFORJyESO/Re0+RKFJquAuJ0G7HfEomQUcmTUKkbXR246XEZ7PBMaTxSZY8v0RSHN6hpjSMJCYWWxBQDO4PKKo2Ru7i2s73Xe67caPoduQIVNqRdw862EffAdFhYqarD5gcvKY99dPntG93ok4CevaPdQWTMzWrjuzqYEMjUQd1IeohdFI3hE+QHJ7CKse1QBhq4fk6BEVmFWZ3EHHJYK5PpD1/qRX1WINBM9MtmcaAupwMTGg4DxDtHAan19CaJxjjSCPJZRToXTA+RwZ2EQc9iYH0ca8VJvZAyWsnhiKzfE09MNnBVAVDqubhPTA7Sr+TDDxBo0H1j4n08MzMREm54NQ5m4000sGGItbzu7elFRuuTGF0pksQWebZWoHMOoq9jfxMq/swniEQHsJgBhjcTZ9uGDIF1zo1vGWqzJh7KW7XS9K6jxdYgo57JUrwYXkttb366q9/PaV/KG6UG9xjUWGIsjoz/ZQ5azvPBhlcxdbvuSLc5t4a6KmT9u2AWfhCsXhWTMwFyB0M5SbpqQ7ZVF+f6LaHkOtu3G8x9Lnd+bDEArmBoyb/1ewXmJkxVed72gwdUZ/Guodg0HYyv4ghLENc8bjb5TOXWFqkFm+bB67tdD3om98jqdBgqErIMdz8segJHpYGRvI4RbczQpLRzF5Ec+VnkA8edwHBvwTBN/j4+LwaKXoXWtPq4D5n9hjleRn8fRhE2Y6hlM5MpM0Pb5cV9LHLjsydgzlWgY9ZZOfPWbW+xrpw+5iU5lh17zjwqi5PtGH8/2POFMhQtoHHd2Fj9PCeeq5Dra46Uaufx+jj7kftCi72bGpk7ncjRKRjDbngfq1BdBH37uPZ32Yl5abHHKHIs4Lnn2MNQsQYKVZvdAodkyn3GI0AxkyDvANGxkwkcPHjwsioYrTYJvRZDF9GIhMEJ7FCBuQ2WXWp49kO42QYYwT2YdYTxlSLSYJB21MxT+8kZAgyR+uCIZeVOcS50Lnt+sSsmYkuMbAZuL7QrSPRFC3bu1FoWDMM1mYsdczFWpZY6dpikvhq7SYBMCP2FDE2YkBEccdGjD5XoqoCE3CRI/PXZ4jZBn9Teia1KmpkKsEATHmRnqtDGRXJ2lLHnEWxucgeJ0/ziMeczH1n46ipuxu4VovEzUjUT7Ndt/zcS1Qd5mHU9MtJyLz7MnQPzmRMaThRr6pBbaljzk7OzCRTBofQMfcRRc4dZVXG9UWLzMFwoAlxmfMqs6b97jCrSy5FexBdv/TQrx4mXqKfZYu2rmVE1b61pY45G8WxHYOqb0OuY9EH9UrOFKcE3S1ASsFsMM3MtcpudNY+4+jsuH1RiSHvQWuQa39hBIpREYuaxmCOV2fRtdYqQlm/hHqX0T2h9jBugxnGViREOkDTPZIRqkmpuZ3KLWr2UZTbGUlodYimSEPbNfASk1wyY6aN+y5m2Z5yVZc65EwUzWBNuV1tuQifmmTxg3hdebXA4IqJZKFTrn+XYdgT3x2otcKgC6Z+U3gY7uJeC890IZtebcekvYYBMZ6WfYOEt7bUMeerBFqXT9y+cAP8BHUUESkW16StogKTsTpDHCJgDVRFWUIyKnVQkRHRWqGfK7VYksos3x3vHmB4jlwr1jrmdJzqnTDruzxlV490zh5Gd2MkvgUwBOOu8F2NeawSjFoLJvVrIuWOVt7VWochddXvRhzF75pC9JRYbaljLiwPwqFzVK/O3MXNHsx2guAIYp6cYn2BqxlHfL3qKWi4heYZkAalBbriEp1AE4ZE0Um7A27VpaibGoS1ttQxFzT4J+zuCriicm9l1cFR6DYQ6zeCnCyfx7kz5SZQiFsmmJy7UeuIexU0FLsWHlsWjOai2+rKTb/nvmB2QTVSrWeuD9G50xnxk87rdFRMioS/cMYdiFg306W4vSpemOMPLviDmQ2Y8mjEakhTAlqyGz1WrVcG7TvCeO44CEx1qWPObdlJUNHaVFCtVjEbetSR2MyRWRhQbLHnwn33XCRun9j8ps024pUx2ygJ0duDjjRa+dwNYx4Juh18gVobW+v8nKtzEWmjozEv9uREQ+hhRjFIX1+o/iiaIMp332joUi9FGeSWQW3R9qDbgzoo/h6Zh0BsFjlxqnM2u9HnVZc65BxQ+bsJ6BbXHcz8HlczEnc3W6gJ5fX0aoH7szAQm4tOQJ1kUlq12U2kUTDUAcO+3bQLAzKiiE0YcroVDpzntaWOOa3MXc1bZBTXrpNZuA+H01X3DPY9hiNRkKhoiYQVxtxyUB87YaqXzMadAKNIf8GkTFvdjTIpFXAdsZaqO6ktdcy5m36blOcuTtHswu87QC8i7kB5wDhhKqU7QYlPMLhx04BuoDeEmTT0wFg/7Y3LI07IcMfVZMJtNJMJ1UGJ6IQdjznuK3XMGYj1TWYVhh9f2nD2hrIuiHbjOjw+9eUMrWwYFHyVxDClBUbazvcO+ppqGWWCMZh2a1YRuvOkYzfWanAyGMjVcFfHnLMfYtYn8WHG1NMg5T6e0UJH6hbtiqLQUqnb1F31kEHCcGijuLKBKM5wNYqeNiYR8qC+mdKbnVg1pNpSZ626B3XIPbv8/gFjRoTI26hmD7tY4w7GYIw1t/P9Gd8YyDufffpDGYUhpaHOGmlEVqk4CUOdW3Cm9boq3Vh1qWNOmAM9BqusH0AmNhRh3DOH8F0wtsH6IHFPAxgklFnjqAqR9YgIjGiVIpxPeUyPAk3aaLWLTNIFlVGil3vVpU6sikYGIx+zqoMwpPj2+GxuZhhyseJese+53UNf5t21pC5bYdzFTw7o7mjqju6QGpl9LHAvnxKpd0qn1gFb6piTqUWIuQaIdQCQq7BGB7PYSXTRY/+n8ejnzpctV7fhADpkxoowJUKKzo1xReqGtaswEXTdEBFDhqgConRqSx1zOmAPQNw2vXYtpY9YRZlYSsAzdl/V8J2sc9OEnLPl3c8pmDU2jqEzrtriVIjP4TK0SpRdv2b0MerIVDBnLcaVfm1pe/XV4a/DTvG13CjWpzB0C38ncpmx0CdQcvGsUouOYjEaqKPGyVGYdw1hdNAaZSbSL1GiuG5Vp+3nmiPQKdDzfnWpMwiLlqN4repCONfCyUo0Z6w+y7rivfPfSunDr8JAcc9nDmpVIl59ZHfbR6ZcFCdQ9kEPS51YLTKgRUX4AS2R8Z6DybCWZQ2jYSIxGWrn1bI+RbJZZCTqku1kzFLMK2jJcK61jFkaMveklI+Z+2kLBvGHSBvfcQxl8t2OdONTW7FOffwSG9Z/AnN/xBec2hNSwprh6q+fTekL5JPPEN6OaxP8+MrvqXay+mRq3xau1bdNnszS8mTb7JNePgbvMcojgxfr1aoaKy9q9b2DSs5orIeV3CbWL1Xfj6o/70LA8IT9j/m4P8WrLmbkZkEezLhUcH3i6wEm0L6Yqtv03MMzFg98vJp5ma+afbmBZWKc0zknmtO+6kn73LHM1kwlXQ67EW+e6/04Z6GdXSJlLDK3yOqoeR+0kt2ZnfE8xqCjuXIeowO6cX7D5zgNkwHamc1Jx+zvcIFUXvD4d748TN6riwRc1ZqKOoLMuPir3lhwIyMvWdwaiokWs8x77U7Ifr4oYtt4rxEAnJDLbBcDAu1mXLw+w2f3CwJ4JpmBD9CgKTCebMQVnrwGWAqlAEuwW+0LP/KUr4JmdVy3DxzHhYZ7E17dZHFry7EOtqRLR4NnUYvyCydWAc1SCSZkgMnGPhhVhvKEbSd4AubhhgD62S2nAI82akFevFjt6zgyH6DTzz1dF8dqu4tha1iCm4OuFWiTz69iEQ6QmcfQWOg5Vr5GdVyqVuEc8vgCrHUpJNs3LpeO9nkyIIEMkCeNrlX9YckpN4BYy56ijvDdRbcbiK5bpex+S+y5WLlV+e5nq1qitqA5voJpjR1VNRUgYscegPxZyPwsWu5OAstY33h0vX3L41SWtrO6ENoJYggHAKUjPTeUyo6TP2qspfmu1oZQHauosTKkaA3NlCPBk46TtahlcWCNWQ3i14ZZWwuia+wBvvtrnDbA81Q0AxV8Owp98ympVVpuOQtsxX8x6TjVV0NramitK1GrbdQyJiwI9re4Q+KGv+/HepAZJw58LlHjIAA+QqMFkH72l07QK2poroA3UY4ET/RcUjuIvkXp6TtUb83UjVeB9EVgA4RL9QCGrmqVfd3qCUnTNyKo4EIjrnyPYzyf205AqPYLUHiuGav5jucbfe7Dxq61lXu5xsEqdZjP/mzWz+4kehLci9A9eNDPGSSkq6Y5pm5Es49NvEI42eQPK0dHW566Qx27gYJRNUlVPU9URuKFAGqcolBloPhYOaMXWKs+zv3a0BCunVydWI6CWUssYW7FGGqoZqf2BH2JU8TD6va/Gljpz1WBKSDftPVgxEMSeZdvebZd9JE/qt10F1mjG5fKy4CHpyrhFxgwE4/KBHNQkFE3F0XJV3XjdXJNgOp2bJiYk4Yrf5upaWv+HqX6/rvvNluNrFa1Ou96xVj0c0IhEIGDF8FUkPlzgGClTYBBv7ArqtrtaZWg+6NUTdOa0xqVQjoh/KK/mnq472siVZGQrwPfxWGHpGDGvUP3vOO9faonCB5LaCK+g+BLsp30czJu0LvtLJDhz2Q8a6tM00at4GP26+WgIuPF5PWNkWZkMLkXQuNx7JA4DgSyZYQbyJXHXuPsmnbVlqO5aqKaamx1o23x9jvfdQshgANLE9FW8PQF8xLFL8igRM3LTIzzVqQv9gpiAEn1bMjn5muRswmqoAsso/rWexwz60sNCPoa046VcvrhNrhvGPguuEc3HuOoNXE+DgiabVR4DPALcHxuO986iF8v0s8j7zBXas4NFZ4gGtUNQuatbkZ7guLRZY68h5UjwbOo2kojDlIzUUDN+ZJgxssrABPZuhWg2tDODkDsIpj0nyCdOZXSONWfrftS+zj3RxUAbbuh5wvwe0zGQ2Cjq5NyXKsCzKcy/i4iNNjJA0QEI/qqXZtF9XPWuAwylygqhNWbmqtR3oiu4MwlFV6Y8BHlaM2jKqm8KlBiuWp+Ee6LyVhDQxiYj/FbIH8v3gFIPYA1CHAnyAlPThVHqIDoC/oniNajRlEjKn1KzLKNMTX5rJmbAKd2RrrCJDOokbrQxrEjCNAv5l0I1zTFJZ7VH6GYxnhMxiXmFuDJs9qdD334LNA+P6wcCZ5EHFjTi9NMPis1fVUAKGAwr2l5zucJqS/sCOAW1Hfp0wqAJTTQ3y31mdZQh0apxTpYUzfViJRC0zbq0jebtoeVvkXiqy7+PNdzxFVc9DKrAH+BY3U5JZgCYQAxgElDfnUVvo0SLoNr0KYKIJdyZU6mMAYsg5dzdO6HFfsdWkwFXJqdQVsmMD19mxHSaKhoNONqDfSqKeV0Qg6UYETBKm7iI6MbgFw++TmWUdRwB3TK5hX9oemLIh5XezK8iZasCxhmZlrh2wWxPKONY8u343kG5fmoV91CXCEl+2qibwSaO/oi3lNYg6eAZ6fLQB5VmkpVdMauA01UI4WgugRzkk6Wx+WcS8A0GzWFSRhcrD7jUSVqWs3H6BoaElE597UtzwJU2ulPHWefFqKBpkOmQAYBfZwv9CUtw5SH6nm+mqbZCla8OMMY8qOPjH5UwTZwhLnLC2Mb1bU2hXZwaTLPEzTzskgfKAIRlZ5Wwa1omQ+4OlHzD1MIa05JbBZNpJW5EyguFc2DcQXkOy4mzrG8ooEa5AsQvmcV4HGNvI37W7TZU6j0sZ8uJt65gq79fLVJ8EJIMBE8Q5OvUaMUPAmgvtS2B5cmwYsICiOaaCVP4loxT9o4oBriGlKmw7dwT40Jk6VRaGKm4ZX7Js4u0yq5HLONN0IKgcXqAzCDHu1D+wDOQBKbB7iKCFDQ2QY8X/SQRqxWuBfg0SeEyjW0W16g5a1QANqF5fDdGv4cut47uDQBnqCY35l3OfHIjQRP31YwIbBKW0fr3phv8Zmh+xJSt5rDc/6CW5l3iRU7GdKRJjS4lN9gpk8AmMHT/KAhgAKh3wrtM4AAXiS70NR0t+mv9rnxoOYqSC7h58I10E93ErzbL/vogh+Fq2AFzTe4VIaDS5PgmTj6vlv4N1oLYkjM59zT/znR2EzE+cbP8fwMkIKp74l3KZ244MFovPSSq8zzLLSBts64VQChqf+KZZtjQEMwgg59fFnGiB9CkC94tX/4Shq6vHNcvob2R1oC4LFsRCGMzuZ05nfxs2ruC6hzNmjo3w/Wvkf4HZlScBKmLL4K4rsovqtinnbKXM3XP4jKLtfc/XAzwZ+wqkkJAPa4tnC1hl+Csci9mJlLOZraLHI8zTMCRDXjtBGFeP+KhiXodyIkf7ngbo6aYqrTxzN/0BmpCTyr9aGBjJV3jhW0V8ExOAhWDiaxt8jnAzGrKk1pXvyoBOm4kK/stjJojoThrxQDNaIpz2LfrvicF/ahMWidGqPTj7SDz8EwXKg52mYAzFiuUJxkyclyP0wXmiXaZV+q+huQNLeofOevrDGOSw0e/cq/Sn7K2GpfvMNtRQNNjrUE25uWma5IpnFpMmBIUMbCBxUTyVIzH4s5wNS+YOCVB04mJsT3AAmmTTUyeLEUoV2YGnTbAawD7fYluhI1BKa2VIEXSa6gODA1a42g5GAWyTL3LYKhoEPYVF2Nz2wbm6GaMFVz1gUItG5HsA8uTYInIwITwAlgofL5rEEph++hXfgwrtkRx0Ry9Z4MWpG2750bNdUcpayP0wx9e9XXdPWh8Up4AV4ss2iXX5bPW0YZvDy+WqXvkid5E7CwGOg4B6O5QAbf9IvdlSqf5/36n0PXlia3pCQoYaWVa0XSVQxH9OOzz9QIt45kOqIwzORaAZ+qxunLTFfoEmmDY1oFR+3iUUTLSDeoGazQskJQapDa49rUIFAdCAJI+0mHsbL2hQZyM2thZBK25Srfh4NX+en24T7P1zk9pw31R/o637wRas3FtkpUYCqOmSojtjcxDg1hogojfuFFNSH1u2YtDfsLsAdObuurBeH7Cm2PpRvjqSGRPhUClEbszwGYmuR9gbGPGqcma47SlCdB9Ll95SF2buDHfiOsuZ3LwaXJVMVtGt8SdhAJR6pCLYuyDKCAylScaxBxc413vp18FbNKVk0NAAvg9DeakDSdrO3tJ83oX4DnhORJ7Qu/Cj9qVg4AgpZr8Eob2+dVR3YDgpfBCX4K4AVReu5JajkHlybM1uIgViUtQ2qMx4G+WOyvLvObAxVGmbw+LFfvCcq+dKAAKk68qjQtdqfzhqq7MKYi+kCDCCDm9XWkGNBWcGGCMso/P4eFFFoaSzyqwo0AZ1sbR4dy8Z5tpRv0pc39aHdgacJsq0vQKgg2Iiy4uRz0uakCbU38hT9L6forKc1eZIIA3kw5fMLHWR4hSbaIgUBYNb/amp/VguWEfppa3g5p/Oyg+vMsjwTex2V/+Ri8xyiAp41hc09g0c9FbvdElr30f9qgowLx8WOYAAAAAElFTkSuQmCC"/>
          <p:cNvSpPr>
            <a:spLocks noChangeAspect="1" noChangeArrowheads="1"/>
          </p:cNvSpPr>
          <p:nvPr/>
        </p:nvSpPr>
        <p:spPr bwMode="auto">
          <a:xfrm>
            <a:off x="610215" y="606490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TextBox 18"/>
          <p:cNvSpPr txBox="1"/>
          <p:nvPr/>
        </p:nvSpPr>
        <p:spPr>
          <a:xfrm>
            <a:off x="21926550" y="26526178"/>
            <a:ext cx="5779009" cy="810478"/>
          </a:xfrm>
          <a:prstGeom prst="rect">
            <a:avLst/>
          </a:prstGeom>
          <a:noFill/>
        </p:spPr>
        <p:txBody>
          <a:bodyPr wrap="square" rtlCol="0">
            <a:spAutoFit/>
          </a:bodyPr>
          <a:lstStyle/>
          <a:p>
            <a:r>
              <a:rPr lang="en-US" sz="7000" baseline="-25000" dirty="0">
                <a:solidFill>
                  <a:schemeClr val="bg1"/>
                </a:solidFill>
                <a:latin typeface="Times New Roman" panose="02020603050405020304" pitchFamily="18" charset="0"/>
                <a:cs typeface="Times New Roman" panose="02020603050405020304" pitchFamily="18" charset="0"/>
              </a:rPr>
              <a:t>Anaglyphs</a:t>
            </a:r>
          </a:p>
        </p:txBody>
      </p:sp>
      <p:pic>
        <p:nvPicPr>
          <p:cNvPr id="20" name="Picture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571054" y="27663101"/>
            <a:ext cx="3555646" cy="3823274"/>
          </a:xfrm>
          <a:prstGeom prst="rect">
            <a:avLst/>
          </a:prstGeom>
        </p:spPr>
      </p:pic>
      <p:pic>
        <p:nvPicPr>
          <p:cNvPr id="21" name="Picture 2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691595" y="27663101"/>
            <a:ext cx="3543454" cy="3834907"/>
          </a:xfrm>
          <a:prstGeom prst="rect">
            <a:avLst/>
          </a:prstGeom>
        </p:spPr>
      </p:pic>
      <p:pic>
        <p:nvPicPr>
          <p:cNvPr id="18" name="Picture 17"/>
          <p:cNvPicPr>
            <a:picLocks noChangeAspect="1"/>
          </p:cNvPicPr>
          <p:nvPr/>
        </p:nvPicPr>
        <p:blipFill>
          <a:blip r:embed="rId6"/>
          <a:stretch>
            <a:fillRect/>
          </a:stretch>
        </p:blipFill>
        <p:spPr>
          <a:xfrm>
            <a:off x="19143084" y="8035407"/>
            <a:ext cx="7737427" cy="6641610"/>
          </a:xfrm>
          <a:prstGeom prst="rect">
            <a:avLst/>
          </a:prstGeom>
        </p:spPr>
      </p:pic>
      <p:pic>
        <p:nvPicPr>
          <p:cNvPr id="22" name="Picture 21"/>
          <p:cNvPicPr>
            <a:picLocks noChangeAspect="1"/>
          </p:cNvPicPr>
          <p:nvPr/>
        </p:nvPicPr>
        <p:blipFill>
          <a:blip r:embed="rId7"/>
          <a:stretch>
            <a:fillRect/>
          </a:stretch>
        </p:blipFill>
        <p:spPr>
          <a:xfrm>
            <a:off x="27126454" y="8035407"/>
            <a:ext cx="8080787" cy="6641610"/>
          </a:xfrm>
          <a:prstGeom prst="rect">
            <a:avLst/>
          </a:prstGeom>
        </p:spPr>
      </p:pic>
      <p:pic>
        <p:nvPicPr>
          <p:cNvPr id="23" name="Picture 22"/>
          <p:cNvPicPr>
            <a:picLocks noChangeAspect="1"/>
          </p:cNvPicPr>
          <p:nvPr/>
        </p:nvPicPr>
        <p:blipFill>
          <a:blip r:embed="rId8"/>
          <a:stretch>
            <a:fillRect/>
          </a:stretch>
        </p:blipFill>
        <p:spPr>
          <a:xfrm>
            <a:off x="27126454" y="14910091"/>
            <a:ext cx="8080787" cy="6368209"/>
          </a:xfrm>
          <a:prstGeom prst="rect">
            <a:avLst/>
          </a:prstGeom>
        </p:spPr>
      </p:pic>
      <p:pic>
        <p:nvPicPr>
          <p:cNvPr id="24" name="Picture 23"/>
          <p:cNvPicPr>
            <a:picLocks noChangeAspect="1"/>
          </p:cNvPicPr>
          <p:nvPr/>
        </p:nvPicPr>
        <p:blipFill>
          <a:blip r:embed="rId9"/>
          <a:stretch>
            <a:fillRect/>
          </a:stretch>
        </p:blipFill>
        <p:spPr>
          <a:xfrm>
            <a:off x="19143084" y="14910092"/>
            <a:ext cx="7737427" cy="6368207"/>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Paper.thmx</Template>
  <TotalTime>1366</TotalTime>
  <Words>496</Words>
  <Application>Microsoft Office PowerPoint</Application>
  <PresentationFormat>Custom</PresentationFormat>
  <Paragraphs>41</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Office Theme</vt:lpstr>
      <vt:lpstr>PowerPoint Presentation</vt:lpstr>
    </vt:vector>
  </TitlesOfParts>
  <Company>diianni5</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Sarah DiIanni</dc:creator>
  <cp:lastModifiedBy>Nick</cp:lastModifiedBy>
  <cp:revision>93</cp:revision>
  <dcterms:created xsi:type="dcterms:W3CDTF">2015-04-14T15:12:18Z</dcterms:created>
  <dcterms:modified xsi:type="dcterms:W3CDTF">2017-04-19T14:48:57Z</dcterms:modified>
</cp:coreProperties>
</file>