
<file path=[Content_Types].xml><?xml version="1.0" encoding="utf-8"?>
<Types xmlns="http://schemas.openxmlformats.org/package/2006/content-types">
  <Default Extension="xml" ContentType="application/xml"/>
  <Default Extension="jpeg" ContentType="image/jpeg"/>
  <Default Extension="xlsx" ContentType="application/vnd.openxmlformats-officedocument.spreadsheetml.sheet"/>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Lst>
  <p:sldSz cx="40233600" cy="32918400"/>
  <p:notesSz cx="6858000" cy="9144000"/>
  <p:defaultTextStyle>
    <a:defPPr>
      <a:defRPr lang="en-US"/>
    </a:defPPr>
    <a:lvl1pPr marL="0" algn="l" defTabSz="3511296" rtl="0" eaLnBrk="1" latinLnBrk="0" hangingPunct="1">
      <a:defRPr sz="6912" kern="1200">
        <a:solidFill>
          <a:schemeClr val="tx1"/>
        </a:solidFill>
        <a:latin typeface="+mn-lt"/>
        <a:ea typeface="+mn-ea"/>
        <a:cs typeface="+mn-cs"/>
      </a:defRPr>
    </a:lvl1pPr>
    <a:lvl2pPr marL="1755648" algn="l" defTabSz="3511296" rtl="0" eaLnBrk="1" latinLnBrk="0" hangingPunct="1">
      <a:defRPr sz="6912" kern="1200">
        <a:solidFill>
          <a:schemeClr val="tx1"/>
        </a:solidFill>
        <a:latin typeface="+mn-lt"/>
        <a:ea typeface="+mn-ea"/>
        <a:cs typeface="+mn-cs"/>
      </a:defRPr>
    </a:lvl2pPr>
    <a:lvl3pPr marL="3511296" algn="l" defTabSz="3511296" rtl="0" eaLnBrk="1" latinLnBrk="0" hangingPunct="1">
      <a:defRPr sz="6912" kern="1200">
        <a:solidFill>
          <a:schemeClr val="tx1"/>
        </a:solidFill>
        <a:latin typeface="+mn-lt"/>
        <a:ea typeface="+mn-ea"/>
        <a:cs typeface="+mn-cs"/>
      </a:defRPr>
    </a:lvl3pPr>
    <a:lvl4pPr marL="5266944" algn="l" defTabSz="3511296" rtl="0" eaLnBrk="1" latinLnBrk="0" hangingPunct="1">
      <a:defRPr sz="6912" kern="1200">
        <a:solidFill>
          <a:schemeClr val="tx1"/>
        </a:solidFill>
        <a:latin typeface="+mn-lt"/>
        <a:ea typeface="+mn-ea"/>
        <a:cs typeface="+mn-cs"/>
      </a:defRPr>
    </a:lvl4pPr>
    <a:lvl5pPr marL="7022592" algn="l" defTabSz="3511296" rtl="0" eaLnBrk="1" latinLnBrk="0" hangingPunct="1">
      <a:defRPr sz="6912" kern="1200">
        <a:solidFill>
          <a:schemeClr val="tx1"/>
        </a:solidFill>
        <a:latin typeface="+mn-lt"/>
        <a:ea typeface="+mn-ea"/>
        <a:cs typeface="+mn-cs"/>
      </a:defRPr>
    </a:lvl5pPr>
    <a:lvl6pPr marL="8778240" algn="l" defTabSz="3511296" rtl="0" eaLnBrk="1" latinLnBrk="0" hangingPunct="1">
      <a:defRPr sz="6912" kern="1200">
        <a:solidFill>
          <a:schemeClr val="tx1"/>
        </a:solidFill>
        <a:latin typeface="+mn-lt"/>
        <a:ea typeface="+mn-ea"/>
        <a:cs typeface="+mn-cs"/>
      </a:defRPr>
    </a:lvl6pPr>
    <a:lvl7pPr marL="10533888" algn="l" defTabSz="3511296" rtl="0" eaLnBrk="1" latinLnBrk="0" hangingPunct="1">
      <a:defRPr sz="6912" kern="1200">
        <a:solidFill>
          <a:schemeClr val="tx1"/>
        </a:solidFill>
        <a:latin typeface="+mn-lt"/>
        <a:ea typeface="+mn-ea"/>
        <a:cs typeface="+mn-cs"/>
      </a:defRPr>
    </a:lvl7pPr>
    <a:lvl8pPr marL="12289536" algn="l" defTabSz="3511296" rtl="0" eaLnBrk="1" latinLnBrk="0" hangingPunct="1">
      <a:defRPr sz="6912" kern="1200">
        <a:solidFill>
          <a:schemeClr val="tx1"/>
        </a:solidFill>
        <a:latin typeface="+mn-lt"/>
        <a:ea typeface="+mn-ea"/>
        <a:cs typeface="+mn-cs"/>
      </a:defRPr>
    </a:lvl8pPr>
    <a:lvl9pPr marL="14045184" algn="l" defTabSz="3511296" rtl="0" eaLnBrk="1" latinLnBrk="0" hangingPunct="1">
      <a:defRPr sz="6912"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267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aniel Howard" initials="D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E8DB4"/>
    <a:srgbClr val="6BD6C6"/>
    <a:srgbClr val="88D8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5329" autoAdjust="0"/>
    <p:restoredTop sz="94674"/>
  </p:normalViewPr>
  <p:slideViewPr>
    <p:cSldViewPr snapToGrid="0" snapToObjects="1" showGuides="1">
      <p:cViewPr>
        <p:scale>
          <a:sx n="30" d="100"/>
          <a:sy n="30" d="100"/>
        </p:scale>
        <p:origin x="1944" y="144"/>
      </p:cViewPr>
      <p:guideLst>
        <p:guide orient="horz" pos="10368"/>
        <p:guide pos="1267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microsoft.com/office/2011/relationships/chartStyle" Target="style2.xml"/><Relationship Id="rId2" Type="http://schemas.microsoft.com/office/2011/relationships/chartColorStyle" Target="colors2.xml"/><Relationship Id="rId3"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7"/>
    </mc:Choice>
    <mc:Fallback>
      <c:style val="7"/>
    </mc:Fallback>
  </mc:AlternateContent>
  <c:chart>
    <c:title>
      <c:tx>
        <c:rich>
          <a:bodyPr rot="0" spcFirstLastPara="1" vertOverflow="ellipsis" vert="horz" wrap="square" anchor="t" anchorCtr="1"/>
          <a:lstStyle/>
          <a:p>
            <a:pPr>
              <a:defRPr sz="4400" b="0" i="0" u="none" strike="noStrike" kern="1200" spc="0" baseline="0">
                <a:solidFill>
                  <a:schemeClr val="tx1">
                    <a:lumMod val="65000"/>
                    <a:lumOff val="35000"/>
                  </a:schemeClr>
                </a:solidFill>
                <a:latin typeface="+mn-lt"/>
                <a:ea typeface="+mn-ea"/>
                <a:cs typeface="+mn-cs"/>
              </a:defRPr>
            </a:pPr>
            <a:r>
              <a:rPr lang="en-US" sz="4000" dirty="0"/>
              <a:t>Female</a:t>
            </a:r>
            <a:r>
              <a:rPr lang="en-US" sz="4000" baseline="0" dirty="0"/>
              <a:t> Victimization</a:t>
            </a:r>
            <a:endParaRPr lang="en-US" sz="4000" dirty="0"/>
          </a:p>
        </c:rich>
      </c:tx>
      <c:layout/>
      <c:overlay val="0"/>
      <c:spPr>
        <a:noFill/>
        <a:ln>
          <a:noFill/>
        </a:ln>
        <a:effectLst/>
      </c:spPr>
      <c:txPr>
        <a:bodyPr rot="0" spcFirstLastPara="1" vertOverflow="ellipsis" vert="horz" wrap="square" anchor="t" anchorCtr="1"/>
        <a:lstStyle/>
        <a:p>
          <a:pPr>
            <a:defRPr sz="4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2008</c:v>
                </c:pt>
              </c:strCache>
            </c:strRef>
          </c:tx>
          <c:spPr>
            <a:solidFill>
              <a:srgbClr val="0E8DB4"/>
            </a:solidFill>
            <a:ln>
              <a:solidFill>
                <a:srgbClr val="0E8DB4"/>
              </a:solidFill>
            </a:ln>
            <a:effectLst/>
          </c:spPr>
          <c:invertIfNegative val="0"/>
          <c:cat>
            <c:strRef>
              <c:f>Sheet1!$A$2:$A$6</c:f>
              <c:strCache>
                <c:ptCount val="5"/>
                <c:pt idx="0">
                  <c:v>Contact</c:v>
                </c:pt>
                <c:pt idx="1">
                  <c:v>Attempted Coercion</c:v>
                </c:pt>
                <c:pt idx="2">
                  <c:v>Coercion</c:v>
                </c:pt>
                <c:pt idx="3">
                  <c:v>Attempted Rape</c:v>
                </c:pt>
                <c:pt idx="4">
                  <c:v>Rape</c:v>
                </c:pt>
              </c:strCache>
            </c:strRef>
          </c:cat>
          <c:val>
            <c:numRef>
              <c:f>Sheet1!$B$2:$B$6</c:f>
              <c:numCache>
                <c:formatCode>0.00%</c:formatCode>
                <c:ptCount val="5"/>
                <c:pt idx="0">
                  <c:v>0.1547</c:v>
                </c:pt>
                <c:pt idx="1">
                  <c:v>0.0642</c:v>
                </c:pt>
                <c:pt idx="2">
                  <c:v>0.0535</c:v>
                </c:pt>
                <c:pt idx="3">
                  <c:v>0.0816</c:v>
                </c:pt>
                <c:pt idx="4">
                  <c:v>0.0949</c:v>
                </c:pt>
              </c:numCache>
            </c:numRef>
          </c:val>
          <c:extLst xmlns:c16r2="http://schemas.microsoft.com/office/drawing/2015/06/chart">
            <c:ext xmlns:c16="http://schemas.microsoft.com/office/drawing/2014/chart" uri="{C3380CC4-5D6E-409C-BE32-E72D297353CC}">
              <c16:uniqueId val="{00000000-0D7A-432E-9CDC-EE383A457E1E}"/>
            </c:ext>
          </c:extLst>
        </c:ser>
        <c:ser>
          <c:idx val="1"/>
          <c:order val="1"/>
          <c:tx>
            <c:strRef>
              <c:f>Sheet1!$C$1</c:f>
              <c:strCache>
                <c:ptCount val="1"/>
                <c:pt idx="0">
                  <c:v>2010</c:v>
                </c:pt>
              </c:strCache>
            </c:strRef>
          </c:tx>
          <c:spPr>
            <a:solidFill>
              <a:srgbClr val="6BD6C6"/>
            </a:solidFill>
            <a:ln w="6350">
              <a:noFill/>
            </a:ln>
            <a:effectLst/>
          </c:spPr>
          <c:invertIfNegative val="0"/>
          <c:cat>
            <c:strRef>
              <c:f>Sheet1!$A$2:$A$6</c:f>
              <c:strCache>
                <c:ptCount val="5"/>
                <c:pt idx="0">
                  <c:v>Contact</c:v>
                </c:pt>
                <c:pt idx="1">
                  <c:v>Attempted Coercion</c:v>
                </c:pt>
                <c:pt idx="2">
                  <c:v>Coercion</c:v>
                </c:pt>
                <c:pt idx="3">
                  <c:v>Attempted Rape</c:v>
                </c:pt>
                <c:pt idx="4">
                  <c:v>Rape</c:v>
                </c:pt>
              </c:strCache>
            </c:strRef>
          </c:cat>
          <c:val>
            <c:numRef>
              <c:f>Sheet1!$C$2:$C$6</c:f>
              <c:numCache>
                <c:formatCode>0.00%</c:formatCode>
                <c:ptCount val="5"/>
                <c:pt idx="0">
                  <c:v>0.1379</c:v>
                </c:pt>
                <c:pt idx="1">
                  <c:v>0.0521</c:v>
                </c:pt>
                <c:pt idx="2">
                  <c:v>0.0489</c:v>
                </c:pt>
                <c:pt idx="3">
                  <c:v>0.0709</c:v>
                </c:pt>
                <c:pt idx="4">
                  <c:v>0.0816</c:v>
                </c:pt>
              </c:numCache>
            </c:numRef>
          </c:val>
          <c:extLst xmlns:c16r2="http://schemas.microsoft.com/office/drawing/2015/06/chart">
            <c:ext xmlns:c16="http://schemas.microsoft.com/office/drawing/2014/chart" uri="{C3380CC4-5D6E-409C-BE32-E72D297353CC}">
              <c16:uniqueId val="{00000001-0D7A-432E-9CDC-EE383A457E1E}"/>
            </c:ext>
          </c:extLst>
        </c:ser>
        <c:dLbls>
          <c:showLegendKey val="0"/>
          <c:showVal val="0"/>
          <c:showCatName val="0"/>
          <c:showSerName val="0"/>
          <c:showPercent val="0"/>
          <c:showBubbleSize val="0"/>
        </c:dLbls>
        <c:gapWidth val="207"/>
        <c:overlap val="-27"/>
        <c:axId val="-179552848"/>
        <c:axId val="-147954912"/>
      </c:barChart>
      <c:catAx>
        <c:axId val="-1795528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3600" b="0" i="0" u="none" strike="noStrike" kern="1200" baseline="0">
                <a:solidFill>
                  <a:schemeClr val="tx1">
                    <a:lumMod val="65000"/>
                    <a:lumOff val="35000"/>
                  </a:schemeClr>
                </a:solidFill>
                <a:latin typeface="+mn-lt"/>
                <a:ea typeface="+mn-ea"/>
                <a:cs typeface="+mn-cs"/>
              </a:defRPr>
            </a:pPr>
            <a:endParaRPr lang="en-US"/>
          </a:p>
        </c:txPr>
        <c:crossAx val="-147954912"/>
        <c:crosses val="autoZero"/>
        <c:auto val="0"/>
        <c:lblAlgn val="ctr"/>
        <c:lblOffset val="20"/>
        <c:tickLblSkip val="1"/>
        <c:noMultiLvlLbl val="0"/>
      </c:catAx>
      <c:valAx>
        <c:axId val="-147954912"/>
        <c:scaling>
          <c:orientation val="minMax"/>
          <c:max val="0.16"/>
        </c:scaling>
        <c:delete val="0"/>
        <c:axPos val="l"/>
        <c:majorGridlines>
          <c:spPr>
            <a:ln w="9525" cap="flat" cmpd="sng" algn="ctr">
              <a:noFill/>
              <a:round/>
            </a:ln>
            <a:effectLst/>
          </c:spPr>
        </c:majorGridlines>
        <c:numFmt formatCode="0%" sourceLinked="0"/>
        <c:majorTickMark val="in"/>
        <c:minorTickMark val="none"/>
        <c:tickLblPos val="nextTo"/>
        <c:spPr>
          <a:noFill/>
          <a:ln>
            <a:solidFill>
              <a:schemeClr val="bg2"/>
            </a:solidFill>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17955284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4000" dirty="0"/>
              <a:t>Male</a:t>
            </a:r>
            <a:r>
              <a:rPr lang="en-US" sz="4000" baseline="0" dirty="0"/>
              <a:t> Perpetration</a:t>
            </a:r>
            <a:endParaRPr lang="en-US" sz="4000" dirty="0"/>
          </a:p>
        </c:rich>
      </c:tx>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2008</c:v>
                </c:pt>
              </c:strCache>
            </c:strRef>
          </c:tx>
          <c:spPr>
            <a:solidFill>
              <a:srgbClr val="0E8DB4"/>
            </a:solidFill>
            <a:ln w="9525">
              <a:solidFill>
                <a:srgbClr val="0E8DB4"/>
              </a:solidFill>
            </a:ln>
            <a:effectLst/>
          </c:spPr>
          <c:invertIfNegative val="0"/>
          <c:cat>
            <c:strRef>
              <c:f>Sheet1!$A$2:$A$6</c:f>
              <c:strCache>
                <c:ptCount val="5"/>
                <c:pt idx="0">
                  <c:v>Contact</c:v>
                </c:pt>
                <c:pt idx="1">
                  <c:v>Attempted Coercion</c:v>
                </c:pt>
                <c:pt idx="2">
                  <c:v>Coercion</c:v>
                </c:pt>
                <c:pt idx="3">
                  <c:v>Attempted Rape</c:v>
                </c:pt>
                <c:pt idx="4">
                  <c:v>Rape</c:v>
                </c:pt>
              </c:strCache>
            </c:strRef>
          </c:cat>
          <c:val>
            <c:numRef>
              <c:f>Sheet1!$B$2:$B$6</c:f>
              <c:numCache>
                <c:formatCode>General</c:formatCode>
                <c:ptCount val="5"/>
                <c:pt idx="0">
                  <c:v>0.064</c:v>
                </c:pt>
                <c:pt idx="1">
                  <c:v>0.0293</c:v>
                </c:pt>
                <c:pt idx="2">
                  <c:v>0.0318</c:v>
                </c:pt>
                <c:pt idx="3">
                  <c:v>0.0239</c:v>
                </c:pt>
                <c:pt idx="4">
                  <c:v>0.0339</c:v>
                </c:pt>
              </c:numCache>
            </c:numRef>
          </c:val>
          <c:extLst xmlns:c16r2="http://schemas.microsoft.com/office/drawing/2015/06/chart">
            <c:ext xmlns:c16="http://schemas.microsoft.com/office/drawing/2014/chart" uri="{C3380CC4-5D6E-409C-BE32-E72D297353CC}">
              <c16:uniqueId val="{00000000-AEE2-4DC8-8BCF-4C6E6DE20F02}"/>
            </c:ext>
          </c:extLst>
        </c:ser>
        <c:ser>
          <c:idx val="1"/>
          <c:order val="1"/>
          <c:tx>
            <c:strRef>
              <c:f>Sheet1!$C$1</c:f>
              <c:strCache>
                <c:ptCount val="1"/>
                <c:pt idx="0">
                  <c:v>2010</c:v>
                </c:pt>
              </c:strCache>
            </c:strRef>
          </c:tx>
          <c:spPr>
            <a:solidFill>
              <a:srgbClr val="6BD6C6"/>
            </a:solidFill>
            <a:ln w="6350">
              <a:noFill/>
            </a:ln>
            <a:effectLst/>
          </c:spPr>
          <c:invertIfNegative val="0"/>
          <c:dPt>
            <c:idx val="0"/>
            <c:invertIfNegative val="0"/>
            <c:bubble3D val="0"/>
            <c:spPr>
              <a:solidFill>
                <a:srgbClr val="6BD6C6"/>
              </a:solidFill>
              <a:ln w="6350">
                <a:noFill/>
              </a:ln>
              <a:effectLst/>
            </c:spPr>
            <c:extLst xmlns:c16r2="http://schemas.microsoft.com/office/drawing/2015/06/chart">
              <c:ext xmlns:c16="http://schemas.microsoft.com/office/drawing/2014/chart" uri="{C3380CC4-5D6E-409C-BE32-E72D297353CC}">
                <c16:uniqueId val="{00000002-AEE2-4DC8-8BCF-4C6E6DE20F02}"/>
              </c:ext>
            </c:extLst>
          </c:dPt>
          <c:dPt>
            <c:idx val="1"/>
            <c:invertIfNegative val="0"/>
            <c:bubble3D val="0"/>
            <c:spPr>
              <a:solidFill>
                <a:srgbClr val="6BD6C6"/>
              </a:solidFill>
              <a:ln w="6350">
                <a:noFill/>
              </a:ln>
              <a:effectLst/>
            </c:spPr>
            <c:extLst xmlns:c16r2="http://schemas.microsoft.com/office/drawing/2015/06/chart">
              <c:ext xmlns:c16="http://schemas.microsoft.com/office/drawing/2014/chart" uri="{C3380CC4-5D6E-409C-BE32-E72D297353CC}">
                <c16:uniqueId val="{00000004-AEE2-4DC8-8BCF-4C6E6DE20F02}"/>
              </c:ext>
            </c:extLst>
          </c:dPt>
          <c:dPt>
            <c:idx val="2"/>
            <c:invertIfNegative val="0"/>
            <c:bubble3D val="0"/>
            <c:spPr>
              <a:solidFill>
                <a:srgbClr val="6BD6C6"/>
              </a:solidFill>
              <a:ln w="6350">
                <a:noFill/>
              </a:ln>
              <a:effectLst/>
            </c:spPr>
            <c:extLst xmlns:c16r2="http://schemas.microsoft.com/office/drawing/2015/06/chart">
              <c:ext xmlns:c16="http://schemas.microsoft.com/office/drawing/2014/chart" uri="{C3380CC4-5D6E-409C-BE32-E72D297353CC}">
                <c16:uniqueId val="{00000006-AEE2-4DC8-8BCF-4C6E6DE20F02}"/>
              </c:ext>
            </c:extLst>
          </c:dPt>
          <c:dPt>
            <c:idx val="3"/>
            <c:invertIfNegative val="0"/>
            <c:bubble3D val="0"/>
            <c:spPr>
              <a:solidFill>
                <a:srgbClr val="6BD6C6"/>
              </a:solidFill>
              <a:ln w="6350">
                <a:noFill/>
              </a:ln>
              <a:effectLst/>
            </c:spPr>
            <c:extLst xmlns:c16r2="http://schemas.microsoft.com/office/drawing/2015/06/chart">
              <c:ext xmlns:c16="http://schemas.microsoft.com/office/drawing/2014/chart" uri="{C3380CC4-5D6E-409C-BE32-E72D297353CC}">
                <c16:uniqueId val="{00000008-AEE2-4DC8-8BCF-4C6E6DE20F02}"/>
              </c:ext>
            </c:extLst>
          </c:dPt>
          <c:dPt>
            <c:idx val="4"/>
            <c:invertIfNegative val="0"/>
            <c:bubble3D val="0"/>
            <c:spPr>
              <a:solidFill>
                <a:srgbClr val="6BD6C6"/>
              </a:solidFill>
              <a:ln w="6350">
                <a:noFill/>
              </a:ln>
              <a:effectLst/>
            </c:spPr>
            <c:extLst xmlns:c16r2="http://schemas.microsoft.com/office/drawing/2015/06/chart">
              <c:ext xmlns:c16="http://schemas.microsoft.com/office/drawing/2014/chart" uri="{C3380CC4-5D6E-409C-BE32-E72D297353CC}">
                <c16:uniqueId val="{0000000A-AEE2-4DC8-8BCF-4C6E6DE20F02}"/>
              </c:ext>
            </c:extLst>
          </c:dPt>
          <c:cat>
            <c:strRef>
              <c:f>Sheet1!$A$2:$A$6</c:f>
              <c:strCache>
                <c:ptCount val="5"/>
                <c:pt idx="0">
                  <c:v>Contact</c:v>
                </c:pt>
                <c:pt idx="1">
                  <c:v>Attempted Coercion</c:v>
                </c:pt>
                <c:pt idx="2">
                  <c:v>Coercion</c:v>
                </c:pt>
                <c:pt idx="3">
                  <c:v>Attempted Rape</c:v>
                </c:pt>
                <c:pt idx="4">
                  <c:v>Rape</c:v>
                </c:pt>
              </c:strCache>
            </c:strRef>
          </c:cat>
          <c:val>
            <c:numRef>
              <c:f>Sheet1!$C$2:$C$6</c:f>
              <c:numCache>
                <c:formatCode>General</c:formatCode>
                <c:ptCount val="5"/>
                <c:pt idx="0">
                  <c:v>0.0628</c:v>
                </c:pt>
                <c:pt idx="1">
                  <c:v>0.0318</c:v>
                </c:pt>
                <c:pt idx="2">
                  <c:v>0.0317</c:v>
                </c:pt>
                <c:pt idx="3">
                  <c:v>0.0201</c:v>
                </c:pt>
                <c:pt idx="4">
                  <c:v>0.0304</c:v>
                </c:pt>
              </c:numCache>
            </c:numRef>
          </c:val>
          <c:extLst xmlns:c16r2="http://schemas.microsoft.com/office/drawing/2015/06/chart">
            <c:ext xmlns:c16="http://schemas.microsoft.com/office/drawing/2014/chart" uri="{C3380CC4-5D6E-409C-BE32-E72D297353CC}">
              <c16:uniqueId val="{0000000B-AEE2-4DC8-8BCF-4C6E6DE20F02}"/>
            </c:ext>
          </c:extLst>
        </c:ser>
        <c:dLbls>
          <c:showLegendKey val="0"/>
          <c:showVal val="0"/>
          <c:showCatName val="0"/>
          <c:showSerName val="0"/>
          <c:showPercent val="0"/>
          <c:showBubbleSize val="0"/>
        </c:dLbls>
        <c:gapWidth val="207"/>
        <c:overlap val="-27"/>
        <c:axId val="-182593872"/>
        <c:axId val="-182604544"/>
      </c:barChart>
      <c:catAx>
        <c:axId val="-1825938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3600" b="0" i="0" u="none" strike="noStrike" kern="1200" baseline="0">
                <a:solidFill>
                  <a:schemeClr val="tx1">
                    <a:lumMod val="65000"/>
                    <a:lumOff val="35000"/>
                  </a:schemeClr>
                </a:solidFill>
                <a:latin typeface="+mn-lt"/>
                <a:ea typeface="+mn-ea"/>
                <a:cs typeface="+mn-cs"/>
              </a:defRPr>
            </a:pPr>
            <a:endParaRPr lang="en-US"/>
          </a:p>
        </c:txPr>
        <c:crossAx val="-182604544"/>
        <c:crosses val="autoZero"/>
        <c:auto val="1"/>
        <c:lblAlgn val="ctr"/>
        <c:lblOffset val="100"/>
        <c:noMultiLvlLbl val="0"/>
      </c:catAx>
      <c:valAx>
        <c:axId val="-182604544"/>
        <c:scaling>
          <c:orientation val="minMax"/>
          <c:max val="0.07"/>
        </c:scaling>
        <c:delete val="0"/>
        <c:axPos val="l"/>
        <c:majorGridlines>
          <c:spPr>
            <a:ln w="9525" cap="flat" cmpd="sng" algn="ctr">
              <a:noFill/>
              <a:round/>
            </a:ln>
            <a:effectLst/>
          </c:spPr>
        </c:majorGridlines>
        <c:numFmt formatCode="0%" sourceLinked="0"/>
        <c:majorTickMark val="in"/>
        <c:minorTickMark val="none"/>
        <c:tickLblPos val="nextTo"/>
        <c:spPr>
          <a:noFill/>
          <a:ln>
            <a:solidFill>
              <a:schemeClr val="bg2"/>
            </a:solidFill>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182593872"/>
        <c:crosses val="autoZero"/>
        <c:crossBetween val="between"/>
      </c:valAx>
      <c:spPr>
        <a:noFill/>
        <a:ln>
          <a:noFill/>
        </a:ln>
        <a:effectLst/>
      </c:spPr>
    </c:plotArea>
    <c:legend>
      <c:legendPos val="b"/>
      <c:layout>
        <c:manualLayout>
          <c:xMode val="edge"/>
          <c:yMode val="edge"/>
          <c:x val="0.364093426274614"/>
          <c:y val="0.901966043003215"/>
          <c:w val="0.271813068203431"/>
          <c:h val="0.0980339569967854"/>
        </c:manualLayout>
      </c:layout>
      <c:overlay val="0"/>
      <c:spPr>
        <a:solidFill>
          <a:schemeClr val="bg1"/>
        </a:solidFill>
        <a:ln>
          <a:noFill/>
        </a:ln>
        <a:effectLst/>
      </c:spPr>
      <c:txPr>
        <a:bodyPr rot="0" spcFirstLastPara="1" vertOverflow="ellipsis" vert="horz" wrap="square" anchor="ctr" anchorCtr="1"/>
        <a:lstStyle/>
        <a:p>
          <a:pPr>
            <a:defRPr sz="3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5">
  <a:schemeClr val="accent5"/>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a:t>Click to edit Master title style</a:t>
            </a:r>
            <a:endParaRPr lang="en-US" dirty="0"/>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A752D08-784F-E448-9949-9B01A0B9B22D}" type="datetimeFigureOut">
              <a:rPr lang="en-US" smtClean="0"/>
              <a:t>4/19/17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59D21-DCD6-8F40-8880-89FC331F56C9}"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752D08-784F-E448-9949-9B01A0B9B22D}" type="datetimeFigureOut">
              <a:rPr lang="en-US" smtClean="0"/>
              <a:t>4/19/17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59D21-DCD6-8F40-8880-89FC331F56C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a:t>Click to edit Master title style</a:t>
            </a:r>
            <a:endParaRPr lang="en-US" dirty="0"/>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752D08-784F-E448-9949-9B01A0B9B22D}" type="datetimeFigureOut">
              <a:rPr lang="en-US" smtClean="0"/>
              <a:t>4/19/17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59D21-DCD6-8F40-8880-89FC331F56C9}"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766060" y="8763000"/>
            <a:ext cx="170992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0368260" y="8763000"/>
            <a:ext cx="170992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A752D08-784F-E448-9949-9B01A0B9B22D}" type="datetimeFigureOut">
              <a:rPr lang="en-US" smtClean="0"/>
              <a:t>4/19/17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59D21-DCD6-8F40-8880-89FC331F56C9}"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Click to 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Click to 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A752D08-784F-E448-9949-9B01A0B9B22D}" type="datetimeFigureOut">
              <a:rPr lang="en-US" smtClean="0"/>
              <a:t>4/19/17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4259D21-DCD6-8F40-8880-89FC331F56C9}"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A752D08-784F-E448-9949-9B01A0B9B22D}" type="datetimeFigureOut">
              <a:rPr lang="en-US" smtClean="0"/>
              <a:t>4/19/17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4259D21-DCD6-8F40-8880-89FC331F56C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752D08-784F-E448-9949-9B01A0B9B22D}" type="datetimeFigureOut">
              <a:rPr lang="en-US" smtClean="0"/>
              <a:t>4/19/17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4259D21-DCD6-8F40-8880-89FC331F56C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Click to edit Master text styles</a:t>
            </a:r>
          </a:p>
        </p:txBody>
      </p:sp>
      <p:sp>
        <p:nvSpPr>
          <p:cNvPr id="5" name="Date Placeholder 4"/>
          <p:cNvSpPr>
            <a:spLocks noGrp="1"/>
          </p:cNvSpPr>
          <p:nvPr>
            <p:ph type="dt" sz="half" idx="10"/>
          </p:nvPr>
        </p:nvSpPr>
        <p:spPr/>
        <p:txBody>
          <a:bodyPr/>
          <a:lstStyle/>
          <a:p>
            <a:fld id="{1A752D08-784F-E448-9949-9B01A0B9B22D}" type="datetimeFigureOut">
              <a:rPr lang="en-US" smtClean="0"/>
              <a:t>4/19/17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59D21-DCD6-8F40-8880-89FC331F56C9}"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Click to edit Master text styles</a:t>
            </a:r>
          </a:p>
        </p:txBody>
      </p:sp>
      <p:sp>
        <p:nvSpPr>
          <p:cNvPr id="5" name="Date Placeholder 4"/>
          <p:cNvSpPr>
            <a:spLocks noGrp="1"/>
          </p:cNvSpPr>
          <p:nvPr>
            <p:ph type="dt" sz="half" idx="10"/>
          </p:nvPr>
        </p:nvSpPr>
        <p:spPr/>
        <p:txBody>
          <a:bodyPr/>
          <a:lstStyle/>
          <a:p>
            <a:fld id="{1A752D08-784F-E448-9949-9B01A0B9B22D}" type="datetimeFigureOut">
              <a:rPr lang="en-US" smtClean="0"/>
              <a:t>4/19/17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59D21-DCD6-8F40-8880-89FC331F56C9}"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752D08-784F-E448-9949-9B01A0B9B22D}" type="datetimeFigureOut">
              <a:rPr lang="en-US" smtClean="0"/>
              <a:t>4/19/17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59D21-DCD6-8F40-8880-89FC331F56C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752D08-784F-E448-9949-9B01A0B9B22D}" type="datetimeFigureOut">
              <a:rPr lang="en-US" smtClean="0"/>
              <a:t>4/19/17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59D21-DCD6-8F40-8880-89FC331F56C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1A752D08-784F-E448-9949-9B01A0B9B22D}" type="datetimeFigureOut">
              <a:rPr lang="en-US" smtClean="0"/>
              <a:t>4/19/17</a:t>
            </a:fld>
            <a:endParaRPr lang="en-US"/>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54259D21-DCD6-8F40-8880-89FC331F56C9}" type="slidenum">
              <a:rPr lang="en-US" smtClean="0"/>
              <a:t>‹#›</a:t>
            </a:fld>
            <a:endParaRPr lang="en-US"/>
          </a:p>
        </p:txBody>
      </p:sp>
    </p:spTree>
    <p:extLst>
      <p:ext uri="{BB962C8B-B14F-4D97-AF65-F5344CB8AC3E}">
        <p14:creationId xmlns:p14="http://schemas.microsoft.com/office/powerpoint/2010/main" val="10553294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jpg"/><Relationship Id="rId5" Type="http://schemas.openxmlformats.org/officeDocument/2006/relationships/chart" Target="../charts/chart2.xml"/><Relationship Id="rId6" Type="http://schemas.openxmlformats.org/officeDocument/2006/relationships/image" Target="../media/image3.jpg"/><Relationship Id="rId7" Type="http://schemas.openxmlformats.org/officeDocument/2006/relationships/image" Target="../media/image4.jpg"/><Relationship Id="rId1" Type="http://schemas.openxmlformats.org/officeDocument/2006/relationships/slideLayout" Target="../slideLayouts/slideLayout1.xml"/><Relationship Id="rId2"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711200" y="391886"/>
            <a:ext cx="38811200" cy="3526972"/>
          </a:xfrm>
          <a:prstGeom prst="roundRect">
            <a:avLst/>
          </a:prstGeom>
          <a:solidFill>
            <a:srgbClr val="0E8DB4"/>
          </a:solidFill>
        </p:spPr>
        <p:style>
          <a:lnRef idx="2">
            <a:schemeClr val="accent1">
              <a:shade val="50000"/>
            </a:schemeClr>
          </a:lnRef>
          <a:fillRef idx="1">
            <a:schemeClr val="accent1"/>
          </a:fillRef>
          <a:effectRef idx="0">
            <a:schemeClr val="accent1"/>
          </a:effectRef>
          <a:fontRef idx="minor">
            <a:schemeClr val="lt1"/>
          </a:fontRef>
        </p:style>
        <p:txBody>
          <a:bodyPr lIns="91440" tIns="0" rIns="91440" rtlCol="0" anchor="ctr"/>
          <a:lstStyle/>
          <a:p>
            <a:pPr algn="ctr"/>
            <a:r>
              <a:rPr lang="en-US" sz="6600" b="1" dirty="0">
                <a:ln w="22225">
                  <a:solidFill>
                    <a:srgbClr val="0E8DB4"/>
                  </a:solidFill>
                  <a:prstDash val="solid"/>
                </a:ln>
                <a:solidFill>
                  <a:srgbClr val="88D8E6"/>
                </a:solidFill>
                <a:latin typeface="Corbel" panose="020B0503020204020204" pitchFamily="34" charset="0"/>
                <a:cs typeface="Gisha" panose="020B0502040204020203" pitchFamily="34" charset="-79"/>
              </a:rPr>
              <a:t>Rates of Sexual Victimization and Perpetration:  The Impact of a Campus Bystander Intervention Program</a:t>
            </a:r>
          </a:p>
          <a:p>
            <a:pPr algn="ctr"/>
            <a:endParaRPr lang="en-US" sz="6600" dirty="0"/>
          </a:p>
        </p:txBody>
      </p:sp>
      <p:graphicFrame>
        <p:nvGraphicFramePr>
          <p:cNvPr id="5" name="Chart 4"/>
          <p:cNvGraphicFramePr/>
          <p:nvPr>
            <p:extLst>
              <p:ext uri="{D42A27DB-BD31-4B8C-83A1-F6EECF244321}">
                <p14:modId xmlns:p14="http://schemas.microsoft.com/office/powerpoint/2010/main" val="3534152258"/>
              </p:ext>
            </p:extLst>
          </p:nvPr>
        </p:nvGraphicFramePr>
        <p:xfrm>
          <a:off x="13798754" y="15809890"/>
          <a:ext cx="12618720" cy="6022811"/>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p:cNvSpPr txBox="1"/>
          <p:nvPr/>
        </p:nvSpPr>
        <p:spPr>
          <a:xfrm flipH="1">
            <a:off x="1306285" y="2270148"/>
            <a:ext cx="37621028" cy="1323439"/>
          </a:xfrm>
          <a:prstGeom prst="rect">
            <a:avLst/>
          </a:prstGeom>
          <a:noFill/>
        </p:spPr>
        <p:txBody>
          <a:bodyPr wrap="square" rtlCol="0">
            <a:spAutoFit/>
          </a:bodyPr>
          <a:lstStyle/>
          <a:p>
            <a:pPr algn="ctr"/>
            <a:r>
              <a:rPr lang="en-US" sz="4000" dirty="0">
                <a:solidFill>
                  <a:schemeClr val="bg1"/>
                </a:solidFill>
              </a:rPr>
              <a:t>Sarah Unruh, Sharyn Potter</a:t>
            </a:r>
            <a:r>
              <a:rPr lang="en-US" sz="4000" dirty="0" smtClean="0">
                <a:solidFill>
                  <a:schemeClr val="bg1"/>
                </a:solidFill>
              </a:rPr>
              <a:t>, Alison Cares (Assumption College), Linda Williams, </a:t>
            </a:r>
            <a:r>
              <a:rPr lang="en-US" sz="4000" dirty="0">
                <a:solidFill>
                  <a:schemeClr val="bg1"/>
                </a:solidFill>
              </a:rPr>
              <a:t>Vicki Banyard, </a:t>
            </a:r>
            <a:r>
              <a:rPr lang="en-US" sz="4000" dirty="0" smtClean="0">
                <a:solidFill>
                  <a:schemeClr val="bg1"/>
                </a:solidFill>
              </a:rPr>
              <a:t>Mary </a:t>
            </a:r>
            <a:r>
              <a:rPr lang="en-US" sz="4000" dirty="0">
                <a:solidFill>
                  <a:schemeClr val="bg1"/>
                </a:solidFill>
              </a:rPr>
              <a:t>M. </a:t>
            </a:r>
            <a:r>
              <a:rPr lang="en-US" sz="4000" dirty="0" smtClean="0">
                <a:solidFill>
                  <a:schemeClr val="bg1"/>
                </a:solidFill>
              </a:rPr>
              <a:t>Moynihan, </a:t>
            </a:r>
            <a:r>
              <a:rPr lang="en-US" sz="4000" dirty="0">
                <a:solidFill>
                  <a:schemeClr val="bg1"/>
                </a:solidFill>
              </a:rPr>
              <a:t>and Jane G. Stapleton</a:t>
            </a:r>
          </a:p>
          <a:p>
            <a:pPr algn="ctr"/>
            <a:r>
              <a:rPr lang="en-US" sz="4000" dirty="0">
                <a:solidFill>
                  <a:schemeClr val="bg1"/>
                </a:solidFill>
              </a:rPr>
              <a:t>Department of Sociology, University of New Hampshire</a:t>
            </a:r>
          </a:p>
        </p:txBody>
      </p:sp>
      <p:sp>
        <p:nvSpPr>
          <p:cNvPr id="11" name="TextBox 10"/>
          <p:cNvSpPr txBox="1"/>
          <p:nvPr/>
        </p:nvSpPr>
        <p:spPr>
          <a:xfrm>
            <a:off x="699618" y="7361830"/>
            <a:ext cx="12618720" cy="9941183"/>
          </a:xfrm>
          <a:prstGeom prst="rect">
            <a:avLst/>
          </a:prstGeom>
          <a:noFill/>
        </p:spPr>
        <p:txBody>
          <a:bodyPr wrap="square" rtlCol="0">
            <a:spAutoFit/>
          </a:bodyPr>
          <a:lstStyle/>
          <a:p>
            <a:pPr fontAlgn="base"/>
            <a:r>
              <a:rPr lang="en-US" sz="4000" dirty="0"/>
              <a:t>An estimated one in four college women will be the victim of </a:t>
            </a:r>
            <a:r>
              <a:rPr lang="en-US" sz="4000" dirty="0" smtClean="0"/>
              <a:t>an attempted </a:t>
            </a:r>
            <a:r>
              <a:rPr lang="en-US" sz="4000" dirty="0" smtClean="0"/>
              <a:t>or </a:t>
            </a:r>
            <a:r>
              <a:rPr lang="en-US" sz="4000" dirty="0" smtClean="0"/>
              <a:t>completed incidence </a:t>
            </a:r>
            <a:r>
              <a:rPr lang="en-US" sz="4000" dirty="0"/>
              <a:t>of sexual assault during their five years in college (Krebs et al, 2007 and 2016). These rates have remained the same since the first prevalence study administered by Mary Koss in 1982 (Koss and Oros, 1982). In recent years, there has been a shift towards engaging the broader community and emphasizing the importance of bystander intervention rather than the historic dichotomy of victims and perpetrators. This emphasis has resulted in the creation of the Bringing in the Bystander® In-Person Prevention Program and the Know Your Power® Bystander Social Marketing Campaign. The present study examined the impact of these two prevention strategies on the rates of sexual victimization and perpetration at a mid-size public institution in the Northeast. </a:t>
            </a:r>
          </a:p>
        </p:txBody>
      </p:sp>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l="4992"/>
          <a:stretch/>
        </p:blipFill>
        <p:spPr>
          <a:xfrm>
            <a:off x="711200" y="3671895"/>
            <a:ext cx="7422035" cy="2590800"/>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00700" y="4241738"/>
            <a:ext cx="8521700" cy="1371600"/>
          </a:xfrm>
          <a:prstGeom prst="rect">
            <a:avLst/>
          </a:prstGeom>
        </p:spPr>
      </p:pic>
      <p:sp>
        <p:nvSpPr>
          <p:cNvPr id="14" name="Rounded Rectangle 13"/>
          <p:cNvSpPr/>
          <p:nvPr/>
        </p:nvSpPr>
        <p:spPr>
          <a:xfrm>
            <a:off x="711200" y="5943600"/>
            <a:ext cx="12618720" cy="1088572"/>
          </a:xfrm>
          <a:prstGeom prst="roundRect">
            <a:avLst/>
          </a:prstGeom>
          <a:solidFill>
            <a:srgbClr val="6BD6C6"/>
          </a:solidFill>
          <a:ln>
            <a:solidFill>
              <a:srgbClr val="0E8DB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latin typeface="Corbel" panose="020B0503020204020204" pitchFamily="34" charset="0"/>
              </a:rPr>
              <a:t>Introduction</a:t>
            </a:r>
          </a:p>
        </p:txBody>
      </p:sp>
      <p:sp>
        <p:nvSpPr>
          <p:cNvPr id="16" name="Rounded Rectangle 15"/>
          <p:cNvSpPr/>
          <p:nvPr/>
        </p:nvSpPr>
        <p:spPr>
          <a:xfrm>
            <a:off x="711200" y="19149373"/>
            <a:ext cx="12618720" cy="1088572"/>
          </a:xfrm>
          <a:prstGeom prst="roundRect">
            <a:avLst/>
          </a:prstGeom>
          <a:solidFill>
            <a:srgbClr val="6BD6C6"/>
          </a:solidFill>
          <a:ln>
            <a:solidFill>
              <a:srgbClr val="0E8DB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latin typeface="Corbel" panose="020B0503020204020204" pitchFamily="34" charset="0"/>
              </a:rPr>
              <a:t>Methods</a:t>
            </a:r>
          </a:p>
        </p:txBody>
      </p:sp>
      <p:sp>
        <p:nvSpPr>
          <p:cNvPr id="18" name="TextBox 17"/>
          <p:cNvSpPr txBox="1"/>
          <p:nvPr/>
        </p:nvSpPr>
        <p:spPr>
          <a:xfrm>
            <a:off x="711200" y="20466746"/>
            <a:ext cx="12618720" cy="11172289"/>
          </a:xfrm>
          <a:prstGeom prst="rect">
            <a:avLst/>
          </a:prstGeom>
          <a:noFill/>
        </p:spPr>
        <p:txBody>
          <a:bodyPr wrap="square" rtlCol="0">
            <a:spAutoFit/>
          </a:bodyPr>
          <a:lstStyle/>
          <a:p>
            <a:r>
              <a:rPr lang="en-US" sz="4000" dirty="0"/>
              <a:t>The researchers were awarded a grant from the Centers for Disease Control and Prevention to study the administration and evaluation of a bystander sexual and relationship violence in-person prevention program and a social marketing campaign. In 2008, prior to the dissemination of the prevention strategies, the researchers conducted a baseline study of student attitudes towards sexual and relationship violence and students’ experiences as victims and perpetrators of this type of violence. Undergraduate students were recruited to participate in the Bringing in the Bystander® </a:t>
            </a:r>
            <a:r>
              <a:rPr lang="en-US" sz="4000" dirty="0" smtClean="0"/>
              <a:t>In-Person </a:t>
            </a:r>
            <a:r>
              <a:rPr lang="en-US" sz="4000" dirty="0"/>
              <a:t>P</a:t>
            </a:r>
            <a:r>
              <a:rPr lang="en-US" sz="4000" dirty="0" smtClean="0"/>
              <a:t>revention </a:t>
            </a:r>
            <a:r>
              <a:rPr lang="en-US" sz="4000" dirty="0"/>
              <a:t>P</a:t>
            </a:r>
            <a:r>
              <a:rPr lang="en-US" sz="4000" dirty="0" smtClean="0"/>
              <a:t>rogram </a:t>
            </a:r>
            <a:r>
              <a:rPr lang="en-US" sz="4000" dirty="0"/>
              <a:t>and for two consecutive years the Know Your Power® Bystander Social Marketing Campaign was strategically </a:t>
            </a:r>
            <a:r>
              <a:rPr lang="en-US" sz="4000" dirty="0" smtClean="0"/>
              <a:t>circulated </a:t>
            </a:r>
            <a:r>
              <a:rPr lang="en-US" sz="4000" dirty="0"/>
              <a:t>for a six-week period on the campus. In 2010, following the culmination of the administered prevention strategies, a posttest was </a:t>
            </a:r>
            <a:r>
              <a:rPr lang="en-US" sz="4000" dirty="0" smtClean="0"/>
              <a:t>conducted</a:t>
            </a:r>
            <a:r>
              <a:rPr lang="en-US" sz="4000" dirty="0" smtClean="0"/>
              <a:t> </a:t>
            </a:r>
            <a:r>
              <a:rPr lang="en-US" sz="4000" dirty="0"/>
              <a:t>to determine if the presence of these campus-wide prevention strategies impacted victimization and perpetration rates. </a:t>
            </a:r>
          </a:p>
        </p:txBody>
      </p:sp>
      <p:graphicFrame>
        <p:nvGraphicFramePr>
          <p:cNvPr id="20" name="Chart 19"/>
          <p:cNvGraphicFramePr/>
          <p:nvPr>
            <p:extLst>
              <p:ext uri="{D42A27DB-BD31-4B8C-83A1-F6EECF244321}">
                <p14:modId xmlns:p14="http://schemas.microsoft.com/office/powerpoint/2010/main" val="2415181017"/>
              </p:ext>
            </p:extLst>
          </p:nvPr>
        </p:nvGraphicFramePr>
        <p:xfrm>
          <a:off x="13798754" y="21929024"/>
          <a:ext cx="12618720" cy="6413288"/>
        </p:xfrm>
        <a:graphic>
          <a:graphicData uri="http://schemas.openxmlformats.org/drawingml/2006/chart">
            <c:chart xmlns:c="http://schemas.openxmlformats.org/drawingml/2006/chart" xmlns:r="http://schemas.openxmlformats.org/officeDocument/2006/relationships" r:id="rId5"/>
          </a:graphicData>
        </a:graphic>
      </p:graphicFrame>
      <p:sp>
        <p:nvSpPr>
          <p:cNvPr id="22" name="Rounded Rectangle 21"/>
          <p:cNvSpPr/>
          <p:nvPr/>
        </p:nvSpPr>
        <p:spPr>
          <a:xfrm>
            <a:off x="13798754" y="14488556"/>
            <a:ext cx="12618720" cy="1088572"/>
          </a:xfrm>
          <a:prstGeom prst="roundRect">
            <a:avLst/>
          </a:prstGeom>
          <a:solidFill>
            <a:srgbClr val="6BD6C6"/>
          </a:solidFill>
          <a:ln>
            <a:solidFill>
              <a:srgbClr val="0E8DB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latin typeface="Corbel" panose="020B0503020204020204" pitchFamily="34" charset="0"/>
              </a:rPr>
              <a:t>Results</a:t>
            </a:r>
          </a:p>
        </p:txBody>
      </p:sp>
      <p:sp>
        <p:nvSpPr>
          <p:cNvPr id="23" name="TextBox 22"/>
          <p:cNvSpPr txBox="1"/>
          <p:nvPr/>
        </p:nvSpPr>
        <p:spPr>
          <a:xfrm>
            <a:off x="13798754" y="28438635"/>
            <a:ext cx="12618720" cy="3170099"/>
          </a:xfrm>
          <a:prstGeom prst="rect">
            <a:avLst/>
          </a:prstGeom>
          <a:noFill/>
        </p:spPr>
        <p:txBody>
          <a:bodyPr wrap="square" rtlCol="0">
            <a:spAutoFit/>
          </a:bodyPr>
          <a:lstStyle/>
          <a:p>
            <a:r>
              <a:rPr lang="en-US" sz="4000" dirty="0"/>
              <a:t>While the percentages for acts of female victimization declined in each of the five categories, this decrease was not statistically significant. Male perpetration was slightly reduced in all but one category, attempted coercion, though no </a:t>
            </a:r>
            <a:r>
              <a:rPr lang="en-US" sz="4000" dirty="0" smtClean="0"/>
              <a:t>significant </a:t>
            </a:r>
            <a:r>
              <a:rPr lang="en-US" sz="4000" dirty="0"/>
              <a:t>decline was </a:t>
            </a:r>
            <a:r>
              <a:rPr lang="en-US" sz="4000" dirty="0" smtClean="0"/>
              <a:t>noted in the preliminary analysis.</a:t>
            </a:r>
            <a:endParaRPr lang="en-US" sz="4000" dirty="0"/>
          </a:p>
        </p:txBody>
      </p:sp>
      <p:sp>
        <p:nvSpPr>
          <p:cNvPr id="24" name="Rounded Rectangle 23"/>
          <p:cNvSpPr/>
          <p:nvPr/>
        </p:nvSpPr>
        <p:spPr>
          <a:xfrm>
            <a:off x="26903680" y="5936218"/>
            <a:ext cx="12618720" cy="1088572"/>
          </a:xfrm>
          <a:prstGeom prst="roundRect">
            <a:avLst/>
          </a:prstGeom>
          <a:solidFill>
            <a:srgbClr val="6BD6C6"/>
          </a:solidFill>
          <a:ln>
            <a:solidFill>
              <a:srgbClr val="0E8DB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latin typeface="Corbel" panose="020B0503020204020204" pitchFamily="34" charset="0"/>
              </a:rPr>
              <a:t>Conclusion</a:t>
            </a:r>
          </a:p>
        </p:txBody>
      </p:sp>
      <p:sp>
        <p:nvSpPr>
          <p:cNvPr id="26" name="TextBox 25"/>
          <p:cNvSpPr txBox="1"/>
          <p:nvPr/>
        </p:nvSpPr>
        <p:spPr>
          <a:xfrm>
            <a:off x="26903680" y="24220257"/>
            <a:ext cx="5207836" cy="769441"/>
          </a:xfrm>
          <a:prstGeom prst="rect">
            <a:avLst/>
          </a:prstGeom>
          <a:noFill/>
        </p:spPr>
        <p:txBody>
          <a:bodyPr wrap="none" rtlCol="0">
            <a:spAutoFit/>
          </a:bodyPr>
          <a:lstStyle/>
          <a:p>
            <a:r>
              <a:rPr lang="en-US" sz="4400" dirty="0"/>
              <a:t>ACKNOWLEDGMENTS</a:t>
            </a:r>
          </a:p>
        </p:txBody>
      </p:sp>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62958" y="17221095"/>
            <a:ext cx="4286250" cy="1295400"/>
          </a:xfrm>
          <a:prstGeom prst="rect">
            <a:avLst/>
          </a:prstGeom>
        </p:spPr>
      </p:pic>
      <p:sp>
        <p:nvSpPr>
          <p:cNvPr id="2" name="TextBox 1"/>
          <p:cNvSpPr txBox="1"/>
          <p:nvPr/>
        </p:nvSpPr>
        <p:spPr>
          <a:xfrm>
            <a:off x="26886308" y="24952663"/>
            <a:ext cx="12618720" cy="2677656"/>
          </a:xfrm>
          <a:prstGeom prst="rect">
            <a:avLst/>
          </a:prstGeom>
          <a:noFill/>
        </p:spPr>
        <p:txBody>
          <a:bodyPr wrap="square" rtlCol="0">
            <a:spAutoFit/>
          </a:bodyPr>
          <a:lstStyle/>
          <a:p>
            <a:r>
              <a:rPr lang="en-US" sz="2800" dirty="0"/>
              <a:t>Acknowledgements go to: Mary Frederick, Robert Eckstein, Angela Borges for their contributions to this project and to Rebecca Warner for her work as a statistical consultant. Preparation of this analysis was supported by the Centers for Disease Control and Prevention by grant number 5 R01 CE001388-02 (PI: </a:t>
            </a:r>
            <a:r>
              <a:rPr lang="en-US" sz="2800" dirty="0" err="1"/>
              <a:t>Banyard</a:t>
            </a:r>
            <a:r>
              <a:rPr lang="en-US" sz="2800" dirty="0"/>
              <a:t>). The content is solely the responsibility of the authors and does not necessarily represent the official views of the Centers for Disease Control and Prevention.</a:t>
            </a:r>
            <a:endParaRPr lang="en-US" sz="3600" dirty="0"/>
          </a:p>
        </p:txBody>
      </p:sp>
      <p:sp>
        <p:nvSpPr>
          <p:cNvPr id="3" name="TextBox 2"/>
          <p:cNvSpPr txBox="1"/>
          <p:nvPr/>
        </p:nvSpPr>
        <p:spPr>
          <a:xfrm>
            <a:off x="13801649" y="7392377"/>
            <a:ext cx="12618720" cy="6863417"/>
          </a:xfrm>
          <a:prstGeom prst="rect">
            <a:avLst/>
          </a:prstGeom>
          <a:noFill/>
        </p:spPr>
        <p:txBody>
          <a:bodyPr wrap="square" rtlCol="0">
            <a:spAutoFit/>
          </a:bodyPr>
          <a:lstStyle/>
          <a:p>
            <a:pPr fontAlgn="base"/>
            <a:r>
              <a:rPr lang="en-US" sz="4000" dirty="0"/>
              <a:t>We compared the demographics from the 2008 and 2010 samples including participant age, race, and gender. There were minor differences in the categories of race and age. A larger discrepancy was apparent in the gender distribution of the study participants. In 2008, male participants comprised 42.9% of the sample, whereas in 2010 the male participants made up only 33.4% of the sample. Finally, each sample year was compared </a:t>
            </a:r>
            <a:r>
              <a:rPr lang="en-US" sz="4000" dirty="0" smtClean="0"/>
              <a:t>with </a:t>
            </a:r>
            <a:r>
              <a:rPr lang="en-US" sz="4000" dirty="0"/>
              <a:t>demographic data provided by the institution. There were minimal differences between race and age. However, there were </a:t>
            </a:r>
            <a:r>
              <a:rPr lang="en-US" sz="4000" dirty="0" smtClean="0"/>
              <a:t>proportionately fewer male </a:t>
            </a:r>
            <a:r>
              <a:rPr lang="en-US" sz="4000" dirty="0"/>
              <a:t>participants </a:t>
            </a:r>
            <a:r>
              <a:rPr lang="en-US" sz="4000" dirty="0" smtClean="0"/>
              <a:t>in the sample than in the population.</a:t>
            </a:r>
            <a:endParaRPr lang="en-US" sz="4000" dirty="0"/>
          </a:p>
        </p:txBody>
      </p:sp>
      <p:sp>
        <p:nvSpPr>
          <p:cNvPr id="25" name="Rounded Rectangle 24"/>
          <p:cNvSpPr/>
          <p:nvPr/>
        </p:nvSpPr>
        <p:spPr>
          <a:xfrm>
            <a:off x="13807439" y="5936218"/>
            <a:ext cx="12618720" cy="1088572"/>
          </a:xfrm>
          <a:prstGeom prst="roundRect">
            <a:avLst/>
          </a:prstGeom>
          <a:solidFill>
            <a:srgbClr val="6BD6C6"/>
          </a:solidFill>
          <a:ln>
            <a:solidFill>
              <a:srgbClr val="0E8DB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latin typeface="Corbel" panose="020B0503020204020204" pitchFamily="34" charset="0"/>
              </a:rPr>
              <a:t>Demographics</a:t>
            </a:r>
          </a:p>
        </p:txBody>
      </p:sp>
      <p:sp>
        <p:nvSpPr>
          <p:cNvPr id="6" name="TextBox 5"/>
          <p:cNvSpPr txBox="1"/>
          <p:nvPr/>
        </p:nvSpPr>
        <p:spPr>
          <a:xfrm>
            <a:off x="26903680" y="28530492"/>
            <a:ext cx="12618720" cy="3108543"/>
          </a:xfrm>
          <a:prstGeom prst="rect">
            <a:avLst/>
          </a:prstGeom>
          <a:noFill/>
        </p:spPr>
        <p:txBody>
          <a:bodyPr wrap="square" rtlCol="0">
            <a:spAutoFit/>
          </a:bodyPr>
          <a:lstStyle/>
          <a:p>
            <a:r>
              <a:rPr lang="en-US" sz="2800" dirty="0"/>
              <a:t>Koss, M.P., &amp; Oros, C.J. (1982). “Sexual Experiences Survey: A Research Instrument </a:t>
            </a:r>
          </a:p>
          <a:p>
            <a:r>
              <a:rPr lang="en-US" sz="2800" dirty="0"/>
              <a:t>     Investigating Sexual Aggression and Victimization.” </a:t>
            </a:r>
            <a:r>
              <a:rPr lang="en-US" sz="2800" i="1" dirty="0"/>
              <a:t>Journal of Consulting and Clinic </a:t>
            </a:r>
          </a:p>
          <a:p>
            <a:r>
              <a:rPr lang="en-US" sz="2800" i="1" dirty="0"/>
              <a:t>     Psychology, 50</a:t>
            </a:r>
            <a:r>
              <a:rPr lang="en-US" sz="2800" dirty="0"/>
              <a:t>, 455-457.</a:t>
            </a:r>
          </a:p>
          <a:p>
            <a:r>
              <a:rPr lang="en-US" sz="2800" dirty="0"/>
              <a:t>Krebs CP, Lindquist CH, Warner T, Fisher BS, Martin S. </a:t>
            </a:r>
            <a:r>
              <a:rPr lang="en-US" sz="2800" i="1" dirty="0"/>
              <a:t>Campus Sexual Assault (CSA) </a:t>
            </a:r>
          </a:p>
          <a:p>
            <a:r>
              <a:rPr lang="en-US" sz="2800" i="1" dirty="0"/>
              <a:t>     Study</a:t>
            </a:r>
            <a:r>
              <a:rPr lang="en-US" sz="2800" dirty="0"/>
              <a:t>. Washington, D.C.; 2007.</a:t>
            </a:r>
          </a:p>
          <a:p>
            <a:r>
              <a:rPr lang="en-US" sz="2800" dirty="0"/>
              <a:t>Krebs CP, Lindquist C, </a:t>
            </a:r>
            <a:r>
              <a:rPr lang="en-US" sz="2800" dirty="0" err="1"/>
              <a:t>Berzofsky</a:t>
            </a:r>
            <a:r>
              <a:rPr lang="en-US" sz="2800" dirty="0"/>
              <a:t> M, et al. </a:t>
            </a:r>
            <a:r>
              <a:rPr lang="en-US" sz="2800" i="1" dirty="0"/>
              <a:t>Campus Climate Survey Validation Study Final </a:t>
            </a:r>
          </a:p>
          <a:p>
            <a:r>
              <a:rPr lang="en-US" sz="2800" i="1" dirty="0"/>
              <a:t>     Technical Report</a:t>
            </a:r>
            <a:r>
              <a:rPr lang="en-US" sz="2800" dirty="0"/>
              <a:t>. Washington, D.C.; 2016.</a:t>
            </a:r>
          </a:p>
        </p:txBody>
      </p:sp>
      <p:sp>
        <p:nvSpPr>
          <p:cNvPr id="7" name="TextBox 6"/>
          <p:cNvSpPr txBox="1"/>
          <p:nvPr/>
        </p:nvSpPr>
        <p:spPr>
          <a:xfrm>
            <a:off x="26903680" y="27759687"/>
            <a:ext cx="3079433" cy="769441"/>
          </a:xfrm>
          <a:prstGeom prst="rect">
            <a:avLst/>
          </a:prstGeom>
          <a:noFill/>
        </p:spPr>
        <p:txBody>
          <a:bodyPr wrap="none" rtlCol="0">
            <a:spAutoFit/>
          </a:bodyPr>
          <a:lstStyle/>
          <a:p>
            <a:r>
              <a:rPr lang="en-US" sz="4400" dirty="0"/>
              <a:t>REFERENCES</a:t>
            </a:r>
          </a:p>
        </p:txBody>
      </p:sp>
      <p:sp>
        <p:nvSpPr>
          <p:cNvPr id="9" name="TextBox 8"/>
          <p:cNvSpPr txBox="1"/>
          <p:nvPr/>
        </p:nvSpPr>
        <p:spPr>
          <a:xfrm>
            <a:off x="26903680" y="7387645"/>
            <a:ext cx="12618720" cy="11172289"/>
          </a:xfrm>
          <a:prstGeom prst="rect">
            <a:avLst/>
          </a:prstGeom>
          <a:noFill/>
        </p:spPr>
        <p:txBody>
          <a:bodyPr wrap="square" rtlCol="0">
            <a:spAutoFit/>
          </a:bodyPr>
          <a:lstStyle/>
          <a:p>
            <a:r>
              <a:rPr lang="en-US" sz="4000" dirty="0"/>
              <a:t>Using the </a:t>
            </a:r>
            <a:r>
              <a:rPr lang="en-US" sz="4000" dirty="0" smtClean="0"/>
              <a:t>Sexual Experiences Survey (Koss and Oros, 1982), </a:t>
            </a:r>
            <a:r>
              <a:rPr lang="en-US" sz="4000" dirty="0"/>
              <a:t>rates of sexual victimization and perpetration were measured for a total of 5023 students at a mid-size public university in years 2008 (n = 2937) and 2010 (n = 2077). During this time span, the Bringing in the Bystander® </a:t>
            </a:r>
            <a:r>
              <a:rPr lang="en-US" sz="4000" dirty="0" smtClean="0"/>
              <a:t>Program </a:t>
            </a:r>
            <a:r>
              <a:rPr lang="en-US" sz="4000" dirty="0"/>
              <a:t>was administered to less than 1% of the student population and the Know Your Power® </a:t>
            </a:r>
            <a:r>
              <a:rPr lang="en-US" sz="4000" dirty="0" smtClean="0"/>
              <a:t>Campaign </a:t>
            </a:r>
            <a:r>
              <a:rPr lang="en-US" sz="4000" dirty="0"/>
              <a:t>was administered </a:t>
            </a:r>
            <a:r>
              <a:rPr lang="en-US" sz="4000" dirty="0" smtClean="0"/>
              <a:t>campus-wide </a:t>
            </a:r>
            <a:r>
              <a:rPr lang="en-US" sz="4000" dirty="0"/>
              <a:t>for two consecutive years for a six-week period. While there was a decrease in self-reported victimization rates when comparing 2008 and 2010 data, this decrease was not significant. Though reported perpetration rates remained essentially the same, the decrease in victimization rates shows that the efforts were promising. Future comprehensive prevention efforts need to include a larger percentage of the campus population. As campuses continue </a:t>
            </a:r>
            <a:r>
              <a:rPr lang="en-US" sz="4000" dirty="0" smtClean="0"/>
              <a:t>work to </a:t>
            </a:r>
            <a:r>
              <a:rPr lang="en-US" sz="4000" dirty="0"/>
              <a:t>reduce sexual violence victimization and </a:t>
            </a:r>
            <a:r>
              <a:rPr lang="en-US" sz="4000" dirty="0" smtClean="0"/>
              <a:t>perpetration, these </a:t>
            </a:r>
            <a:r>
              <a:rPr lang="en-US" sz="4000" dirty="0"/>
              <a:t>results indicate the need for further investigation.</a:t>
            </a:r>
          </a:p>
        </p:txBody>
      </p:sp>
      <p:pic>
        <p:nvPicPr>
          <p:cNvPr id="10" name="Picture 9"/>
          <p:cNvPicPr>
            <a:picLocks noChangeAspect="1"/>
          </p:cNvPicPr>
          <p:nvPr/>
        </p:nvPicPr>
        <p:blipFill>
          <a:blip r:embed="rId7"/>
          <a:stretch>
            <a:fillRect/>
          </a:stretch>
        </p:blipFill>
        <p:spPr>
          <a:xfrm>
            <a:off x="29879290" y="19127305"/>
            <a:ext cx="6667500" cy="4352925"/>
          </a:xfrm>
          <a:prstGeom prst="rect">
            <a:avLst/>
          </a:prstGeom>
        </p:spPr>
      </p:pic>
    </p:spTree>
    <p:extLst>
      <p:ext uri="{BB962C8B-B14F-4D97-AF65-F5344CB8AC3E}">
        <p14:creationId xmlns:p14="http://schemas.microsoft.com/office/powerpoint/2010/main" val="36740114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2505</TotalTime>
  <Words>819</Words>
  <Application>Microsoft Macintosh PowerPoint</Application>
  <PresentationFormat>Custom</PresentationFormat>
  <Paragraphs>25</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Calibri</vt:lpstr>
      <vt:lpstr>Calibri Light</vt:lpstr>
      <vt:lpstr>Corbel</vt:lpstr>
      <vt:lpstr>Gisha</vt:lpstr>
      <vt:lpstr>Arial</vt:lpstr>
      <vt:lpstr>Office Theme</vt:lpstr>
      <vt:lpstr>PowerPoint Presentation</vt:lpstr>
    </vt:vector>
  </TitlesOfParts>
  <Company/>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E Unruh</dc:creator>
  <cp:lastModifiedBy>Sarah E Unruh</cp:lastModifiedBy>
  <cp:revision>58</cp:revision>
  <dcterms:created xsi:type="dcterms:W3CDTF">2017-04-17T14:58:53Z</dcterms:created>
  <dcterms:modified xsi:type="dcterms:W3CDTF">2017-04-19T22:30:57Z</dcterms:modified>
</cp:coreProperties>
</file>