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3"/>
  </p:notesMasterIdLst>
  <p:handoutMasterIdLst>
    <p:handoutMasterId r:id="rId4"/>
  </p:handoutMasterIdLst>
  <p:sldIdLst>
    <p:sldId id="257" r:id="rId2"/>
  </p:sldIdLst>
  <p:sldSz cx="43891200" cy="32918400"/>
  <p:notesSz cx="7010400" cy="9296400"/>
  <p:defaultTextStyle>
    <a:defPPr>
      <a:defRPr lang="en-US"/>
    </a:defPPr>
    <a:lvl1pPr algn="l" rtl="0" fontAlgn="base">
      <a:spcBef>
        <a:spcPct val="0"/>
      </a:spcBef>
      <a:spcAft>
        <a:spcPct val="0"/>
      </a:spcAft>
      <a:defRPr kern="1200">
        <a:solidFill>
          <a:schemeClr val="tx1"/>
        </a:solidFill>
        <a:latin typeface="Arial" charset="0"/>
        <a:ea typeface="+mn-ea"/>
        <a:cs typeface="+mn-cs"/>
      </a:defRPr>
    </a:lvl1pPr>
    <a:lvl2pPr marL="2193925" indent="-1736725" algn="l" rtl="0" fontAlgn="base">
      <a:spcBef>
        <a:spcPct val="0"/>
      </a:spcBef>
      <a:spcAft>
        <a:spcPct val="0"/>
      </a:spcAft>
      <a:defRPr kern="1200">
        <a:solidFill>
          <a:schemeClr val="tx1"/>
        </a:solidFill>
        <a:latin typeface="Arial" charset="0"/>
        <a:ea typeface="+mn-ea"/>
        <a:cs typeface="+mn-cs"/>
      </a:defRPr>
    </a:lvl2pPr>
    <a:lvl3pPr marL="4387850" indent="-3473450" algn="l" rtl="0" fontAlgn="base">
      <a:spcBef>
        <a:spcPct val="0"/>
      </a:spcBef>
      <a:spcAft>
        <a:spcPct val="0"/>
      </a:spcAft>
      <a:defRPr kern="1200">
        <a:solidFill>
          <a:schemeClr val="tx1"/>
        </a:solidFill>
        <a:latin typeface="Arial" charset="0"/>
        <a:ea typeface="+mn-ea"/>
        <a:cs typeface="+mn-cs"/>
      </a:defRPr>
    </a:lvl3pPr>
    <a:lvl4pPr marL="6583363" indent="-5211763" algn="l" rtl="0" fontAlgn="base">
      <a:spcBef>
        <a:spcPct val="0"/>
      </a:spcBef>
      <a:spcAft>
        <a:spcPct val="0"/>
      </a:spcAft>
      <a:defRPr kern="1200">
        <a:solidFill>
          <a:schemeClr val="tx1"/>
        </a:solidFill>
        <a:latin typeface="Arial" charset="0"/>
        <a:ea typeface="+mn-ea"/>
        <a:cs typeface="+mn-cs"/>
      </a:defRPr>
    </a:lvl4pPr>
    <a:lvl5pPr marL="8777288" indent="-6948488"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extLst>
    <p:ext uri="{EFAFB233-063F-42B5-8137-9DF3F51BA10A}">
      <p15:sldGuideLst xmlns:p15="http://schemas.microsoft.com/office/powerpoint/2012/main" xmlns="">
        <p15:guide id="1" orient="horz" pos="10368">
          <p15:clr>
            <a:srgbClr val="A4A3A4"/>
          </p15:clr>
        </p15:guide>
        <p15:guide id="2" pos="13824">
          <p15:clr>
            <a:srgbClr val="A4A3A4"/>
          </p15:clr>
        </p15:guide>
        <p15:guide id="3" orient="horz" pos="3802">
          <p15:clr>
            <a:srgbClr val="A4A3A4"/>
          </p15:clr>
        </p15:guide>
        <p15:guide id="4" pos="7020">
          <p15:clr>
            <a:srgbClr val="A4A3A4"/>
          </p15:clr>
        </p15:guide>
        <p15:guide id="5" pos="20628">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Administrator" initials="" lastIdx="2" clrIdx="0"/>
  <p:cmAuthor id="1" name="BoRin Kim" initials="BK" lastIdx="4" clrIdx="1">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60033"/>
    <a:srgbClr val="FF33CC"/>
    <a:srgbClr val="003E78"/>
    <a:srgbClr val="000000"/>
    <a:srgbClr val="977F43"/>
    <a:srgbClr val="DDDDDD"/>
    <a:srgbClr val="BCA964"/>
    <a:srgbClr val="C0AA72"/>
    <a:srgbClr val="D8CAA8"/>
    <a:srgbClr val="A2884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616DA210-FB5B-4158-B5E0-FEB733F419BA}" styleName="Light Style 3">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band1H>
      <a:tcStyle>
        <a:tcBdr/>
        <a:fill>
          <a:solidFill>
            <a:schemeClr val="tx1">
              <a:alpha val="20000"/>
            </a:schemeClr>
          </a:solidFill>
        </a:fill>
      </a:tcStyle>
    </a:band1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50800" cmpd="dbl">
              <a:solidFill>
                <a:schemeClr val="tx1"/>
              </a:solidFill>
            </a:ln>
          </a:top>
        </a:tcBdr>
        <a:fill>
          <a:noFill/>
        </a:fill>
      </a:tcStyle>
    </a:lastRow>
    <a:firstRow>
      <a:tcTxStyle b="on"/>
      <a:tcStyle>
        <a:tcBdr>
          <a:bottom>
            <a:ln w="25400" cmpd="sng">
              <a:solidFill>
                <a:schemeClr val="tx1"/>
              </a:solidFill>
            </a:ln>
          </a:bottom>
        </a:tcBdr>
        <a:fill>
          <a:noFill/>
        </a:fill>
      </a:tcStyle>
    </a:firstRow>
  </a:tblStyle>
  <a:tblStyle styleId="{D7AC3CCA-C797-4891-BE02-D94E43425B78}" styleName="Medium Style 4">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w="12700" cmpd="sng">
              <a:solidFill>
                <a:schemeClr val="dk1"/>
              </a:solid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25400" cmpd="sng">
              <a:solidFill>
                <a:schemeClr val="dk1"/>
              </a:solidFill>
            </a:ln>
          </a:top>
        </a:tcBdr>
        <a:fill>
          <a:solidFill>
            <a:schemeClr val="dk1">
              <a:tint val="20000"/>
            </a:schemeClr>
          </a:solidFill>
        </a:fill>
      </a:tcStyle>
    </a:lastRow>
    <a:firstRow>
      <a:tcTxStyle b="on"/>
      <a:tcStyle>
        <a:tcBdr/>
        <a:fill>
          <a:solidFill>
            <a:schemeClr val="dk1">
              <a:tint val="20000"/>
            </a:schemeClr>
          </a:solidFill>
        </a:fill>
      </a:tcStyle>
    </a:firstRow>
  </a:tblStyle>
  <a:tblStyle styleId="{69CF1AB2-1976-4502-BF36-3FF5EA218861}" styleName="Medium Style 4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25400" cmpd="sng">
              <a:solidFill>
                <a:schemeClr val="accent1"/>
              </a:solidFill>
            </a:ln>
          </a:top>
        </a:tcBdr>
        <a:fill>
          <a:solidFill>
            <a:schemeClr val="accent1">
              <a:tint val="20000"/>
            </a:schemeClr>
          </a:solidFill>
        </a:fill>
      </a:tcStyle>
    </a:lastRow>
    <a:firstRow>
      <a:tcTxStyle b="on"/>
      <a:tcStyle>
        <a:tcBdr/>
        <a:fill>
          <a:solidFill>
            <a:schemeClr val="accent1">
              <a:tint val="20000"/>
            </a:schemeClr>
          </a:solidFill>
        </a:fill>
      </a:tcStyle>
    </a:firstRow>
  </a:tblStyle>
  <a:tblStyle styleId="{8EC20E35-A176-4012-BC5E-935CFFF8708E}" styleName="보통 스타일 3">
    <a:wholeTbl>
      <a:tcTxStyle>
        <a:fontRef idx="minor"/>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dk1"/>
          </a:solidFill>
        </a:fill>
      </a:tcStyle>
    </a:lastCol>
    <a:firstCol>
      <a:tcTxStyle b="on">
        <a:fontRef idx="minor">
          <a:scrgbClr r="0" g="0" b="0"/>
        </a:fontRef>
        <a:schemeClr val="lt1"/>
      </a:tcTxStyle>
      <a:tcStyle>
        <a:tcBdr/>
        <a:fill>
          <a:solidFill>
            <a:schemeClr val="dk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dk1"/>
          </a:solidFill>
        </a:fill>
      </a:tcStyle>
    </a:firstRow>
  </a:tblStyle>
  <a:tblStyle styleId="{9D7B26C5-4107-4FEC-AEDC-1716B250A1EF}" styleName="밝은 스타일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620" autoAdjust="0"/>
    <p:restoredTop sz="99071" autoAdjust="0"/>
  </p:normalViewPr>
  <p:slideViewPr>
    <p:cSldViewPr>
      <p:cViewPr>
        <p:scale>
          <a:sx n="20" d="100"/>
          <a:sy n="20" d="100"/>
        </p:scale>
        <p:origin x="-1086" y="-522"/>
      </p:cViewPr>
      <p:guideLst>
        <p:guide orient="horz" pos="10368"/>
        <p:guide orient="horz" pos="3802"/>
        <p:guide pos="13824"/>
        <p:guide pos="7020"/>
        <p:guide pos="20628"/>
      </p:guideLst>
    </p:cSldViewPr>
  </p:slideViewPr>
  <p:notesTextViewPr>
    <p:cViewPr>
      <p:scale>
        <a:sx n="100" d="100"/>
        <a:sy n="100" d="100"/>
      </p:scale>
      <p:origin x="0" y="0"/>
    </p:cViewPr>
  </p:notesTextViewPr>
  <p:sorterViewPr>
    <p:cViewPr>
      <p:scale>
        <a:sx n="66" d="100"/>
        <a:sy n="66" d="100"/>
      </p:scale>
      <p:origin x="0" y="0"/>
    </p:cViewPr>
  </p:sorterViewPr>
  <p:gridSpacing cx="360045" cy="360045"/>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notesMaster" Target="notesMasters/notesMaster1.xml"/><Relationship Id="rId7"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presProps" Target="presProps.xml"/><Relationship Id="rId5" Type="http://schemas.openxmlformats.org/officeDocument/2006/relationships/commentAuthors" Target="commentAuthors.xml"/><Relationship Id="rId4" Type="http://schemas.openxmlformats.org/officeDocument/2006/relationships/handoutMaster" Target="handoutMasters/handoutMaster1.xml"/><Relationship Id="rId9"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4820"/>
          </a:xfrm>
          <a:prstGeom prst="rect">
            <a:avLst/>
          </a:prstGeom>
        </p:spPr>
        <p:txBody>
          <a:bodyPr vert="horz" wrap="square" lIns="93177" tIns="46589" rIns="93177" bIns="46589" numCol="1" anchor="t" anchorCtr="0" compatLnSpc="1">
            <a:prstTxWarp prst="textNoShape">
              <a:avLst/>
            </a:prstTxWarp>
          </a:bodyPr>
          <a:lstStyle>
            <a:lvl1pPr>
              <a:defRPr sz="1200"/>
            </a:lvl1pPr>
          </a:lstStyle>
          <a:p>
            <a:pPr>
              <a:defRPr/>
            </a:pPr>
            <a:endParaRPr lang="en-US"/>
          </a:p>
        </p:txBody>
      </p:sp>
      <p:sp>
        <p:nvSpPr>
          <p:cNvPr id="3" name="Date Placeholder 2"/>
          <p:cNvSpPr>
            <a:spLocks noGrp="1"/>
          </p:cNvSpPr>
          <p:nvPr>
            <p:ph type="dt" sz="quarter" idx="1"/>
          </p:nvPr>
        </p:nvSpPr>
        <p:spPr>
          <a:xfrm>
            <a:off x="3970938" y="0"/>
            <a:ext cx="3037840" cy="464820"/>
          </a:xfrm>
          <a:prstGeom prst="rect">
            <a:avLst/>
          </a:prstGeom>
        </p:spPr>
        <p:txBody>
          <a:bodyPr vert="horz" wrap="square" lIns="93177" tIns="46589" rIns="93177" bIns="46589" numCol="1" anchor="t" anchorCtr="0" compatLnSpc="1">
            <a:prstTxWarp prst="textNoShape">
              <a:avLst/>
            </a:prstTxWarp>
          </a:bodyPr>
          <a:lstStyle>
            <a:lvl1pPr algn="r">
              <a:defRPr sz="1200"/>
            </a:lvl1pPr>
          </a:lstStyle>
          <a:p>
            <a:pPr>
              <a:defRPr/>
            </a:pPr>
            <a:fld id="{86F5560B-8AEE-47AE-9D29-C2B08C7A603E}" type="datetimeFigureOut">
              <a:rPr lang="en-US"/>
              <a:pPr>
                <a:defRPr/>
              </a:pPr>
              <a:t>4/19/2017</a:t>
            </a:fld>
            <a:endParaRPr lang="en-US"/>
          </a:p>
        </p:txBody>
      </p:sp>
      <p:sp>
        <p:nvSpPr>
          <p:cNvPr id="4" name="Footer Placeholder 3"/>
          <p:cNvSpPr>
            <a:spLocks noGrp="1"/>
          </p:cNvSpPr>
          <p:nvPr>
            <p:ph type="ftr" sz="quarter" idx="2"/>
          </p:nvPr>
        </p:nvSpPr>
        <p:spPr>
          <a:xfrm>
            <a:off x="0" y="8829967"/>
            <a:ext cx="3037840" cy="464820"/>
          </a:xfrm>
          <a:prstGeom prst="rect">
            <a:avLst/>
          </a:prstGeom>
        </p:spPr>
        <p:txBody>
          <a:bodyPr vert="horz" wrap="square" lIns="93177" tIns="46589" rIns="93177" bIns="46589" numCol="1" anchor="b" anchorCtr="0" compatLnSpc="1">
            <a:prstTxWarp prst="textNoShape">
              <a:avLst/>
            </a:prstTxWarp>
          </a:bodyPr>
          <a:lstStyle>
            <a:lvl1pPr>
              <a:defRPr sz="1200"/>
            </a:lvl1pPr>
          </a:lstStyle>
          <a:p>
            <a:pPr>
              <a:defRPr/>
            </a:pPr>
            <a:endParaRPr lang="en-US"/>
          </a:p>
        </p:txBody>
      </p:sp>
      <p:sp>
        <p:nvSpPr>
          <p:cNvPr id="5" name="Slide Number Placeholder 4"/>
          <p:cNvSpPr>
            <a:spLocks noGrp="1"/>
          </p:cNvSpPr>
          <p:nvPr>
            <p:ph type="sldNum" sz="quarter" idx="3"/>
          </p:nvPr>
        </p:nvSpPr>
        <p:spPr>
          <a:xfrm>
            <a:off x="3970938" y="8829967"/>
            <a:ext cx="3037840" cy="464820"/>
          </a:xfrm>
          <a:prstGeom prst="rect">
            <a:avLst/>
          </a:prstGeom>
        </p:spPr>
        <p:txBody>
          <a:bodyPr vert="horz" wrap="square" lIns="93177" tIns="46589" rIns="93177" bIns="46589" numCol="1" anchor="b" anchorCtr="0" compatLnSpc="1">
            <a:prstTxWarp prst="textNoShape">
              <a:avLst/>
            </a:prstTxWarp>
          </a:bodyPr>
          <a:lstStyle>
            <a:lvl1pPr algn="r">
              <a:defRPr sz="1200"/>
            </a:lvl1pPr>
          </a:lstStyle>
          <a:p>
            <a:pPr>
              <a:defRPr/>
            </a:pPr>
            <a:fld id="{DF94CAD8-BE0C-40D4-BB19-7A291AD61C03}" type="slidenum">
              <a:rPr lang="en-US"/>
              <a:pPr>
                <a:defRPr/>
              </a:pPr>
              <a:t>‹#›</a:t>
            </a:fld>
            <a:endParaRPr lang="en-US"/>
          </a:p>
        </p:txBody>
      </p:sp>
    </p:spTree>
    <p:extLst>
      <p:ext uri="{BB962C8B-B14F-4D97-AF65-F5344CB8AC3E}">
        <p14:creationId xmlns:p14="http://schemas.microsoft.com/office/powerpoint/2010/main" val="240402796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8475" cy="46513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970338" y="0"/>
            <a:ext cx="3038475" cy="465138"/>
          </a:xfrm>
          <a:prstGeom prst="rect">
            <a:avLst/>
          </a:prstGeom>
        </p:spPr>
        <p:txBody>
          <a:bodyPr vert="horz" lIns="91440" tIns="45720" rIns="91440" bIns="45720" rtlCol="0"/>
          <a:lstStyle>
            <a:lvl1pPr algn="r">
              <a:defRPr sz="1200"/>
            </a:lvl1pPr>
          </a:lstStyle>
          <a:p>
            <a:fld id="{47A7C6CD-156B-4DF0-985E-E993B9A8E209}" type="datetimeFigureOut">
              <a:rPr lang="en-US" smtClean="0"/>
              <a:t>4/19/2017</a:t>
            </a:fld>
            <a:endParaRPr lang="en-US"/>
          </a:p>
        </p:txBody>
      </p:sp>
      <p:sp>
        <p:nvSpPr>
          <p:cNvPr id="4" name="Slide Image Placeholder 3"/>
          <p:cNvSpPr>
            <a:spLocks noGrp="1" noRot="1" noChangeAspect="1"/>
          </p:cNvSpPr>
          <p:nvPr>
            <p:ph type="sldImg" idx="2"/>
          </p:nvPr>
        </p:nvSpPr>
        <p:spPr>
          <a:xfrm>
            <a:off x="1181100" y="696913"/>
            <a:ext cx="4648200" cy="348615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701675" y="4416425"/>
            <a:ext cx="5607050" cy="4183063"/>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829675"/>
            <a:ext cx="3038475" cy="465138"/>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970338" y="8829675"/>
            <a:ext cx="3038475" cy="465138"/>
          </a:xfrm>
          <a:prstGeom prst="rect">
            <a:avLst/>
          </a:prstGeom>
        </p:spPr>
        <p:txBody>
          <a:bodyPr vert="horz" lIns="91440" tIns="45720" rIns="91440" bIns="45720" rtlCol="0" anchor="b"/>
          <a:lstStyle>
            <a:lvl1pPr algn="r">
              <a:defRPr sz="1200"/>
            </a:lvl1pPr>
          </a:lstStyle>
          <a:p>
            <a:fld id="{044F631E-D61F-499F-8C22-D0092E25B71D}" type="slidenum">
              <a:rPr lang="en-US" smtClean="0"/>
              <a:t>‹#›</a:t>
            </a:fld>
            <a:endParaRPr lang="en-US"/>
          </a:p>
        </p:txBody>
      </p:sp>
    </p:spTree>
    <p:extLst>
      <p:ext uri="{BB962C8B-B14F-4D97-AF65-F5344CB8AC3E}">
        <p14:creationId xmlns:p14="http://schemas.microsoft.com/office/powerpoint/2010/main" val="209713317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 name="Straight Connector 12"/>
          <p:cNvSpPr>
            <a:spLocks noChangeShapeType="1"/>
          </p:cNvSpPr>
          <p:nvPr/>
        </p:nvSpPr>
        <p:spPr bwMode="auto">
          <a:xfrm>
            <a:off x="2468880" y="25679532"/>
            <a:ext cx="41422320" cy="11429"/>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lIns="438912" tIns="219456" rIns="438912" bIns="219456"/>
          <a:lstStyle/>
          <a:p>
            <a:pPr>
              <a:defRPr/>
            </a:pPr>
            <a:endParaRPr lang="en-US">
              <a:latin typeface="Franklin Gothic Book" pitchFamily="34" charset="0"/>
            </a:endParaRPr>
          </a:p>
        </p:txBody>
      </p:sp>
      <p:sp>
        <p:nvSpPr>
          <p:cNvPr id="29" name="Title 28"/>
          <p:cNvSpPr>
            <a:spLocks noGrp="1"/>
          </p:cNvSpPr>
          <p:nvPr>
            <p:ph type="ctrTitle"/>
          </p:nvPr>
        </p:nvSpPr>
        <p:spPr>
          <a:xfrm>
            <a:off x="1828800" y="23296375"/>
            <a:ext cx="40599360" cy="5867400"/>
          </a:xfrm>
        </p:spPr>
        <p:txBody>
          <a:bodyPr anchor="t"/>
          <a:lstStyle/>
          <a:p>
            <a:r>
              <a:rPr lang="en-US"/>
              <a:t>Click to edit Master title style</a:t>
            </a:r>
          </a:p>
        </p:txBody>
      </p:sp>
      <p:sp>
        <p:nvSpPr>
          <p:cNvPr id="9" name="Subtitle 8"/>
          <p:cNvSpPr>
            <a:spLocks noGrp="1"/>
          </p:cNvSpPr>
          <p:nvPr>
            <p:ph type="subTitle" idx="1"/>
          </p:nvPr>
        </p:nvSpPr>
        <p:spPr>
          <a:xfrm>
            <a:off x="1828800" y="18653760"/>
            <a:ext cx="40599360" cy="4389120"/>
          </a:xfrm>
        </p:spPr>
        <p:txBody>
          <a:bodyPr anchor="b"/>
          <a:lstStyle>
            <a:lvl1pPr marL="0" indent="0" algn="l">
              <a:buNone/>
              <a:defRPr sz="11500">
                <a:solidFill>
                  <a:schemeClr val="tx2">
                    <a:shade val="75000"/>
                  </a:schemeClr>
                </a:solidFill>
              </a:defRPr>
            </a:lvl1pPr>
            <a:lvl2pPr marL="2194560" indent="0" algn="ctr">
              <a:buNone/>
            </a:lvl2pPr>
            <a:lvl3pPr marL="4389120" indent="0" algn="ctr">
              <a:buNone/>
            </a:lvl3pPr>
            <a:lvl4pPr marL="6583680" indent="0" algn="ctr">
              <a:buNone/>
            </a:lvl4pPr>
            <a:lvl5pPr marL="8778240" indent="0" algn="ctr">
              <a:buNone/>
            </a:lvl5pPr>
            <a:lvl6pPr marL="10972800" indent="0" algn="ctr">
              <a:buNone/>
            </a:lvl6pPr>
            <a:lvl7pPr marL="13167360" indent="0" algn="ctr">
              <a:buNone/>
            </a:lvl7pPr>
            <a:lvl8pPr marL="15361920" indent="0" algn="ctr">
              <a:buNone/>
            </a:lvl8pPr>
            <a:lvl9pPr marL="17556480" indent="0" algn="ctr">
              <a:buNone/>
            </a:lvl9pPr>
          </a:lstStyle>
          <a:p>
            <a:r>
              <a:rPr lang="en-US"/>
              <a:t>Click to edit Master subtitle style</a:t>
            </a:r>
          </a:p>
        </p:txBody>
      </p:sp>
      <p:sp>
        <p:nvSpPr>
          <p:cNvPr id="5" name="Date Placeholder 15"/>
          <p:cNvSpPr>
            <a:spLocks noGrp="1"/>
          </p:cNvSpPr>
          <p:nvPr>
            <p:ph type="dt" sz="half" idx="10"/>
          </p:nvPr>
        </p:nvSpPr>
        <p:spPr/>
        <p:txBody>
          <a:bodyPr/>
          <a:lstStyle>
            <a:lvl1pPr>
              <a:defRPr/>
            </a:lvl1pPr>
          </a:lstStyle>
          <a:p>
            <a:pPr>
              <a:defRPr/>
            </a:pPr>
            <a:fld id="{6FEE4BE0-6454-41B6-8A40-2D079B61744F}" type="datetimeFigureOut">
              <a:rPr lang="en-US"/>
              <a:pPr>
                <a:defRPr/>
              </a:pPr>
              <a:t>4/19/2017</a:t>
            </a:fld>
            <a:endParaRPr lang="en-US"/>
          </a:p>
        </p:txBody>
      </p:sp>
      <p:sp>
        <p:nvSpPr>
          <p:cNvPr id="6" name="Footer Placeholder 1"/>
          <p:cNvSpPr>
            <a:spLocks noGrp="1"/>
          </p:cNvSpPr>
          <p:nvPr>
            <p:ph type="ftr" sz="quarter" idx="11"/>
          </p:nvPr>
        </p:nvSpPr>
        <p:spPr/>
        <p:txBody>
          <a:bodyPr/>
          <a:lstStyle>
            <a:lvl1pPr>
              <a:defRPr/>
            </a:lvl1pPr>
          </a:lstStyle>
          <a:p>
            <a:pPr>
              <a:defRPr/>
            </a:pPr>
            <a:endParaRPr lang="en-US"/>
          </a:p>
        </p:txBody>
      </p:sp>
      <p:sp>
        <p:nvSpPr>
          <p:cNvPr id="7" name="Slide Number Placeholder 14"/>
          <p:cNvSpPr>
            <a:spLocks noGrp="1"/>
          </p:cNvSpPr>
          <p:nvPr>
            <p:ph type="sldNum" sz="quarter" idx="12"/>
          </p:nvPr>
        </p:nvSpPr>
        <p:spPr>
          <a:xfrm>
            <a:off x="39501763" y="31073725"/>
            <a:ext cx="3643312" cy="1189038"/>
          </a:xfrm>
        </p:spPr>
        <p:txBody>
          <a:bodyPr/>
          <a:lstStyle>
            <a:lvl1pPr>
              <a:defRPr/>
            </a:lvl1pPr>
          </a:lstStyle>
          <a:p>
            <a:pPr>
              <a:defRPr/>
            </a:pPr>
            <a:fld id="{EAD81B16-713B-42F9-B63A-F02D2B3DC70D}" type="slidenum">
              <a:rPr lang="en-US"/>
              <a:pPr>
                <a:defRPr/>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bg>
      <p:bgRef idx="1001">
        <a:schemeClr val="bg1"/>
      </p:bgRef>
    </p:bg>
    <p:spTree>
      <p:nvGrpSpPr>
        <p:cNvPr id="1" name=""/>
        <p:cNvGrpSpPr/>
        <p:nvPr/>
      </p:nvGrpSpPr>
      <p:grpSpPr>
        <a:xfrm>
          <a:off x="0" y="0"/>
          <a:ext cx="0" cy="0"/>
          <a:chOff x="0" y="0"/>
          <a:chExt cx="0" cy="0"/>
        </a:xfrm>
      </p:grpSpPr>
      <p:sp>
        <p:nvSpPr>
          <p:cNvPr id="27" name="Content Placeholder 26"/>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Date Placeholder 24"/>
          <p:cNvSpPr>
            <a:spLocks noGrp="1"/>
          </p:cNvSpPr>
          <p:nvPr>
            <p:ph type="dt" sz="half" idx="10"/>
          </p:nvPr>
        </p:nvSpPr>
        <p:spPr/>
        <p:txBody>
          <a:bodyPr/>
          <a:lstStyle>
            <a:lvl1pPr>
              <a:defRPr/>
            </a:lvl1pPr>
          </a:lstStyle>
          <a:p>
            <a:pPr>
              <a:defRPr/>
            </a:pPr>
            <a:fld id="{AF937FD8-5949-43F8-B581-04CAD7F304F8}" type="datetimeFigureOut">
              <a:rPr lang="en-US"/>
              <a:pPr>
                <a:defRPr/>
              </a:pPr>
              <a:t>4/19/2017</a:t>
            </a:fld>
            <a:endParaRPr lang="en-US"/>
          </a:p>
        </p:txBody>
      </p:sp>
      <p:sp>
        <p:nvSpPr>
          <p:cNvPr id="4" name="Footer Placeholder 18"/>
          <p:cNvSpPr>
            <a:spLocks noGrp="1"/>
          </p:cNvSpPr>
          <p:nvPr>
            <p:ph type="ftr" sz="quarter" idx="11"/>
          </p:nvPr>
        </p:nvSpPr>
        <p:spPr>
          <a:xfrm>
            <a:off x="17191038" y="365125"/>
            <a:ext cx="13898562" cy="1387475"/>
          </a:xfrm>
        </p:spPr>
        <p:txBody>
          <a:bodyPr/>
          <a:lstStyle>
            <a:lvl1pPr>
              <a:defRPr/>
            </a:lvl1pPr>
          </a:lstStyle>
          <a:p>
            <a:pPr>
              <a:defRPr/>
            </a:pPr>
            <a:endParaRPr lang="en-US"/>
          </a:p>
        </p:txBody>
      </p:sp>
      <p:sp>
        <p:nvSpPr>
          <p:cNvPr id="5" name="Slide Number Placeholder 15"/>
          <p:cNvSpPr>
            <a:spLocks noGrp="1"/>
          </p:cNvSpPr>
          <p:nvPr>
            <p:ph type="sldNum" sz="quarter" idx="12"/>
          </p:nvPr>
        </p:nvSpPr>
        <p:spPr>
          <a:xfrm>
            <a:off x="39501763" y="31073725"/>
            <a:ext cx="3643312" cy="1189038"/>
          </a:xfrm>
        </p:spPr>
        <p:txBody>
          <a:bodyPr/>
          <a:lstStyle>
            <a:lvl1pPr>
              <a:defRPr/>
            </a:lvl1pPr>
          </a:lstStyle>
          <a:p>
            <a:pPr>
              <a:defRPr/>
            </a:pPr>
            <a:fld id="{1C8BADCD-CCF9-4ADE-92BE-69EBD8823F4B}" type="slidenum">
              <a:rPr lang="en-US"/>
              <a:pPr>
                <a:defRPr/>
              </a:pPr>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4" name="Straight Connector 12"/>
          <p:cNvSpPr>
            <a:spLocks noChangeShapeType="1"/>
          </p:cNvSpPr>
          <p:nvPr/>
        </p:nvSpPr>
        <p:spPr bwMode="auto">
          <a:xfrm>
            <a:off x="2468880" y="16535532"/>
            <a:ext cx="41422320" cy="11429"/>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lIns="438912" tIns="219456" rIns="438912" bIns="219456"/>
          <a:lstStyle/>
          <a:p>
            <a:pPr>
              <a:defRPr/>
            </a:pPr>
            <a:endParaRPr lang="en-US">
              <a:latin typeface="Franklin Gothic Book" pitchFamily="34" charset="0"/>
            </a:endParaRPr>
          </a:p>
        </p:txBody>
      </p:sp>
      <p:sp>
        <p:nvSpPr>
          <p:cNvPr id="6" name="Text Placeholder 5"/>
          <p:cNvSpPr>
            <a:spLocks noGrp="1"/>
          </p:cNvSpPr>
          <p:nvPr>
            <p:ph type="body" idx="1"/>
          </p:nvPr>
        </p:nvSpPr>
        <p:spPr>
          <a:xfrm>
            <a:off x="1828800" y="8046720"/>
            <a:ext cx="40599360" cy="5852160"/>
          </a:xfrm>
        </p:spPr>
        <p:txBody>
          <a:bodyPr anchor="b"/>
          <a:lstStyle>
            <a:lvl1pPr marL="0" indent="0" algn="r">
              <a:buNone/>
              <a:defRPr sz="9600">
                <a:solidFill>
                  <a:schemeClr val="tx2">
                    <a:shade val="75000"/>
                  </a:schemeClr>
                </a:solidFill>
              </a:defRPr>
            </a:lvl1pPr>
            <a:lvl2pPr>
              <a:buNone/>
              <a:defRPr sz="8600">
                <a:solidFill>
                  <a:schemeClr val="tx1">
                    <a:tint val="75000"/>
                  </a:schemeClr>
                </a:solidFill>
              </a:defRPr>
            </a:lvl2pPr>
            <a:lvl3pPr>
              <a:buNone/>
              <a:defRPr sz="7700">
                <a:solidFill>
                  <a:schemeClr val="tx1">
                    <a:tint val="75000"/>
                  </a:schemeClr>
                </a:solidFill>
              </a:defRPr>
            </a:lvl3pPr>
            <a:lvl4pPr>
              <a:buNone/>
              <a:defRPr sz="6700">
                <a:solidFill>
                  <a:schemeClr val="tx1">
                    <a:tint val="75000"/>
                  </a:schemeClr>
                </a:solidFill>
              </a:defRPr>
            </a:lvl4pPr>
            <a:lvl5pPr>
              <a:buNone/>
              <a:defRPr sz="6700">
                <a:solidFill>
                  <a:schemeClr val="tx1">
                    <a:tint val="75000"/>
                  </a:schemeClr>
                </a:solidFill>
              </a:defRPr>
            </a:lvl5pPr>
          </a:lstStyle>
          <a:p>
            <a:pPr lvl="0"/>
            <a:r>
              <a:rPr lang="en-US"/>
              <a:t>Click to edit Master text styles</a:t>
            </a:r>
          </a:p>
        </p:txBody>
      </p:sp>
      <p:sp>
        <p:nvSpPr>
          <p:cNvPr id="8" name="Title 7"/>
          <p:cNvSpPr>
            <a:spLocks noGrp="1"/>
          </p:cNvSpPr>
          <p:nvPr>
            <p:ph type="title"/>
          </p:nvPr>
        </p:nvSpPr>
        <p:spPr>
          <a:xfrm>
            <a:off x="866280" y="14146010"/>
            <a:ext cx="41696640" cy="5687160"/>
          </a:xfrm>
        </p:spPr>
        <p:txBody>
          <a:bodyPr rtlCol="0" anchor="t"/>
          <a:lstStyle>
            <a:lvl1pPr algn="r">
              <a:defRPr/>
            </a:lvl1pPr>
          </a:lstStyle>
          <a:p>
            <a:r>
              <a:rPr lang="en-US"/>
              <a:t>Click to edit Master title style</a:t>
            </a:r>
          </a:p>
        </p:txBody>
      </p:sp>
      <p:sp>
        <p:nvSpPr>
          <p:cNvPr id="5" name="Date Placeholder 18"/>
          <p:cNvSpPr>
            <a:spLocks noGrp="1"/>
          </p:cNvSpPr>
          <p:nvPr>
            <p:ph type="dt" sz="half" idx="10"/>
          </p:nvPr>
        </p:nvSpPr>
        <p:spPr/>
        <p:txBody>
          <a:bodyPr/>
          <a:lstStyle>
            <a:lvl1pPr>
              <a:defRPr/>
            </a:lvl1pPr>
          </a:lstStyle>
          <a:p>
            <a:pPr>
              <a:defRPr/>
            </a:pPr>
            <a:fld id="{B4B22AFD-7979-44A6-B75A-1BE30AE25B0E}" type="datetimeFigureOut">
              <a:rPr lang="en-US"/>
              <a:pPr>
                <a:defRPr/>
              </a:pPr>
              <a:t>4/19/2017</a:t>
            </a:fld>
            <a:endParaRPr lang="en-US"/>
          </a:p>
        </p:txBody>
      </p:sp>
      <p:sp>
        <p:nvSpPr>
          <p:cNvPr id="7" name="Footer Placeholder 10"/>
          <p:cNvSpPr>
            <a:spLocks noGrp="1"/>
          </p:cNvSpPr>
          <p:nvPr>
            <p:ph type="ftr" sz="quarter" idx="11"/>
          </p:nvPr>
        </p:nvSpPr>
        <p:spPr/>
        <p:txBody>
          <a:bodyPr/>
          <a:lstStyle>
            <a:lvl1pPr>
              <a:defRPr/>
            </a:lvl1pPr>
          </a:lstStyle>
          <a:p>
            <a:pPr>
              <a:defRPr/>
            </a:pPr>
            <a:endParaRPr lang="en-US"/>
          </a:p>
        </p:txBody>
      </p:sp>
      <p:sp>
        <p:nvSpPr>
          <p:cNvPr id="9" name="Slide Number Placeholder 15"/>
          <p:cNvSpPr>
            <a:spLocks noGrp="1"/>
          </p:cNvSpPr>
          <p:nvPr>
            <p:ph type="sldNum" sz="quarter" idx="12"/>
          </p:nvPr>
        </p:nvSpPr>
        <p:spPr/>
        <p:txBody>
          <a:bodyPr/>
          <a:lstStyle>
            <a:lvl1pPr>
              <a:defRPr/>
            </a:lvl1pPr>
          </a:lstStyle>
          <a:p>
            <a:pPr>
              <a:defRPr/>
            </a:pPr>
            <a:fld id="{472CCDF5-CA93-45A6-AB01-DD346E5DFCFD}" type="slidenum">
              <a:rPr lang="en-US"/>
              <a:pPr>
                <a:defRPr/>
              </a:pPr>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0" name="Title 19"/>
          <p:cNvSpPr>
            <a:spLocks noGrp="1"/>
          </p:cNvSpPr>
          <p:nvPr>
            <p:ph type="title"/>
          </p:nvPr>
        </p:nvSpPr>
        <p:spPr>
          <a:xfrm>
            <a:off x="1448410" y="2194560"/>
            <a:ext cx="41696640" cy="4037990"/>
          </a:xfrm>
        </p:spPr>
        <p:txBody>
          <a:bodyPr/>
          <a:lstStyle/>
          <a:p>
            <a:r>
              <a:rPr lang="en-US"/>
              <a:t>Click to edit Master title style</a:t>
            </a:r>
          </a:p>
        </p:txBody>
      </p:sp>
      <p:sp>
        <p:nvSpPr>
          <p:cNvPr id="14" name="Content Placeholder 13"/>
          <p:cNvSpPr>
            <a:spLocks noGrp="1"/>
          </p:cNvSpPr>
          <p:nvPr>
            <p:ph sz="half" idx="1"/>
          </p:nvPr>
        </p:nvSpPr>
        <p:spPr>
          <a:xfrm>
            <a:off x="1463040" y="7680960"/>
            <a:ext cx="20116800" cy="22677120"/>
          </a:xfrm>
        </p:spPr>
        <p:txBody>
          <a:bodyPr/>
          <a:lstStyle>
            <a:lvl1pPr>
              <a:defRPr sz="13400"/>
            </a:lvl1pPr>
            <a:lvl2pPr>
              <a:defRPr sz="11500"/>
            </a:lvl2pPr>
            <a:lvl3pPr>
              <a:defRPr sz="9600"/>
            </a:lvl3pPr>
            <a:lvl4pPr>
              <a:defRPr sz="8600"/>
            </a:lvl4pPr>
            <a:lvl5pPr>
              <a:defRPr sz="86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3" name="Content Placeholder 12"/>
          <p:cNvSpPr>
            <a:spLocks noGrp="1"/>
          </p:cNvSpPr>
          <p:nvPr>
            <p:ph sz="half" idx="2"/>
          </p:nvPr>
        </p:nvSpPr>
        <p:spPr>
          <a:xfrm>
            <a:off x="22311360" y="7680960"/>
            <a:ext cx="20848320" cy="22677120"/>
          </a:xfrm>
        </p:spPr>
        <p:txBody>
          <a:bodyPr/>
          <a:lstStyle>
            <a:lvl1pPr>
              <a:defRPr sz="13400"/>
            </a:lvl1pPr>
            <a:lvl2pPr>
              <a:defRPr sz="11500"/>
            </a:lvl2pPr>
            <a:lvl3pPr>
              <a:defRPr sz="9600"/>
            </a:lvl3pPr>
            <a:lvl4pPr>
              <a:defRPr sz="8600"/>
            </a:lvl4pPr>
            <a:lvl5pPr>
              <a:defRPr sz="86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10"/>
          <p:cNvSpPr>
            <a:spLocks noGrp="1"/>
          </p:cNvSpPr>
          <p:nvPr>
            <p:ph type="dt" sz="half" idx="10"/>
          </p:nvPr>
        </p:nvSpPr>
        <p:spPr/>
        <p:txBody>
          <a:bodyPr/>
          <a:lstStyle>
            <a:lvl1pPr>
              <a:defRPr/>
            </a:lvl1pPr>
          </a:lstStyle>
          <a:p>
            <a:pPr>
              <a:defRPr/>
            </a:pPr>
            <a:fld id="{8DA43CAF-0992-4449-83D4-024F27FC7445}" type="datetimeFigureOut">
              <a:rPr lang="en-US"/>
              <a:pPr>
                <a:defRPr/>
              </a:pPr>
              <a:t>4/19/2017</a:t>
            </a:fld>
            <a:endParaRPr lang="en-US"/>
          </a:p>
        </p:txBody>
      </p:sp>
      <p:sp>
        <p:nvSpPr>
          <p:cNvPr id="6" name="Footer Placeholder 27"/>
          <p:cNvSpPr>
            <a:spLocks noGrp="1"/>
          </p:cNvSpPr>
          <p:nvPr>
            <p:ph type="ftr" sz="quarter" idx="11"/>
          </p:nvPr>
        </p:nvSpPr>
        <p:spPr/>
        <p:txBody>
          <a:bodyPr/>
          <a:lstStyle>
            <a:lvl1pPr>
              <a:defRPr/>
            </a:lvl1pPr>
          </a:lstStyle>
          <a:p>
            <a:pPr>
              <a:defRPr/>
            </a:pPr>
            <a:endParaRPr lang="en-US"/>
          </a:p>
        </p:txBody>
      </p:sp>
      <p:sp>
        <p:nvSpPr>
          <p:cNvPr id="7" name="Slide Number Placeholder 4"/>
          <p:cNvSpPr>
            <a:spLocks noGrp="1"/>
          </p:cNvSpPr>
          <p:nvPr>
            <p:ph type="sldNum" sz="quarter" idx="12"/>
          </p:nvPr>
        </p:nvSpPr>
        <p:spPr/>
        <p:txBody>
          <a:bodyPr/>
          <a:lstStyle>
            <a:lvl1pPr>
              <a:defRPr/>
            </a:lvl1pPr>
          </a:lstStyle>
          <a:p>
            <a:pPr>
              <a:defRPr/>
            </a:pPr>
            <a:fld id="{E7AF565C-48F1-4002-8D4C-84929B0F9DEC}" type="slidenum">
              <a:rPr lang="en-US"/>
              <a:pPr>
                <a:defRPr/>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7" name="Straight Connector 12"/>
          <p:cNvSpPr>
            <a:spLocks noChangeShapeType="1"/>
          </p:cNvSpPr>
          <p:nvPr/>
        </p:nvSpPr>
        <p:spPr bwMode="auto">
          <a:xfrm>
            <a:off x="2468880" y="28895042"/>
            <a:ext cx="41422320" cy="11429"/>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lIns="438912" tIns="219456" rIns="438912" bIns="219456"/>
          <a:lstStyle/>
          <a:p>
            <a:pPr>
              <a:defRPr/>
            </a:pPr>
            <a:endParaRPr lang="en-US">
              <a:latin typeface="Franklin Gothic Book" pitchFamily="34" charset="0"/>
            </a:endParaRPr>
          </a:p>
        </p:txBody>
      </p:sp>
      <p:sp>
        <p:nvSpPr>
          <p:cNvPr id="29" name="Title 28"/>
          <p:cNvSpPr>
            <a:spLocks noGrp="1"/>
          </p:cNvSpPr>
          <p:nvPr>
            <p:ph type="title"/>
          </p:nvPr>
        </p:nvSpPr>
        <p:spPr>
          <a:xfrm>
            <a:off x="1463040" y="25968960"/>
            <a:ext cx="41330880" cy="4236720"/>
          </a:xfrm>
        </p:spPr>
        <p:txBody>
          <a:bodyPr/>
          <a:lstStyle>
            <a:lvl1pPr>
              <a:defRPr/>
            </a:lvl1pPr>
          </a:lstStyle>
          <a:p>
            <a:r>
              <a:rPr lang="en-US"/>
              <a:t>Click to edit Master title style</a:t>
            </a:r>
          </a:p>
        </p:txBody>
      </p:sp>
      <p:sp>
        <p:nvSpPr>
          <p:cNvPr id="13" name="Text Placeholder 12"/>
          <p:cNvSpPr>
            <a:spLocks noGrp="1"/>
          </p:cNvSpPr>
          <p:nvPr>
            <p:ph type="body" idx="1"/>
          </p:nvPr>
        </p:nvSpPr>
        <p:spPr>
          <a:xfrm>
            <a:off x="1350931" y="3200400"/>
            <a:ext cx="20594669" cy="3070858"/>
          </a:xfrm>
        </p:spPr>
        <p:txBody>
          <a:bodyPr anchor="ctr"/>
          <a:lstStyle>
            <a:lvl1pPr marL="0" indent="0">
              <a:buNone/>
              <a:defRPr sz="8600" b="0" cap="all" baseline="0">
                <a:solidFill>
                  <a:schemeClr val="accent1">
                    <a:shade val="50000"/>
                  </a:schemeClr>
                </a:solidFill>
                <a:latin typeface="+mj-lt"/>
                <a:ea typeface="+mj-ea"/>
                <a:cs typeface="+mj-cs"/>
              </a:defRPr>
            </a:lvl1pPr>
            <a:lvl2pPr>
              <a:buNone/>
              <a:defRPr sz="9600" b="1"/>
            </a:lvl2pPr>
            <a:lvl3pPr>
              <a:buNone/>
              <a:defRPr sz="8600" b="1"/>
            </a:lvl3pPr>
            <a:lvl4pPr>
              <a:buNone/>
              <a:defRPr sz="7700" b="1"/>
            </a:lvl4pPr>
            <a:lvl5pPr>
              <a:buNone/>
              <a:defRPr sz="7700" b="1"/>
            </a:lvl5pPr>
          </a:lstStyle>
          <a:p>
            <a:pPr lvl="0"/>
            <a:r>
              <a:rPr lang="en-US"/>
              <a:t>Click to edit Master text styles</a:t>
            </a:r>
          </a:p>
        </p:txBody>
      </p:sp>
      <p:sp>
        <p:nvSpPr>
          <p:cNvPr id="25" name="Text Placeholder 24"/>
          <p:cNvSpPr>
            <a:spLocks noGrp="1"/>
          </p:cNvSpPr>
          <p:nvPr>
            <p:ph type="body" sz="half" idx="3"/>
          </p:nvPr>
        </p:nvSpPr>
        <p:spPr>
          <a:xfrm>
            <a:off x="22296122" y="3200400"/>
            <a:ext cx="20602757" cy="3070858"/>
          </a:xfrm>
        </p:spPr>
        <p:txBody>
          <a:bodyPr anchor="ctr"/>
          <a:lstStyle>
            <a:lvl1pPr marL="0" indent="0">
              <a:buNone/>
              <a:defRPr sz="8600" b="0" cap="all" baseline="0">
                <a:solidFill>
                  <a:schemeClr val="accent1">
                    <a:shade val="50000"/>
                  </a:schemeClr>
                </a:solidFill>
                <a:latin typeface="+mj-lt"/>
                <a:ea typeface="+mj-ea"/>
                <a:cs typeface="+mj-cs"/>
              </a:defRPr>
            </a:lvl1pPr>
            <a:lvl2pPr>
              <a:buNone/>
              <a:defRPr sz="9600" b="1"/>
            </a:lvl2pPr>
            <a:lvl3pPr>
              <a:buNone/>
              <a:defRPr sz="8600" b="1"/>
            </a:lvl3pPr>
            <a:lvl4pPr>
              <a:buNone/>
              <a:defRPr sz="7700" b="1"/>
            </a:lvl4pPr>
            <a:lvl5pPr>
              <a:buNone/>
              <a:defRPr sz="7700" b="1"/>
            </a:lvl5pPr>
          </a:lstStyle>
          <a:p>
            <a:pPr lvl="0"/>
            <a:r>
              <a:rPr lang="en-US"/>
              <a:t>Click to edit Master text styles</a:t>
            </a:r>
          </a:p>
        </p:txBody>
      </p:sp>
      <p:sp>
        <p:nvSpPr>
          <p:cNvPr id="4" name="Content Placeholder 3"/>
          <p:cNvSpPr>
            <a:spLocks noGrp="1"/>
          </p:cNvSpPr>
          <p:nvPr>
            <p:ph sz="quarter" idx="2"/>
          </p:nvPr>
        </p:nvSpPr>
        <p:spPr>
          <a:xfrm>
            <a:off x="1350931" y="6316980"/>
            <a:ext cx="20594669" cy="18920462"/>
          </a:xfrm>
        </p:spPr>
        <p:txBody>
          <a:bodyPr/>
          <a:lstStyle>
            <a:lvl1pPr>
              <a:defRPr sz="11500"/>
            </a:lvl1pPr>
            <a:lvl2pPr>
              <a:defRPr sz="9600"/>
            </a:lvl2pPr>
            <a:lvl3pPr>
              <a:defRPr sz="8600"/>
            </a:lvl3pPr>
            <a:lvl4pPr>
              <a:defRPr sz="7700"/>
            </a:lvl4pPr>
            <a:lvl5pPr>
              <a:defRPr sz="77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8" name="Content Placeholder 27"/>
          <p:cNvSpPr>
            <a:spLocks noGrp="1"/>
          </p:cNvSpPr>
          <p:nvPr>
            <p:ph sz="quarter" idx="4"/>
          </p:nvPr>
        </p:nvSpPr>
        <p:spPr>
          <a:xfrm>
            <a:off x="22313904" y="6316980"/>
            <a:ext cx="20584973" cy="18920462"/>
          </a:xfrm>
        </p:spPr>
        <p:txBody>
          <a:bodyPr/>
          <a:lstStyle>
            <a:lvl1pPr>
              <a:defRPr sz="11500"/>
            </a:lvl1pPr>
            <a:lvl2pPr>
              <a:defRPr sz="9600"/>
            </a:lvl2pPr>
            <a:lvl3pPr>
              <a:defRPr sz="8600"/>
            </a:lvl3pPr>
            <a:lvl4pPr>
              <a:defRPr sz="7700"/>
            </a:lvl4pPr>
            <a:lvl5pPr>
              <a:defRPr sz="77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8" name="Date Placeholder 9"/>
          <p:cNvSpPr>
            <a:spLocks noGrp="1"/>
          </p:cNvSpPr>
          <p:nvPr>
            <p:ph type="dt" sz="half" idx="10"/>
          </p:nvPr>
        </p:nvSpPr>
        <p:spPr/>
        <p:txBody>
          <a:bodyPr/>
          <a:lstStyle>
            <a:lvl1pPr>
              <a:defRPr/>
            </a:lvl1pPr>
          </a:lstStyle>
          <a:p>
            <a:pPr>
              <a:defRPr/>
            </a:pPr>
            <a:fld id="{4A7CB380-126E-4AC4-AAE7-809A2E2CD2C6}" type="datetimeFigureOut">
              <a:rPr lang="en-US"/>
              <a:pPr>
                <a:defRPr/>
              </a:pPr>
              <a:t>4/19/2017</a:t>
            </a:fld>
            <a:endParaRPr lang="en-US"/>
          </a:p>
        </p:txBody>
      </p:sp>
      <p:sp>
        <p:nvSpPr>
          <p:cNvPr id="9" name="Footer Placeholder 5"/>
          <p:cNvSpPr>
            <a:spLocks noGrp="1"/>
          </p:cNvSpPr>
          <p:nvPr>
            <p:ph type="ftr" sz="quarter" idx="11"/>
          </p:nvPr>
        </p:nvSpPr>
        <p:spPr/>
        <p:txBody>
          <a:bodyPr/>
          <a:lstStyle>
            <a:lvl1pPr>
              <a:defRPr/>
            </a:lvl1pPr>
          </a:lstStyle>
          <a:p>
            <a:pPr>
              <a:defRPr/>
            </a:pPr>
            <a:endParaRPr lang="en-US"/>
          </a:p>
        </p:txBody>
      </p:sp>
      <p:sp>
        <p:nvSpPr>
          <p:cNvPr id="10" name="Slide Number Placeholder 6"/>
          <p:cNvSpPr>
            <a:spLocks noGrp="1"/>
          </p:cNvSpPr>
          <p:nvPr>
            <p:ph type="sldNum" sz="quarter" idx="12"/>
          </p:nvPr>
        </p:nvSpPr>
        <p:spPr>
          <a:xfrm>
            <a:off x="39501763" y="31089600"/>
            <a:ext cx="3657600" cy="1189038"/>
          </a:xfrm>
        </p:spPr>
        <p:txBody>
          <a:bodyPr/>
          <a:lstStyle>
            <a:lvl1pPr>
              <a:defRPr/>
            </a:lvl1pPr>
          </a:lstStyle>
          <a:p>
            <a:pPr>
              <a:defRPr/>
            </a:pPr>
            <a:fld id="{A2023EAF-02C3-4A5A-8AE4-21094031FEA7}" type="slidenum">
              <a:rPr lang="en-US"/>
              <a:pPr>
                <a:defRPr/>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30" name="Title 29"/>
          <p:cNvSpPr>
            <a:spLocks noGrp="1"/>
          </p:cNvSpPr>
          <p:nvPr>
            <p:ph type="title"/>
          </p:nvPr>
        </p:nvSpPr>
        <p:spPr>
          <a:xfrm>
            <a:off x="1448410" y="2194560"/>
            <a:ext cx="41696640" cy="4037990"/>
          </a:xfrm>
        </p:spPr>
        <p:txBody>
          <a:bodyPr/>
          <a:lstStyle/>
          <a:p>
            <a:r>
              <a:rPr lang="en-US"/>
              <a:t>Click to edit Master title style</a:t>
            </a:r>
          </a:p>
        </p:txBody>
      </p:sp>
      <p:sp>
        <p:nvSpPr>
          <p:cNvPr id="3" name="Date Placeholder 10"/>
          <p:cNvSpPr>
            <a:spLocks noGrp="1"/>
          </p:cNvSpPr>
          <p:nvPr>
            <p:ph type="dt" sz="half" idx="10"/>
          </p:nvPr>
        </p:nvSpPr>
        <p:spPr/>
        <p:txBody>
          <a:bodyPr/>
          <a:lstStyle>
            <a:lvl1pPr>
              <a:defRPr/>
            </a:lvl1pPr>
          </a:lstStyle>
          <a:p>
            <a:pPr>
              <a:defRPr/>
            </a:pPr>
            <a:fld id="{9020F48B-BDDE-4C4F-AAFD-9DC125BAA143}" type="datetimeFigureOut">
              <a:rPr lang="en-US"/>
              <a:pPr>
                <a:defRPr/>
              </a:pPr>
              <a:t>4/19/2017</a:t>
            </a:fld>
            <a:endParaRPr lang="en-US"/>
          </a:p>
        </p:txBody>
      </p:sp>
      <p:sp>
        <p:nvSpPr>
          <p:cNvPr id="4" name="Footer Placeholder 27"/>
          <p:cNvSpPr>
            <a:spLocks noGrp="1"/>
          </p:cNvSpPr>
          <p:nvPr>
            <p:ph type="ftr" sz="quarter" idx="11"/>
          </p:nvPr>
        </p:nvSpPr>
        <p:spPr/>
        <p:txBody>
          <a:bodyPr/>
          <a:lstStyle>
            <a:lvl1pPr>
              <a:defRPr/>
            </a:lvl1pPr>
          </a:lstStyle>
          <a:p>
            <a:pPr>
              <a:defRPr/>
            </a:pPr>
            <a:endParaRPr lang="en-US"/>
          </a:p>
        </p:txBody>
      </p:sp>
      <p:sp>
        <p:nvSpPr>
          <p:cNvPr id="5" name="Slide Number Placeholder 4"/>
          <p:cNvSpPr>
            <a:spLocks noGrp="1"/>
          </p:cNvSpPr>
          <p:nvPr>
            <p:ph type="sldNum" sz="quarter" idx="12"/>
          </p:nvPr>
        </p:nvSpPr>
        <p:spPr/>
        <p:txBody>
          <a:bodyPr/>
          <a:lstStyle>
            <a:lvl1pPr>
              <a:defRPr/>
            </a:lvl1pPr>
          </a:lstStyle>
          <a:p>
            <a:pPr>
              <a:defRPr/>
            </a:pPr>
            <a:fld id="{6847F5EA-23B5-417B-A0A3-039ACF92259A}" type="slidenum">
              <a:rPr lang="en-US"/>
              <a:pPr>
                <a:defRPr/>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2"/>
          <p:cNvSpPr>
            <a:spLocks noGrp="1"/>
          </p:cNvSpPr>
          <p:nvPr>
            <p:ph type="dt" sz="half" idx="10"/>
          </p:nvPr>
        </p:nvSpPr>
        <p:spPr/>
        <p:txBody>
          <a:bodyPr/>
          <a:lstStyle>
            <a:lvl1pPr>
              <a:defRPr/>
            </a:lvl1pPr>
          </a:lstStyle>
          <a:p>
            <a:pPr>
              <a:defRPr/>
            </a:pPr>
            <a:fld id="{B008A744-1599-4721-9D9D-4B9B7B6B2161}" type="datetimeFigureOut">
              <a:rPr lang="en-US"/>
              <a:pPr>
                <a:defRPr/>
              </a:pPr>
              <a:t>4/19/2017</a:t>
            </a:fld>
            <a:endParaRPr lang="en-US"/>
          </a:p>
        </p:txBody>
      </p:sp>
      <p:sp>
        <p:nvSpPr>
          <p:cNvPr id="3" name="Footer Placeholder 23"/>
          <p:cNvSpPr>
            <a:spLocks noGrp="1"/>
          </p:cNvSpPr>
          <p:nvPr>
            <p:ph type="ftr" sz="quarter" idx="11"/>
          </p:nvPr>
        </p:nvSpPr>
        <p:spPr/>
        <p:txBody>
          <a:bodyPr/>
          <a:lstStyle>
            <a:lvl1pPr>
              <a:defRPr/>
            </a:lvl1pPr>
          </a:lstStyle>
          <a:p>
            <a:pPr>
              <a:defRPr/>
            </a:pPr>
            <a:endParaRPr lang="en-US"/>
          </a:p>
        </p:txBody>
      </p:sp>
      <p:sp>
        <p:nvSpPr>
          <p:cNvPr id="4" name="Slide Number Placeholder 6"/>
          <p:cNvSpPr>
            <a:spLocks noGrp="1"/>
          </p:cNvSpPr>
          <p:nvPr>
            <p:ph type="sldNum" sz="quarter" idx="12"/>
          </p:nvPr>
        </p:nvSpPr>
        <p:spPr/>
        <p:txBody>
          <a:bodyPr/>
          <a:lstStyle>
            <a:lvl1pPr>
              <a:defRPr/>
            </a:lvl1pPr>
          </a:lstStyle>
          <a:p>
            <a:pPr>
              <a:defRPr/>
            </a:pPr>
            <a:fld id="{8B8DE71C-10A1-43A2-9FB2-D6CF68771541}" type="slidenum">
              <a:rPr lang="en-US"/>
              <a:pPr>
                <a:defRPr/>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5" name="Straight Connector 12"/>
          <p:cNvSpPr>
            <a:spLocks noChangeShapeType="1"/>
          </p:cNvSpPr>
          <p:nvPr/>
        </p:nvSpPr>
        <p:spPr bwMode="auto">
          <a:xfrm>
            <a:off x="2468880" y="28075764"/>
            <a:ext cx="41422320" cy="11429"/>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lIns="438912" tIns="219456" rIns="438912" bIns="219456"/>
          <a:lstStyle/>
          <a:p>
            <a:pPr>
              <a:defRPr/>
            </a:pPr>
            <a:endParaRPr lang="en-US">
              <a:latin typeface="Franklin Gothic Book" pitchFamily="34" charset="0"/>
            </a:endParaRPr>
          </a:p>
        </p:txBody>
      </p:sp>
      <p:sp>
        <p:nvSpPr>
          <p:cNvPr id="12" name="Title 11"/>
          <p:cNvSpPr>
            <a:spLocks noGrp="1"/>
          </p:cNvSpPr>
          <p:nvPr>
            <p:ph type="title"/>
          </p:nvPr>
        </p:nvSpPr>
        <p:spPr>
          <a:xfrm>
            <a:off x="2194560" y="26334720"/>
            <a:ext cx="40599360" cy="2499360"/>
          </a:xfrm>
        </p:spPr>
        <p:txBody>
          <a:bodyPr/>
          <a:lstStyle>
            <a:lvl1pPr algn="l">
              <a:buNone/>
              <a:defRPr sz="9600" b="1"/>
            </a:lvl1pPr>
          </a:lstStyle>
          <a:p>
            <a:r>
              <a:rPr lang="en-US"/>
              <a:t>Click to edit Master title style</a:t>
            </a:r>
          </a:p>
        </p:txBody>
      </p:sp>
      <p:sp>
        <p:nvSpPr>
          <p:cNvPr id="26" name="Text Placeholder 25"/>
          <p:cNvSpPr>
            <a:spLocks noGrp="1"/>
          </p:cNvSpPr>
          <p:nvPr>
            <p:ph type="body" idx="2"/>
          </p:nvPr>
        </p:nvSpPr>
        <p:spPr>
          <a:xfrm>
            <a:off x="2194563" y="2926080"/>
            <a:ext cx="14439902" cy="23042880"/>
          </a:xfrm>
        </p:spPr>
        <p:txBody>
          <a:bodyPr/>
          <a:lstStyle>
            <a:lvl1pPr marL="0" indent="0">
              <a:buNone/>
              <a:defRPr sz="6700"/>
            </a:lvl1pPr>
            <a:lvl2pPr>
              <a:buNone/>
              <a:defRPr sz="5800"/>
            </a:lvl2pPr>
            <a:lvl3pPr>
              <a:buNone/>
              <a:defRPr sz="4800"/>
            </a:lvl3pPr>
            <a:lvl4pPr>
              <a:buNone/>
              <a:defRPr sz="4300"/>
            </a:lvl4pPr>
            <a:lvl5pPr>
              <a:buNone/>
              <a:defRPr sz="4300"/>
            </a:lvl5pPr>
          </a:lstStyle>
          <a:p>
            <a:pPr lvl="0"/>
            <a:r>
              <a:rPr lang="en-US"/>
              <a:t>Click to edit Master text styles</a:t>
            </a:r>
          </a:p>
        </p:txBody>
      </p:sp>
      <p:sp>
        <p:nvSpPr>
          <p:cNvPr id="14" name="Content Placeholder 13"/>
          <p:cNvSpPr>
            <a:spLocks noGrp="1"/>
          </p:cNvSpPr>
          <p:nvPr>
            <p:ph sz="half" idx="1"/>
          </p:nvPr>
        </p:nvSpPr>
        <p:spPr>
          <a:xfrm>
            <a:off x="17160240" y="2926080"/>
            <a:ext cx="25633680" cy="23042880"/>
          </a:xfrm>
        </p:spPr>
        <p:txBody>
          <a:bodyPr/>
          <a:lstStyle>
            <a:lvl1pPr>
              <a:defRPr sz="15400"/>
            </a:lvl1pPr>
            <a:lvl2pPr>
              <a:defRPr sz="13400"/>
            </a:lvl2pPr>
            <a:lvl3pPr>
              <a:defRPr sz="11500"/>
            </a:lvl3pPr>
            <a:lvl4pPr>
              <a:defRPr sz="9600"/>
            </a:lvl4pPr>
            <a:lvl5pPr>
              <a:defRPr sz="96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Date Placeholder 24"/>
          <p:cNvSpPr>
            <a:spLocks noGrp="1"/>
          </p:cNvSpPr>
          <p:nvPr>
            <p:ph type="dt" sz="half" idx="10"/>
          </p:nvPr>
        </p:nvSpPr>
        <p:spPr/>
        <p:txBody>
          <a:bodyPr/>
          <a:lstStyle>
            <a:lvl1pPr>
              <a:defRPr/>
            </a:lvl1pPr>
          </a:lstStyle>
          <a:p>
            <a:pPr>
              <a:defRPr/>
            </a:pPr>
            <a:fld id="{805EE57C-4FFF-4262-B97D-985A62CF4393}" type="datetimeFigureOut">
              <a:rPr lang="en-US"/>
              <a:pPr>
                <a:defRPr/>
              </a:pPr>
              <a:t>4/19/2017</a:t>
            </a:fld>
            <a:endParaRPr lang="en-US"/>
          </a:p>
        </p:txBody>
      </p:sp>
      <p:sp>
        <p:nvSpPr>
          <p:cNvPr id="7" name="Footer Placeholder 28"/>
          <p:cNvSpPr>
            <a:spLocks noGrp="1"/>
          </p:cNvSpPr>
          <p:nvPr>
            <p:ph type="ftr" sz="quarter" idx="11"/>
          </p:nvPr>
        </p:nvSpPr>
        <p:spPr/>
        <p:txBody>
          <a:bodyPr/>
          <a:lstStyle>
            <a:lvl1pPr>
              <a:defRPr/>
            </a:lvl1pPr>
          </a:lstStyle>
          <a:p>
            <a:pPr>
              <a:defRPr/>
            </a:pPr>
            <a:endParaRPr lang="en-US"/>
          </a:p>
        </p:txBody>
      </p:sp>
      <p:sp>
        <p:nvSpPr>
          <p:cNvPr id="8" name="Slide Number Placeholder 6"/>
          <p:cNvSpPr>
            <a:spLocks noGrp="1"/>
          </p:cNvSpPr>
          <p:nvPr>
            <p:ph type="sldNum" sz="quarter" idx="12"/>
          </p:nvPr>
        </p:nvSpPr>
        <p:spPr/>
        <p:txBody>
          <a:bodyPr/>
          <a:lstStyle>
            <a:lvl1pPr>
              <a:defRPr/>
            </a:lvl1pPr>
          </a:lstStyle>
          <a:p>
            <a:pPr>
              <a:defRPr/>
            </a:pPr>
            <a:fld id="{54568FEA-F29F-4787-BF12-89501C01F1C1}" type="slidenum">
              <a:rPr lang="en-US"/>
              <a:pPr>
                <a:defRPr/>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3" name="Picture Placeholder 12"/>
          <p:cNvSpPr>
            <a:spLocks noGrp="1"/>
          </p:cNvSpPr>
          <p:nvPr>
            <p:ph type="pic" idx="1"/>
          </p:nvPr>
        </p:nvSpPr>
        <p:spPr>
          <a:xfrm>
            <a:off x="16824960" y="2959843"/>
            <a:ext cx="24140160" cy="17556480"/>
          </a:xfrm>
          <a:solidFill>
            <a:schemeClr val="bg1"/>
          </a:solidFill>
          <a:ln w="6350">
            <a:solidFill>
              <a:schemeClr val="accent1"/>
            </a:solidFill>
          </a:ln>
          <a:effectLst>
            <a:reflection blurRad="1000" stA="49000" endA="500" endPos="10000" dist="900" dir="5400000" sy="-90000" algn="bl" rotWithShape="0"/>
          </a:effectLst>
        </p:spPr>
        <p:txBody>
          <a:bodyPr>
            <a:normAutofit/>
          </a:bodyPr>
          <a:lstStyle>
            <a:lvl1pPr marL="0" indent="0">
              <a:buNone/>
              <a:defRPr sz="15400"/>
            </a:lvl1pPr>
          </a:lstStyle>
          <a:p>
            <a:pPr lvl="0"/>
            <a:r>
              <a:rPr lang="en-US" noProof="0" dirty="0"/>
              <a:t>Click icon to add picture</a:t>
            </a:r>
          </a:p>
        </p:txBody>
      </p:sp>
      <p:sp>
        <p:nvSpPr>
          <p:cNvPr id="17" name="Title 16"/>
          <p:cNvSpPr>
            <a:spLocks noGrp="1"/>
          </p:cNvSpPr>
          <p:nvPr>
            <p:ph type="title"/>
          </p:nvPr>
        </p:nvSpPr>
        <p:spPr>
          <a:xfrm>
            <a:off x="1828800" y="23970048"/>
            <a:ext cx="28163520" cy="2506982"/>
          </a:xfrm>
        </p:spPr>
        <p:txBody>
          <a:bodyPr/>
          <a:lstStyle>
            <a:lvl1pPr algn="l">
              <a:buNone/>
              <a:defRPr sz="9600" b="1"/>
            </a:lvl1pPr>
          </a:lstStyle>
          <a:p>
            <a:r>
              <a:rPr lang="en-US"/>
              <a:t>Click to edit Master title style</a:t>
            </a:r>
          </a:p>
        </p:txBody>
      </p:sp>
      <p:sp>
        <p:nvSpPr>
          <p:cNvPr id="26" name="Text Placeholder 25"/>
          <p:cNvSpPr>
            <a:spLocks noGrp="1"/>
          </p:cNvSpPr>
          <p:nvPr>
            <p:ph type="body" sz="half" idx="2"/>
          </p:nvPr>
        </p:nvSpPr>
        <p:spPr>
          <a:xfrm>
            <a:off x="1828800" y="26559446"/>
            <a:ext cx="28163520" cy="3688080"/>
          </a:xfrm>
        </p:spPr>
        <p:txBody>
          <a:bodyPr lIns="526694" tIns="0"/>
          <a:lstStyle>
            <a:lvl1pPr marL="0" indent="0">
              <a:buNone/>
              <a:defRPr sz="6700"/>
            </a:lvl1pPr>
            <a:lvl2pPr>
              <a:defRPr sz="5800"/>
            </a:lvl2pPr>
            <a:lvl3pPr>
              <a:defRPr sz="4800"/>
            </a:lvl3pPr>
            <a:lvl4pPr>
              <a:defRPr sz="4300"/>
            </a:lvl4pPr>
            <a:lvl5pPr>
              <a:defRPr sz="4300"/>
            </a:lvl5pPr>
          </a:lstStyle>
          <a:p>
            <a:pPr lvl="0"/>
            <a:r>
              <a:rPr lang="en-US"/>
              <a:t>Click to edit Master text styles</a:t>
            </a:r>
          </a:p>
        </p:txBody>
      </p:sp>
      <p:sp>
        <p:nvSpPr>
          <p:cNvPr id="5" name="Date Placeholder 6"/>
          <p:cNvSpPr>
            <a:spLocks noGrp="1"/>
          </p:cNvSpPr>
          <p:nvPr>
            <p:ph type="dt" sz="half" idx="10"/>
          </p:nvPr>
        </p:nvSpPr>
        <p:spPr/>
        <p:txBody>
          <a:bodyPr/>
          <a:lstStyle>
            <a:lvl1pPr>
              <a:defRPr/>
            </a:lvl1pPr>
          </a:lstStyle>
          <a:p>
            <a:pPr>
              <a:defRPr/>
            </a:pPr>
            <a:fld id="{BE1F4857-7D16-4E73-9089-CE12AC786839}" type="datetimeFigureOut">
              <a:rPr lang="en-US"/>
              <a:pPr>
                <a:defRPr/>
              </a:pPr>
              <a:t>4/19/2017</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30"/>
          <p:cNvSpPr>
            <a:spLocks noGrp="1"/>
          </p:cNvSpPr>
          <p:nvPr>
            <p:ph type="sldNum" sz="quarter" idx="12"/>
          </p:nvPr>
        </p:nvSpPr>
        <p:spPr/>
        <p:txBody>
          <a:bodyPr/>
          <a:lstStyle>
            <a:lvl1pPr>
              <a:defRPr/>
            </a:lvl1pPr>
          </a:lstStyle>
          <a:p>
            <a:pPr>
              <a:defRPr/>
            </a:pPr>
            <a:fld id="{06B35BF8-5B7D-4719-84C9-666E035AB20D}" type="slidenum">
              <a:rPr lang="en-US"/>
              <a:pPr>
                <a:defRPr/>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10"/>
          <p:cNvSpPr>
            <a:spLocks noGrp="1"/>
          </p:cNvSpPr>
          <p:nvPr>
            <p:ph type="dt" sz="half" idx="10"/>
          </p:nvPr>
        </p:nvSpPr>
        <p:spPr/>
        <p:txBody>
          <a:bodyPr/>
          <a:lstStyle>
            <a:lvl1pPr>
              <a:defRPr/>
            </a:lvl1pPr>
          </a:lstStyle>
          <a:p>
            <a:pPr>
              <a:defRPr/>
            </a:pPr>
            <a:fld id="{4C3075F0-48AC-45F6-AEC7-ECC00C332637}" type="datetimeFigureOut">
              <a:rPr lang="en-US"/>
              <a:pPr>
                <a:defRPr/>
              </a:pPr>
              <a:t>4/19/2017</a:t>
            </a:fld>
            <a:endParaRPr lang="en-US"/>
          </a:p>
        </p:txBody>
      </p:sp>
      <p:sp>
        <p:nvSpPr>
          <p:cNvPr id="5" name="Footer Placeholder 27"/>
          <p:cNvSpPr>
            <a:spLocks noGrp="1"/>
          </p:cNvSpPr>
          <p:nvPr>
            <p:ph type="ftr" sz="quarter" idx="11"/>
          </p:nvPr>
        </p:nvSpPr>
        <p:spPr/>
        <p:txBody>
          <a:bodyPr/>
          <a:lstStyle>
            <a:lvl1pPr>
              <a:defRPr/>
            </a:lvl1pPr>
          </a:lstStyle>
          <a:p>
            <a:pPr>
              <a:defRPr/>
            </a:pPr>
            <a:endParaRPr lang="en-US"/>
          </a:p>
        </p:txBody>
      </p:sp>
      <p:sp>
        <p:nvSpPr>
          <p:cNvPr id="6" name="Slide Number Placeholder 4"/>
          <p:cNvSpPr>
            <a:spLocks noGrp="1"/>
          </p:cNvSpPr>
          <p:nvPr>
            <p:ph type="sldNum" sz="quarter" idx="12"/>
          </p:nvPr>
        </p:nvSpPr>
        <p:spPr/>
        <p:txBody>
          <a:bodyPr/>
          <a:lstStyle>
            <a:lvl1pPr>
              <a:defRPr/>
            </a:lvl1pPr>
          </a:lstStyle>
          <a:p>
            <a:pPr>
              <a:defRPr/>
            </a:pPr>
            <a:fld id="{4EF03983-B023-484D-A089-3FB3D982E1DC}" type="slidenum">
              <a:rPr lang="en-US"/>
              <a:pPr>
                <a:defRPr/>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2918400" y="2636527"/>
            <a:ext cx="8778240" cy="2808732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2194560" y="2636527"/>
            <a:ext cx="29992320" cy="2808732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fld id="{F2727B38-F5EE-4293-B3C9-4285E2E0F450}" type="datetimeFigureOut">
              <a:rPr lang="en-US"/>
              <a:pPr>
                <a:defRPr/>
              </a:pPr>
              <a:t>4/19/2017</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DD26286B-775C-4B57-947B-09C2FDDB4ED5}" type="slidenum">
              <a:rPr lang="en-US"/>
              <a:pPr>
                <a:defRPr/>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1029" name="Text Placeholder 7"/>
          <p:cNvSpPr>
            <a:spLocks noGrp="1"/>
          </p:cNvSpPr>
          <p:nvPr>
            <p:ph type="body" idx="1"/>
          </p:nvPr>
        </p:nvSpPr>
        <p:spPr bwMode="auto">
          <a:xfrm>
            <a:off x="1463675" y="7459663"/>
            <a:ext cx="41695688" cy="21724937"/>
          </a:xfrm>
          <a:prstGeom prst="rect">
            <a:avLst/>
          </a:prstGeom>
          <a:noFill/>
          <a:ln w="9525">
            <a:noFill/>
            <a:miter lim="800000"/>
            <a:headEnd/>
            <a:tailEnd/>
          </a:ln>
        </p:spPr>
        <p:txBody>
          <a:bodyPr vert="horz" wrap="square" lIns="438912" tIns="219456" rIns="438912" bIns="219456" numCol="1" anchor="t" anchorCtr="0" compatLnSpc="1">
            <a:prstTxWarp prst="textNoShape">
              <a:avLst/>
            </a:prstTxWarp>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1" name="Date Placeholder 10"/>
          <p:cNvSpPr>
            <a:spLocks noGrp="1"/>
          </p:cNvSpPr>
          <p:nvPr>
            <p:ph type="dt" sz="half" idx="2"/>
          </p:nvPr>
        </p:nvSpPr>
        <p:spPr>
          <a:xfrm>
            <a:off x="31089600" y="365125"/>
            <a:ext cx="12069763" cy="1387475"/>
          </a:xfrm>
          <a:prstGeom prst="rect">
            <a:avLst/>
          </a:prstGeom>
        </p:spPr>
        <p:txBody>
          <a:bodyPr vert="horz" wrap="square" lIns="438912" tIns="219456" rIns="438912" bIns="219456" numCol="1" anchor="t" anchorCtr="0" compatLnSpc="1">
            <a:prstTxWarp prst="textNoShape">
              <a:avLst/>
            </a:prstTxWarp>
          </a:bodyPr>
          <a:lstStyle>
            <a:lvl1pPr>
              <a:defRPr sz="5800">
                <a:solidFill>
                  <a:srgbClr val="D38E27"/>
                </a:solidFill>
                <a:latin typeface="Franklin Gothic Book" pitchFamily="34" charset="0"/>
              </a:defRPr>
            </a:lvl1pPr>
          </a:lstStyle>
          <a:p>
            <a:pPr>
              <a:defRPr/>
            </a:pPr>
            <a:fld id="{D99977D1-2B0F-40AE-9D35-D33DC78419A8}" type="datetimeFigureOut">
              <a:rPr lang="en-US"/>
              <a:pPr>
                <a:defRPr/>
              </a:pPr>
              <a:t>4/19/2017</a:t>
            </a:fld>
            <a:endParaRPr lang="en-US"/>
          </a:p>
        </p:txBody>
      </p:sp>
      <p:sp>
        <p:nvSpPr>
          <p:cNvPr id="28" name="Footer Placeholder 27"/>
          <p:cNvSpPr>
            <a:spLocks noGrp="1"/>
          </p:cNvSpPr>
          <p:nvPr>
            <p:ph type="ftr" sz="quarter" idx="3"/>
          </p:nvPr>
        </p:nvSpPr>
        <p:spPr>
          <a:xfrm>
            <a:off x="14995525" y="365125"/>
            <a:ext cx="16094075" cy="1387475"/>
          </a:xfrm>
          <a:prstGeom prst="rect">
            <a:avLst/>
          </a:prstGeom>
        </p:spPr>
        <p:txBody>
          <a:bodyPr vert="horz" wrap="square" lIns="438912" tIns="219456" rIns="438912" bIns="219456" numCol="1" anchor="t" anchorCtr="0" compatLnSpc="1">
            <a:prstTxWarp prst="textNoShape">
              <a:avLst/>
            </a:prstTxWarp>
          </a:bodyPr>
          <a:lstStyle>
            <a:lvl1pPr algn="r">
              <a:defRPr sz="5800">
                <a:solidFill>
                  <a:srgbClr val="D38E27"/>
                </a:solidFill>
                <a:latin typeface="Franklin Gothic Book" pitchFamily="34" charset="0"/>
              </a:defRPr>
            </a:lvl1pPr>
          </a:lstStyle>
          <a:p>
            <a:pPr>
              <a:defRPr/>
            </a:pPr>
            <a:endParaRPr lang="en-US"/>
          </a:p>
        </p:txBody>
      </p:sp>
      <p:sp>
        <p:nvSpPr>
          <p:cNvPr id="5" name="Slide Number Placeholder 4"/>
          <p:cNvSpPr>
            <a:spLocks noGrp="1"/>
          </p:cNvSpPr>
          <p:nvPr>
            <p:ph type="sldNum" sz="quarter" idx="4"/>
          </p:nvPr>
        </p:nvSpPr>
        <p:spPr>
          <a:xfrm>
            <a:off x="39501763" y="31089600"/>
            <a:ext cx="3657600" cy="1173163"/>
          </a:xfrm>
          <a:prstGeom prst="rect">
            <a:avLst/>
          </a:prstGeom>
        </p:spPr>
        <p:txBody>
          <a:bodyPr vert="horz" wrap="square" lIns="438912" tIns="219456" rIns="438912" bIns="219456" numCol="1" anchor="t" anchorCtr="0" compatLnSpc="1">
            <a:prstTxWarp prst="textNoShape">
              <a:avLst/>
            </a:prstTxWarp>
          </a:bodyPr>
          <a:lstStyle>
            <a:lvl1pPr algn="r">
              <a:defRPr sz="5800">
                <a:solidFill>
                  <a:srgbClr val="D38E27"/>
                </a:solidFill>
                <a:latin typeface="Franklin Gothic Book" pitchFamily="34" charset="0"/>
              </a:defRPr>
            </a:lvl1pPr>
          </a:lstStyle>
          <a:p>
            <a:pPr>
              <a:defRPr/>
            </a:pPr>
            <a:fld id="{50DAB479-2181-4CCF-8099-E87D7181981D}" type="slidenum">
              <a:rPr lang="en-US"/>
              <a:pPr>
                <a:defRPr/>
              </a:pPr>
              <a:t>‹#›</a:t>
            </a:fld>
            <a:endParaRPr lang="en-US"/>
          </a:p>
        </p:txBody>
      </p:sp>
      <p:sp>
        <p:nvSpPr>
          <p:cNvPr id="10" name="Title Placeholder 9"/>
          <p:cNvSpPr>
            <a:spLocks noGrp="1"/>
          </p:cNvSpPr>
          <p:nvPr>
            <p:ph type="title"/>
          </p:nvPr>
        </p:nvSpPr>
        <p:spPr>
          <a:xfrm>
            <a:off x="1463675" y="2193925"/>
            <a:ext cx="41695688" cy="4024313"/>
          </a:xfrm>
          <a:prstGeom prst="rect">
            <a:avLst/>
          </a:prstGeom>
        </p:spPr>
        <p:txBody>
          <a:bodyPr vert="horz" lIns="438912" tIns="219456" rIns="438912" bIns="219456" anchor="ctr">
            <a:normAutofit/>
          </a:bodyPr>
          <a:lstStyle/>
          <a:p>
            <a:r>
              <a:rPr lang="en-US" dirty="0"/>
              <a:t>Click to edit Master title style</a:t>
            </a:r>
          </a:p>
        </p:txBody>
      </p:sp>
    </p:spTree>
  </p:cSld>
  <p:clrMap bg1="lt1" tx1="dk1" bg2="lt2" tx2="dk2" accent1="accent1" accent2="accent2" accent3="accent3" accent4="accent4" accent5="accent5" accent6="accent6" hlink="hlink" folHlink="folHlink"/>
  <p:sldLayoutIdLst>
    <p:sldLayoutId id="2147484082" r:id="rId1"/>
    <p:sldLayoutId id="2147484083" r:id="rId2"/>
    <p:sldLayoutId id="2147484084" r:id="rId3"/>
    <p:sldLayoutId id="2147484079" r:id="rId4"/>
    <p:sldLayoutId id="2147484085" r:id="rId5"/>
    <p:sldLayoutId id="2147484080" r:id="rId6"/>
    <p:sldLayoutId id="2147484086" r:id="rId7"/>
    <p:sldLayoutId id="2147484087" r:id="rId8"/>
    <p:sldLayoutId id="2147484088" r:id="rId9"/>
    <p:sldLayoutId id="2147484081" r:id="rId10"/>
    <p:sldLayoutId id="2147484089" r:id="rId11"/>
  </p:sldLayoutIdLst>
  <p:txStyles>
    <p:titleStyle>
      <a:lvl1pPr algn="l" rtl="0" eaLnBrk="0" fontAlgn="base" hangingPunct="0">
        <a:spcBef>
          <a:spcPct val="0"/>
        </a:spcBef>
        <a:spcAft>
          <a:spcPct val="0"/>
        </a:spcAft>
        <a:defRPr sz="17300" kern="1200" cap="all">
          <a:solidFill>
            <a:schemeClr val="tx2"/>
          </a:solidFill>
          <a:effectLst>
            <a:reflection blurRad="12700" stA="48000" endA="300" endPos="55000" dir="5400000" sy="-90000" algn="bl" rotWithShape="0"/>
          </a:effectLst>
          <a:latin typeface="+mj-lt"/>
          <a:ea typeface="+mj-ea"/>
          <a:cs typeface="+mj-cs"/>
        </a:defRPr>
      </a:lvl1pPr>
      <a:lvl2pPr algn="l" rtl="0" eaLnBrk="0" fontAlgn="base" hangingPunct="0">
        <a:spcBef>
          <a:spcPct val="0"/>
        </a:spcBef>
        <a:spcAft>
          <a:spcPct val="0"/>
        </a:spcAft>
        <a:defRPr sz="17300">
          <a:solidFill>
            <a:schemeClr val="tx2"/>
          </a:solidFill>
          <a:latin typeface="Franklin Gothic Medium" pitchFamily="34" charset="0"/>
        </a:defRPr>
      </a:lvl2pPr>
      <a:lvl3pPr algn="l" rtl="0" eaLnBrk="0" fontAlgn="base" hangingPunct="0">
        <a:spcBef>
          <a:spcPct val="0"/>
        </a:spcBef>
        <a:spcAft>
          <a:spcPct val="0"/>
        </a:spcAft>
        <a:defRPr sz="17300">
          <a:solidFill>
            <a:schemeClr val="tx2"/>
          </a:solidFill>
          <a:latin typeface="Franklin Gothic Medium" pitchFamily="34" charset="0"/>
        </a:defRPr>
      </a:lvl3pPr>
      <a:lvl4pPr algn="l" rtl="0" eaLnBrk="0" fontAlgn="base" hangingPunct="0">
        <a:spcBef>
          <a:spcPct val="0"/>
        </a:spcBef>
        <a:spcAft>
          <a:spcPct val="0"/>
        </a:spcAft>
        <a:defRPr sz="17300">
          <a:solidFill>
            <a:schemeClr val="tx2"/>
          </a:solidFill>
          <a:latin typeface="Franklin Gothic Medium" pitchFamily="34" charset="0"/>
        </a:defRPr>
      </a:lvl4pPr>
      <a:lvl5pPr algn="l" rtl="0" eaLnBrk="0" fontAlgn="base" hangingPunct="0">
        <a:spcBef>
          <a:spcPct val="0"/>
        </a:spcBef>
        <a:spcAft>
          <a:spcPct val="0"/>
        </a:spcAft>
        <a:defRPr sz="17300">
          <a:solidFill>
            <a:schemeClr val="tx2"/>
          </a:solidFill>
          <a:latin typeface="Franklin Gothic Medium" pitchFamily="34" charset="0"/>
        </a:defRPr>
      </a:lvl5pPr>
      <a:lvl6pPr marL="2194560" algn="l" rtl="0" fontAlgn="base">
        <a:spcBef>
          <a:spcPct val="0"/>
        </a:spcBef>
        <a:spcAft>
          <a:spcPct val="0"/>
        </a:spcAft>
        <a:defRPr sz="17300">
          <a:solidFill>
            <a:schemeClr val="tx2"/>
          </a:solidFill>
          <a:latin typeface="Franklin Gothic Medium" pitchFamily="34" charset="0"/>
        </a:defRPr>
      </a:lvl6pPr>
      <a:lvl7pPr marL="4389120" algn="l" rtl="0" fontAlgn="base">
        <a:spcBef>
          <a:spcPct val="0"/>
        </a:spcBef>
        <a:spcAft>
          <a:spcPct val="0"/>
        </a:spcAft>
        <a:defRPr sz="17300">
          <a:solidFill>
            <a:schemeClr val="tx2"/>
          </a:solidFill>
          <a:latin typeface="Franklin Gothic Medium" pitchFamily="34" charset="0"/>
        </a:defRPr>
      </a:lvl7pPr>
      <a:lvl8pPr marL="6583680" algn="l" rtl="0" fontAlgn="base">
        <a:spcBef>
          <a:spcPct val="0"/>
        </a:spcBef>
        <a:spcAft>
          <a:spcPct val="0"/>
        </a:spcAft>
        <a:defRPr sz="17300">
          <a:solidFill>
            <a:schemeClr val="tx2"/>
          </a:solidFill>
          <a:latin typeface="Franklin Gothic Medium" pitchFamily="34" charset="0"/>
        </a:defRPr>
      </a:lvl8pPr>
      <a:lvl9pPr marL="8778240" algn="l" rtl="0" fontAlgn="base">
        <a:spcBef>
          <a:spcPct val="0"/>
        </a:spcBef>
        <a:spcAft>
          <a:spcPct val="0"/>
        </a:spcAft>
        <a:defRPr sz="17300">
          <a:solidFill>
            <a:schemeClr val="tx2"/>
          </a:solidFill>
          <a:latin typeface="Franklin Gothic Medium" pitchFamily="34" charset="0"/>
        </a:defRPr>
      </a:lvl9pPr>
    </p:titleStyle>
    <p:bodyStyle>
      <a:lvl1pPr marL="1644650" indent="-1644650" algn="l" rtl="0" eaLnBrk="0" fontAlgn="base" hangingPunct="0">
        <a:spcBef>
          <a:spcPct val="20000"/>
        </a:spcBef>
        <a:spcAft>
          <a:spcPct val="0"/>
        </a:spcAft>
        <a:buClr>
          <a:schemeClr val="accent1"/>
        </a:buClr>
        <a:buSzPct val="70000"/>
        <a:buFont typeface="Wingdings 2" pitchFamily="18" charset="2"/>
        <a:buChar char=""/>
        <a:defRPr sz="15400" kern="1200">
          <a:solidFill>
            <a:schemeClr val="tx2"/>
          </a:solidFill>
          <a:latin typeface="+mn-lt"/>
          <a:ea typeface="+mn-ea"/>
          <a:cs typeface="+mn-cs"/>
        </a:defRPr>
      </a:lvl1pPr>
      <a:lvl2pPr marL="3565525" indent="-1371600" algn="l" rtl="0" eaLnBrk="0" fontAlgn="base" hangingPunct="0">
        <a:spcBef>
          <a:spcPct val="20000"/>
        </a:spcBef>
        <a:spcAft>
          <a:spcPct val="0"/>
        </a:spcAft>
        <a:buClr>
          <a:schemeClr val="accent1"/>
        </a:buClr>
        <a:buSzPct val="70000"/>
        <a:buFont typeface="Wingdings 2" pitchFamily="18" charset="2"/>
        <a:buChar char=""/>
        <a:defRPr sz="13400" kern="1200">
          <a:solidFill>
            <a:schemeClr val="tx2"/>
          </a:solidFill>
          <a:latin typeface="+mn-lt"/>
          <a:ea typeface="+mn-ea"/>
          <a:cs typeface="+mn-cs"/>
        </a:defRPr>
      </a:lvl2pPr>
      <a:lvl3pPr marL="5486400" indent="-1096963" algn="l" rtl="0" eaLnBrk="0" fontAlgn="base" hangingPunct="0">
        <a:spcBef>
          <a:spcPct val="20000"/>
        </a:spcBef>
        <a:spcAft>
          <a:spcPct val="0"/>
        </a:spcAft>
        <a:buClr>
          <a:schemeClr val="accent1"/>
        </a:buClr>
        <a:buSzPct val="70000"/>
        <a:buFont typeface="Wingdings 2" pitchFamily="18" charset="2"/>
        <a:buChar char=""/>
        <a:defRPr sz="11500" kern="1200">
          <a:solidFill>
            <a:schemeClr val="tx2"/>
          </a:solidFill>
          <a:latin typeface="+mn-lt"/>
          <a:ea typeface="+mn-ea"/>
          <a:cs typeface="+mn-cs"/>
        </a:defRPr>
      </a:lvl3pPr>
      <a:lvl4pPr marL="7680325" indent="-1096963" algn="l" rtl="0" eaLnBrk="0" fontAlgn="base" hangingPunct="0">
        <a:spcBef>
          <a:spcPct val="20000"/>
        </a:spcBef>
        <a:spcAft>
          <a:spcPct val="0"/>
        </a:spcAft>
        <a:buClr>
          <a:schemeClr val="accent1"/>
        </a:buClr>
        <a:buSzPct val="70000"/>
        <a:buFont typeface="Wingdings 2" pitchFamily="18" charset="2"/>
        <a:buChar char=""/>
        <a:defRPr sz="9600" kern="1200">
          <a:solidFill>
            <a:schemeClr val="tx2"/>
          </a:solidFill>
          <a:latin typeface="+mn-lt"/>
          <a:ea typeface="+mn-ea"/>
          <a:cs typeface="+mn-cs"/>
        </a:defRPr>
      </a:lvl4pPr>
      <a:lvl5pPr marL="9874250" indent="-1096963" algn="l" rtl="0" eaLnBrk="0" fontAlgn="base" hangingPunct="0">
        <a:spcBef>
          <a:spcPct val="20000"/>
        </a:spcBef>
        <a:spcAft>
          <a:spcPct val="0"/>
        </a:spcAft>
        <a:buClr>
          <a:schemeClr val="accent1"/>
        </a:buClr>
        <a:buSzPct val="60000"/>
        <a:buFont typeface="Wingdings 2" pitchFamily="18" charset="2"/>
        <a:buChar char=""/>
        <a:defRPr kern="1200">
          <a:solidFill>
            <a:schemeClr val="tx2"/>
          </a:solidFill>
          <a:latin typeface="+mn-lt"/>
          <a:ea typeface="+mn-ea"/>
          <a:cs typeface="+mn-cs"/>
        </a:defRPr>
      </a:lvl5pPr>
      <a:lvl6pPr marL="12070080" indent="-1097280" algn="l" rtl="0" eaLnBrk="1" latinLnBrk="0" hangingPunct="1">
        <a:spcBef>
          <a:spcPct val="20000"/>
        </a:spcBef>
        <a:buClr>
          <a:schemeClr val="accent1"/>
        </a:buClr>
        <a:buSzPct val="60000"/>
        <a:buFont typeface="Wingdings 2"/>
        <a:buChar char=""/>
        <a:defRPr kumimoji="0" sz="8600" kern="1200">
          <a:solidFill>
            <a:schemeClr val="tx2"/>
          </a:solidFill>
          <a:latin typeface="+mn-lt"/>
          <a:ea typeface="+mn-ea"/>
          <a:cs typeface="+mn-cs"/>
        </a:defRPr>
      </a:lvl6pPr>
      <a:lvl7pPr marL="14264640" indent="-1097280" algn="l" rtl="0" eaLnBrk="1" latinLnBrk="0" hangingPunct="1">
        <a:spcBef>
          <a:spcPct val="20000"/>
        </a:spcBef>
        <a:buClr>
          <a:schemeClr val="accent1"/>
        </a:buClr>
        <a:buSzPct val="60000"/>
        <a:buFont typeface="Wingdings 2"/>
        <a:buChar char=""/>
        <a:defRPr kumimoji="0" sz="7700" kern="1200">
          <a:solidFill>
            <a:schemeClr val="tx2"/>
          </a:solidFill>
          <a:latin typeface="+mn-lt"/>
          <a:ea typeface="+mn-ea"/>
          <a:cs typeface="+mn-cs"/>
        </a:defRPr>
      </a:lvl7pPr>
      <a:lvl8pPr marL="16459200" indent="-1097280" algn="l" rtl="0" eaLnBrk="1" latinLnBrk="0" hangingPunct="1">
        <a:spcBef>
          <a:spcPct val="20000"/>
        </a:spcBef>
        <a:buClr>
          <a:schemeClr val="accent1"/>
        </a:buClr>
        <a:buSzPct val="60000"/>
        <a:buFont typeface="Wingdings 2"/>
        <a:buChar char=""/>
        <a:defRPr kumimoji="0" sz="7700" kern="1200" baseline="0">
          <a:solidFill>
            <a:schemeClr val="tx2"/>
          </a:solidFill>
          <a:latin typeface="+mn-lt"/>
          <a:ea typeface="+mn-ea"/>
          <a:cs typeface="+mn-cs"/>
        </a:defRPr>
      </a:lvl8pPr>
      <a:lvl9pPr marL="18653760" indent="-1097280" algn="l" rtl="0" eaLnBrk="1" latinLnBrk="0" hangingPunct="1">
        <a:spcBef>
          <a:spcPct val="20000"/>
        </a:spcBef>
        <a:buClr>
          <a:schemeClr val="accent1"/>
        </a:buClr>
        <a:buSzPct val="60000"/>
        <a:buFont typeface="Wingdings 2"/>
        <a:buChar char=""/>
        <a:defRPr kumimoji="0" sz="67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2194560" algn="l" rtl="0" eaLnBrk="1" latinLnBrk="0" hangingPunct="1">
        <a:defRPr kumimoji="0" kern="1200">
          <a:solidFill>
            <a:schemeClr val="tx1"/>
          </a:solidFill>
          <a:latin typeface="+mn-lt"/>
          <a:ea typeface="+mn-ea"/>
          <a:cs typeface="+mn-cs"/>
        </a:defRPr>
      </a:lvl2pPr>
      <a:lvl3pPr marL="4389120" algn="l" rtl="0" eaLnBrk="1" latinLnBrk="0" hangingPunct="1">
        <a:defRPr kumimoji="0" kern="1200">
          <a:solidFill>
            <a:schemeClr val="tx1"/>
          </a:solidFill>
          <a:latin typeface="+mn-lt"/>
          <a:ea typeface="+mn-ea"/>
          <a:cs typeface="+mn-cs"/>
        </a:defRPr>
      </a:lvl3pPr>
      <a:lvl4pPr marL="6583680" algn="l" rtl="0" eaLnBrk="1" latinLnBrk="0" hangingPunct="1">
        <a:defRPr kumimoji="0" kern="1200">
          <a:solidFill>
            <a:schemeClr val="tx1"/>
          </a:solidFill>
          <a:latin typeface="+mn-lt"/>
          <a:ea typeface="+mn-ea"/>
          <a:cs typeface="+mn-cs"/>
        </a:defRPr>
      </a:lvl4pPr>
      <a:lvl5pPr marL="8778240" algn="l" rtl="0" eaLnBrk="1" latinLnBrk="0" hangingPunct="1">
        <a:defRPr kumimoji="0" kern="1200">
          <a:solidFill>
            <a:schemeClr val="tx1"/>
          </a:solidFill>
          <a:latin typeface="+mn-lt"/>
          <a:ea typeface="+mn-ea"/>
          <a:cs typeface="+mn-cs"/>
        </a:defRPr>
      </a:lvl5pPr>
      <a:lvl6pPr marL="10972800" algn="l" rtl="0" eaLnBrk="1" latinLnBrk="0" hangingPunct="1">
        <a:defRPr kumimoji="0" kern="1200">
          <a:solidFill>
            <a:schemeClr val="tx1"/>
          </a:solidFill>
          <a:latin typeface="+mn-lt"/>
          <a:ea typeface="+mn-ea"/>
          <a:cs typeface="+mn-cs"/>
        </a:defRPr>
      </a:lvl6pPr>
      <a:lvl7pPr marL="13167360" algn="l" rtl="0" eaLnBrk="1" latinLnBrk="0" hangingPunct="1">
        <a:defRPr kumimoji="0" kern="1200">
          <a:solidFill>
            <a:schemeClr val="tx1"/>
          </a:solidFill>
          <a:latin typeface="+mn-lt"/>
          <a:ea typeface="+mn-ea"/>
          <a:cs typeface="+mn-cs"/>
        </a:defRPr>
      </a:lvl7pPr>
      <a:lvl8pPr marL="15361920" algn="l" rtl="0" eaLnBrk="1" latinLnBrk="0" hangingPunct="1">
        <a:defRPr kumimoji="0" kern="1200">
          <a:solidFill>
            <a:schemeClr val="tx1"/>
          </a:solidFill>
          <a:latin typeface="+mn-lt"/>
          <a:ea typeface="+mn-ea"/>
          <a:cs typeface="+mn-cs"/>
        </a:defRPr>
      </a:lvl8pPr>
      <a:lvl9pPr marL="1755648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 Id="rId4" Type="http://schemas.openxmlformats.org/officeDocument/2006/relationships/image" Target="../media/image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Text Box 146"/>
          <p:cNvSpPr txBox="1">
            <a:spLocks noChangeArrowheads="1"/>
          </p:cNvSpPr>
          <p:nvPr/>
        </p:nvSpPr>
        <p:spPr bwMode="auto">
          <a:xfrm>
            <a:off x="1" y="0"/>
            <a:ext cx="38507670" cy="5062296"/>
          </a:xfrm>
          <a:prstGeom prst="rect">
            <a:avLst/>
          </a:prstGeom>
          <a:noFill/>
          <a:ln w="9525">
            <a:noFill/>
            <a:miter lim="800000"/>
            <a:headEnd/>
            <a:tailEnd/>
          </a:ln>
        </p:spPr>
        <p:txBody>
          <a:bodyPr wrap="square" lIns="3200400" tIns="91440" rIns="3200400" bIns="91440" anchor="ctr" anchorCtr="0">
            <a:noAutofit/>
          </a:bodyPr>
          <a:lstStyle/>
          <a:p>
            <a:pPr algn="ctr"/>
            <a:r>
              <a:rPr lang="en-US" sz="7200" b="1" dirty="0">
                <a:solidFill>
                  <a:schemeClr val="bg2">
                    <a:lumMod val="10000"/>
                  </a:schemeClr>
                </a:solidFill>
                <a:latin typeface="Georgia" panose="02040502050405020303" pitchFamily="18" charset="0"/>
              </a:rPr>
              <a:t>Factors affecting social work service use among hospice patients: </a:t>
            </a:r>
          </a:p>
          <a:p>
            <a:pPr algn="ctr"/>
            <a:r>
              <a:rPr lang="en-US" sz="7200" b="1" dirty="0">
                <a:solidFill>
                  <a:schemeClr val="bg2">
                    <a:lumMod val="10000"/>
                  </a:schemeClr>
                </a:solidFill>
                <a:latin typeface="Georgia" panose="02040502050405020303" pitchFamily="18" charset="0"/>
              </a:rPr>
              <a:t>Focusing on place of care and economic status</a:t>
            </a:r>
          </a:p>
          <a:p>
            <a:pPr algn="ctr"/>
            <a:endParaRPr lang="en-US" sz="2400" b="1" dirty="0">
              <a:solidFill>
                <a:schemeClr val="bg2">
                  <a:lumMod val="10000"/>
                </a:schemeClr>
              </a:solidFill>
              <a:latin typeface="Georgia" panose="02040502050405020303" pitchFamily="18" charset="0"/>
              <a:cs typeface="Arial" pitchFamily="34" charset="0"/>
            </a:endParaRPr>
          </a:p>
          <a:p>
            <a:pPr algn="ctr"/>
            <a:r>
              <a:rPr lang="en-US" sz="4800" b="1" dirty="0">
                <a:solidFill>
                  <a:schemeClr val="bg2">
                    <a:lumMod val="10000"/>
                  </a:schemeClr>
                </a:solidFill>
                <a:latin typeface="Georgia" panose="02040502050405020303" pitchFamily="18" charset="0"/>
                <a:cs typeface="Arial" pitchFamily="34" charset="0"/>
              </a:rPr>
              <a:t>Mayumi Kimura, MSW </a:t>
            </a:r>
            <a:r>
              <a:rPr lang="en-US" sz="4800" b="1" dirty="0" smtClean="0">
                <a:solidFill>
                  <a:schemeClr val="bg2">
                    <a:lumMod val="10000"/>
                  </a:schemeClr>
                </a:solidFill>
                <a:latin typeface="Georgia" panose="02040502050405020303" pitchFamily="18" charset="0"/>
                <a:cs typeface="Arial" pitchFamily="34" charset="0"/>
              </a:rPr>
              <a:t>Candidate 2017 </a:t>
            </a:r>
            <a:r>
              <a:rPr lang="en-US" sz="4800" b="1" dirty="0">
                <a:solidFill>
                  <a:schemeClr val="bg2">
                    <a:lumMod val="10000"/>
                  </a:schemeClr>
                </a:solidFill>
                <a:latin typeface="Georgia" panose="02040502050405020303" pitchFamily="18" charset="0"/>
                <a:cs typeface="Arial" pitchFamily="34" charset="0"/>
              </a:rPr>
              <a:t>&amp; BoRin Kim, PhD</a:t>
            </a:r>
          </a:p>
          <a:p>
            <a:pPr algn="ctr"/>
            <a:endParaRPr lang="en-US" sz="800" b="1" dirty="0">
              <a:solidFill>
                <a:schemeClr val="bg2">
                  <a:lumMod val="10000"/>
                </a:schemeClr>
              </a:solidFill>
              <a:latin typeface="Georgia" panose="02040502050405020303" pitchFamily="18" charset="0"/>
              <a:cs typeface="Arial" pitchFamily="34" charset="0"/>
            </a:endParaRPr>
          </a:p>
          <a:p>
            <a:pPr algn="ctr">
              <a:lnSpc>
                <a:spcPct val="90000"/>
              </a:lnSpc>
            </a:pPr>
            <a:r>
              <a:rPr lang="en-US" sz="4800" b="1" dirty="0">
                <a:solidFill>
                  <a:schemeClr val="bg2">
                    <a:lumMod val="10000"/>
                  </a:schemeClr>
                </a:solidFill>
                <a:latin typeface="Georgia" panose="02040502050405020303" pitchFamily="18" charset="0"/>
                <a:cs typeface="Arial" pitchFamily="34" charset="0"/>
              </a:rPr>
              <a:t>Department of Social Work, College of Health and Human Services, University of New Hampshire</a:t>
            </a:r>
          </a:p>
        </p:txBody>
      </p:sp>
      <p:pic>
        <p:nvPicPr>
          <p:cNvPr id="134" name="Picture 20"/>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9227759" y="272400"/>
            <a:ext cx="4287817" cy="46653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8" name="Rectangle 9"/>
          <p:cNvSpPr/>
          <p:nvPr/>
        </p:nvSpPr>
        <p:spPr>
          <a:xfrm>
            <a:off x="380832" y="5620401"/>
            <a:ext cx="14035634" cy="27003375"/>
          </a:xfrm>
          <a:prstGeom prst="rect">
            <a:avLst/>
          </a:prstGeom>
          <a:solidFill>
            <a:schemeClr val="accent2">
              <a:lumMod val="20000"/>
              <a:lumOff val="80000"/>
            </a:schemeClr>
          </a:solidFill>
          <a:ln w="1270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solidFill>
                <a:srgbClr val="FFFFFF"/>
              </a:solidFill>
              <a:latin typeface="Georgia" panose="02040502050405020303" pitchFamily="18" charset="0"/>
            </a:endParaRPr>
          </a:p>
        </p:txBody>
      </p:sp>
      <p:sp>
        <p:nvSpPr>
          <p:cNvPr id="139" name="Text Box 6"/>
          <p:cNvSpPr txBox="1">
            <a:spLocks noChangeArrowheads="1"/>
          </p:cNvSpPr>
          <p:nvPr/>
        </p:nvSpPr>
        <p:spPr bwMode="auto">
          <a:xfrm>
            <a:off x="383460" y="5626192"/>
            <a:ext cx="14033005" cy="1168400"/>
          </a:xfrm>
          <a:prstGeom prst="rect">
            <a:avLst/>
          </a:prstGeom>
          <a:solidFill>
            <a:schemeClr val="tx2"/>
          </a:solidFill>
          <a:ln w="9525">
            <a:solidFill>
              <a:schemeClr val="bg1"/>
            </a:solidFill>
            <a:miter lim="800000"/>
            <a:headEnd/>
            <a:tailEnd/>
          </a:ln>
        </p:spPr>
        <p:txBody>
          <a:bodyPr wrap="square" lIns="393826" tIns="196910" rIns="393826" bIns="196910">
            <a:spAutoFit/>
          </a:bodyPr>
          <a:lstStyle>
            <a:lvl1pPr defTabSz="3937000">
              <a:defRPr sz="7700">
                <a:solidFill>
                  <a:schemeClr val="tx1"/>
                </a:solidFill>
                <a:latin typeface="Arial" panose="020B0604020202020204" pitchFamily="34" charset="0"/>
                <a:cs typeface="Arial" panose="020B0604020202020204" pitchFamily="34" charset="0"/>
              </a:defRPr>
            </a:lvl1pPr>
            <a:lvl2pPr marL="742950" indent="-285750" defTabSz="3937000">
              <a:defRPr sz="7700">
                <a:solidFill>
                  <a:schemeClr val="tx1"/>
                </a:solidFill>
                <a:latin typeface="Arial" panose="020B0604020202020204" pitchFamily="34" charset="0"/>
                <a:cs typeface="Arial" panose="020B0604020202020204" pitchFamily="34" charset="0"/>
              </a:defRPr>
            </a:lvl2pPr>
            <a:lvl3pPr marL="1143000" indent="-228600" defTabSz="3937000">
              <a:defRPr sz="7700">
                <a:solidFill>
                  <a:schemeClr val="tx1"/>
                </a:solidFill>
                <a:latin typeface="Arial" panose="020B0604020202020204" pitchFamily="34" charset="0"/>
                <a:cs typeface="Arial" panose="020B0604020202020204" pitchFamily="34" charset="0"/>
              </a:defRPr>
            </a:lvl3pPr>
            <a:lvl4pPr marL="1600200" indent="-228600" defTabSz="3937000">
              <a:defRPr sz="7700">
                <a:solidFill>
                  <a:schemeClr val="tx1"/>
                </a:solidFill>
                <a:latin typeface="Arial" panose="020B0604020202020204" pitchFamily="34" charset="0"/>
                <a:cs typeface="Arial" panose="020B0604020202020204" pitchFamily="34" charset="0"/>
              </a:defRPr>
            </a:lvl4pPr>
            <a:lvl5pPr marL="2057400" indent="-228600" defTabSz="3937000">
              <a:defRPr sz="7700">
                <a:solidFill>
                  <a:schemeClr val="tx1"/>
                </a:solidFill>
                <a:latin typeface="Arial" panose="020B0604020202020204" pitchFamily="34" charset="0"/>
                <a:cs typeface="Arial" panose="020B0604020202020204" pitchFamily="34" charset="0"/>
              </a:defRPr>
            </a:lvl5pPr>
            <a:lvl6pPr marL="2514600" indent="-228600" defTabSz="3937000" eaLnBrk="0" fontAlgn="base" hangingPunct="0">
              <a:spcBef>
                <a:spcPct val="0"/>
              </a:spcBef>
              <a:spcAft>
                <a:spcPct val="0"/>
              </a:spcAft>
              <a:defRPr sz="7700">
                <a:solidFill>
                  <a:schemeClr val="tx1"/>
                </a:solidFill>
                <a:latin typeface="Arial" panose="020B0604020202020204" pitchFamily="34" charset="0"/>
                <a:cs typeface="Arial" panose="020B0604020202020204" pitchFamily="34" charset="0"/>
              </a:defRPr>
            </a:lvl6pPr>
            <a:lvl7pPr marL="2971800" indent="-228600" defTabSz="3937000" eaLnBrk="0" fontAlgn="base" hangingPunct="0">
              <a:spcBef>
                <a:spcPct val="0"/>
              </a:spcBef>
              <a:spcAft>
                <a:spcPct val="0"/>
              </a:spcAft>
              <a:defRPr sz="7700">
                <a:solidFill>
                  <a:schemeClr val="tx1"/>
                </a:solidFill>
                <a:latin typeface="Arial" panose="020B0604020202020204" pitchFamily="34" charset="0"/>
                <a:cs typeface="Arial" panose="020B0604020202020204" pitchFamily="34" charset="0"/>
              </a:defRPr>
            </a:lvl7pPr>
            <a:lvl8pPr marL="3429000" indent="-228600" defTabSz="3937000" eaLnBrk="0" fontAlgn="base" hangingPunct="0">
              <a:spcBef>
                <a:spcPct val="0"/>
              </a:spcBef>
              <a:spcAft>
                <a:spcPct val="0"/>
              </a:spcAft>
              <a:defRPr sz="7700">
                <a:solidFill>
                  <a:schemeClr val="tx1"/>
                </a:solidFill>
                <a:latin typeface="Arial" panose="020B0604020202020204" pitchFamily="34" charset="0"/>
                <a:cs typeface="Arial" panose="020B0604020202020204" pitchFamily="34" charset="0"/>
              </a:defRPr>
            </a:lvl8pPr>
            <a:lvl9pPr marL="3886200" indent="-228600" defTabSz="3937000" eaLnBrk="0" fontAlgn="base" hangingPunct="0">
              <a:spcBef>
                <a:spcPct val="0"/>
              </a:spcBef>
              <a:spcAft>
                <a:spcPct val="0"/>
              </a:spcAft>
              <a:defRPr sz="7700">
                <a:solidFill>
                  <a:schemeClr val="tx1"/>
                </a:solidFill>
                <a:latin typeface="Arial" panose="020B0604020202020204" pitchFamily="34" charset="0"/>
                <a:cs typeface="Arial" panose="020B0604020202020204" pitchFamily="34" charset="0"/>
              </a:defRPr>
            </a:lvl9pPr>
          </a:lstStyle>
          <a:p>
            <a:pPr algn="ctr" eaLnBrk="1" hangingPunct="1">
              <a:spcBef>
                <a:spcPct val="50000"/>
              </a:spcBef>
            </a:pPr>
            <a:r>
              <a:rPr lang="en-US" altLang="en-US" sz="5000" b="1" dirty="0">
                <a:solidFill>
                  <a:schemeClr val="bg1"/>
                </a:solidFill>
                <a:latin typeface="Georgia" panose="02040502050405020303" pitchFamily="18" charset="0"/>
              </a:rPr>
              <a:t>Background and Research Questions</a:t>
            </a:r>
          </a:p>
        </p:txBody>
      </p:sp>
      <p:sp>
        <p:nvSpPr>
          <p:cNvPr id="141" name="Rectangle 9"/>
          <p:cNvSpPr/>
          <p:nvPr/>
        </p:nvSpPr>
        <p:spPr>
          <a:xfrm>
            <a:off x="14809585" y="5616014"/>
            <a:ext cx="14073198" cy="27045211"/>
          </a:xfrm>
          <a:prstGeom prst="rect">
            <a:avLst/>
          </a:prstGeom>
          <a:solidFill>
            <a:schemeClr val="accent2">
              <a:lumMod val="20000"/>
              <a:lumOff val="80000"/>
            </a:schemeClr>
          </a:solidFill>
          <a:ln w="1270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endParaRPr lang="en-US" sz="3600" dirty="0">
              <a:solidFill>
                <a:schemeClr val="tx1"/>
              </a:solidFill>
              <a:latin typeface="Georgia" panose="02040502050405020303" pitchFamily="18" charset="0"/>
              <a:cs typeface="Arial" panose="020B0604020202020204" pitchFamily="34" charset="0"/>
            </a:endParaRPr>
          </a:p>
        </p:txBody>
      </p:sp>
      <p:sp>
        <p:nvSpPr>
          <p:cNvPr id="142" name="Rectangle 9"/>
          <p:cNvSpPr/>
          <p:nvPr/>
        </p:nvSpPr>
        <p:spPr>
          <a:xfrm>
            <a:off x="29242576" y="5568245"/>
            <a:ext cx="14360088" cy="27092980"/>
          </a:xfrm>
          <a:prstGeom prst="rect">
            <a:avLst/>
          </a:prstGeom>
          <a:solidFill>
            <a:schemeClr val="accent2">
              <a:lumMod val="20000"/>
              <a:lumOff val="80000"/>
            </a:schemeClr>
          </a:solidFill>
          <a:ln w="1270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solidFill>
                <a:srgbClr val="FFFFFF"/>
              </a:solidFill>
              <a:latin typeface="Georgia" panose="02040502050405020303" pitchFamily="18" charset="0"/>
            </a:endParaRPr>
          </a:p>
        </p:txBody>
      </p:sp>
      <p:sp>
        <p:nvSpPr>
          <p:cNvPr id="154" name="Text Box 24"/>
          <p:cNvSpPr txBox="1">
            <a:spLocks noChangeArrowheads="1"/>
          </p:cNvSpPr>
          <p:nvPr/>
        </p:nvSpPr>
        <p:spPr bwMode="auto">
          <a:xfrm>
            <a:off x="29194450" y="24006941"/>
            <a:ext cx="14321126" cy="1167107"/>
          </a:xfrm>
          <a:prstGeom prst="rect">
            <a:avLst/>
          </a:prstGeom>
          <a:solidFill>
            <a:schemeClr val="tx2"/>
          </a:solidFill>
          <a:ln w="9525">
            <a:solidFill>
              <a:srgbClr val="000080"/>
            </a:solidFill>
            <a:miter lim="800000"/>
            <a:headEnd/>
            <a:tailEnd/>
          </a:ln>
        </p:spPr>
        <p:txBody>
          <a:bodyPr wrap="square" lIns="393826" tIns="196910" rIns="393826" bIns="196910">
            <a:spAutoFit/>
          </a:bodyPr>
          <a:lstStyle>
            <a:lvl1pPr defTabSz="3937000">
              <a:defRPr sz="7700">
                <a:solidFill>
                  <a:schemeClr val="tx1"/>
                </a:solidFill>
                <a:latin typeface="Arial" panose="020B0604020202020204" pitchFamily="34" charset="0"/>
                <a:cs typeface="Arial" panose="020B0604020202020204" pitchFamily="34" charset="0"/>
              </a:defRPr>
            </a:lvl1pPr>
            <a:lvl2pPr marL="742950" indent="-285750" defTabSz="3937000">
              <a:defRPr sz="7700">
                <a:solidFill>
                  <a:schemeClr val="tx1"/>
                </a:solidFill>
                <a:latin typeface="Arial" panose="020B0604020202020204" pitchFamily="34" charset="0"/>
                <a:cs typeface="Arial" panose="020B0604020202020204" pitchFamily="34" charset="0"/>
              </a:defRPr>
            </a:lvl2pPr>
            <a:lvl3pPr marL="1143000" indent="-228600" defTabSz="3937000">
              <a:defRPr sz="7700">
                <a:solidFill>
                  <a:schemeClr val="tx1"/>
                </a:solidFill>
                <a:latin typeface="Arial" panose="020B0604020202020204" pitchFamily="34" charset="0"/>
                <a:cs typeface="Arial" panose="020B0604020202020204" pitchFamily="34" charset="0"/>
              </a:defRPr>
            </a:lvl3pPr>
            <a:lvl4pPr marL="1600200" indent="-228600" defTabSz="3937000">
              <a:defRPr sz="7700">
                <a:solidFill>
                  <a:schemeClr val="tx1"/>
                </a:solidFill>
                <a:latin typeface="Arial" panose="020B0604020202020204" pitchFamily="34" charset="0"/>
                <a:cs typeface="Arial" panose="020B0604020202020204" pitchFamily="34" charset="0"/>
              </a:defRPr>
            </a:lvl4pPr>
            <a:lvl5pPr marL="2057400" indent="-228600" defTabSz="3937000">
              <a:defRPr sz="7700">
                <a:solidFill>
                  <a:schemeClr val="tx1"/>
                </a:solidFill>
                <a:latin typeface="Arial" panose="020B0604020202020204" pitchFamily="34" charset="0"/>
                <a:cs typeface="Arial" panose="020B0604020202020204" pitchFamily="34" charset="0"/>
              </a:defRPr>
            </a:lvl5pPr>
            <a:lvl6pPr marL="2514600" indent="-228600" defTabSz="3937000" eaLnBrk="0" fontAlgn="base" hangingPunct="0">
              <a:spcBef>
                <a:spcPct val="0"/>
              </a:spcBef>
              <a:spcAft>
                <a:spcPct val="0"/>
              </a:spcAft>
              <a:defRPr sz="7700">
                <a:solidFill>
                  <a:schemeClr val="tx1"/>
                </a:solidFill>
                <a:latin typeface="Arial" panose="020B0604020202020204" pitchFamily="34" charset="0"/>
                <a:cs typeface="Arial" panose="020B0604020202020204" pitchFamily="34" charset="0"/>
              </a:defRPr>
            </a:lvl6pPr>
            <a:lvl7pPr marL="2971800" indent="-228600" defTabSz="3937000" eaLnBrk="0" fontAlgn="base" hangingPunct="0">
              <a:spcBef>
                <a:spcPct val="0"/>
              </a:spcBef>
              <a:spcAft>
                <a:spcPct val="0"/>
              </a:spcAft>
              <a:defRPr sz="7700">
                <a:solidFill>
                  <a:schemeClr val="tx1"/>
                </a:solidFill>
                <a:latin typeface="Arial" panose="020B0604020202020204" pitchFamily="34" charset="0"/>
                <a:cs typeface="Arial" panose="020B0604020202020204" pitchFamily="34" charset="0"/>
              </a:defRPr>
            </a:lvl7pPr>
            <a:lvl8pPr marL="3429000" indent="-228600" defTabSz="3937000" eaLnBrk="0" fontAlgn="base" hangingPunct="0">
              <a:spcBef>
                <a:spcPct val="0"/>
              </a:spcBef>
              <a:spcAft>
                <a:spcPct val="0"/>
              </a:spcAft>
              <a:defRPr sz="7700">
                <a:solidFill>
                  <a:schemeClr val="tx1"/>
                </a:solidFill>
                <a:latin typeface="Arial" panose="020B0604020202020204" pitchFamily="34" charset="0"/>
                <a:cs typeface="Arial" panose="020B0604020202020204" pitchFamily="34" charset="0"/>
              </a:defRPr>
            </a:lvl8pPr>
            <a:lvl9pPr marL="3886200" indent="-228600" defTabSz="3937000" eaLnBrk="0" fontAlgn="base" hangingPunct="0">
              <a:spcBef>
                <a:spcPct val="0"/>
              </a:spcBef>
              <a:spcAft>
                <a:spcPct val="0"/>
              </a:spcAft>
              <a:defRPr sz="7700">
                <a:solidFill>
                  <a:schemeClr val="tx1"/>
                </a:solidFill>
                <a:latin typeface="Arial" panose="020B0604020202020204" pitchFamily="34" charset="0"/>
                <a:cs typeface="Arial" panose="020B0604020202020204" pitchFamily="34" charset="0"/>
              </a:defRPr>
            </a:lvl9pPr>
          </a:lstStyle>
          <a:p>
            <a:pPr algn="ctr" eaLnBrk="1" hangingPunct="1">
              <a:spcBef>
                <a:spcPct val="50000"/>
              </a:spcBef>
            </a:pPr>
            <a:r>
              <a:rPr lang="en-US" altLang="en-US" sz="5000" b="1" dirty="0">
                <a:solidFill>
                  <a:schemeClr val="bg1"/>
                </a:solidFill>
                <a:latin typeface="Georgia" panose="02040502050405020303" pitchFamily="18" charset="0"/>
              </a:rPr>
              <a:t>Discussion</a:t>
            </a:r>
          </a:p>
        </p:txBody>
      </p:sp>
      <p:sp>
        <p:nvSpPr>
          <p:cNvPr id="156" name="Text Box 8"/>
          <p:cNvSpPr txBox="1">
            <a:spLocks noChangeArrowheads="1"/>
          </p:cNvSpPr>
          <p:nvPr/>
        </p:nvSpPr>
        <p:spPr bwMode="auto">
          <a:xfrm>
            <a:off x="14777225" y="19444192"/>
            <a:ext cx="14107217" cy="1167107"/>
          </a:xfrm>
          <a:prstGeom prst="rect">
            <a:avLst/>
          </a:prstGeom>
          <a:solidFill>
            <a:schemeClr val="tx2"/>
          </a:solidFill>
          <a:ln w="9525">
            <a:solidFill>
              <a:schemeClr val="bg1"/>
            </a:solidFill>
            <a:miter lim="800000"/>
            <a:headEnd/>
            <a:tailEnd/>
          </a:ln>
        </p:spPr>
        <p:txBody>
          <a:bodyPr wrap="square" lIns="393826" tIns="196910" rIns="393826" bIns="196910">
            <a:spAutoFit/>
          </a:bodyPr>
          <a:lstStyle>
            <a:lvl1pPr defTabSz="3937000">
              <a:defRPr sz="7700">
                <a:solidFill>
                  <a:schemeClr val="tx1"/>
                </a:solidFill>
                <a:latin typeface="Arial" panose="020B0604020202020204" pitchFamily="34" charset="0"/>
                <a:cs typeface="Arial" panose="020B0604020202020204" pitchFamily="34" charset="0"/>
              </a:defRPr>
            </a:lvl1pPr>
            <a:lvl2pPr marL="742950" indent="-285750" defTabSz="3937000">
              <a:defRPr sz="7700">
                <a:solidFill>
                  <a:schemeClr val="tx1"/>
                </a:solidFill>
                <a:latin typeface="Arial" panose="020B0604020202020204" pitchFamily="34" charset="0"/>
                <a:cs typeface="Arial" panose="020B0604020202020204" pitchFamily="34" charset="0"/>
              </a:defRPr>
            </a:lvl2pPr>
            <a:lvl3pPr marL="1143000" indent="-228600" defTabSz="3937000">
              <a:defRPr sz="7700">
                <a:solidFill>
                  <a:schemeClr val="tx1"/>
                </a:solidFill>
                <a:latin typeface="Arial" panose="020B0604020202020204" pitchFamily="34" charset="0"/>
                <a:cs typeface="Arial" panose="020B0604020202020204" pitchFamily="34" charset="0"/>
              </a:defRPr>
            </a:lvl3pPr>
            <a:lvl4pPr marL="1600200" indent="-228600" defTabSz="3937000">
              <a:defRPr sz="7700">
                <a:solidFill>
                  <a:schemeClr val="tx1"/>
                </a:solidFill>
                <a:latin typeface="Arial" panose="020B0604020202020204" pitchFamily="34" charset="0"/>
                <a:cs typeface="Arial" panose="020B0604020202020204" pitchFamily="34" charset="0"/>
              </a:defRPr>
            </a:lvl4pPr>
            <a:lvl5pPr marL="2057400" indent="-228600" defTabSz="3937000">
              <a:defRPr sz="7700">
                <a:solidFill>
                  <a:schemeClr val="tx1"/>
                </a:solidFill>
                <a:latin typeface="Arial" panose="020B0604020202020204" pitchFamily="34" charset="0"/>
                <a:cs typeface="Arial" panose="020B0604020202020204" pitchFamily="34" charset="0"/>
              </a:defRPr>
            </a:lvl5pPr>
            <a:lvl6pPr marL="2514600" indent="-228600" defTabSz="3937000" eaLnBrk="0" fontAlgn="base" hangingPunct="0">
              <a:spcBef>
                <a:spcPct val="0"/>
              </a:spcBef>
              <a:spcAft>
                <a:spcPct val="0"/>
              </a:spcAft>
              <a:defRPr sz="7700">
                <a:solidFill>
                  <a:schemeClr val="tx1"/>
                </a:solidFill>
                <a:latin typeface="Arial" panose="020B0604020202020204" pitchFamily="34" charset="0"/>
                <a:cs typeface="Arial" panose="020B0604020202020204" pitchFamily="34" charset="0"/>
              </a:defRPr>
            </a:lvl6pPr>
            <a:lvl7pPr marL="2971800" indent="-228600" defTabSz="3937000" eaLnBrk="0" fontAlgn="base" hangingPunct="0">
              <a:spcBef>
                <a:spcPct val="0"/>
              </a:spcBef>
              <a:spcAft>
                <a:spcPct val="0"/>
              </a:spcAft>
              <a:defRPr sz="7700">
                <a:solidFill>
                  <a:schemeClr val="tx1"/>
                </a:solidFill>
                <a:latin typeface="Arial" panose="020B0604020202020204" pitchFamily="34" charset="0"/>
                <a:cs typeface="Arial" panose="020B0604020202020204" pitchFamily="34" charset="0"/>
              </a:defRPr>
            </a:lvl7pPr>
            <a:lvl8pPr marL="3429000" indent="-228600" defTabSz="3937000" eaLnBrk="0" fontAlgn="base" hangingPunct="0">
              <a:spcBef>
                <a:spcPct val="0"/>
              </a:spcBef>
              <a:spcAft>
                <a:spcPct val="0"/>
              </a:spcAft>
              <a:defRPr sz="7700">
                <a:solidFill>
                  <a:schemeClr val="tx1"/>
                </a:solidFill>
                <a:latin typeface="Arial" panose="020B0604020202020204" pitchFamily="34" charset="0"/>
                <a:cs typeface="Arial" panose="020B0604020202020204" pitchFamily="34" charset="0"/>
              </a:defRPr>
            </a:lvl8pPr>
            <a:lvl9pPr marL="3886200" indent="-228600" defTabSz="3937000" eaLnBrk="0" fontAlgn="base" hangingPunct="0">
              <a:spcBef>
                <a:spcPct val="0"/>
              </a:spcBef>
              <a:spcAft>
                <a:spcPct val="0"/>
              </a:spcAft>
              <a:defRPr sz="7700">
                <a:solidFill>
                  <a:schemeClr val="tx1"/>
                </a:solidFill>
                <a:latin typeface="Arial" panose="020B0604020202020204" pitchFamily="34" charset="0"/>
                <a:cs typeface="Arial" panose="020B0604020202020204" pitchFamily="34" charset="0"/>
              </a:defRPr>
            </a:lvl9pPr>
          </a:lstStyle>
          <a:p>
            <a:pPr algn="ctr" eaLnBrk="1" hangingPunct="1">
              <a:spcBef>
                <a:spcPct val="50000"/>
              </a:spcBef>
            </a:pPr>
            <a:r>
              <a:rPr lang="en-US" altLang="en-US" sz="5000" b="1" dirty="0">
                <a:solidFill>
                  <a:schemeClr val="bg1"/>
                </a:solidFill>
                <a:latin typeface="Georgia" panose="02040502050405020303" pitchFamily="18" charset="0"/>
              </a:rPr>
              <a:t>Descriptive Analyses</a:t>
            </a:r>
          </a:p>
        </p:txBody>
      </p:sp>
      <p:sp>
        <p:nvSpPr>
          <p:cNvPr id="168" name="Text Box 63"/>
          <p:cNvSpPr txBox="1">
            <a:spLocks noChangeArrowheads="1"/>
          </p:cNvSpPr>
          <p:nvPr/>
        </p:nvSpPr>
        <p:spPr bwMode="auto">
          <a:xfrm>
            <a:off x="29661534" y="26430098"/>
            <a:ext cx="13944600" cy="6001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6" tIns="45710" rIns="91426" bIns="45710">
            <a:spAutoFit/>
          </a:bodyPr>
          <a:lstStyle>
            <a:lvl1pPr marL="571500" indent="-571500" defTabSz="3937000">
              <a:defRPr sz="7700">
                <a:solidFill>
                  <a:schemeClr val="tx1"/>
                </a:solidFill>
                <a:latin typeface="Arial" panose="020B0604020202020204" pitchFamily="34" charset="0"/>
                <a:cs typeface="Arial" panose="020B0604020202020204" pitchFamily="34" charset="0"/>
              </a:defRPr>
            </a:lvl1pPr>
            <a:lvl2pPr marL="742950" indent="-285750" defTabSz="3937000">
              <a:defRPr sz="7700">
                <a:solidFill>
                  <a:schemeClr val="tx1"/>
                </a:solidFill>
                <a:latin typeface="Arial" panose="020B0604020202020204" pitchFamily="34" charset="0"/>
                <a:cs typeface="Arial" panose="020B0604020202020204" pitchFamily="34" charset="0"/>
              </a:defRPr>
            </a:lvl2pPr>
            <a:lvl3pPr marL="1143000" indent="-228600" defTabSz="3937000">
              <a:defRPr sz="7700">
                <a:solidFill>
                  <a:schemeClr val="tx1"/>
                </a:solidFill>
                <a:latin typeface="Arial" panose="020B0604020202020204" pitchFamily="34" charset="0"/>
                <a:cs typeface="Arial" panose="020B0604020202020204" pitchFamily="34" charset="0"/>
              </a:defRPr>
            </a:lvl3pPr>
            <a:lvl4pPr marL="1600200" indent="-228600" defTabSz="3937000">
              <a:defRPr sz="7700">
                <a:solidFill>
                  <a:schemeClr val="tx1"/>
                </a:solidFill>
                <a:latin typeface="Arial" panose="020B0604020202020204" pitchFamily="34" charset="0"/>
                <a:cs typeface="Arial" panose="020B0604020202020204" pitchFamily="34" charset="0"/>
              </a:defRPr>
            </a:lvl4pPr>
            <a:lvl5pPr marL="2057400" indent="-228600" defTabSz="3937000">
              <a:defRPr sz="7700">
                <a:solidFill>
                  <a:schemeClr val="tx1"/>
                </a:solidFill>
                <a:latin typeface="Arial" panose="020B0604020202020204" pitchFamily="34" charset="0"/>
                <a:cs typeface="Arial" panose="020B0604020202020204" pitchFamily="34" charset="0"/>
              </a:defRPr>
            </a:lvl5pPr>
            <a:lvl6pPr marL="2514600" indent="-228600" defTabSz="3937000" eaLnBrk="0" fontAlgn="base" hangingPunct="0">
              <a:spcBef>
                <a:spcPct val="0"/>
              </a:spcBef>
              <a:spcAft>
                <a:spcPct val="0"/>
              </a:spcAft>
              <a:defRPr sz="7700">
                <a:solidFill>
                  <a:schemeClr val="tx1"/>
                </a:solidFill>
                <a:latin typeface="Arial" panose="020B0604020202020204" pitchFamily="34" charset="0"/>
                <a:cs typeface="Arial" panose="020B0604020202020204" pitchFamily="34" charset="0"/>
              </a:defRPr>
            </a:lvl6pPr>
            <a:lvl7pPr marL="2971800" indent="-228600" defTabSz="3937000" eaLnBrk="0" fontAlgn="base" hangingPunct="0">
              <a:spcBef>
                <a:spcPct val="0"/>
              </a:spcBef>
              <a:spcAft>
                <a:spcPct val="0"/>
              </a:spcAft>
              <a:defRPr sz="7700">
                <a:solidFill>
                  <a:schemeClr val="tx1"/>
                </a:solidFill>
                <a:latin typeface="Arial" panose="020B0604020202020204" pitchFamily="34" charset="0"/>
                <a:cs typeface="Arial" panose="020B0604020202020204" pitchFamily="34" charset="0"/>
              </a:defRPr>
            </a:lvl7pPr>
            <a:lvl8pPr marL="3429000" indent="-228600" defTabSz="3937000" eaLnBrk="0" fontAlgn="base" hangingPunct="0">
              <a:spcBef>
                <a:spcPct val="0"/>
              </a:spcBef>
              <a:spcAft>
                <a:spcPct val="0"/>
              </a:spcAft>
              <a:defRPr sz="7700">
                <a:solidFill>
                  <a:schemeClr val="tx1"/>
                </a:solidFill>
                <a:latin typeface="Arial" panose="020B0604020202020204" pitchFamily="34" charset="0"/>
                <a:cs typeface="Arial" panose="020B0604020202020204" pitchFamily="34" charset="0"/>
              </a:defRPr>
            </a:lvl8pPr>
            <a:lvl9pPr marL="3886200" indent="-228600" defTabSz="3937000" eaLnBrk="0" fontAlgn="base" hangingPunct="0">
              <a:spcBef>
                <a:spcPct val="0"/>
              </a:spcBef>
              <a:spcAft>
                <a:spcPct val="0"/>
              </a:spcAft>
              <a:defRPr sz="7700">
                <a:solidFill>
                  <a:schemeClr val="tx1"/>
                </a:solidFill>
                <a:latin typeface="Arial" panose="020B0604020202020204" pitchFamily="34" charset="0"/>
                <a:cs typeface="Arial" panose="020B0604020202020204" pitchFamily="34" charset="0"/>
              </a:defRPr>
            </a:lvl9pPr>
          </a:lstStyle>
          <a:p>
            <a:pPr>
              <a:spcBef>
                <a:spcPts val="600"/>
              </a:spcBef>
              <a:spcAft>
                <a:spcPts val="600"/>
              </a:spcAft>
              <a:buFont typeface="Arial" panose="020B0604020202020204" pitchFamily="34" charset="0"/>
              <a:buChar char="•"/>
            </a:pPr>
            <a:endParaRPr lang="en-US" sz="3300" dirty="0">
              <a:latin typeface="Georgia" panose="02040502050405020303" pitchFamily="18" charset="0"/>
            </a:endParaRPr>
          </a:p>
        </p:txBody>
      </p:sp>
      <p:sp>
        <p:nvSpPr>
          <p:cNvPr id="170" name="Text Box 63"/>
          <p:cNvSpPr txBox="1">
            <a:spLocks noChangeArrowheads="1"/>
          </p:cNvSpPr>
          <p:nvPr/>
        </p:nvSpPr>
        <p:spPr bwMode="auto">
          <a:xfrm>
            <a:off x="342217" y="6620420"/>
            <a:ext cx="13968057" cy="6001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26" tIns="45710" rIns="91426" bIns="45710">
            <a:spAutoFit/>
          </a:bodyPr>
          <a:lstStyle>
            <a:lvl1pPr marL="571500" indent="-571500" defTabSz="3937000">
              <a:defRPr sz="7700">
                <a:solidFill>
                  <a:schemeClr val="tx1"/>
                </a:solidFill>
                <a:latin typeface="Arial" panose="020B0604020202020204" pitchFamily="34" charset="0"/>
                <a:cs typeface="Arial" panose="020B0604020202020204" pitchFamily="34" charset="0"/>
              </a:defRPr>
            </a:lvl1pPr>
            <a:lvl2pPr marL="742950" indent="-285750" defTabSz="3937000">
              <a:defRPr sz="7700">
                <a:solidFill>
                  <a:schemeClr val="tx1"/>
                </a:solidFill>
                <a:latin typeface="Arial" panose="020B0604020202020204" pitchFamily="34" charset="0"/>
                <a:cs typeface="Arial" panose="020B0604020202020204" pitchFamily="34" charset="0"/>
              </a:defRPr>
            </a:lvl2pPr>
            <a:lvl3pPr marL="1143000" indent="-228600" defTabSz="3937000">
              <a:defRPr sz="7700">
                <a:solidFill>
                  <a:schemeClr val="tx1"/>
                </a:solidFill>
                <a:latin typeface="Arial" panose="020B0604020202020204" pitchFamily="34" charset="0"/>
                <a:cs typeface="Arial" panose="020B0604020202020204" pitchFamily="34" charset="0"/>
              </a:defRPr>
            </a:lvl3pPr>
            <a:lvl4pPr marL="1600200" indent="-228600" defTabSz="3937000">
              <a:defRPr sz="7700">
                <a:solidFill>
                  <a:schemeClr val="tx1"/>
                </a:solidFill>
                <a:latin typeface="Arial" panose="020B0604020202020204" pitchFamily="34" charset="0"/>
                <a:cs typeface="Arial" panose="020B0604020202020204" pitchFamily="34" charset="0"/>
              </a:defRPr>
            </a:lvl4pPr>
            <a:lvl5pPr marL="2057400" indent="-228600" defTabSz="3937000">
              <a:defRPr sz="7700">
                <a:solidFill>
                  <a:schemeClr val="tx1"/>
                </a:solidFill>
                <a:latin typeface="Arial" panose="020B0604020202020204" pitchFamily="34" charset="0"/>
                <a:cs typeface="Arial" panose="020B0604020202020204" pitchFamily="34" charset="0"/>
              </a:defRPr>
            </a:lvl5pPr>
            <a:lvl6pPr marL="2514600" indent="-228600" defTabSz="3937000" eaLnBrk="0" fontAlgn="base" hangingPunct="0">
              <a:spcBef>
                <a:spcPct val="0"/>
              </a:spcBef>
              <a:spcAft>
                <a:spcPct val="0"/>
              </a:spcAft>
              <a:defRPr sz="7700">
                <a:solidFill>
                  <a:schemeClr val="tx1"/>
                </a:solidFill>
                <a:latin typeface="Arial" panose="020B0604020202020204" pitchFamily="34" charset="0"/>
                <a:cs typeface="Arial" panose="020B0604020202020204" pitchFamily="34" charset="0"/>
              </a:defRPr>
            </a:lvl6pPr>
            <a:lvl7pPr marL="2971800" indent="-228600" defTabSz="3937000" eaLnBrk="0" fontAlgn="base" hangingPunct="0">
              <a:spcBef>
                <a:spcPct val="0"/>
              </a:spcBef>
              <a:spcAft>
                <a:spcPct val="0"/>
              </a:spcAft>
              <a:defRPr sz="7700">
                <a:solidFill>
                  <a:schemeClr val="tx1"/>
                </a:solidFill>
                <a:latin typeface="Arial" panose="020B0604020202020204" pitchFamily="34" charset="0"/>
                <a:cs typeface="Arial" panose="020B0604020202020204" pitchFamily="34" charset="0"/>
              </a:defRPr>
            </a:lvl7pPr>
            <a:lvl8pPr marL="3429000" indent="-228600" defTabSz="3937000" eaLnBrk="0" fontAlgn="base" hangingPunct="0">
              <a:spcBef>
                <a:spcPct val="0"/>
              </a:spcBef>
              <a:spcAft>
                <a:spcPct val="0"/>
              </a:spcAft>
              <a:defRPr sz="7700">
                <a:solidFill>
                  <a:schemeClr val="tx1"/>
                </a:solidFill>
                <a:latin typeface="Arial" panose="020B0604020202020204" pitchFamily="34" charset="0"/>
                <a:cs typeface="Arial" panose="020B0604020202020204" pitchFamily="34" charset="0"/>
              </a:defRPr>
            </a:lvl8pPr>
            <a:lvl9pPr marL="3886200" indent="-228600" defTabSz="3937000" eaLnBrk="0" fontAlgn="base" hangingPunct="0">
              <a:spcBef>
                <a:spcPct val="0"/>
              </a:spcBef>
              <a:spcAft>
                <a:spcPct val="0"/>
              </a:spcAft>
              <a:defRPr sz="7700">
                <a:solidFill>
                  <a:schemeClr val="tx1"/>
                </a:solidFill>
                <a:latin typeface="Arial" panose="020B0604020202020204" pitchFamily="34" charset="0"/>
                <a:cs typeface="Arial" panose="020B0604020202020204" pitchFamily="34" charset="0"/>
              </a:defRPr>
            </a:lvl9pPr>
          </a:lstStyle>
          <a:p>
            <a:pPr>
              <a:spcBef>
                <a:spcPts val="600"/>
              </a:spcBef>
              <a:spcAft>
                <a:spcPts val="600"/>
              </a:spcAft>
              <a:buFont typeface="Arial" panose="020B0604020202020204" pitchFamily="34" charset="0"/>
              <a:buChar char="•"/>
            </a:pPr>
            <a:endParaRPr lang="en-US" sz="3300" dirty="0">
              <a:latin typeface="Georgia" panose="02040502050405020303" pitchFamily="18" charset="0"/>
            </a:endParaRPr>
          </a:p>
        </p:txBody>
      </p:sp>
      <p:sp>
        <p:nvSpPr>
          <p:cNvPr id="51" name="Straight Connector 8"/>
          <p:cNvSpPr>
            <a:spLocks noChangeShapeType="1"/>
          </p:cNvSpPr>
          <p:nvPr/>
        </p:nvSpPr>
        <p:spPr bwMode="auto">
          <a:xfrm>
            <a:off x="0" y="5232423"/>
            <a:ext cx="43849637" cy="0"/>
          </a:xfrm>
          <a:prstGeom prst="line">
            <a:avLst/>
          </a:prstGeom>
          <a:noFill/>
          <a:ln w="381000" cap="flat" cmpd="sng" algn="ctr">
            <a:gradFill flip="none" rotWithShape="1">
              <a:gsLst>
                <a:gs pos="0">
                  <a:srgbClr val="092957">
                    <a:alpha val="0"/>
                  </a:srgbClr>
                </a:gs>
                <a:gs pos="17000">
                  <a:srgbClr val="092957"/>
                </a:gs>
                <a:gs pos="100000">
                  <a:srgbClr val="092957"/>
                </a:gs>
              </a:gsLst>
              <a:lin ang="0" scaled="1"/>
              <a:tileRect/>
            </a:gradFill>
            <a:prstDash val="solid"/>
            <a:miter lim="800000"/>
            <a:headEnd type="none" w="med" len="med"/>
            <a:tailEnd type="none" w="med" len="med"/>
          </a:ln>
          <a:effectLst/>
        </p:spPr>
        <p:txBody>
          <a:bodyPr lIns="438912" tIns="219456" rIns="438912" bIns="219456"/>
          <a:lstStyle/>
          <a:p>
            <a:pPr>
              <a:defRPr/>
            </a:pPr>
            <a:endParaRPr lang="en-US">
              <a:latin typeface="Georgia" panose="02040502050405020303" pitchFamily="18" charset="0"/>
            </a:endParaRPr>
          </a:p>
        </p:txBody>
      </p:sp>
      <p:sp>
        <p:nvSpPr>
          <p:cNvPr id="22" name="Text Box 8"/>
          <p:cNvSpPr txBox="1">
            <a:spLocks noChangeArrowheads="1"/>
          </p:cNvSpPr>
          <p:nvPr/>
        </p:nvSpPr>
        <p:spPr bwMode="auto">
          <a:xfrm>
            <a:off x="342217" y="24103927"/>
            <a:ext cx="14074249" cy="1168400"/>
          </a:xfrm>
          <a:prstGeom prst="rect">
            <a:avLst/>
          </a:prstGeom>
          <a:solidFill>
            <a:schemeClr val="tx2"/>
          </a:solidFill>
          <a:ln w="9525">
            <a:solidFill>
              <a:schemeClr val="bg1"/>
            </a:solidFill>
            <a:miter lim="800000"/>
            <a:headEnd/>
            <a:tailEnd/>
          </a:ln>
        </p:spPr>
        <p:txBody>
          <a:bodyPr wrap="square" lIns="393826" tIns="196910" rIns="393826" bIns="196910">
            <a:spAutoFit/>
          </a:bodyPr>
          <a:lstStyle>
            <a:lvl1pPr defTabSz="3937000">
              <a:defRPr sz="7700">
                <a:solidFill>
                  <a:schemeClr val="tx1"/>
                </a:solidFill>
                <a:latin typeface="Arial" panose="020B0604020202020204" pitchFamily="34" charset="0"/>
                <a:cs typeface="Arial" panose="020B0604020202020204" pitchFamily="34" charset="0"/>
              </a:defRPr>
            </a:lvl1pPr>
            <a:lvl2pPr marL="742950" indent="-285750" defTabSz="3937000">
              <a:defRPr sz="7700">
                <a:solidFill>
                  <a:schemeClr val="tx1"/>
                </a:solidFill>
                <a:latin typeface="Arial" panose="020B0604020202020204" pitchFamily="34" charset="0"/>
                <a:cs typeface="Arial" panose="020B0604020202020204" pitchFamily="34" charset="0"/>
              </a:defRPr>
            </a:lvl2pPr>
            <a:lvl3pPr marL="1143000" indent="-228600" defTabSz="3937000">
              <a:defRPr sz="7700">
                <a:solidFill>
                  <a:schemeClr val="tx1"/>
                </a:solidFill>
                <a:latin typeface="Arial" panose="020B0604020202020204" pitchFamily="34" charset="0"/>
                <a:cs typeface="Arial" panose="020B0604020202020204" pitchFamily="34" charset="0"/>
              </a:defRPr>
            </a:lvl3pPr>
            <a:lvl4pPr marL="1600200" indent="-228600" defTabSz="3937000">
              <a:defRPr sz="7700">
                <a:solidFill>
                  <a:schemeClr val="tx1"/>
                </a:solidFill>
                <a:latin typeface="Arial" panose="020B0604020202020204" pitchFamily="34" charset="0"/>
                <a:cs typeface="Arial" panose="020B0604020202020204" pitchFamily="34" charset="0"/>
              </a:defRPr>
            </a:lvl4pPr>
            <a:lvl5pPr marL="2057400" indent="-228600" defTabSz="3937000">
              <a:defRPr sz="7700">
                <a:solidFill>
                  <a:schemeClr val="tx1"/>
                </a:solidFill>
                <a:latin typeface="Arial" panose="020B0604020202020204" pitchFamily="34" charset="0"/>
                <a:cs typeface="Arial" panose="020B0604020202020204" pitchFamily="34" charset="0"/>
              </a:defRPr>
            </a:lvl5pPr>
            <a:lvl6pPr marL="2514600" indent="-228600" defTabSz="3937000" eaLnBrk="0" fontAlgn="base" hangingPunct="0">
              <a:spcBef>
                <a:spcPct val="0"/>
              </a:spcBef>
              <a:spcAft>
                <a:spcPct val="0"/>
              </a:spcAft>
              <a:defRPr sz="7700">
                <a:solidFill>
                  <a:schemeClr val="tx1"/>
                </a:solidFill>
                <a:latin typeface="Arial" panose="020B0604020202020204" pitchFamily="34" charset="0"/>
                <a:cs typeface="Arial" panose="020B0604020202020204" pitchFamily="34" charset="0"/>
              </a:defRPr>
            </a:lvl6pPr>
            <a:lvl7pPr marL="2971800" indent="-228600" defTabSz="3937000" eaLnBrk="0" fontAlgn="base" hangingPunct="0">
              <a:spcBef>
                <a:spcPct val="0"/>
              </a:spcBef>
              <a:spcAft>
                <a:spcPct val="0"/>
              </a:spcAft>
              <a:defRPr sz="7700">
                <a:solidFill>
                  <a:schemeClr val="tx1"/>
                </a:solidFill>
                <a:latin typeface="Arial" panose="020B0604020202020204" pitchFamily="34" charset="0"/>
                <a:cs typeface="Arial" panose="020B0604020202020204" pitchFamily="34" charset="0"/>
              </a:defRPr>
            </a:lvl7pPr>
            <a:lvl8pPr marL="3429000" indent="-228600" defTabSz="3937000" eaLnBrk="0" fontAlgn="base" hangingPunct="0">
              <a:spcBef>
                <a:spcPct val="0"/>
              </a:spcBef>
              <a:spcAft>
                <a:spcPct val="0"/>
              </a:spcAft>
              <a:defRPr sz="7700">
                <a:solidFill>
                  <a:schemeClr val="tx1"/>
                </a:solidFill>
                <a:latin typeface="Arial" panose="020B0604020202020204" pitchFamily="34" charset="0"/>
                <a:cs typeface="Arial" panose="020B0604020202020204" pitchFamily="34" charset="0"/>
              </a:defRPr>
            </a:lvl8pPr>
            <a:lvl9pPr marL="3886200" indent="-228600" defTabSz="3937000" eaLnBrk="0" fontAlgn="base" hangingPunct="0">
              <a:spcBef>
                <a:spcPct val="0"/>
              </a:spcBef>
              <a:spcAft>
                <a:spcPct val="0"/>
              </a:spcAft>
              <a:defRPr sz="7700">
                <a:solidFill>
                  <a:schemeClr val="tx1"/>
                </a:solidFill>
                <a:latin typeface="Arial" panose="020B0604020202020204" pitchFamily="34" charset="0"/>
                <a:cs typeface="Arial" panose="020B0604020202020204" pitchFamily="34" charset="0"/>
              </a:defRPr>
            </a:lvl9pPr>
          </a:lstStyle>
          <a:p>
            <a:pPr algn="ctr" eaLnBrk="1" hangingPunct="1">
              <a:spcBef>
                <a:spcPct val="50000"/>
              </a:spcBef>
            </a:pPr>
            <a:r>
              <a:rPr lang="en-US" altLang="en-US" sz="5000" b="1" dirty="0">
                <a:solidFill>
                  <a:schemeClr val="bg1"/>
                </a:solidFill>
                <a:latin typeface="Georgia" panose="02040502050405020303" pitchFamily="18" charset="0"/>
              </a:rPr>
              <a:t>Methods</a:t>
            </a:r>
          </a:p>
        </p:txBody>
      </p:sp>
      <p:sp>
        <p:nvSpPr>
          <p:cNvPr id="27" name="Text Box 8"/>
          <p:cNvSpPr txBox="1">
            <a:spLocks noChangeArrowheads="1"/>
          </p:cNvSpPr>
          <p:nvPr/>
        </p:nvSpPr>
        <p:spPr bwMode="auto">
          <a:xfrm>
            <a:off x="14744942" y="5621259"/>
            <a:ext cx="14139500" cy="1167107"/>
          </a:xfrm>
          <a:prstGeom prst="rect">
            <a:avLst/>
          </a:prstGeom>
          <a:solidFill>
            <a:schemeClr val="tx2"/>
          </a:solidFill>
          <a:ln w="9525">
            <a:solidFill>
              <a:schemeClr val="bg1"/>
            </a:solidFill>
            <a:miter lim="800000"/>
            <a:headEnd/>
            <a:tailEnd/>
          </a:ln>
        </p:spPr>
        <p:txBody>
          <a:bodyPr wrap="square" lIns="393826" tIns="196910" rIns="393826" bIns="196910">
            <a:spAutoFit/>
          </a:bodyPr>
          <a:lstStyle>
            <a:lvl1pPr defTabSz="3937000">
              <a:defRPr sz="7700">
                <a:solidFill>
                  <a:schemeClr val="tx1"/>
                </a:solidFill>
                <a:latin typeface="Arial" panose="020B0604020202020204" pitchFamily="34" charset="0"/>
                <a:cs typeface="Arial" panose="020B0604020202020204" pitchFamily="34" charset="0"/>
              </a:defRPr>
            </a:lvl1pPr>
            <a:lvl2pPr marL="742950" indent="-285750" defTabSz="3937000">
              <a:defRPr sz="7700">
                <a:solidFill>
                  <a:schemeClr val="tx1"/>
                </a:solidFill>
                <a:latin typeface="Arial" panose="020B0604020202020204" pitchFamily="34" charset="0"/>
                <a:cs typeface="Arial" panose="020B0604020202020204" pitchFamily="34" charset="0"/>
              </a:defRPr>
            </a:lvl2pPr>
            <a:lvl3pPr marL="1143000" indent="-228600" defTabSz="3937000">
              <a:defRPr sz="7700">
                <a:solidFill>
                  <a:schemeClr val="tx1"/>
                </a:solidFill>
                <a:latin typeface="Arial" panose="020B0604020202020204" pitchFamily="34" charset="0"/>
                <a:cs typeface="Arial" panose="020B0604020202020204" pitchFamily="34" charset="0"/>
              </a:defRPr>
            </a:lvl3pPr>
            <a:lvl4pPr marL="1600200" indent="-228600" defTabSz="3937000">
              <a:defRPr sz="7700">
                <a:solidFill>
                  <a:schemeClr val="tx1"/>
                </a:solidFill>
                <a:latin typeface="Arial" panose="020B0604020202020204" pitchFamily="34" charset="0"/>
                <a:cs typeface="Arial" panose="020B0604020202020204" pitchFamily="34" charset="0"/>
              </a:defRPr>
            </a:lvl4pPr>
            <a:lvl5pPr marL="2057400" indent="-228600" defTabSz="3937000">
              <a:defRPr sz="7700">
                <a:solidFill>
                  <a:schemeClr val="tx1"/>
                </a:solidFill>
                <a:latin typeface="Arial" panose="020B0604020202020204" pitchFamily="34" charset="0"/>
                <a:cs typeface="Arial" panose="020B0604020202020204" pitchFamily="34" charset="0"/>
              </a:defRPr>
            </a:lvl5pPr>
            <a:lvl6pPr marL="2514600" indent="-228600" defTabSz="3937000" eaLnBrk="0" fontAlgn="base" hangingPunct="0">
              <a:spcBef>
                <a:spcPct val="0"/>
              </a:spcBef>
              <a:spcAft>
                <a:spcPct val="0"/>
              </a:spcAft>
              <a:defRPr sz="7700">
                <a:solidFill>
                  <a:schemeClr val="tx1"/>
                </a:solidFill>
                <a:latin typeface="Arial" panose="020B0604020202020204" pitchFamily="34" charset="0"/>
                <a:cs typeface="Arial" panose="020B0604020202020204" pitchFamily="34" charset="0"/>
              </a:defRPr>
            </a:lvl6pPr>
            <a:lvl7pPr marL="2971800" indent="-228600" defTabSz="3937000" eaLnBrk="0" fontAlgn="base" hangingPunct="0">
              <a:spcBef>
                <a:spcPct val="0"/>
              </a:spcBef>
              <a:spcAft>
                <a:spcPct val="0"/>
              </a:spcAft>
              <a:defRPr sz="7700">
                <a:solidFill>
                  <a:schemeClr val="tx1"/>
                </a:solidFill>
                <a:latin typeface="Arial" panose="020B0604020202020204" pitchFamily="34" charset="0"/>
                <a:cs typeface="Arial" panose="020B0604020202020204" pitchFamily="34" charset="0"/>
              </a:defRPr>
            </a:lvl7pPr>
            <a:lvl8pPr marL="3429000" indent="-228600" defTabSz="3937000" eaLnBrk="0" fontAlgn="base" hangingPunct="0">
              <a:spcBef>
                <a:spcPct val="0"/>
              </a:spcBef>
              <a:spcAft>
                <a:spcPct val="0"/>
              </a:spcAft>
              <a:defRPr sz="7700">
                <a:solidFill>
                  <a:schemeClr val="tx1"/>
                </a:solidFill>
                <a:latin typeface="Arial" panose="020B0604020202020204" pitchFamily="34" charset="0"/>
                <a:cs typeface="Arial" panose="020B0604020202020204" pitchFamily="34" charset="0"/>
              </a:defRPr>
            </a:lvl8pPr>
            <a:lvl9pPr marL="3886200" indent="-228600" defTabSz="3937000" eaLnBrk="0" fontAlgn="base" hangingPunct="0">
              <a:spcBef>
                <a:spcPct val="0"/>
              </a:spcBef>
              <a:spcAft>
                <a:spcPct val="0"/>
              </a:spcAft>
              <a:defRPr sz="7700">
                <a:solidFill>
                  <a:schemeClr val="tx1"/>
                </a:solidFill>
                <a:latin typeface="Arial" panose="020B0604020202020204" pitchFamily="34" charset="0"/>
                <a:cs typeface="Arial" panose="020B0604020202020204" pitchFamily="34" charset="0"/>
              </a:defRPr>
            </a:lvl9pPr>
          </a:lstStyle>
          <a:p>
            <a:pPr algn="ctr" eaLnBrk="1" hangingPunct="1">
              <a:spcBef>
                <a:spcPct val="50000"/>
              </a:spcBef>
            </a:pPr>
            <a:r>
              <a:rPr lang="en-US" altLang="en-US" sz="5000" b="1" dirty="0">
                <a:solidFill>
                  <a:schemeClr val="bg1"/>
                </a:solidFill>
                <a:latin typeface="Georgia" panose="02040502050405020303" pitchFamily="18" charset="0"/>
              </a:rPr>
              <a:t>Conceptual Framework and Measures</a:t>
            </a:r>
          </a:p>
        </p:txBody>
      </p:sp>
      <p:pic>
        <p:nvPicPr>
          <p:cNvPr id="1026"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60715" t="36630" r="3264" b="15617"/>
          <a:stretch/>
        </p:blipFill>
        <p:spPr bwMode="auto">
          <a:xfrm>
            <a:off x="14771096" y="6846889"/>
            <a:ext cx="14111612" cy="772053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aphicFrame>
        <p:nvGraphicFramePr>
          <p:cNvPr id="34" name="Table 33"/>
          <p:cNvGraphicFramePr>
            <a:graphicFrameLocks noGrp="1"/>
          </p:cNvGraphicFramePr>
          <p:nvPr>
            <p:extLst>
              <p:ext uri="{D42A27DB-BD31-4B8C-83A1-F6EECF244321}">
                <p14:modId xmlns:p14="http://schemas.microsoft.com/office/powerpoint/2010/main" val="911830734"/>
              </p:ext>
            </p:extLst>
          </p:nvPr>
        </p:nvGraphicFramePr>
        <p:xfrm>
          <a:off x="14835307" y="20665421"/>
          <a:ext cx="14040037" cy="11891611"/>
        </p:xfrm>
        <a:graphic>
          <a:graphicData uri="http://schemas.openxmlformats.org/drawingml/2006/table">
            <a:tbl>
              <a:tblPr>
                <a:tableStyleId>{5C22544A-7EE6-4342-B048-85BDC9FD1C3A}</a:tableStyleId>
              </a:tblPr>
              <a:tblGrid>
                <a:gridCol w="210986">
                  <a:extLst>
                    <a:ext uri="{9D8B030D-6E8A-4147-A177-3AD203B41FA5}">
                      <a16:colId xmlns:a16="http://schemas.microsoft.com/office/drawing/2014/main" xmlns="" val="20000"/>
                    </a:ext>
                  </a:extLst>
                </a:gridCol>
                <a:gridCol w="210986">
                  <a:extLst>
                    <a:ext uri="{9D8B030D-6E8A-4147-A177-3AD203B41FA5}">
                      <a16:colId xmlns:a16="http://schemas.microsoft.com/office/drawing/2014/main" xmlns="" val="20001"/>
                    </a:ext>
                  </a:extLst>
                </a:gridCol>
                <a:gridCol w="2072966">
                  <a:extLst>
                    <a:ext uri="{9D8B030D-6E8A-4147-A177-3AD203B41FA5}">
                      <a16:colId xmlns:a16="http://schemas.microsoft.com/office/drawing/2014/main" xmlns="" val="20002"/>
                    </a:ext>
                  </a:extLst>
                </a:gridCol>
                <a:gridCol w="168792">
                  <a:extLst>
                    <a:ext uri="{9D8B030D-6E8A-4147-A177-3AD203B41FA5}">
                      <a16:colId xmlns:a16="http://schemas.microsoft.com/office/drawing/2014/main" xmlns="" val="20003"/>
                    </a:ext>
                  </a:extLst>
                </a:gridCol>
                <a:gridCol w="1123512">
                  <a:extLst>
                    <a:ext uri="{9D8B030D-6E8A-4147-A177-3AD203B41FA5}">
                      <a16:colId xmlns:a16="http://schemas.microsoft.com/office/drawing/2014/main" xmlns="" val="20004"/>
                    </a:ext>
                  </a:extLst>
                </a:gridCol>
                <a:gridCol w="210986">
                  <a:extLst>
                    <a:ext uri="{9D8B030D-6E8A-4147-A177-3AD203B41FA5}">
                      <a16:colId xmlns:a16="http://schemas.microsoft.com/office/drawing/2014/main" xmlns="" val="20005"/>
                    </a:ext>
                  </a:extLst>
                </a:gridCol>
                <a:gridCol w="1160440">
                  <a:extLst>
                    <a:ext uri="{9D8B030D-6E8A-4147-A177-3AD203B41FA5}">
                      <a16:colId xmlns:a16="http://schemas.microsoft.com/office/drawing/2014/main" xmlns="" val="20006"/>
                    </a:ext>
                  </a:extLst>
                </a:gridCol>
                <a:gridCol w="130209">
                  <a:extLst>
                    <a:ext uri="{9D8B030D-6E8A-4147-A177-3AD203B41FA5}">
                      <a16:colId xmlns:a16="http://schemas.microsoft.com/office/drawing/2014/main" xmlns="" val="20007"/>
                    </a:ext>
                  </a:extLst>
                </a:gridCol>
                <a:gridCol w="1160440">
                  <a:extLst>
                    <a:ext uri="{9D8B030D-6E8A-4147-A177-3AD203B41FA5}">
                      <a16:colId xmlns:a16="http://schemas.microsoft.com/office/drawing/2014/main" xmlns="" val="20008"/>
                    </a:ext>
                  </a:extLst>
                </a:gridCol>
                <a:gridCol w="210986">
                  <a:extLst>
                    <a:ext uri="{9D8B030D-6E8A-4147-A177-3AD203B41FA5}">
                      <a16:colId xmlns:a16="http://schemas.microsoft.com/office/drawing/2014/main" xmlns="" val="20009"/>
                    </a:ext>
                  </a:extLst>
                </a:gridCol>
                <a:gridCol w="2384175">
                  <a:extLst>
                    <a:ext uri="{9D8B030D-6E8A-4147-A177-3AD203B41FA5}">
                      <a16:colId xmlns:a16="http://schemas.microsoft.com/office/drawing/2014/main" xmlns="" val="20010"/>
                    </a:ext>
                  </a:extLst>
                </a:gridCol>
                <a:gridCol w="1160440">
                  <a:extLst>
                    <a:ext uri="{9D8B030D-6E8A-4147-A177-3AD203B41FA5}">
                      <a16:colId xmlns:a16="http://schemas.microsoft.com/office/drawing/2014/main" xmlns="" val="20011"/>
                    </a:ext>
                  </a:extLst>
                </a:gridCol>
                <a:gridCol w="210986">
                  <a:extLst>
                    <a:ext uri="{9D8B030D-6E8A-4147-A177-3AD203B41FA5}">
                      <a16:colId xmlns:a16="http://schemas.microsoft.com/office/drawing/2014/main" xmlns="" val="20012"/>
                    </a:ext>
                  </a:extLst>
                </a:gridCol>
                <a:gridCol w="1160440">
                  <a:extLst>
                    <a:ext uri="{9D8B030D-6E8A-4147-A177-3AD203B41FA5}">
                      <a16:colId xmlns:a16="http://schemas.microsoft.com/office/drawing/2014/main" xmlns="" val="20013"/>
                    </a:ext>
                  </a:extLst>
                </a:gridCol>
                <a:gridCol w="210986">
                  <a:extLst>
                    <a:ext uri="{9D8B030D-6E8A-4147-A177-3AD203B41FA5}">
                      <a16:colId xmlns:a16="http://schemas.microsoft.com/office/drawing/2014/main" xmlns="" val="20014"/>
                    </a:ext>
                  </a:extLst>
                </a:gridCol>
                <a:gridCol w="2252707">
                  <a:extLst>
                    <a:ext uri="{9D8B030D-6E8A-4147-A177-3AD203B41FA5}">
                      <a16:colId xmlns:a16="http://schemas.microsoft.com/office/drawing/2014/main" xmlns="" val="20015"/>
                    </a:ext>
                  </a:extLst>
                </a:gridCol>
              </a:tblGrid>
              <a:tr h="379740">
                <a:tc>
                  <a:txBody>
                    <a:bodyPr/>
                    <a:lstStyle/>
                    <a:p>
                      <a:pPr algn="l" fontAlgn="t"/>
                      <a:endParaRPr lang="en-US" sz="2200" b="0" i="0" u="none" strike="noStrike" dirty="0">
                        <a:solidFill>
                          <a:srgbClr val="000000"/>
                        </a:solidFill>
                        <a:effectLst/>
                        <a:latin typeface="Calibri"/>
                      </a:endParaRPr>
                    </a:p>
                  </a:txBody>
                  <a:tcPr marL="8768" marR="8768" marT="8768" marB="0">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tc>
                  <a:txBody>
                    <a:bodyPr/>
                    <a:lstStyle/>
                    <a:p>
                      <a:pPr algn="l" fontAlgn="t"/>
                      <a:endParaRPr lang="en-US" sz="2200" b="0" i="0" u="none" strike="noStrike">
                        <a:solidFill>
                          <a:srgbClr val="000000"/>
                        </a:solidFill>
                        <a:effectLst/>
                        <a:latin typeface="Calibri"/>
                      </a:endParaRPr>
                    </a:p>
                  </a:txBody>
                  <a:tcPr marL="8768" marR="8768" marT="8768" marB="0">
                    <a:lnT w="12700" cap="flat" cmpd="sng" algn="ctr">
                      <a:solidFill>
                        <a:schemeClr val="tx1"/>
                      </a:solidFill>
                      <a:prstDash val="solid"/>
                      <a:round/>
                      <a:headEnd type="none" w="med" len="med"/>
                      <a:tailEnd type="none" w="med" len="med"/>
                    </a:lnT>
                  </a:tcPr>
                </a:tc>
                <a:tc>
                  <a:txBody>
                    <a:bodyPr/>
                    <a:lstStyle/>
                    <a:p>
                      <a:pPr algn="l" fontAlgn="t"/>
                      <a:endParaRPr lang="en-US" sz="2200" b="0" i="0" u="none" strike="noStrike">
                        <a:solidFill>
                          <a:srgbClr val="000000"/>
                        </a:solidFill>
                        <a:effectLst/>
                        <a:latin typeface="Calibri"/>
                      </a:endParaRPr>
                    </a:p>
                  </a:txBody>
                  <a:tcPr marL="8768" marR="8768" marT="8768" marB="0">
                    <a:lnT w="12700" cap="flat" cmpd="sng" algn="ctr">
                      <a:solidFill>
                        <a:schemeClr val="tx1"/>
                      </a:solidFill>
                      <a:prstDash val="solid"/>
                      <a:round/>
                      <a:headEnd type="none" w="med" len="med"/>
                      <a:tailEnd type="none" w="med" len="med"/>
                    </a:lnT>
                  </a:tcPr>
                </a:tc>
                <a:tc>
                  <a:txBody>
                    <a:bodyPr/>
                    <a:lstStyle/>
                    <a:p>
                      <a:pPr algn="l" fontAlgn="t"/>
                      <a:endParaRPr lang="en-US" sz="2200" b="0" i="0" u="none" strike="noStrike">
                        <a:solidFill>
                          <a:srgbClr val="000000"/>
                        </a:solidFill>
                        <a:effectLst/>
                        <a:latin typeface="Calibri"/>
                      </a:endParaRPr>
                    </a:p>
                  </a:txBody>
                  <a:tcPr marL="8768" marR="8768" marT="8768" marB="0">
                    <a:lnT w="12700" cap="flat" cmpd="sng" algn="ctr">
                      <a:solidFill>
                        <a:schemeClr val="tx1"/>
                      </a:solidFill>
                      <a:prstDash val="solid"/>
                      <a:round/>
                      <a:headEnd type="none" w="med" len="med"/>
                      <a:tailEnd type="none" w="med" len="med"/>
                    </a:lnT>
                  </a:tcPr>
                </a:tc>
                <a:tc>
                  <a:txBody>
                    <a:bodyPr/>
                    <a:lstStyle/>
                    <a:p>
                      <a:pPr algn="l" fontAlgn="t"/>
                      <a:endParaRPr lang="en-US" sz="2200" b="0" i="0" u="none" strike="noStrike">
                        <a:solidFill>
                          <a:srgbClr val="000000"/>
                        </a:solidFill>
                        <a:effectLst/>
                        <a:latin typeface="Calibri"/>
                      </a:endParaRPr>
                    </a:p>
                  </a:txBody>
                  <a:tcPr marL="8768" marR="8768" marT="8768" marB="0">
                    <a:lnT w="12700" cap="flat" cmpd="sng" algn="ctr">
                      <a:solidFill>
                        <a:schemeClr val="tx1"/>
                      </a:solidFill>
                      <a:prstDash val="solid"/>
                      <a:round/>
                      <a:headEnd type="none" w="med" len="med"/>
                      <a:tailEnd type="none" w="med" len="med"/>
                    </a:lnT>
                  </a:tcPr>
                </a:tc>
                <a:tc>
                  <a:txBody>
                    <a:bodyPr/>
                    <a:lstStyle/>
                    <a:p>
                      <a:pPr algn="l" fontAlgn="t"/>
                      <a:endParaRPr lang="en-US" sz="2200" b="0" i="0" u="none" strike="noStrike">
                        <a:solidFill>
                          <a:srgbClr val="000000"/>
                        </a:solidFill>
                        <a:effectLst/>
                        <a:latin typeface="Calibri"/>
                      </a:endParaRPr>
                    </a:p>
                  </a:txBody>
                  <a:tcPr marL="8768" marR="8768" marT="8768" marB="0">
                    <a:lnT w="12700" cap="flat" cmpd="sng" algn="ctr">
                      <a:solidFill>
                        <a:schemeClr val="tx1"/>
                      </a:solidFill>
                      <a:prstDash val="solid"/>
                      <a:round/>
                      <a:headEnd type="none" w="med" len="med"/>
                      <a:tailEnd type="none" w="med" len="med"/>
                    </a:lnT>
                  </a:tcPr>
                </a:tc>
                <a:tc gridSpan="3">
                  <a:txBody>
                    <a:bodyPr/>
                    <a:lstStyle/>
                    <a:p>
                      <a:pPr algn="ctr" fontAlgn="t"/>
                      <a:r>
                        <a:rPr lang="en-US" sz="2200" b="1" u="none" strike="noStrike" dirty="0">
                          <a:effectLst/>
                        </a:rPr>
                        <a:t>Place of care</a:t>
                      </a:r>
                      <a:endParaRPr lang="en-US" sz="2200" b="1" i="0" u="none" strike="noStrike" dirty="0">
                        <a:solidFill>
                          <a:srgbClr val="000000"/>
                        </a:solidFill>
                        <a:effectLst/>
                        <a:latin typeface="Calibri"/>
                      </a:endParaRPr>
                    </a:p>
                  </a:txBody>
                  <a:tcPr marL="8768" marR="8768" marT="8768" marB="0" anchor="b">
                    <a:lnT w="12700" cap="flat" cmpd="sng" algn="ctr">
                      <a:solidFill>
                        <a:schemeClr val="tx1"/>
                      </a:solidFill>
                      <a:prstDash val="solid"/>
                      <a:round/>
                      <a:headEnd type="none" w="med" len="med"/>
                      <a:tailEnd type="none" w="med" len="med"/>
                    </a:lnT>
                  </a:tcPr>
                </a:tc>
                <a:tc hMerge="1">
                  <a:txBody>
                    <a:bodyPr/>
                    <a:lstStyle/>
                    <a:p>
                      <a:endParaRPr lang="en-US"/>
                    </a:p>
                  </a:txBody>
                  <a:tcPr/>
                </a:tc>
                <a:tc hMerge="1">
                  <a:txBody>
                    <a:bodyPr/>
                    <a:lstStyle/>
                    <a:p>
                      <a:endParaRPr lang="en-US"/>
                    </a:p>
                  </a:txBody>
                  <a:tcPr/>
                </a:tc>
                <a:tc>
                  <a:txBody>
                    <a:bodyPr/>
                    <a:lstStyle/>
                    <a:p>
                      <a:pPr algn="l" fontAlgn="t"/>
                      <a:endParaRPr lang="en-US" sz="2200" b="0" i="0" u="none" strike="noStrike">
                        <a:solidFill>
                          <a:srgbClr val="000000"/>
                        </a:solidFill>
                        <a:effectLst/>
                        <a:latin typeface="Calibri"/>
                      </a:endParaRPr>
                    </a:p>
                  </a:txBody>
                  <a:tcPr marL="8768" marR="8768" marT="8768" marB="0">
                    <a:lnT w="12700" cap="flat" cmpd="sng" algn="ctr">
                      <a:solidFill>
                        <a:schemeClr val="tx1"/>
                      </a:solidFill>
                      <a:prstDash val="solid"/>
                      <a:round/>
                      <a:headEnd type="none" w="med" len="med"/>
                      <a:tailEnd type="none" w="med" len="med"/>
                    </a:lnT>
                  </a:tcPr>
                </a:tc>
                <a:tc>
                  <a:txBody>
                    <a:bodyPr/>
                    <a:lstStyle/>
                    <a:p>
                      <a:pPr marL="0" algn="ctr" rtl="0" eaLnBrk="1" fontAlgn="t" latinLnBrk="0" hangingPunct="1"/>
                      <a:endParaRPr kumimoji="0" lang="en-US" sz="2200" b="1" u="none" strike="noStrike" kern="1200" dirty="0">
                        <a:solidFill>
                          <a:schemeClr val="dk1"/>
                        </a:solidFill>
                        <a:effectLst/>
                        <a:latin typeface="+mn-lt"/>
                        <a:ea typeface="+mn-ea"/>
                        <a:cs typeface="+mn-cs"/>
                      </a:endParaRPr>
                    </a:p>
                  </a:txBody>
                  <a:tcPr marL="8768" marR="8768" marT="8768" marB="0">
                    <a:lnT w="12700" cap="flat" cmpd="sng" algn="ctr">
                      <a:solidFill>
                        <a:schemeClr val="tx1"/>
                      </a:solidFill>
                      <a:prstDash val="solid"/>
                      <a:round/>
                      <a:headEnd type="none" w="med" len="med"/>
                      <a:tailEnd type="none" w="med" len="med"/>
                    </a:lnT>
                  </a:tcPr>
                </a:tc>
                <a:tc gridSpan="3">
                  <a:txBody>
                    <a:bodyPr/>
                    <a:lstStyle/>
                    <a:p>
                      <a:pPr marL="0" algn="ctr" rtl="0" eaLnBrk="1" fontAlgn="t" latinLnBrk="0" hangingPunct="1"/>
                      <a:r>
                        <a:rPr kumimoji="0" lang="en-US" sz="2200" b="1" u="none" strike="noStrike" kern="1200" dirty="0">
                          <a:solidFill>
                            <a:schemeClr val="dk1"/>
                          </a:solidFill>
                          <a:effectLst/>
                          <a:latin typeface="+mn-lt"/>
                          <a:ea typeface="+mn-ea"/>
                          <a:cs typeface="+mn-cs"/>
                        </a:rPr>
                        <a:t>Economic  status</a:t>
                      </a:r>
                    </a:p>
                  </a:txBody>
                  <a:tcPr marL="8768" marR="8768" marT="8768" marB="0" anchor="b">
                    <a:lnT w="12700" cap="flat" cmpd="sng" algn="ctr">
                      <a:solidFill>
                        <a:schemeClr val="tx1"/>
                      </a:solidFill>
                      <a:prstDash val="solid"/>
                      <a:round/>
                      <a:headEnd type="none" w="med" len="med"/>
                      <a:tailEnd type="none" w="med" len="med"/>
                    </a:lnT>
                  </a:tcPr>
                </a:tc>
                <a:tc hMerge="1">
                  <a:txBody>
                    <a:bodyPr/>
                    <a:lstStyle/>
                    <a:p>
                      <a:endParaRPr lang="en-US"/>
                    </a:p>
                  </a:txBody>
                  <a:tcPr/>
                </a:tc>
                <a:tc hMerge="1">
                  <a:txBody>
                    <a:bodyPr/>
                    <a:lstStyle/>
                    <a:p>
                      <a:endParaRPr lang="en-US"/>
                    </a:p>
                  </a:txBody>
                  <a:tcPr/>
                </a:tc>
                <a:tc>
                  <a:txBody>
                    <a:bodyPr/>
                    <a:lstStyle/>
                    <a:p>
                      <a:pPr algn="l" fontAlgn="t"/>
                      <a:endParaRPr lang="en-US" sz="2200" b="0" i="0" u="none" strike="noStrike">
                        <a:solidFill>
                          <a:srgbClr val="000000"/>
                        </a:solidFill>
                        <a:effectLst/>
                        <a:latin typeface="Calibri"/>
                      </a:endParaRPr>
                    </a:p>
                  </a:txBody>
                  <a:tcPr marL="8768" marR="8768" marT="8768" marB="0">
                    <a:lnT w="12700" cap="flat" cmpd="sng" algn="ctr">
                      <a:solidFill>
                        <a:schemeClr val="tx1"/>
                      </a:solidFill>
                      <a:prstDash val="solid"/>
                      <a:round/>
                      <a:headEnd type="none" w="med" len="med"/>
                      <a:tailEnd type="none" w="med" len="med"/>
                    </a:lnT>
                  </a:tcPr>
                </a:tc>
                <a:tc>
                  <a:txBody>
                    <a:bodyPr/>
                    <a:lstStyle/>
                    <a:p>
                      <a:pPr algn="l" fontAlgn="t"/>
                      <a:endParaRPr lang="en-US" sz="2200" b="0" i="0" u="none" strike="noStrike">
                        <a:solidFill>
                          <a:srgbClr val="000000"/>
                        </a:solidFill>
                        <a:effectLst/>
                        <a:latin typeface="Calibri"/>
                      </a:endParaRPr>
                    </a:p>
                  </a:txBody>
                  <a:tcPr marL="8768" marR="8768" marT="8768" marB="0">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xmlns="" val="10000"/>
                  </a:ext>
                </a:extLst>
              </a:tr>
              <a:tr h="1084514">
                <a:tc>
                  <a:txBody>
                    <a:bodyPr/>
                    <a:lstStyle/>
                    <a:p>
                      <a:pPr algn="l" fontAlgn="b"/>
                      <a:endParaRPr lang="en-US" sz="2200" b="0" i="0" u="none" strike="noStrike">
                        <a:solidFill>
                          <a:srgbClr val="000000"/>
                        </a:solidFill>
                        <a:effectLst/>
                        <a:latin typeface="Calibri"/>
                      </a:endParaRPr>
                    </a:p>
                  </a:txBody>
                  <a:tcPr marL="8768" marR="8768" marT="8768" marB="0" anchor="b">
                    <a:lnL w="12700" cap="flat" cmpd="sng" algn="ctr">
                      <a:solidFill>
                        <a:schemeClr val="tx1"/>
                      </a:solidFill>
                      <a:prstDash val="solid"/>
                      <a:round/>
                      <a:headEnd type="none" w="med" len="med"/>
                      <a:tailEnd type="none" w="med" len="med"/>
                    </a:lnL>
                  </a:tcPr>
                </a:tc>
                <a:tc>
                  <a:txBody>
                    <a:bodyPr/>
                    <a:lstStyle/>
                    <a:p>
                      <a:pPr algn="l" fontAlgn="b"/>
                      <a:endParaRPr lang="en-US" sz="2200" b="0" i="0" u="none" strike="noStrike">
                        <a:solidFill>
                          <a:srgbClr val="000000"/>
                        </a:solidFill>
                        <a:effectLst/>
                        <a:latin typeface="Calibri"/>
                      </a:endParaRPr>
                    </a:p>
                  </a:txBody>
                  <a:tcPr marL="8768" marR="8768" marT="8768" marB="0" anchor="b"/>
                </a:tc>
                <a:tc>
                  <a:txBody>
                    <a:bodyPr/>
                    <a:lstStyle/>
                    <a:p>
                      <a:pPr algn="l" fontAlgn="b"/>
                      <a:endParaRPr lang="en-US" sz="2200" b="0" i="0" u="none" strike="noStrike" dirty="0">
                        <a:solidFill>
                          <a:srgbClr val="000000"/>
                        </a:solidFill>
                        <a:effectLst/>
                        <a:latin typeface="Calibri"/>
                      </a:endParaRPr>
                    </a:p>
                  </a:txBody>
                  <a:tcPr marL="8768" marR="8768" marT="8768" marB="0" anchor="b"/>
                </a:tc>
                <a:tc>
                  <a:txBody>
                    <a:bodyPr/>
                    <a:lstStyle/>
                    <a:p>
                      <a:pPr algn="l" fontAlgn="b"/>
                      <a:endParaRPr lang="en-US" sz="2200" b="0" i="0" u="none" strike="noStrike">
                        <a:solidFill>
                          <a:srgbClr val="000000"/>
                        </a:solidFill>
                        <a:effectLst/>
                        <a:latin typeface="Calibri"/>
                      </a:endParaRPr>
                    </a:p>
                  </a:txBody>
                  <a:tcPr marL="8768" marR="8768" marT="8768" marB="0" anchor="b"/>
                </a:tc>
                <a:tc>
                  <a:txBody>
                    <a:bodyPr/>
                    <a:lstStyle/>
                    <a:p>
                      <a:pPr algn="ctr" fontAlgn="b"/>
                      <a:r>
                        <a:rPr lang="en-US" sz="2200" u="none" strike="noStrike" dirty="0">
                          <a:effectLst/>
                        </a:rPr>
                        <a:t>Total</a:t>
                      </a:r>
                      <a:br>
                        <a:rPr lang="en-US" sz="2200" u="none" strike="noStrike" dirty="0">
                          <a:effectLst/>
                        </a:rPr>
                      </a:br>
                      <a:r>
                        <a:rPr lang="en-US" sz="2200" u="none" strike="noStrike" dirty="0">
                          <a:effectLst/>
                        </a:rPr>
                        <a:t>N = 2579</a:t>
                      </a:r>
                      <a:br>
                        <a:rPr lang="en-US" sz="2200" u="none" strike="noStrike" dirty="0">
                          <a:effectLst/>
                        </a:rPr>
                      </a:br>
                      <a:r>
                        <a:rPr lang="en-US" sz="2200" u="none" strike="noStrike" dirty="0">
                          <a:effectLst/>
                        </a:rPr>
                        <a:t>(100%)</a:t>
                      </a:r>
                      <a:endParaRPr lang="en-US" sz="2200" b="0" i="0" u="none" strike="noStrike" dirty="0">
                        <a:solidFill>
                          <a:srgbClr val="000000"/>
                        </a:solidFill>
                        <a:effectLst/>
                        <a:latin typeface="Calibri"/>
                      </a:endParaRPr>
                    </a:p>
                  </a:txBody>
                  <a:tcPr marL="8768" marR="8768" marT="8768" marB="0" anchor="b"/>
                </a:tc>
                <a:tc>
                  <a:txBody>
                    <a:bodyPr/>
                    <a:lstStyle/>
                    <a:p>
                      <a:pPr algn="ctr" fontAlgn="b"/>
                      <a:endParaRPr lang="en-US" sz="2200" b="0" i="0" u="none" strike="noStrike" dirty="0">
                        <a:solidFill>
                          <a:srgbClr val="000000"/>
                        </a:solidFill>
                        <a:effectLst/>
                        <a:latin typeface="Calibri"/>
                      </a:endParaRPr>
                    </a:p>
                  </a:txBody>
                  <a:tcPr marL="8768" marR="8768" marT="8768" marB="0" anchor="b"/>
                </a:tc>
                <a:tc>
                  <a:txBody>
                    <a:bodyPr/>
                    <a:lstStyle/>
                    <a:p>
                      <a:pPr algn="ctr" fontAlgn="b"/>
                      <a:r>
                        <a:rPr lang="en-US" sz="2200" u="none" strike="noStrike">
                          <a:effectLst/>
                        </a:rPr>
                        <a:t>Home</a:t>
                      </a:r>
                      <a:br>
                        <a:rPr lang="en-US" sz="2200" u="none" strike="noStrike">
                          <a:effectLst/>
                        </a:rPr>
                      </a:br>
                      <a:r>
                        <a:rPr lang="en-US" sz="2200" u="none" strike="noStrike">
                          <a:effectLst/>
                        </a:rPr>
                        <a:t>N = 1573</a:t>
                      </a:r>
                      <a:br>
                        <a:rPr lang="en-US" sz="2200" u="none" strike="noStrike">
                          <a:effectLst/>
                        </a:rPr>
                      </a:br>
                      <a:r>
                        <a:rPr lang="en-US" sz="2200" u="none" strike="noStrike">
                          <a:effectLst/>
                        </a:rPr>
                        <a:t>(61.0%)</a:t>
                      </a:r>
                      <a:endParaRPr lang="en-US" sz="2200" b="0" i="0" u="none" strike="noStrike">
                        <a:solidFill>
                          <a:srgbClr val="000000"/>
                        </a:solidFill>
                        <a:effectLst/>
                        <a:latin typeface="Calibri"/>
                      </a:endParaRPr>
                    </a:p>
                  </a:txBody>
                  <a:tcPr marL="8768" marR="8768" marT="8768" marB="0" anchor="b"/>
                </a:tc>
                <a:tc>
                  <a:txBody>
                    <a:bodyPr/>
                    <a:lstStyle/>
                    <a:p>
                      <a:pPr algn="ctr" fontAlgn="b"/>
                      <a:endParaRPr lang="en-US" sz="2200" b="0" i="0" u="none" strike="noStrike">
                        <a:solidFill>
                          <a:srgbClr val="000000"/>
                        </a:solidFill>
                        <a:effectLst/>
                        <a:latin typeface="Calibri"/>
                      </a:endParaRPr>
                    </a:p>
                  </a:txBody>
                  <a:tcPr marL="8768" marR="8768" marT="8768" marB="0" anchor="b"/>
                </a:tc>
                <a:tc>
                  <a:txBody>
                    <a:bodyPr/>
                    <a:lstStyle/>
                    <a:p>
                      <a:pPr algn="ctr" fontAlgn="b"/>
                      <a:r>
                        <a:rPr lang="en-US" sz="2200" u="none" strike="noStrike" dirty="0">
                          <a:effectLst/>
                        </a:rPr>
                        <a:t>Institution </a:t>
                      </a:r>
                      <a:br>
                        <a:rPr lang="en-US" sz="2200" u="none" strike="noStrike" dirty="0">
                          <a:effectLst/>
                        </a:rPr>
                      </a:br>
                      <a:r>
                        <a:rPr lang="en-US" sz="2200" u="none" strike="noStrike" dirty="0">
                          <a:effectLst/>
                        </a:rPr>
                        <a:t>N =  1006</a:t>
                      </a:r>
                      <a:br>
                        <a:rPr lang="en-US" sz="2200" u="none" strike="noStrike" dirty="0">
                          <a:effectLst/>
                        </a:rPr>
                      </a:br>
                      <a:r>
                        <a:rPr lang="en-US" sz="2200" u="none" strike="noStrike" dirty="0">
                          <a:effectLst/>
                        </a:rPr>
                        <a:t>(39.0%)</a:t>
                      </a:r>
                      <a:endParaRPr lang="en-US" sz="2200" b="0" i="0" u="none" strike="noStrike" dirty="0">
                        <a:solidFill>
                          <a:srgbClr val="000000"/>
                        </a:solidFill>
                        <a:effectLst/>
                        <a:latin typeface="Calibri"/>
                      </a:endParaRPr>
                    </a:p>
                  </a:txBody>
                  <a:tcPr marL="8768" marR="8768" marT="8768" marB="0" anchor="b"/>
                </a:tc>
                <a:tc>
                  <a:txBody>
                    <a:bodyPr/>
                    <a:lstStyle/>
                    <a:p>
                      <a:pPr algn="ctr" fontAlgn="b"/>
                      <a:endParaRPr lang="en-US" sz="2200" b="0" i="0" u="none" strike="noStrike">
                        <a:solidFill>
                          <a:srgbClr val="000000"/>
                        </a:solidFill>
                        <a:effectLst/>
                        <a:latin typeface="Calibri"/>
                      </a:endParaRPr>
                    </a:p>
                  </a:txBody>
                  <a:tcPr marL="8768" marR="8768" marT="8768" marB="0" anchor="b"/>
                </a:tc>
                <a:tc>
                  <a:txBody>
                    <a:bodyPr/>
                    <a:lstStyle/>
                    <a:p>
                      <a:pPr algn="ctr" fontAlgn="b"/>
                      <a:r>
                        <a:rPr lang="en-US" sz="2200" u="none" strike="noStrike" dirty="0">
                          <a:effectLst/>
                        </a:rPr>
                        <a:t>Statistics</a:t>
                      </a:r>
                      <a:endParaRPr lang="en-US" sz="2200" b="0" i="0" u="none" strike="noStrike" dirty="0">
                        <a:solidFill>
                          <a:srgbClr val="000000"/>
                        </a:solidFill>
                        <a:effectLst/>
                        <a:latin typeface="Calibri"/>
                      </a:endParaRPr>
                    </a:p>
                  </a:txBody>
                  <a:tcPr marL="8768" marR="8768" marT="8768" marB="0" anchor="b"/>
                </a:tc>
                <a:tc>
                  <a:txBody>
                    <a:bodyPr/>
                    <a:lstStyle/>
                    <a:p>
                      <a:pPr algn="ctr" fontAlgn="b"/>
                      <a:r>
                        <a:rPr lang="en-US" sz="2200" u="none" strike="noStrike">
                          <a:effectLst/>
                        </a:rPr>
                        <a:t>Low</a:t>
                      </a:r>
                      <a:br>
                        <a:rPr lang="en-US" sz="2200" u="none" strike="noStrike">
                          <a:effectLst/>
                        </a:rPr>
                      </a:br>
                      <a:r>
                        <a:rPr lang="en-US" sz="2200" u="none" strike="noStrike">
                          <a:effectLst/>
                        </a:rPr>
                        <a:t>N = 535</a:t>
                      </a:r>
                      <a:br>
                        <a:rPr lang="en-US" sz="2200" u="none" strike="noStrike">
                          <a:effectLst/>
                        </a:rPr>
                      </a:br>
                      <a:r>
                        <a:rPr lang="en-US" sz="2200" u="none" strike="noStrike">
                          <a:effectLst/>
                        </a:rPr>
                        <a:t>(20.7%)</a:t>
                      </a:r>
                      <a:endParaRPr lang="en-US" sz="2200" b="0" i="0" u="none" strike="noStrike">
                        <a:solidFill>
                          <a:srgbClr val="000000"/>
                        </a:solidFill>
                        <a:effectLst/>
                        <a:latin typeface="Calibri"/>
                      </a:endParaRPr>
                    </a:p>
                  </a:txBody>
                  <a:tcPr marL="8768" marR="8768" marT="8768" marB="0" anchor="b"/>
                </a:tc>
                <a:tc>
                  <a:txBody>
                    <a:bodyPr/>
                    <a:lstStyle/>
                    <a:p>
                      <a:pPr algn="ctr" fontAlgn="b"/>
                      <a:endParaRPr lang="en-US" sz="2200" b="0" i="0" u="none" strike="noStrike">
                        <a:solidFill>
                          <a:srgbClr val="000000"/>
                        </a:solidFill>
                        <a:effectLst/>
                        <a:latin typeface="Calibri"/>
                      </a:endParaRPr>
                    </a:p>
                  </a:txBody>
                  <a:tcPr marL="8768" marR="8768" marT="8768" marB="0" anchor="b"/>
                </a:tc>
                <a:tc>
                  <a:txBody>
                    <a:bodyPr/>
                    <a:lstStyle/>
                    <a:p>
                      <a:pPr algn="ctr" fontAlgn="b"/>
                      <a:r>
                        <a:rPr lang="en-US" sz="2200" u="none" strike="noStrike">
                          <a:effectLst/>
                        </a:rPr>
                        <a:t>Not low </a:t>
                      </a:r>
                      <a:br>
                        <a:rPr lang="en-US" sz="2200" u="none" strike="noStrike">
                          <a:effectLst/>
                        </a:rPr>
                      </a:br>
                      <a:r>
                        <a:rPr lang="en-US" sz="2200" u="none" strike="noStrike">
                          <a:effectLst/>
                        </a:rPr>
                        <a:t>N = 2044</a:t>
                      </a:r>
                      <a:br>
                        <a:rPr lang="en-US" sz="2200" u="none" strike="noStrike">
                          <a:effectLst/>
                        </a:rPr>
                      </a:br>
                      <a:r>
                        <a:rPr lang="en-US" sz="2200" u="none" strike="noStrike">
                          <a:effectLst/>
                        </a:rPr>
                        <a:t>(79.3%)</a:t>
                      </a:r>
                      <a:endParaRPr lang="en-US" sz="2200" b="0" i="0" u="none" strike="noStrike">
                        <a:solidFill>
                          <a:srgbClr val="000000"/>
                        </a:solidFill>
                        <a:effectLst/>
                        <a:latin typeface="Calibri"/>
                      </a:endParaRPr>
                    </a:p>
                  </a:txBody>
                  <a:tcPr marL="8768" marR="8768" marT="8768" marB="0" anchor="b"/>
                </a:tc>
                <a:tc>
                  <a:txBody>
                    <a:bodyPr/>
                    <a:lstStyle/>
                    <a:p>
                      <a:pPr algn="ctr" fontAlgn="b"/>
                      <a:endParaRPr lang="en-US" sz="2200" b="0" i="0" u="none" strike="noStrike">
                        <a:solidFill>
                          <a:srgbClr val="000000"/>
                        </a:solidFill>
                        <a:effectLst/>
                        <a:latin typeface="Calibri"/>
                      </a:endParaRPr>
                    </a:p>
                  </a:txBody>
                  <a:tcPr marL="8768" marR="8768" marT="8768" marB="0" anchor="b"/>
                </a:tc>
                <a:tc>
                  <a:txBody>
                    <a:bodyPr/>
                    <a:lstStyle/>
                    <a:p>
                      <a:pPr algn="ctr" fontAlgn="b"/>
                      <a:r>
                        <a:rPr lang="en-US" sz="2200" u="none" strike="noStrike">
                          <a:effectLst/>
                        </a:rPr>
                        <a:t>Statistics</a:t>
                      </a:r>
                      <a:endParaRPr lang="en-US" sz="2200" b="0" i="0" u="none" strike="noStrike">
                        <a:solidFill>
                          <a:srgbClr val="000000"/>
                        </a:solidFill>
                        <a:effectLst/>
                        <a:latin typeface="Calibri"/>
                      </a:endParaRPr>
                    </a:p>
                  </a:txBody>
                  <a:tcPr marL="8768" marR="8768" marT="8768" marB="0" anchor="b">
                    <a:lnR w="12700" cap="flat" cmpd="sng" algn="ctr">
                      <a:solidFill>
                        <a:schemeClr val="tx1"/>
                      </a:solidFill>
                      <a:prstDash val="solid"/>
                      <a:round/>
                      <a:headEnd type="none" w="med" len="med"/>
                      <a:tailEnd type="none" w="med" len="med"/>
                    </a:lnR>
                  </a:tcPr>
                </a:tc>
                <a:extLst>
                  <a:ext uri="{0D108BD9-81ED-4DB2-BD59-A6C34878D82A}">
                    <a16:rowId xmlns:a16="http://schemas.microsoft.com/office/drawing/2014/main" xmlns="" val="10001"/>
                  </a:ext>
                </a:extLst>
              </a:tr>
              <a:tr h="379740">
                <a:tc>
                  <a:txBody>
                    <a:bodyPr/>
                    <a:lstStyle/>
                    <a:p>
                      <a:pPr algn="l" fontAlgn="b"/>
                      <a:r>
                        <a:rPr lang="en-US" sz="2200" u="none" strike="noStrike">
                          <a:effectLst/>
                        </a:rPr>
                        <a:t> </a:t>
                      </a:r>
                      <a:endParaRPr lang="en-US" sz="2200" b="0" i="0" u="none" strike="noStrike">
                        <a:solidFill>
                          <a:srgbClr val="000000"/>
                        </a:solidFill>
                        <a:effectLst/>
                        <a:latin typeface="Calibri"/>
                      </a:endParaRPr>
                    </a:p>
                  </a:txBody>
                  <a:tcPr marL="8768" marR="8768" marT="8768" marB="0" anchor="b">
                    <a:lnL w="12700" cap="flat" cmpd="sng" algn="ctr">
                      <a:solidFill>
                        <a:schemeClr val="tx1"/>
                      </a:solidFill>
                      <a:prstDash val="solid"/>
                      <a:round/>
                      <a:headEnd type="none" w="med" len="med"/>
                      <a:tailEnd type="none" w="med" len="med"/>
                    </a:lnL>
                  </a:tcPr>
                </a:tc>
                <a:tc gridSpan="2">
                  <a:txBody>
                    <a:bodyPr/>
                    <a:lstStyle/>
                    <a:p>
                      <a:pPr algn="l" fontAlgn="b"/>
                      <a:r>
                        <a:rPr lang="en-US" sz="2200" b="1" u="none" strike="noStrike" dirty="0">
                          <a:effectLst/>
                        </a:rPr>
                        <a:t>Variables</a:t>
                      </a:r>
                      <a:endParaRPr lang="en-US" sz="2200" b="1" i="0" u="none" strike="noStrike" dirty="0">
                        <a:solidFill>
                          <a:srgbClr val="000000"/>
                        </a:solidFill>
                        <a:effectLst/>
                        <a:latin typeface="Calibri"/>
                      </a:endParaRPr>
                    </a:p>
                  </a:txBody>
                  <a:tcPr marL="8768" marR="8768" marT="8768" marB="0" anchor="b"/>
                </a:tc>
                <a:tc hMerge="1">
                  <a:txBody>
                    <a:bodyPr/>
                    <a:lstStyle/>
                    <a:p>
                      <a:endParaRPr lang="en-US"/>
                    </a:p>
                  </a:txBody>
                  <a:tcPr/>
                </a:tc>
                <a:tc>
                  <a:txBody>
                    <a:bodyPr/>
                    <a:lstStyle/>
                    <a:p>
                      <a:pPr algn="l" fontAlgn="b"/>
                      <a:r>
                        <a:rPr lang="en-US" sz="2200" u="none" strike="noStrike">
                          <a:effectLst/>
                        </a:rPr>
                        <a:t> </a:t>
                      </a:r>
                      <a:endParaRPr lang="en-US" sz="2200" b="0" i="0" u="none" strike="noStrike">
                        <a:solidFill>
                          <a:srgbClr val="000000"/>
                        </a:solidFill>
                        <a:effectLst/>
                        <a:latin typeface="Calibri"/>
                      </a:endParaRPr>
                    </a:p>
                  </a:txBody>
                  <a:tcPr marL="8768" marR="8768" marT="8768" marB="0" anchor="b"/>
                </a:tc>
                <a:tc>
                  <a:txBody>
                    <a:bodyPr/>
                    <a:lstStyle/>
                    <a:p>
                      <a:pPr algn="ctr" fontAlgn="b"/>
                      <a:r>
                        <a:rPr lang="en-US" sz="2200" u="none" strike="noStrike">
                          <a:effectLst/>
                        </a:rPr>
                        <a:t> </a:t>
                      </a:r>
                      <a:endParaRPr lang="en-US" sz="2200" b="0" i="0" u="none" strike="noStrike">
                        <a:solidFill>
                          <a:srgbClr val="000000"/>
                        </a:solidFill>
                        <a:effectLst/>
                        <a:latin typeface="Calibri"/>
                      </a:endParaRPr>
                    </a:p>
                  </a:txBody>
                  <a:tcPr marL="8768" marR="8768" marT="8768" marB="0" anchor="b"/>
                </a:tc>
                <a:tc>
                  <a:txBody>
                    <a:bodyPr/>
                    <a:lstStyle/>
                    <a:p>
                      <a:pPr algn="ctr" fontAlgn="b"/>
                      <a:r>
                        <a:rPr lang="en-US" sz="2200" u="none" strike="noStrike">
                          <a:effectLst/>
                        </a:rPr>
                        <a:t> </a:t>
                      </a:r>
                      <a:endParaRPr lang="en-US" sz="2200" b="0" i="0" u="none" strike="noStrike">
                        <a:solidFill>
                          <a:srgbClr val="000000"/>
                        </a:solidFill>
                        <a:effectLst/>
                        <a:latin typeface="Calibri"/>
                      </a:endParaRPr>
                    </a:p>
                  </a:txBody>
                  <a:tcPr marL="8768" marR="8768" marT="8768" marB="0" anchor="b"/>
                </a:tc>
                <a:tc>
                  <a:txBody>
                    <a:bodyPr/>
                    <a:lstStyle/>
                    <a:p>
                      <a:pPr algn="ctr" fontAlgn="b"/>
                      <a:r>
                        <a:rPr lang="en-US" sz="2200" u="none" strike="noStrike">
                          <a:effectLst/>
                        </a:rPr>
                        <a:t> </a:t>
                      </a:r>
                      <a:endParaRPr lang="en-US" sz="2200" b="0" i="0" u="none" strike="noStrike">
                        <a:solidFill>
                          <a:srgbClr val="000000"/>
                        </a:solidFill>
                        <a:effectLst/>
                        <a:latin typeface="Calibri"/>
                      </a:endParaRPr>
                    </a:p>
                  </a:txBody>
                  <a:tcPr marL="8768" marR="8768" marT="8768" marB="0" anchor="b"/>
                </a:tc>
                <a:tc>
                  <a:txBody>
                    <a:bodyPr/>
                    <a:lstStyle/>
                    <a:p>
                      <a:pPr algn="ctr" fontAlgn="b"/>
                      <a:r>
                        <a:rPr lang="en-US" sz="2200" u="none" strike="noStrike">
                          <a:effectLst/>
                        </a:rPr>
                        <a:t> </a:t>
                      </a:r>
                      <a:endParaRPr lang="en-US" sz="2200" b="0" i="0" u="none" strike="noStrike">
                        <a:solidFill>
                          <a:srgbClr val="000000"/>
                        </a:solidFill>
                        <a:effectLst/>
                        <a:latin typeface="Calibri"/>
                      </a:endParaRPr>
                    </a:p>
                  </a:txBody>
                  <a:tcPr marL="8768" marR="8768" marT="8768" marB="0" anchor="b"/>
                </a:tc>
                <a:tc>
                  <a:txBody>
                    <a:bodyPr/>
                    <a:lstStyle/>
                    <a:p>
                      <a:pPr algn="ctr" fontAlgn="b"/>
                      <a:r>
                        <a:rPr lang="en-US" sz="2200" u="none" strike="noStrike">
                          <a:effectLst/>
                        </a:rPr>
                        <a:t> </a:t>
                      </a:r>
                      <a:endParaRPr lang="en-US" sz="2200" b="0" i="0" u="none" strike="noStrike">
                        <a:solidFill>
                          <a:srgbClr val="000000"/>
                        </a:solidFill>
                        <a:effectLst/>
                        <a:latin typeface="Calibri"/>
                      </a:endParaRPr>
                    </a:p>
                  </a:txBody>
                  <a:tcPr marL="8768" marR="8768" marT="8768" marB="0" anchor="b"/>
                </a:tc>
                <a:tc>
                  <a:txBody>
                    <a:bodyPr/>
                    <a:lstStyle/>
                    <a:p>
                      <a:pPr algn="ctr" fontAlgn="b"/>
                      <a:r>
                        <a:rPr lang="en-US" sz="2200" u="none" strike="noStrike">
                          <a:effectLst/>
                        </a:rPr>
                        <a:t> </a:t>
                      </a:r>
                      <a:endParaRPr lang="en-US" sz="2200" b="0" i="0" u="none" strike="noStrike">
                        <a:solidFill>
                          <a:srgbClr val="000000"/>
                        </a:solidFill>
                        <a:effectLst/>
                        <a:latin typeface="Calibri"/>
                      </a:endParaRPr>
                    </a:p>
                  </a:txBody>
                  <a:tcPr marL="8768" marR="8768" marT="8768" marB="0" anchor="b"/>
                </a:tc>
                <a:tc>
                  <a:txBody>
                    <a:bodyPr/>
                    <a:lstStyle/>
                    <a:p>
                      <a:pPr algn="ctr" fontAlgn="b"/>
                      <a:r>
                        <a:rPr lang="en-US" sz="2200" u="none" strike="noStrike">
                          <a:effectLst/>
                        </a:rPr>
                        <a:t> </a:t>
                      </a:r>
                      <a:endParaRPr lang="en-US" sz="2200" b="0" i="0" u="none" strike="noStrike">
                        <a:solidFill>
                          <a:srgbClr val="000000"/>
                        </a:solidFill>
                        <a:effectLst/>
                        <a:latin typeface="Calibri"/>
                      </a:endParaRPr>
                    </a:p>
                  </a:txBody>
                  <a:tcPr marL="8768" marR="8768" marT="8768" marB="0" anchor="b"/>
                </a:tc>
                <a:tc>
                  <a:txBody>
                    <a:bodyPr/>
                    <a:lstStyle/>
                    <a:p>
                      <a:pPr algn="ctr" fontAlgn="b"/>
                      <a:r>
                        <a:rPr lang="en-US" sz="2200" u="none" strike="noStrike">
                          <a:effectLst/>
                        </a:rPr>
                        <a:t> </a:t>
                      </a:r>
                      <a:endParaRPr lang="en-US" sz="2200" b="0" i="0" u="none" strike="noStrike">
                        <a:solidFill>
                          <a:srgbClr val="000000"/>
                        </a:solidFill>
                        <a:effectLst/>
                        <a:latin typeface="Calibri"/>
                      </a:endParaRPr>
                    </a:p>
                  </a:txBody>
                  <a:tcPr marL="8768" marR="8768" marT="8768" marB="0" anchor="b"/>
                </a:tc>
                <a:tc>
                  <a:txBody>
                    <a:bodyPr/>
                    <a:lstStyle/>
                    <a:p>
                      <a:pPr algn="ctr" fontAlgn="b"/>
                      <a:r>
                        <a:rPr lang="en-US" sz="2200" u="none" strike="noStrike">
                          <a:effectLst/>
                        </a:rPr>
                        <a:t> </a:t>
                      </a:r>
                      <a:endParaRPr lang="en-US" sz="2200" b="0" i="0" u="none" strike="noStrike">
                        <a:solidFill>
                          <a:srgbClr val="000000"/>
                        </a:solidFill>
                        <a:effectLst/>
                        <a:latin typeface="Calibri"/>
                      </a:endParaRPr>
                    </a:p>
                  </a:txBody>
                  <a:tcPr marL="8768" marR="8768" marT="8768" marB="0" anchor="b"/>
                </a:tc>
                <a:tc>
                  <a:txBody>
                    <a:bodyPr/>
                    <a:lstStyle/>
                    <a:p>
                      <a:pPr algn="ctr" fontAlgn="b"/>
                      <a:r>
                        <a:rPr lang="en-US" sz="2200" u="none" strike="noStrike">
                          <a:effectLst/>
                        </a:rPr>
                        <a:t> </a:t>
                      </a:r>
                      <a:endParaRPr lang="en-US" sz="2200" b="0" i="0" u="none" strike="noStrike">
                        <a:solidFill>
                          <a:srgbClr val="000000"/>
                        </a:solidFill>
                        <a:effectLst/>
                        <a:latin typeface="Calibri"/>
                      </a:endParaRPr>
                    </a:p>
                  </a:txBody>
                  <a:tcPr marL="8768" marR="8768" marT="8768" marB="0" anchor="b"/>
                </a:tc>
                <a:tc>
                  <a:txBody>
                    <a:bodyPr/>
                    <a:lstStyle/>
                    <a:p>
                      <a:pPr algn="ctr" fontAlgn="b"/>
                      <a:r>
                        <a:rPr lang="en-US" sz="2200" u="none" strike="noStrike">
                          <a:effectLst/>
                        </a:rPr>
                        <a:t> </a:t>
                      </a:r>
                      <a:endParaRPr lang="en-US" sz="2200" b="0" i="0" u="none" strike="noStrike">
                        <a:solidFill>
                          <a:srgbClr val="000000"/>
                        </a:solidFill>
                        <a:effectLst/>
                        <a:latin typeface="Calibri"/>
                      </a:endParaRPr>
                    </a:p>
                  </a:txBody>
                  <a:tcPr marL="8768" marR="8768" marT="8768" marB="0" anchor="b"/>
                </a:tc>
                <a:tc>
                  <a:txBody>
                    <a:bodyPr/>
                    <a:lstStyle/>
                    <a:p>
                      <a:pPr algn="ctr" fontAlgn="b"/>
                      <a:r>
                        <a:rPr lang="en-US" sz="2200" u="none" strike="noStrike" dirty="0">
                          <a:effectLst/>
                        </a:rPr>
                        <a:t> </a:t>
                      </a:r>
                      <a:endParaRPr lang="en-US" sz="2200" b="0" i="0" u="none" strike="noStrike" dirty="0">
                        <a:solidFill>
                          <a:srgbClr val="000000"/>
                        </a:solidFill>
                        <a:effectLst/>
                        <a:latin typeface="Calibri"/>
                      </a:endParaRPr>
                    </a:p>
                  </a:txBody>
                  <a:tcPr marL="8768" marR="8768" marT="8768" marB="0" anchor="b">
                    <a:lnR w="12700" cap="flat" cmpd="sng" algn="ctr">
                      <a:solidFill>
                        <a:schemeClr val="tx1"/>
                      </a:solidFill>
                      <a:prstDash val="solid"/>
                      <a:round/>
                      <a:headEnd type="none" w="med" len="med"/>
                      <a:tailEnd type="none" w="med" len="med"/>
                    </a:lnR>
                  </a:tcPr>
                </a:tc>
                <a:extLst>
                  <a:ext uri="{0D108BD9-81ED-4DB2-BD59-A6C34878D82A}">
                    <a16:rowId xmlns:a16="http://schemas.microsoft.com/office/drawing/2014/main" xmlns="" val="10002"/>
                  </a:ext>
                </a:extLst>
              </a:tr>
              <a:tr h="436809">
                <a:tc gridSpan="3">
                  <a:txBody>
                    <a:bodyPr/>
                    <a:lstStyle/>
                    <a:p>
                      <a:pPr algn="l" fontAlgn="b"/>
                      <a:r>
                        <a:rPr lang="en-US" sz="2200" b="1" u="none" strike="noStrike" dirty="0">
                          <a:effectLst/>
                        </a:rPr>
                        <a:t> Predisposing factors</a:t>
                      </a:r>
                      <a:endParaRPr lang="en-US" sz="2200" b="1" i="0" u="none" strike="noStrike" dirty="0">
                        <a:solidFill>
                          <a:srgbClr val="000000"/>
                        </a:solidFill>
                        <a:effectLst/>
                        <a:latin typeface="Calibri"/>
                      </a:endParaRPr>
                    </a:p>
                  </a:txBody>
                  <a:tcPr marL="8768" marR="8768" marT="8768" marB="0" anchor="b">
                    <a:lnL w="12700" cap="flat" cmpd="sng" algn="ctr">
                      <a:solidFill>
                        <a:schemeClr val="tx1"/>
                      </a:solidFill>
                      <a:prstDash val="solid"/>
                      <a:round/>
                      <a:headEnd type="none" w="med" len="med"/>
                      <a:tailEnd type="none" w="med" len="med"/>
                    </a:lnL>
                  </a:tcPr>
                </a:tc>
                <a:tc hMerge="1">
                  <a:txBody>
                    <a:bodyPr/>
                    <a:lstStyle/>
                    <a:p>
                      <a:endParaRPr lang="en-US"/>
                    </a:p>
                  </a:txBody>
                  <a:tcPr/>
                </a:tc>
                <a:tc hMerge="1">
                  <a:txBody>
                    <a:bodyPr/>
                    <a:lstStyle/>
                    <a:p>
                      <a:endParaRPr lang="en-US"/>
                    </a:p>
                  </a:txBody>
                  <a:tcPr/>
                </a:tc>
                <a:tc>
                  <a:txBody>
                    <a:bodyPr/>
                    <a:lstStyle/>
                    <a:p>
                      <a:pPr algn="l" fontAlgn="b"/>
                      <a:endParaRPr lang="en-US" sz="2200" b="0" i="0" u="none" strike="noStrike">
                        <a:solidFill>
                          <a:srgbClr val="000000"/>
                        </a:solidFill>
                        <a:effectLst/>
                        <a:latin typeface="Calibri"/>
                      </a:endParaRPr>
                    </a:p>
                  </a:txBody>
                  <a:tcPr marL="8768" marR="8768" marT="8768" marB="0" anchor="b"/>
                </a:tc>
                <a:tc>
                  <a:txBody>
                    <a:bodyPr/>
                    <a:lstStyle/>
                    <a:p>
                      <a:pPr algn="ctr" fontAlgn="b"/>
                      <a:endParaRPr lang="en-US" sz="2200" b="0" i="0" u="none" strike="noStrike">
                        <a:solidFill>
                          <a:srgbClr val="000000"/>
                        </a:solidFill>
                        <a:effectLst/>
                        <a:latin typeface="Calibri"/>
                      </a:endParaRPr>
                    </a:p>
                  </a:txBody>
                  <a:tcPr marL="8768" marR="8768" marT="8768" marB="0" anchor="b"/>
                </a:tc>
                <a:tc>
                  <a:txBody>
                    <a:bodyPr/>
                    <a:lstStyle/>
                    <a:p>
                      <a:pPr algn="ctr" fontAlgn="b"/>
                      <a:endParaRPr lang="en-US" sz="2200" b="0" i="0" u="none" strike="noStrike">
                        <a:solidFill>
                          <a:srgbClr val="000000"/>
                        </a:solidFill>
                        <a:effectLst/>
                        <a:latin typeface="Calibri"/>
                      </a:endParaRPr>
                    </a:p>
                  </a:txBody>
                  <a:tcPr marL="8768" marR="8768" marT="8768" marB="0" anchor="b"/>
                </a:tc>
                <a:tc>
                  <a:txBody>
                    <a:bodyPr/>
                    <a:lstStyle/>
                    <a:p>
                      <a:pPr algn="ctr" fontAlgn="b"/>
                      <a:endParaRPr lang="en-US" sz="2200" b="0" i="0" u="none" strike="noStrike">
                        <a:solidFill>
                          <a:srgbClr val="000000"/>
                        </a:solidFill>
                        <a:effectLst/>
                        <a:latin typeface="Calibri"/>
                      </a:endParaRPr>
                    </a:p>
                  </a:txBody>
                  <a:tcPr marL="8768" marR="8768" marT="8768" marB="0" anchor="b"/>
                </a:tc>
                <a:tc>
                  <a:txBody>
                    <a:bodyPr/>
                    <a:lstStyle/>
                    <a:p>
                      <a:pPr algn="ctr" fontAlgn="b"/>
                      <a:endParaRPr lang="en-US" sz="2200" b="0" i="0" u="none" strike="noStrike">
                        <a:solidFill>
                          <a:srgbClr val="000000"/>
                        </a:solidFill>
                        <a:effectLst/>
                        <a:latin typeface="Calibri"/>
                      </a:endParaRPr>
                    </a:p>
                  </a:txBody>
                  <a:tcPr marL="8768" marR="8768" marT="8768" marB="0" anchor="b"/>
                </a:tc>
                <a:tc>
                  <a:txBody>
                    <a:bodyPr/>
                    <a:lstStyle/>
                    <a:p>
                      <a:pPr algn="ctr" fontAlgn="b"/>
                      <a:endParaRPr lang="en-US" sz="2200" b="0" i="0" u="none" strike="noStrike">
                        <a:solidFill>
                          <a:srgbClr val="000000"/>
                        </a:solidFill>
                        <a:effectLst/>
                        <a:latin typeface="Calibri"/>
                      </a:endParaRPr>
                    </a:p>
                  </a:txBody>
                  <a:tcPr marL="8768" marR="8768" marT="8768" marB="0" anchor="b"/>
                </a:tc>
                <a:tc>
                  <a:txBody>
                    <a:bodyPr/>
                    <a:lstStyle/>
                    <a:p>
                      <a:pPr algn="ctr" fontAlgn="b"/>
                      <a:endParaRPr lang="en-US" sz="2200" b="0" i="0" u="none" strike="noStrike">
                        <a:solidFill>
                          <a:srgbClr val="000000"/>
                        </a:solidFill>
                        <a:effectLst/>
                        <a:latin typeface="Calibri"/>
                      </a:endParaRPr>
                    </a:p>
                  </a:txBody>
                  <a:tcPr marL="8768" marR="8768" marT="8768" marB="0" anchor="b"/>
                </a:tc>
                <a:tc>
                  <a:txBody>
                    <a:bodyPr/>
                    <a:lstStyle/>
                    <a:p>
                      <a:pPr algn="ctr" fontAlgn="b"/>
                      <a:endParaRPr lang="en-US" sz="2200" b="0" i="0" u="none" strike="noStrike" dirty="0">
                        <a:solidFill>
                          <a:srgbClr val="000000"/>
                        </a:solidFill>
                        <a:effectLst/>
                        <a:latin typeface="Calibri"/>
                      </a:endParaRPr>
                    </a:p>
                  </a:txBody>
                  <a:tcPr marL="8768" marR="8768" marT="8768" marB="0" anchor="b"/>
                </a:tc>
                <a:tc>
                  <a:txBody>
                    <a:bodyPr/>
                    <a:lstStyle/>
                    <a:p>
                      <a:pPr algn="ctr" fontAlgn="b"/>
                      <a:endParaRPr lang="en-US" sz="2200" b="0" i="0" u="none" strike="noStrike">
                        <a:solidFill>
                          <a:srgbClr val="000000"/>
                        </a:solidFill>
                        <a:effectLst/>
                        <a:latin typeface="Calibri"/>
                      </a:endParaRPr>
                    </a:p>
                  </a:txBody>
                  <a:tcPr marL="8768" marR="8768" marT="8768" marB="0" anchor="b"/>
                </a:tc>
                <a:tc>
                  <a:txBody>
                    <a:bodyPr/>
                    <a:lstStyle/>
                    <a:p>
                      <a:pPr algn="ctr" fontAlgn="b"/>
                      <a:endParaRPr lang="en-US" sz="2200" b="0" i="0" u="none" strike="noStrike">
                        <a:solidFill>
                          <a:srgbClr val="000000"/>
                        </a:solidFill>
                        <a:effectLst/>
                        <a:latin typeface="Calibri"/>
                      </a:endParaRPr>
                    </a:p>
                  </a:txBody>
                  <a:tcPr marL="8768" marR="8768" marT="8768" marB="0" anchor="b"/>
                </a:tc>
                <a:tc>
                  <a:txBody>
                    <a:bodyPr/>
                    <a:lstStyle/>
                    <a:p>
                      <a:pPr algn="ctr" fontAlgn="b"/>
                      <a:endParaRPr lang="en-US" sz="2200" b="0" i="0" u="none" strike="noStrike">
                        <a:solidFill>
                          <a:srgbClr val="000000"/>
                        </a:solidFill>
                        <a:effectLst/>
                        <a:latin typeface="Calibri"/>
                      </a:endParaRPr>
                    </a:p>
                  </a:txBody>
                  <a:tcPr marL="8768" marR="8768" marT="8768" marB="0" anchor="b"/>
                </a:tc>
                <a:tc>
                  <a:txBody>
                    <a:bodyPr/>
                    <a:lstStyle/>
                    <a:p>
                      <a:pPr algn="ctr" fontAlgn="b"/>
                      <a:endParaRPr lang="en-US" sz="2200" b="0" i="0" u="none" strike="noStrike">
                        <a:solidFill>
                          <a:srgbClr val="000000"/>
                        </a:solidFill>
                        <a:effectLst/>
                        <a:latin typeface="Calibri"/>
                      </a:endParaRPr>
                    </a:p>
                  </a:txBody>
                  <a:tcPr marL="8768" marR="8768" marT="8768" marB="0" anchor="b"/>
                </a:tc>
                <a:tc>
                  <a:txBody>
                    <a:bodyPr/>
                    <a:lstStyle/>
                    <a:p>
                      <a:pPr algn="ctr" fontAlgn="b"/>
                      <a:endParaRPr lang="en-US" sz="2200" b="0" i="0" u="none" strike="noStrike">
                        <a:solidFill>
                          <a:srgbClr val="000000"/>
                        </a:solidFill>
                        <a:effectLst/>
                        <a:latin typeface="Calibri"/>
                      </a:endParaRPr>
                    </a:p>
                  </a:txBody>
                  <a:tcPr marL="8768" marR="8768" marT="8768" marB="0" anchor="b">
                    <a:lnR w="12700" cap="flat" cmpd="sng" algn="ctr">
                      <a:solidFill>
                        <a:schemeClr val="tx1"/>
                      </a:solidFill>
                      <a:prstDash val="solid"/>
                      <a:round/>
                      <a:headEnd type="none" w="med" len="med"/>
                      <a:tailEnd type="none" w="med" len="med"/>
                    </a:lnR>
                  </a:tcPr>
                </a:tc>
                <a:extLst>
                  <a:ext uri="{0D108BD9-81ED-4DB2-BD59-A6C34878D82A}">
                    <a16:rowId xmlns:a16="http://schemas.microsoft.com/office/drawing/2014/main" xmlns="" val="10003"/>
                  </a:ext>
                </a:extLst>
              </a:tr>
              <a:tr h="842125">
                <a:tc>
                  <a:txBody>
                    <a:bodyPr/>
                    <a:lstStyle/>
                    <a:p>
                      <a:pPr algn="l" fontAlgn="b"/>
                      <a:endParaRPr lang="en-US" sz="2200" b="0" i="0" u="none" strike="noStrike" dirty="0">
                        <a:solidFill>
                          <a:srgbClr val="000000"/>
                        </a:solidFill>
                        <a:effectLst/>
                        <a:latin typeface="Calibri"/>
                      </a:endParaRPr>
                    </a:p>
                  </a:txBody>
                  <a:tcPr marL="8768" marR="8768" marT="8768" marB="0" anchor="b">
                    <a:lnL w="12700" cap="flat" cmpd="sng" algn="ctr">
                      <a:solidFill>
                        <a:schemeClr val="tx1"/>
                      </a:solidFill>
                      <a:prstDash val="solid"/>
                      <a:round/>
                      <a:headEnd type="none" w="med" len="med"/>
                      <a:tailEnd type="none" w="med" len="med"/>
                    </a:lnL>
                  </a:tcPr>
                </a:tc>
                <a:tc gridSpan="2">
                  <a:txBody>
                    <a:bodyPr/>
                    <a:lstStyle/>
                    <a:p>
                      <a:pPr algn="l" fontAlgn="b"/>
                      <a:r>
                        <a:rPr lang="en-US" sz="2200" u="none" strike="noStrike">
                          <a:effectLst/>
                        </a:rPr>
                        <a:t>Age</a:t>
                      </a:r>
                      <a:br>
                        <a:rPr lang="en-US" sz="2200" u="none" strike="noStrike">
                          <a:effectLst/>
                        </a:rPr>
                      </a:br>
                      <a:r>
                        <a:rPr lang="en-US" sz="2200" u="none" strike="noStrike">
                          <a:effectLst/>
                        </a:rPr>
                        <a:t>(65-100)</a:t>
                      </a:r>
                      <a:endParaRPr lang="en-US" sz="2200" b="0" i="0" u="none" strike="noStrike">
                        <a:solidFill>
                          <a:srgbClr val="000000"/>
                        </a:solidFill>
                        <a:effectLst/>
                        <a:latin typeface="Calibri"/>
                      </a:endParaRPr>
                    </a:p>
                  </a:txBody>
                  <a:tcPr marL="8768" marR="8768" marT="8768" marB="0" anchor="b"/>
                </a:tc>
                <a:tc hMerge="1">
                  <a:txBody>
                    <a:bodyPr/>
                    <a:lstStyle/>
                    <a:p>
                      <a:endParaRPr lang="en-US"/>
                    </a:p>
                  </a:txBody>
                  <a:tcPr/>
                </a:tc>
                <a:tc>
                  <a:txBody>
                    <a:bodyPr/>
                    <a:lstStyle/>
                    <a:p>
                      <a:pPr algn="l" fontAlgn="b"/>
                      <a:endParaRPr lang="en-US" sz="2200" b="0" i="0" u="none" strike="noStrike">
                        <a:solidFill>
                          <a:srgbClr val="000000"/>
                        </a:solidFill>
                        <a:effectLst/>
                        <a:latin typeface="Calibri"/>
                      </a:endParaRPr>
                    </a:p>
                  </a:txBody>
                  <a:tcPr marL="8768" marR="8768" marT="8768" marB="0" anchor="b"/>
                </a:tc>
                <a:tc>
                  <a:txBody>
                    <a:bodyPr/>
                    <a:lstStyle/>
                    <a:p>
                      <a:pPr algn="ctr" fontAlgn="b"/>
                      <a:r>
                        <a:rPr lang="en-US" sz="2200" u="none" strike="noStrike">
                          <a:effectLst/>
                        </a:rPr>
                        <a:t>82.33 (8.27)</a:t>
                      </a:r>
                      <a:endParaRPr lang="en-US" sz="2200" b="0" i="0" u="none" strike="noStrike">
                        <a:solidFill>
                          <a:srgbClr val="000000"/>
                        </a:solidFill>
                        <a:effectLst/>
                        <a:latin typeface="Calibri"/>
                      </a:endParaRPr>
                    </a:p>
                  </a:txBody>
                  <a:tcPr marL="8768" marR="8768" marT="8768" marB="0" anchor="b"/>
                </a:tc>
                <a:tc>
                  <a:txBody>
                    <a:bodyPr/>
                    <a:lstStyle/>
                    <a:p>
                      <a:pPr algn="ctr" fontAlgn="b"/>
                      <a:endParaRPr lang="en-US" sz="2200" b="0" i="0" u="none" strike="noStrike">
                        <a:solidFill>
                          <a:srgbClr val="000000"/>
                        </a:solidFill>
                        <a:effectLst/>
                        <a:latin typeface="Calibri"/>
                      </a:endParaRPr>
                    </a:p>
                  </a:txBody>
                  <a:tcPr marL="8768" marR="8768" marT="8768" marB="0" anchor="b"/>
                </a:tc>
                <a:tc>
                  <a:txBody>
                    <a:bodyPr/>
                    <a:lstStyle/>
                    <a:p>
                      <a:pPr algn="ctr" fontAlgn="b"/>
                      <a:r>
                        <a:rPr lang="en-US" sz="2200" u="none" strike="noStrike">
                          <a:effectLst/>
                        </a:rPr>
                        <a:t>80.90  (8.12)</a:t>
                      </a:r>
                      <a:endParaRPr lang="en-US" sz="2200" b="0" i="0" u="none" strike="noStrike">
                        <a:solidFill>
                          <a:srgbClr val="000000"/>
                        </a:solidFill>
                        <a:effectLst/>
                        <a:latin typeface="Calibri"/>
                      </a:endParaRPr>
                    </a:p>
                  </a:txBody>
                  <a:tcPr marL="8768" marR="8768" marT="8768" marB="0" anchor="b"/>
                </a:tc>
                <a:tc>
                  <a:txBody>
                    <a:bodyPr/>
                    <a:lstStyle/>
                    <a:p>
                      <a:pPr algn="ctr" fontAlgn="b"/>
                      <a:endParaRPr lang="en-US" sz="2200" b="0" i="0" u="none" strike="noStrike" dirty="0">
                        <a:solidFill>
                          <a:srgbClr val="000000"/>
                        </a:solidFill>
                        <a:effectLst/>
                        <a:latin typeface="Calibri"/>
                      </a:endParaRPr>
                    </a:p>
                  </a:txBody>
                  <a:tcPr marL="8768" marR="8768" marT="8768" marB="0" anchor="b"/>
                </a:tc>
                <a:tc>
                  <a:txBody>
                    <a:bodyPr/>
                    <a:lstStyle/>
                    <a:p>
                      <a:pPr algn="ctr" fontAlgn="b"/>
                      <a:r>
                        <a:rPr lang="en-US" sz="2200" u="none" strike="noStrike">
                          <a:effectLst/>
                        </a:rPr>
                        <a:t>84.56 (8.01)</a:t>
                      </a:r>
                      <a:endParaRPr lang="en-US" sz="2200" b="0" i="0" u="none" strike="noStrike">
                        <a:solidFill>
                          <a:srgbClr val="000000"/>
                        </a:solidFill>
                        <a:effectLst/>
                        <a:latin typeface="Calibri"/>
                      </a:endParaRPr>
                    </a:p>
                  </a:txBody>
                  <a:tcPr marL="8768" marR="8768" marT="8768" marB="0" anchor="b"/>
                </a:tc>
                <a:tc>
                  <a:txBody>
                    <a:bodyPr/>
                    <a:lstStyle/>
                    <a:p>
                      <a:pPr algn="ctr" fontAlgn="b"/>
                      <a:endParaRPr lang="en-US" sz="2200" b="0" i="0" u="none" strike="noStrike">
                        <a:solidFill>
                          <a:srgbClr val="000000"/>
                        </a:solidFill>
                        <a:effectLst/>
                        <a:latin typeface="Calibri"/>
                      </a:endParaRPr>
                    </a:p>
                  </a:txBody>
                  <a:tcPr marL="8768" marR="8768" marT="8768" marB="0" anchor="b"/>
                </a:tc>
                <a:tc>
                  <a:txBody>
                    <a:bodyPr/>
                    <a:lstStyle/>
                    <a:p>
                      <a:pPr algn="ctr" fontAlgn="b"/>
                      <a:r>
                        <a:rPr lang="en-US" sz="2200" u="none" strike="noStrike" dirty="0">
                          <a:effectLst/>
                        </a:rPr>
                        <a:t>F(1, 8220.99) = 125.95***</a:t>
                      </a:r>
                      <a:endParaRPr lang="en-US" sz="2200" b="0" i="0" u="none" strike="noStrike" dirty="0">
                        <a:solidFill>
                          <a:srgbClr val="000000"/>
                        </a:solidFill>
                        <a:effectLst/>
                        <a:latin typeface="Calibri"/>
                      </a:endParaRPr>
                    </a:p>
                  </a:txBody>
                  <a:tcPr marL="8768" marR="8768" marT="8768" marB="0" anchor="b"/>
                </a:tc>
                <a:tc>
                  <a:txBody>
                    <a:bodyPr/>
                    <a:lstStyle/>
                    <a:p>
                      <a:pPr algn="ctr" fontAlgn="b"/>
                      <a:r>
                        <a:rPr lang="en-US" sz="2200" u="none" strike="noStrike" dirty="0">
                          <a:effectLst/>
                        </a:rPr>
                        <a:t>82.48</a:t>
                      </a:r>
                      <a:br>
                        <a:rPr lang="en-US" sz="2200" u="none" strike="noStrike" dirty="0">
                          <a:effectLst/>
                        </a:rPr>
                      </a:br>
                      <a:r>
                        <a:rPr lang="en-US" sz="2200" u="none" strike="noStrike" dirty="0">
                          <a:effectLst/>
                        </a:rPr>
                        <a:t>(8.67)</a:t>
                      </a:r>
                      <a:endParaRPr lang="en-US" sz="2200" b="0" i="0" u="none" strike="noStrike" dirty="0">
                        <a:solidFill>
                          <a:srgbClr val="000000"/>
                        </a:solidFill>
                        <a:effectLst/>
                        <a:latin typeface="Calibri"/>
                      </a:endParaRPr>
                    </a:p>
                  </a:txBody>
                  <a:tcPr marL="8768" marR="8768" marT="8768" marB="0" anchor="b"/>
                </a:tc>
                <a:tc>
                  <a:txBody>
                    <a:bodyPr/>
                    <a:lstStyle/>
                    <a:p>
                      <a:pPr algn="ctr" fontAlgn="b"/>
                      <a:endParaRPr lang="en-US" sz="2200" b="0" i="0" u="none" strike="noStrike">
                        <a:solidFill>
                          <a:srgbClr val="000000"/>
                        </a:solidFill>
                        <a:effectLst/>
                        <a:latin typeface="Calibri"/>
                      </a:endParaRPr>
                    </a:p>
                  </a:txBody>
                  <a:tcPr marL="8768" marR="8768" marT="8768" marB="0" anchor="b"/>
                </a:tc>
                <a:tc>
                  <a:txBody>
                    <a:bodyPr/>
                    <a:lstStyle/>
                    <a:p>
                      <a:pPr algn="ctr" fontAlgn="b"/>
                      <a:r>
                        <a:rPr lang="en-US" sz="2200" u="none" strike="noStrike">
                          <a:effectLst/>
                        </a:rPr>
                        <a:t>82.29</a:t>
                      </a:r>
                      <a:br>
                        <a:rPr lang="en-US" sz="2200" u="none" strike="noStrike">
                          <a:effectLst/>
                        </a:rPr>
                      </a:br>
                      <a:r>
                        <a:rPr lang="en-US" sz="2200" u="none" strike="noStrike">
                          <a:effectLst/>
                        </a:rPr>
                        <a:t>(8.17)</a:t>
                      </a:r>
                      <a:endParaRPr lang="en-US" sz="2200" b="0" i="0" u="none" strike="noStrike">
                        <a:solidFill>
                          <a:srgbClr val="000000"/>
                        </a:solidFill>
                        <a:effectLst/>
                        <a:latin typeface="Calibri"/>
                      </a:endParaRPr>
                    </a:p>
                  </a:txBody>
                  <a:tcPr marL="8768" marR="8768" marT="8768" marB="0" anchor="b"/>
                </a:tc>
                <a:tc>
                  <a:txBody>
                    <a:bodyPr/>
                    <a:lstStyle/>
                    <a:p>
                      <a:pPr algn="ctr" fontAlgn="b"/>
                      <a:endParaRPr lang="en-US" sz="2200" b="0" i="0" u="none" strike="noStrike">
                        <a:solidFill>
                          <a:srgbClr val="000000"/>
                        </a:solidFill>
                        <a:effectLst/>
                        <a:latin typeface="Calibri"/>
                      </a:endParaRPr>
                    </a:p>
                  </a:txBody>
                  <a:tcPr marL="8768" marR="8768" marT="8768" marB="0" anchor="b"/>
                </a:tc>
                <a:tc>
                  <a:txBody>
                    <a:bodyPr/>
                    <a:lstStyle/>
                    <a:p>
                      <a:pPr algn="ctr" fontAlgn="b"/>
                      <a:r>
                        <a:rPr lang="en-US" sz="2200" u="none" strike="noStrike">
                          <a:effectLst/>
                        </a:rPr>
                        <a:t>F(1, 15.30) = .22</a:t>
                      </a:r>
                      <a:endParaRPr lang="en-US" sz="2200" b="0" i="0" u="none" strike="noStrike">
                        <a:solidFill>
                          <a:srgbClr val="000000"/>
                        </a:solidFill>
                        <a:effectLst/>
                        <a:latin typeface="Calibri"/>
                      </a:endParaRPr>
                    </a:p>
                  </a:txBody>
                  <a:tcPr marL="8768" marR="8768" marT="8768" marB="0" anchor="b">
                    <a:lnR w="12700" cap="flat" cmpd="sng" algn="ctr">
                      <a:solidFill>
                        <a:schemeClr val="tx1"/>
                      </a:solidFill>
                      <a:prstDash val="solid"/>
                      <a:round/>
                      <a:headEnd type="none" w="med" len="med"/>
                      <a:tailEnd type="none" w="med" len="med"/>
                    </a:lnR>
                  </a:tcPr>
                </a:tc>
                <a:extLst>
                  <a:ext uri="{0D108BD9-81ED-4DB2-BD59-A6C34878D82A}">
                    <a16:rowId xmlns:a16="http://schemas.microsoft.com/office/drawing/2014/main" xmlns="" val="10004"/>
                  </a:ext>
                </a:extLst>
              </a:tr>
              <a:tr h="410792">
                <a:tc>
                  <a:txBody>
                    <a:bodyPr/>
                    <a:lstStyle/>
                    <a:p>
                      <a:pPr algn="l" fontAlgn="b"/>
                      <a:endParaRPr lang="en-US" sz="2200" b="0" i="0" u="none" strike="noStrike" dirty="0">
                        <a:solidFill>
                          <a:srgbClr val="000000"/>
                        </a:solidFill>
                        <a:effectLst/>
                        <a:latin typeface="Calibri"/>
                      </a:endParaRPr>
                    </a:p>
                  </a:txBody>
                  <a:tcPr marL="8768" marR="8768" marT="8768" marB="0" anchor="b">
                    <a:lnL w="12700" cap="flat" cmpd="sng" algn="ctr">
                      <a:solidFill>
                        <a:schemeClr val="tx1"/>
                      </a:solidFill>
                      <a:prstDash val="solid"/>
                      <a:round/>
                      <a:headEnd type="none" w="med" len="med"/>
                      <a:tailEnd type="none" w="med" len="med"/>
                    </a:lnL>
                  </a:tcPr>
                </a:tc>
                <a:tc gridSpan="2">
                  <a:txBody>
                    <a:bodyPr/>
                    <a:lstStyle/>
                    <a:p>
                      <a:pPr algn="l" fontAlgn="b"/>
                      <a:r>
                        <a:rPr lang="en-US" sz="2200" u="none" strike="noStrike">
                          <a:effectLst/>
                        </a:rPr>
                        <a:t>Women</a:t>
                      </a:r>
                      <a:endParaRPr lang="en-US" sz="2200" b="0" i="0" u="none" strike="noStrike">
                        <a:solidFill>
                          <a:srgbClr val="000000"/>
                        </a:solidFill>
                        <a:effectLst/>
                        <a:latin typeface="Calibri"/>
                      </a:endParaRPr>
                    </a:p>
                  </a:txBody>
                  <a:tcPr marL="8768" marR="8768" marT="8768" marB="0" anchor="b"/>
                </a:tc>
                <a:tc hMerge="1">
                  <a:txBody>
                    <a:bodyPr/>
                    <a:lstStyle/>
                    <a:p>
                      <a:endParaRPr lang="en-US"/>
                    </a:p>
                  </a:txBody>
                  <a:tcPr/>
                </a:tc>
                <a:tc>
                  <a:txBody>
                    <a:bodyPr/>
                    <a:lstStyle/>
                    <a:p>
                      <a:pPr algn="l" fontAlgn="b"/>
                      <a:endParaRPr lang="en-US" sz="2200" b="0" i="0" u="none" strike="noStrike">
                        <a:solidFill>
                          <a:srgbClr val="000000"/>
                        </a:solidFill>
                        <a:effectLst/>
                        <a:latin typeface="Calibri"/>
                      </a:endParaRPr>
                    </a:p>
                  </a:txBody>
                  <a:tcPr marL="8768" marR="8768" marT="8768" marB="0" anchor="b"/>
                </a:tc>
                <a:tc>
                  <a:txBody>
                    <a:bodyPr/>
                    <a:lstStyle/>
                    <a:p>
                      <a:pPr algn="ctr" fontAlgn="b"/>
                      <a:r>
                        <a:rPr lang="en-US" sz="2200" u="none" strike="noStrike">
                          <a:effectLst/>
                        </a:rPr>
                        <a:t>56.6%</a:t>
                      </a:r>
                      <a:endParaRPr lang="en-US" sz="2200" b="0" i="0" u="none" strike="noStrike">
                        <a:solidFill>
                          <a:srgbClr val="000000"/>
                        </a:solidFill>
                        <a:effectLst/>
                        <a:latin typeface="Calibri"/>
                      </a:endParaRPr>
                    </a:p>
                  </a:txBody>
                  <a:tcPr marL="8768" marR="8768" marT="8768" marB="0" anchor="b"/>
                </a:tc>
                <a:tc>
                  <a:txBody>
                    <a:bodyPr/>
                    <a:lstStyle/>
                    <a:p>
                      <a:pPr algn="ctr" fontAlgn="b"/>
                      <a:endParaRPr lang="en-US" sz="2200" b="0" i="0" u="none" strike="noStrike">
                        <a:solidFill>
                          <a:srgbClr val="000000"/>
                        </a:solidFill>
                        <a:effectLst/>
                        <a:latin typeface="Calibri"/>
                      </a:endParaRPr>
                    </a:p>
                  </a:txBody>
                  <a:tcPr marL="8768" marR="8768" marT="8768" marB="0" anchor="b"/>
                </a:tc>
                <a:tc>
                  <a:txBody>
                    <a:bodyPr/>
                    <a:lstStyle/>
                    <a:p>
                      <a:pPr algn="ctr" fontAlgn="b"/>
                      <a:r>
                        <a:rPr lang="en-US" sz="2200" u="none" strike="noStrike">
                          <a:effectLst/>
                        </a:rPr>
                        <a:t>52.2%</a:t>
                      </a:r>
                      <a:endParaRPr lang="en-US" sz="2200" b="0" i="0" u="none" strike="noStrike">
                        <a:solidFill>
                          <a:srgbClr val="000000"/>
                        </a:solidFill>
                        <a:effectLst/>
                        <a:latin typeface="Calibri"/>
                      </a:endParaRPr>
                    </a:p>
                  </a:txBody>
                  <a:tcPr marL="8768" marR="8768" marT="8768" marB="0" anchor="b"/>
                </a:tc>
                <a:tc>
                  <a:txBody>
                    <a:bodyPr/>
                    <a:lstStyle/>
                    <a:p>
                      <a:pPr algn="ctr" fontAlgn="b"/>
                      <a:endParaRPr lang="en-US" sz="2200" b="0" i="0" u="none" strike="noStrike" dirty="0">
                        <a:solidFill>
                          <a:srgbClr val="000000"/>
                        </a:solidFill>
                        <a:effectLst/>
                        <a:latin typeface="Calibri"/>
                      </a:endParaRPr>
                    </a:p>
                  </a:txBody>
                  <a:tcPr marL="8768" marR="8768" marT="8768" marB="0" anchor="b"/>
                </a:tc>
                <a:tc>
                  <a:txBody>
                    <a:bodyPr/>
                    <a:lstStyle/>
                    <a:p>
                      <a:pPr algn="ctr" fontAlgn="b"/>
                      <a:r>
                        <a:rPr lang="en-US" sz="2200" u="none" strike="noStrike">
                          <a:effectLst/>
                        </a:rPr>
                        <a:t>63.5%</a:t>
                      </a:r>
                      <a:endParaRPr lang="en-US" sz="2200" b="0" i="0" u="none" strike="noStrike">
                        <a:solidFill>
                          <a:srgbClr val="000000"/>
                        </a:solidFill>
                        <a:effectLst/>
                        <a:latin typeface="Calibri"/>
                      </a:endParaRPr>
                    </a:p>
                  </a:txBody>
                  <a:tcPr marL="8768" marR="8768" marT="8768" marB="0" anchor="b"/>
                </a:tc>
                <a:tc>
                  <a:txBody>
                    <a:bodyPr/>
                    <a:lstStyle/>
                    <a:p>
                      <a:pPr algn="ctr" fontAlgn="b"/>
                      <a:endParaRPr lang="en-US" sz="2200" b="0" i="0" u="none" strike="noStrike">
                        <a:solidFill>
                          <a:srgbClr val="000000"/>
                        </a:solidFill>
                        <a:effectLst/>
                        <a:latin typeface="Calibri"/>
                      </a:endParaRPr>
                    </a:p>
                  </a:txBody>
                  <a:tcPr marL="8768" marR="8768" marT="8768" marB="0" anchor="b"/>
                </a:tc>
                <a:tc>
                  <a:txBody>
                    <a:bodyPr/>
                    <a:lstStyle/>
                    <a:p>
                      <a:pPr algn="ctr" fontAlgn="b"/>
                      <a:r>
                        <a:rPr lang="en-US" sz="2200" u="none" strike="noStrike">
                          <a:effectLst/>
                        </a:rPr>
                        <a:t>Chi2(1) = 32.04***</a:t>
                      </a:r>
                      <a:endParaRPr lang="en-US" sz="2200" b="0" i="0" u="none" strike="noStrike">
                        <a:solidFill>
                          <a:srgbClr val="000000"/>
                        </a:solidFill>
                        <a:effectLst/>
                        <a:latin typeface="Calibri"/>
                      </a:endParaRPr>
                    </a:p>
                  </a:txBody>
                  <a:tcPr marL="8768" marR="8768" marT="8768" marB="0" anchor="b"/>
                </a:tc>
                <a:tc>
                  <a:txBody>
                    <a:bodyPr/>
                    <a:lstStyle/>
                    <a:p>
                      <a:pPr algn="ctr" fontAlgn="b"/>
                      <a:r>
                        <a:rPr lang="en-US" sz="2200" u="none" strike="noStrike">
                          <a:effectLst/>
                        </a:rPr>
                        <a:t>68.6%</a:t>
                      </a:r>
                      <a:endParaRPr lang="en-US" sz="2200" b="0" i="0" u="none" strike="noStrike">
                        <a:solidFill>
                          <a:srgbClr val="000000"/>
                        </a:solidFill>
                        <a:effectLst/>
                        <a:latin typeface="Calibri"/>
                      </a:endParaRPr>
                    </a:p>
                  </a:txBody>
                  <a:tcPr marL="8768" marR="8768" marT="8768" marB="0" anchor="b"/>
                </a:tc>
                <a:tc>
                  <a:txBody>
                    <a:bodyPr/>
                    <a:lstStyle/>
                    <a:p>
                      <a:pPr algn="ctr" fontAlgn="b"/>
                      <a:endParaRPr lang="en-US" sz="2200" b="0" i="0" u="none" strike="noStrike">
                        <a:solidFill>
                          <a:srgbClr val="000000"/>
                        </a:solidFill>
                        <a:effectLst/>
                        <a:latin typeface="Calibri"/>
                      </a:endParaRPr>
                    </a:p>
                  </a:txBody>
                  <a:tcPr marL="8768" marR="8768" marT="8768" marB="0" anchor="b"/>
                </a:tc>
                <a:tc>
                  <a:txBody>
                    <a:bodyPr/>
                    <a:lstStyle/>
                    <a:p>
                      <a:pPr algn="ctr" fontAlgn="b"/>
                      <a:r>
                        <a:rPr lang="en-US" sz="2200" u="none" strike="noStrike">
                          <a:effectLst/>
                        </a:rPr>
                        <a:t>53.5%</a:t>
                      </a:r>
                      <a:endParaRPr lang="en-US" sz="2200" b="0" i="0" u="none" strike="noStrike">
                        <a:solidFill>
                          <a:srgbClr val="000000"/>
                        </a:solidFill>
                        <a:effectLst/>
                        <a:latin typeface="Calibri"/>
                      </a:endParaRPr>
                    </a:p>
                  </a:txBody>
                  <a:tcPr marL="8768" marR="8768" marT="8768" marB="0" anchor="b"/>
                </a:tc>
                <a:tc>
                  <a:txBody>
                    <a:bodyPr/>
                    <a:lstStyle/>
                    <a:p>
                      <a:pPr algn="ctr" fontAlgn="b"/>
                      <a:endParaRPr lang="en-US" sz="2200" b="0" i="0" u="none" strike="noStrike">
                        <a:solidFill>
                          <a:srgbClr val="000000"/>
                        </a:solidFill>
                        <a:effectLst/>
                        <a:latin typeface="Calibri"/>
                      </a:endParaRPr>
                    </a:p>
                  </a:txBody>
                  <a:tcPr marL="8768" marR="8768" marT="8768" marB="0" anchor="b"/>
                </a:tc>
                <a:tc>
                  <a:txBody>
                    <a:bodyPr/>
                    <a:lstStyle/>
                    <a:p>
                      <a:pPr algn="ctr" fontAlgn="b"/>
                      <a:r>
                        <a:rPr lang="en-US" sz="2200" u="none" strike="noStrike">
                          <a:effectLst/>
                        </a:rPr>
                        <a:t>Chi2(1) = 39.49***</a:t>
                      </a:r>
                      <a:endParaRPr lang="en-US" sz="2200" b="0" i="0" u="none" strike="noStrike">
                        <a:solidFill>
                          <a:srgbClr val="000000"/>
                        </a:solidFill>
                        <a:effectLst/>
                        <a:latin typeface="Calibri"/>
                      </a:endParaRPr>
                    </a:p>
                  </a:txBody>
                  <a:tcPr marL="8768" marR="8768" marT="8768" marB="0" anchor="b">
                    <a:lnR w="12700" cap="flat" cmpd="sng" algn="ctr">
                      <a:solidFill>
                        <a:schemeClr val="tx1"/>
                      </a:solidFill>
                      <a:prstDash val="solid"/>
                      <a:round/>
                      <a:headEnd type="none" w="med" len="med"/>
                      <a:tailEnd type="none" w="med" len="med"/>
                    </a:lnR>
                  </a:tcPr>
                </a:tc>
                <a:extLst>
                  <a:ext uri="{0D108BD9-81ED-4DB2-BD59-A6C34878D82A}">
                    <a16:rowId xmlns:a16="http://schemas.microsoft.com/office/drawing/2014/main" xmlns="" val="10005"/>
                  </a:ext>
                </a:extLst>
              </a:tr>
              <a:tr h="410792">
                <a:tc>
                  <a:txBody>
                    <a:bodyPr/>
                    <a:lstStyle/>
                    <a:p>
                      <a:pPr algn="l" fontAlgn="b"/>
                      <a:endParaRPr lang="en-US" sz="2200" b="0" i="0" u="none" strike="noStrike" dirty="0">
                        <a:solidFill>
                          <a:srgbClr val="000000"/>
                        </a:solidFill>
                        <a:effectLst/>
                        <a:latin typeface="Calibri"/>
                      </a:endParaRPr>
                    </a:p>
                  </a:txBody>
                  <a:tcPr marL="8768" marR="8768" marT="8768" marB="0" anchor="b">
                    <a:lnL w="12700" cap="flat" cmpd="sng" algn="ctr">
                      <a:solidFill>
                        <a:schemeClr val="tx1"/>
                      </a:solidFill>
                      <a:prstDash val="solid"/>
                      <a:round/>
                      <a:headEnd type="none" w="med" len="med"/>
                      <a:tailEnd type="none" w="med" len="med"/>
                    </a:lnL>
                  </a:tcPr>
                </a:tc>
                <a:tc gridSpan="2">
                  <a:txBody>
                    <a:bodyPr/>
                    <a:lstStyle/>
                    <a:p>
                      <a:pPr algn="l" fontAlgn="b"/>
                      <a:r>
                        <a:rPr lang="en-US" sz="2200" u="none" strike="noStrike">
                          <a:effectLst/>
                        </a:rPr>
                        <a:t>Non-white</a:t>
                      </a:r>
                      <a:endParaRPr lang="en-US" sz="2200" b="0" i="0" u="none" strike="noStrike">
                        <a:solidFill>
                          <a:srgbClr val="000000"/>
                        </a:solidFill>
                        <a:effectLst/>
                        <a:latin typeface="Calibri"/>
                      </a:endParaRPr>
                    </a:p>
                  </a:txBody>
                  <a:tcPr marL="8768" marR="8768" marT="8768" marB="0" anchor="b"/>
                </a:tc>
                <a:tc hMerge="1">
                  <a:txBody>
                    <a:bodyPr/>
                    <a:lstStyle/>
                    <a:p>
                      <a:endParaRPr lang="en-US"/>
                    </a:p>
                  </a:txBody>
                  <a:tcPr/>
                </a:tc>
                <a:tc>
                  <a:txBody>
                    <a:bodyPr/>
                    <a:lstStyle/>
                    <a:p>
                      <a:pPr algn="l" fontAlgn="b"/>
                      <a:endParaRPr lang="en-US" sz="2200" b="0" i="0" u="none" strike="noStrike">
                        <a:solidFill>
                          <a:srgbClr val="000000"/>
                        </a:solidFill>
                        <a:effectLst/>
                        <a:latin typeface="Calibri"/>
                      </a:endParaRPr>
                    </a:p>
                  </a:txBody>
                  <a:tcPr marL="8768" marR="8768" marT="8768" marB="0" anchor="b"/>
                </a:tc>
                <a:tc>
                  <a:txBody>
                    <a:bodyPr/>
                    <a:lstStyle/>
                    <a:p>
                      <a:pPr algn="ctr" fontAlgn="b"/>
                      <a:r>
                        <a:rPr lang="en-US" sz="2200" u="none" strike="noStrike">
                          <a:effectLst/>
                        </a:rPr>
                        <a:t>7.4%</a:t>
                      </a:r>
                      <a:endParaRPr lang="en-US" sz="2200" b="0" i="0" u="none" strike="noStrike">
                        <a:solidFill>
                          <a:srgbClr val="000000"/>
                        </a:solidFill>
                        <a:effectLst/>
                        <a:latin typeface="Calibri"/>
                      </a:endParaRPr>
                    </a:p>
                  </a:txBody>
                  <a:tcPr marL="8768" marR="8768" marT="8768" marB="0" anchor="b"/>
                </a:tc>
                <a:tc>
                  <a:txBody>
                    <a:bodyPr/>
                    <a:lstStyle/>
                    <a:p>
                      <a:pPr algn="ctr" fontAlgn="b"/>
                      <a:endParaRPr lang="en-US" sz="2200" b="0" i="0" u="none" strike="noStrike">
                        <a:solidFill>
                          <a:srgbClr val="000000"/>
                        </a:solidFill>
                        <a:effectLst/>
                        <a:latin typeface="Calibri"/>
                      </a:endParaRPr>
                    </a:p>
                  </a:txBody>
                  <a:tcPr marL="8768" marR="8768" marT="8768" marB="0" anchor="b"/>
                </a:tc>
                <a:tc>
                  <a:txBody>
                    <a:bodyPr/>
                    <a:lstStyle/>
                    <a:p>
                      <a:pPr algn="ctr" fontAlgn="b"/>
                      <a:r>
                        <a:rPr lang="en-US" sz="2200" u="none" strike="noStrike">
                          <a:effectLst/>
                        </a:rPr>
                        <a:t>8.6%</a:t>
                      </a:r>
                      <a:endParaRPr lang="en-US" sz="2200" b="0" i="0" u="none" strike="noStrike">
                        <a:solidFill>
                          <a:srgbClr val="000000"/>
                        </a:solidFill>
                        <a:effectLst/>
                        <a:latin typeface="Calibri"/>
                      </a:endParaRPr>
                    </a:p>
                  </a:txBody>
                  <a:tcPr marL="8768" marR="8768" marT="8768" marB="0" anchor="b"/>
                </a:tc>
                <a:tc>
                  <a:txBody>
                    <a:bodyPr/>
                    <a:lstStyle/>
                    <a:p>
                      <a:pPr algn="ctr" fontAlgn="b"/>
                      <a:endParaRPr lang="en-US" sz="2200" b="0" i="0" u="none" strike="noStrike" dirty="0">
                        <a:solidFill>
                          <a:srgbClr val="000000"/>
                        </a:solidFill>
                        <a:effectLst/>
                        <a:latin typeface="Calibri"/>
                      </a:endParaRPr>
                    </a:p>
                  </a:txBody>
                  <a:tcPr marL="8768" marR="8768" marT="8768" marB="0" anchor="b"/>
                </a:tc>
                <a:tc>
                  <a:txBody>
                    <a:bodyPr/>
                    <a:lstStyle/>
                    <a:p>
                      <a:pPr algn="ctr" fontAlgn="b"/>
                      <a:r>
                        <a:rPr lang="en-US" sz="2200" u="none" strike="noStrike">
                          <a:effectLst/>
                        </a:rPr>
                        <a:t>5.5%</a:t>
                      </a:r>
                      <a:endParaRPr lang="en-US" sz="2200" b="0" i="0" u="none" strike="noStrike">
                        <a:solidFill>
                          <a:srgbClr val="000000"/>
                        </a:solidFill>
                        <a:effectLst/>
                        <a:latin typeface="Calibri"/>
                      </a:endParaRPr>
                    </a:p>
                  </a:txBody>
                  <a:tcPr marL="8768" marR="8768" marT="8768" marB="0" anchor="b"/>
                </a:tc>
                <a:tc>
                  <a:txBody>
                    <a:bodyPr/>
                    <a:lstStyle/>
                    <a:p>
                      <a:pPr algn="ctr" fontAlgn="b"/>
                      <a:endParaRPr lang="en-US" sz="2200" b="0" i="0" u="none" strike="noStrike">
                        <a:solidFill>
                          <a:srgbClr val="000000"/>
                        </a:solidFill>
                        <a:effectLst/>
                        <a:latin typeface="Calibri"/>
                      </a:endParaRPr>
                    </a:p>
                  </a:txBody>
                  <a:tcPr marL="8768" marR="8768" marT="8768" marB="0" anchor="b"/>
                </a:tc>
                <a:tc>
                  <a:txBody>
                    <a:bodyPr/>
                    <a:lstStyle/>
                    <a:p>
                      <a:pPr algn="ctr" fontAlgn="b"/>
                      <a:r>
                        <a:rPr lang="en-US" sz="2200" u="none" strike="noStrike">
                          <a:effectLst/>
                        </a:rPr>
                        <a:t>Chi2(1) = 9.04 **</a:t>
                      </a:r>
                      <a:endParaRPr lang="en-US" sz="2200" b="0" i="0" u="none" strike="noStrike">
                        <a:solidFill>
                          <a:srgbClr val="000000"/>
                        </a:solidFill>
                        <a:effectLst/>
                        <a:latin typeface="Calibri"/>
                      </a:endParaRPr>
                    </a:p>
                  </a:txBody>
                  <a:tcPr marL="8768" marR="8768" marT="8768" marB="0" anchor="b"/>
                </a:tc>
                <a:tc>
                  <a:txBody>
                    <a:bodyPr/>
                    <a:lstStyle/>
                    <a:p>
                      <a:pPr algn="ctr" fontAlgn="b"/>
                      <a:r>
                        <a:rPr lang="en-US" sz="2200" u="none" strike="noStrike">
                          <a:effectLst/>
                        </a:rPr>
                        <a:t>15.7%</a:t>
                      </a:r>
                      <a:endParaRPr lang="en-US" sz="2200" b="0" i="0" u="none" strike="noStrike">
                        <a:solidFill>
                          <a:srgbClr val="000000"/>
                        </a:solidFill>
                        <a:effectLst/>
                        <a:latin typeface="Calibri"/>
                      </a:endParaRPr>
                    </a:p>
                  </a:txBody>
                  <a:tcPr marL="8768" marR="8768" marT="8768" marB="0" anchor="b"/>
                </a:tc>
                <a:tc>
                  <a:txBody>
                    <a:bodyPr/>
                    <a:lstStyle/>
                    <a:p>
                      <a:pPr algn="ctr" fontAlgn="b"/>
                      <a:endParaRPr lang="en-US" sz="2200" b="0" i="0" u="none" strike="noStrike">
                        <a:solidFill>
                          <a:srgbClr val="000000"/>
                        </a:solidFill>
                        <a:effectLst/>
                        <a:latin typeface="Calibri"/>
                      </a:endParaRPr>
                    </a:p>
                  </a:txBody>
                  <a:tcPr marL="8768" marR="8768" marT="8768" marB="0" anchor="b"/>
                </a:tc>
                <a:tc>
                  <a:txBody>
                    <a:bodyPr/>
                    <a:lstStyle/>
                    <a:p>
                      <a:pPr algn="ctr" fontAlgn="b"/>
                      <a:r>
                        <a:rPr lang="en-US" sz="2200" u="none" strike="noStrike">
                          <a:effectLst/>
                        </a:rPr>
                        <a:t>5.2%</a:t>
                      </a:r>
                      <a:endParaRPr lang="en-US" sz="2200" b="0" i="0" u="none" strike="noStrike">
                        <a:solidFill>
                          <a:srgbClr val="000000"/>
                        </a:solidFill>
                        <a:effectLst/>
                        <a:latin typeface="Calibri"/>
                      </a:endParaRPr>
                    </a:p>
                  </a:txBody>
                  <a:tcPr marL="8768" marR="8768" marT="8768" marB="0" anchor="b"/>
                </a:tc>
                <a:tc>
                  <a:txBody>
                    <a:bodyPr/>
                    <a:lstStyle/>
                    <a:p>
                      <a:pPr algn="ctr" fontAlgn="b"/>
                      <a:endParaRPr lang="en-US" sz="2200" b="0" i="0" u="none" strike="noStrike">
                        <a:solidFill>
                          <a:srgbClr val="000000"/>
                        </a:solidFill>
                        <a:effectLst/>
                        <a:latin typeface="Calibri"/>
                      </a:endParaRPr>
                    </a:p>
                  </a:txBody>
                  <a:tcPr marL="8768" marR="8768" marT="8768" marB="0" anchor="b"/>
                </a:tc>
                <a:tc>
                  <a:txBody>
                    <a:bodyPr/>
                    <a:lstStyle/>
                    <a:p>
                      <a:pPr algn="ctr" fontAlgn="b"/>
                      <a:r>
                        <a:rPr lang="en-US" sz="2200" u="none" strike="noStrike">
                          <a:effectLst/>
                        </a:rPr>
                        <a:t>Chi2(1)67.73***</a:t>
                      </a:r>
                      <a:endParaRPr lang="en-US" sz="2200" b="0" i="0" u="none" strike="noStrike">
                        <a:solidFill>
                          <a:srgbClr val="000000"/>
                        </a:solidFill>
                        <a:effectLst/>
                        <a:latin typeface="Calibri"/>
                      </a:endParaRPr>
                    </a:p>
                  </a:txBody>
                  <a:tcPr marL="8768" marR="8768" marT="8768" marB="0" anchor="b">
                    <a:lnR w="12700" cap="flat" cmpd="sng" algn="ctr">
                      <a:solidFill>
                        <a:schemeClr val="tx1"/>
                      </a:solidFill>
                      <a:prstDash val="solid"/>
                      <a:round/>
                      <a:headEnd type="none" w="med" len="med"/>
                      <a:tailEnd type="none" w="med" len="med"/>
                    </a:lnR>
                  </a:tcPr>
                </a:tc>
                <a:extLst>
                  <a:ext uri="{0D108BD9-81ED-4DB2-BD59-A6C34878D82A}">
                    <a16:rowId xmlns:a16="http://schemas.microsoft.com/office/drawing/2014/main" xmlns="" val="10006"/>
                  </a:ext>
                </a:extLst>
              </a:tr>
              <a:tr h="410792">
                <a:tc gridSpan="3">
                  <a:txBody>
                    <a:bodyPr/>
                    <a:lstStyle/>
                    <a:p>
                      <a:pPr algn="l" fontAlgn="b"/>
                      <a:r>
                        <a:rPr lang="en-US" sz="2200" b="1" u="none" strike="noStrike" dirty="0">
                          <a:effectLst/>
                        </a:rPr>
                        <a:t> Need</a:t>
                      </a:r>
                      <a:endParaRPr lang="en-US" sz="2200" b="1" i="0" u="none" strike="noStrike" dirty="0">
                        <a:solidFill>
                          <a:srgbClr val="000000"/>
                        </a:solidFill>
                        <a:effectLst/>
                        <a:latin typeface="Calibri"/>
                      </a:endParaRPr>
                    </a:p>
                  </a:txBody>
                  <a:tcPr marL="8768" marR="8768" marT="8768" marB="0" anchor="b">
                    <a:lnL w="12700" cap="flat" cmpd="sng" algn="ctr">
                      <a:solidFill>
                        <a:schemeClr val="tx1"/>
                      </a:solidFill>
                      <a:prstDash val="solid"/>
                      <a:round/>
                      <a:headEnd type="none" w="med" len="med"/>
                      <a:tailEnd type="none" w="med" len="med"/>
                    </a:lnL>
                  </a:tcPr>
                </a:tc>
                <a:tc hMerge="1">
                  <a:txBody>
                    <a:bodyPr/>
                    <a:lstStyle/>
                    <a:p>
                      <a:endParaRPr lang="en-US"/>
                    </a:p>
                  </a:txBody>
                  <a:tcPr/>
                </a:tc>
                <a:tc hMerge="1">
                  <a:txBody>
                    <a:bodyPr/>
                    <a:lstStyle/>
                    <a:p>
                      <a:endParaRPr lang="en-US"/>
                    </a:p>
                  </a:txBody>
                  <a:tcPr/>
                </a:tc>
                <a:tc>
                  <a:txBody>
                    <a:bodyPr/>
                    <a:lstStyle/>
                    <a:p>
                      <a:pPr algn="l" fontAlgn="b"/>
                      <a:endParaRPr lang="en-US" sz="2200" b="0" i="0" u="none" strike="noStrike">
                        <a:solidFill>
                          <a:srgbClr val="000000"/>
                        </a:solidFill>
                        <a:effectLst/>
                        <a:latin typeface="Calibri"/>
                      </a:endParaRPr>
                    </a:p>
                  </a:txBody>
                  <a:tcPr marL="8768" marR="8768" marT="8768" marB="0" anchor="b"/>
                </a:tc>
                <a:tc>
                  <a:txBody>
                    <a:bodyPr/>
                    <a:lstStyle/>
                    <a:p>
                      <a:pPr algn="ctr" fontAlgn="b"/>
                      <a:endParaRPr lang="en-US" sz="2200" b="0" i="0" u="none" strike="noStrike">
                        <a:solidFill>
                          <a:srgbClr val="000000"/>
                        </a:solidFill>
                        <a:effectLst/>
                        <a:latin typeface="Calibri"/>
                      </a:endParaRPr>
                    </a:p>
                  </a:txBody>
                  <a:tcPr marL="8768" marR="8768" marT="8768" marB="0" anchor="b"/>
                </a:tc>
                <a:tc>
                  <a:txBody>
                    <a:bodyPr/>
                    <a:lstStyle/>
                    <a:p>
                      <a:pPr algn="ctr" fontAlgn="b"/>
                      <a:endParaRPr lang="en-US" sz="2200" b="0" i="0" u="none" strike="noStrike">
                        <a:solidFill>
                          <a:srgbClr val="000000"/>
                        </a:solidFill>
                        <a:effectLst/>
                        <a:latin typeface="Calibri"/>
                      </a:endParaRPr>
                    </a:p>
                  </a:txBody>
                  <a:tcPr marL="8768" marR="8768" marT="8768" marB="0" anchor="b"/>
                </a:tc>
                <a:tc>
                  <a:txBody>
                    <a:bodyPr/>
                    <a:lstStyle/>
                    <a:p>
                      <a:pPr algn="ctr" fontAlgn="b"/>
                      <a:endParaRPr lang="en-US" sz="2200" b="0" i="0" u="none" strike="noStrike">
                        <a:solidFill>
                          <a:srgbClr val="000000"/>
                        </a:solidFill>
                        <a:effectLst/>
                        <a:latin typeface="Calibri"/>
                      </a:endParaRPr>
                    </a:p>
                  </a:txBody>
                  <a:tcPr marL="8768" marR="8768" marT="8768" marB="0" anchor="b"/>
                </a:tc>
                <a:tc>
                  <a:txBody>
                    <a:bodyPr/>
                    <a:lstStyle/>
                    <a:p>
                      <a:pPr algn="ctr" fontAlgn="b"/>
                      <a:endParaRPr lang="en-US" sz="2200" b="0" i="0" u="none" strike="noStrike" dirty="0">
                        <a:solidFill>
                          <a:srgbClr val="000000"/>
                        </a:solidFill>
                        <a:effectLst/>
                        <a:latin typeface="Calibri"/>
                      </a:endParaRPr>
                    </a:p>
                  </a:txBody>
                  <a:tcPr marL="8768" marR="8768" marT="8768" marB="0" anchor="b"/>
                </a:tc>
                <a:tc>
                  <a:txBody>
                    <a:bodyPr/>
                    <a:lstStyle/>
                    <a:p>
                      <a:pPr algn="ctr" fontAlgn="b"/>
                      <a:endParaRPr lang="en-US" sz="2200" b="0" i="0" u="none" strike="noStrike" dirty="0">
                        <a:solidFill>
                          <a:srgbClr val="000000"/>
                        </a:solidFill>
                        <a:effectLst/>
                        <a:latin typeface="Calibri"/>
                      </a:endParaRPr>
                    </a:p>
                  </a:txBody>
                  <a:tcPr marL="8768" marR="8768" marT="8768" marB="0" anchor="b"/>
                </a:tc>
                <a:tc>
                  <a:txBody>
                    <a:bodyPr/>
                    <a:lstStyle/>
                    <a:p>
                      <a:pPr algn="ctr" fontAlgn="b"/>
                      <a:endParaRPr lang="en-US" sz="2200" b="0" i="0" u="none" strike="noStrike">
                        <a:solidFill>
                          <a:srgbClr val="000000"/>
                        </a:solidFill>
                        <a:effectLst/>
                        <a:latin typeface="Calibri"/>
                      </a:endParaRPr>
                    </a:p>
                  </a:txBody>
                  <a:tcPr marL="8768" marR="8768" marT="8768" marB="0" anchor="b"/>
                </a:tc>
                <a:tc>
                  <a:txBody>
                    <a:bodyPr/>
                    <a:lstStyle/>
                    <a:p>
                      <a:pPr algn="ctr" fontAlgn="b"/>
                      <a:endParaRPr lang="en-US" sz="2200" b="0" i="0" u="none" strike="noStrike">
                        <a:solidFill>
                          <a:srgbClr val="000000"/>
                        </a:solidFill>
                        <a:effectLst/>
                        <a:latin typeface="Calibri"/>
                      </a:endParaRPr>
                    </a:p>
                  </a:txBody>
                  <a:tcPr marL="8768" marR="8768" marT="8768" marB="0" anchor="b"/>
                </a:tc>
                <a:tc>
                  <a:txBody>
                    <a:bodyPr/>
                    <a:lstStyle/>
                    <a:p>
                      <a:pPr algn="ctr" fontAlgn="b"/>
                      <a:endParaRPr lang="en-US" sz="2200" b="0" i="0" u="none" strike="noStrike">
                        <a:solidFill>
                          <a:srgbClr val="000000"/>
                        </a:solidFill>
                        <a:effectLst/>
                        <a:latin typeface="Calibri"/>
                      </a:endParaRPr>
                    </a:p>
                  </a:txBody>
                  <a:tcPr marL="8768" marR="8768" marT="8768" marB="0" anchor="b"/>
                </a:tc>
                <a:tc>
                  <a:txBody>
                    <a:bodyPr/>
                    <a:lstStyle/>
                    <a:p>
                      <a:pPr algn="ctr" fontAlgn="b"/>
                      <a:endParaRPr lang="en-US" sz="2200" b="0" i="0" u="none" strike="noStrike">
                        <a:solidFill>
                          <a:srgbClr val="000000"/>
                        </a:solidFill>
                        <a:effectLst/>
                        <a:latin typeface="Calibri"/>
                      </a:endParaRPr>
                    </a:p>
                  </a:txBody>
                  <a:tcPr marL="8768" marR="8768" marT="8768" marB="0" anchor="b"/>
                </a:tc>
                <a:tc>
                  <a:txBody>
                    <a:bodyPr/>
                    <a:lstStyle/>
                    <a:p>
                      <a:pPr algn="ctr" fontAlgn="b"/>
                      <a:endParaRPr lang="en-US" sz="2200" b="0" i="0" u="none" strike="noStrike">
                        <a:solidFill>
                          <a:srgbClr val="000000"/>
                        </a:solidFill>
                        <a:effectLst/>
                        <a:latin typeface="Calibri"/>
                      </a:endParaRPr>
                    </a:p>
                  </a:txBody>
                  <a:tcPr marL="8768" marR="8768" marT="8768" marB="0" anchor="b"/>
                </a:tc>
                <a:tc>
                  <a:txBody>
                    <a:bodyPr/>
                    <a:lstStyle/>
                    <a:p>
                      <a:pPr algn="ctr" fontAlgn="b"/>
                      <a:endParaRPr lang="en-US" sz="2200" b="0" i="0" u="none" strike="noStrike">
                        <a:solidFill>
                          <a:srgbClr val="000000"/>
                        </a:solidFill>
                        <a:effectLst/>
                        <a:latin typeface="Calibri"/>
                      </a:endParaRPr>
                    </a:p>
                  </a:txBody>
                  <a:tcPr marL="8768" marR="8768" marT="8768" marB="0" anchor="b"/>
                </a:tc>
                <a:tc>
                  <a:txBody>
                    <a:bodyPr/>
                    <a:lstStyle/>
                    <a:p>
                      <a:pPr algn="ctr" fontAlgn="b"/>
                      <a:endParaRPr lang="en-US" sz="2200" b="0" i="0" u="none" strike="noStrike">
                        <a:solidFill>
                          <a:srgbClr val="000000"/>
                        </a:solidFill>
                        <a:effectLst/>
                        <a:latin typeface="Calibri"/>
                      </a:endParaRPr>
                    </a:p>
                  </a:txBody>
                  <a:tcPr marL="8768" marR="8768" marT="8768" marB="0" anchor="b">
                    <a:lnR w="12700" cap="flat" cmpd="sng" algn="ctr">
                      <a:solidFill>
                        <a:schemeClr val="tx1"/>
                      </a:solidFill>
                      <a:prstDash val="solid"/>
                      <a:round/>
                      <a:headEnd type="none" w="med" len="med"/>
                      <a:tailEnd type="none" w="med" len="med"/>
                    </a:lnR>
                  </a:tcPr>
                </a:tc>
                <a:extLst>
                  <a:ext uri="{0D108BD9-81ED-4DB2-BD59-A6C34878D82A}">
                    <a16:rowId xmlns:a16="http://schemas.microsoft.com/office/drawing/2014/main" xmlns="" val="10007"/>
                  </a:ext>
                </a:extLst>
              </a:tr>
              <a:tr h="410792">
                <a:tc>
                  <a:txBody>
                    <a:bodyPr/>
                    <a:lstStyle/>
                    <a:p>
                      <a:pPr algn="l" fontAlgn="b"/>
                      <a:endParaRPr lang="en-US" sz="2200" b="0" i="0" u="none" strike="noStrike" dirty="0">
                        <a:solidFill>
                          <a:srgbClr val="000000"/>
                        </a:solidFill>
                        <a:effectLst/>
                        <a:latin typeface="Calibri"/>
                      </a:endParaRPr>
                    </a:p>
                  </a:txBody>
                  <a:tcPr marL="8768" marR="8768" marT="8768" marB="0" anchor="b">
                    <a:lnL w="12700" cap="flat" cmpd="sng" algn="ctr">
                      <a:solidFill>
                        <a:schemeClr val="tx1"/>
                      </a:solidFill>
                      <a:prstDash val="solid"/>
                      <a:round/>
                      <a:headEnd type="none" w="med" len="med"/>
                      <a:tailEnd type="none" w="med" len="med"/>
                    </a:lnL>
                  </a:tcPr>
                </a:tc>
                <a:tc gridSpan="2">
                  <a:txBody>
                    <a:bodyPr/>
                    <a:lstStyle/>
                    <a:p>
                      <a:pPr algn="l" fontAlgn="b"/>
                      <a:r>
                        <a:rPr lang="en-US" sz="2200" u="none" strike="noStrike">
                          <a:effectLst/>
                        </a:rPr>
                        <a:t>Primary caregiver</a:t>
                      </a:r>
                      <a:endParaRPr lang="en-US" sz="2200" b="0" i="0" u="none" strike="noStrike">
                        <a:solidFill>
                          <a:srgbClr val="000000"/>
                        </a:solidFill>
                        <a:effectLst/>
                        <a:latin typeface="Calibri"/>
                      </a:endParaRPr>
                    </a:p>
                  </a:txBody>
                  <a:tcPr marL="8768" marR="8768" marT="8768" marB="0" anchor="b"/>
                </a:tc>
                <a:tc hMerge="1">
                  <a:txBody>
                    <a:bodyPr/>
                    <a:lstStyle/>
                    <a:p>
                      <a:endParaRPr lang="en-US"/>
                    </a:p>
                  </a:txBody>
                  <a:tcPr/>
                </a:tc>
                <a:tc>
                  <a:txBody>
                    <a:bodyPr/>
                    <a:lstStyle/>
                    <a:p>
                      <a:pPr algn="l" fontAlgn="b"/>
                      <a:endParaRPr lang="en-US" sz="2200" b="0" i="0" u="none" strike="noStrike">
                        <a:solidFill>
                          <a:srgbClr val="000000"/>
                        </a:solidFill>
                        <a:effectLst/>
                        <a:latin typeface="Calibri"/>
                      </a:endParaRPr>
                    </a:p>
                  </a:txBody>
                  <a:tcPr marL="8768" marR="8768" marT="8768" marB="0" anchor="b"/>
                </a:tc>
                <a:tc>
                  <a:txBody>
                    <a:bodyPr/>
                    <a:lstStyle/>
                    <a:p>
                      <a:pPr algn="ctr" fontAlgn="b"/>
                      <a:r>
                        <a:rPr lang="en-US" sz="2200" u="none" strike="noStrike">
                          <a:effectLst/>
                        </a:rPr>
                        <a:t>92.7%</a:t>
                      </a:r>
                      <a:endParaRPr lang="en-US" sz="2200" b="0" i="0" u="none" strike="noStrike">
                        <a:solidFill>
                          <a:srgbClr val="000000"/>
                        </a:solidFill>
                        <a:effectLst/>
                        <a:latin typeface="Calibri"/>
                      </a:endParaRPr>
                    </a:p>
                  </a:txBody>
                  <a:tcPr marL="8768" marR="8768" marT="8768" marB="0" anchor="b"/>
                </a:tc>
                <a:tc>
                  <a:txBody>
                    <a:bodyPr/>
                    <a:lstStyle/>
                    <a:p>
                      <a:pPr algn="ctr" fontAlgn="b"/>
                      <a:endParaRPr lang="en-US" sz="2200" b="0" i="0" u="none" strike="noStrike">
                        <a:solidFill>
                          <a:srgbClr val="000000"/>
                        </a:solidFill>
                        <a:effectLst/>
                        <a:latin typeface="Calibri"/>
                      </a:endParaRPr>
                    </a:p>
                  </a:txBody>
                  <a:tcPr marL="8768" marR="8768" marT="8768" marB="0" anchor="b"/>
                </a:tc>
                <a:tc>
                  <a:txBody>
                    <a:bodyPr/>
                    <a:lstStyle/>
                    <a:p>
                      <a:pPr algn="ctr" fontAlgn="b"/>
                      <a:r>
                        <a:rPr lang="en-US" sz="2200" u="none" strike="noStrike">
                          <a:effectLst/>
                        </a:rPr>
                        <a:t>96.8%</a:t>
                      </a:r>
                      <a:endParaRPr lang="en-US" sz="2200" b="0" i="0" u="none" strike="noStrike">
                        <a:solidFill>
                          <a:srgbClr val="000000"/>
                        </a:solidFill>
                        <a:effectLst/>
                        <a:latin typeface="Calibri"/>
                      </a:endParaRPr>
                    </a:p>
                  </a:txBody>
                  <a:tcPr marL="8768" marR="8768" marT="8768" marB="0" anchor="b"/>
                </a:tc>
                <a:tc>
                  <a:txBody>
                    <a:bodyPr/>
                    <a:lstStyle/>
                    <a:p>
                      <a:pPr algn="ctr" fontAlgn="b"/>
                      <a:endParaRPr lang="en-US" sz="2200" b="0" i="0" u="none" strike="noStrike">
                        <a:solidFill>
                          <a:srgbClr val="000000"/>
                        </a:solidFill>
                        <a:effectLst/>
                        <a:latin typeface="Calibri"/>
                      </a:endParaRPr>
                    </a:p>
                  </a:txBody>
                  <a:tcPr marL="8768" marR="8768" marT="8768" marB="0" anchor="b"/>
                </a:tc>
                <a:tc>
                  <a:txBody>
                    <a:bodyPr/>
                    <a:lstStyle/>
                    <a:p>
                      <a:pPr algn="ctr" fontAlgn="b"/>
                      <a:r>
                        <a:rPr lang="en-US" sz="2200" u="none" strike="noStrike">
                          <a:effectLst/>
                        </a:rPr>
                        <a:t>86.7%</a:t>
                      </a:r>
                      <a:endParaRPr lang="en-US" sz="2200" b="0" i="0" u="none" strike="noStrike">
                        <a:solidFill>
                          <a:srgbClr val="000000"/>
                        </a:solidFill>
                        <a:effectLst/>
                        <a:latin typeface="Calibri"/>
                      </a:endParaRPr>
                    </a:p>
                  </a:txBody>
                  <a:tcPr marL="8768" marR="8768" marT="8768" marB="0" anchor="b"/>
                </a:tc>
                <a:tc>
                  <a:txBody>
                    <a:bodyPr/>
                    <a:lstStyle/>
                    <a:p>
                      <a:pPr algn="ctr" fontAlgn="b"/>
                      <a:endParaRPr lang="en-US" sz="2200" b="0" i="0" u="none" strike="noStrike">
                        <a:solidFill>
                          <a:srgbClr val="000000"/>
                        </a:solidFill>
                        <a:effectLst/>
                        <a:latin typeface="Calibri"/>
                      </a:endParaRPr>
                    </a:p>
                  </a:txBody>
                  <a:tcPr marL="8768" marR="8768" marT="8768" marB="0" anchor="b"/>
                </a:tc>
                <a:tc>
                  <a:txBody>
                    <a:bodyPr/>
                    <a:lstStyle/>
                    <a:p>
                      <a:pPr algn="ctr" fontAlgn="b"/>
                      <a:r>
                        <a:rPr lang="en-US" sz="2200" u="none" strike="noStrike">
                          <a:effectLst/>
                        </a:rPr>
                        <a:t>Chi2(1) = 95.47***</a:t>
                      </a:r>
                      <a:endParaRPr lang="en-US" sz="2200" b="0" i="0" u="none" strike="noStrike">
                        <a:solidFill>
                          <a:srgbClr val="000000"/>
                        </a:solidFill>
                        <a:effectLst/>
                        <a:latin typeface="Calibri"/>
                      </a:endParaRPr>
                    </a:p>
                  </a:txBody>
                  <a:tcPr marL="8768" marR="8768" marT="8768" marB="0" anchor="b"/>
                </a:tc>
                <a:tc>
                  <a:txBody>
                    <a:bodyPr/>
                    <a:lstStyle/>
                    <a:p>
                      <a:pPr algn="ctr" fontAlgn="b"/>
                      <a:r>
                        <a:rPr lang="en-US" sz="2200" u="none" strike="noStrike">
                          <a:effectLst/>
                        </a:rPr>
                        <a:t>90.8%</a:t>
                      </a:r>
                      <a:endParaRPr lang="en-US" sz="2200" b="0" i="0" u="none" strike="noStrike">
                        <a:solidFill>
                          <a:srgbClr val="000000"/>
                        </a:solidFill>
                        <a:effectLst/>
                        <a:latin typeface="Calibri"/>
                      </a:endParaRPr>
                    </a:p>
                  </a:txBody>
                  <a:tcPr marL="8768" marR="8768" marT="8768" marB="0" anchor="b"/>
                </a:tc>
                <a:tc>
                  <a:txBody>
                    <a:bodyPr/>
                    <a:lstStyle/>
                    <a:p>
                      <a:pPr algn="ctr" fontAlgn="b"/>
                      <a:endParaRPr lang="en-US" sz="2200" b="0" i="0" u="none" strike="noStrike">
                        <a:solidFill>
                          <a:srgbClr val="000000"/>
                        </a:solidFill>
                        <a:effectLst/>
                        <a:latin typeface="Calibri"/>
                      </a:endParaRPr>
                    </a:p>
                  </a:txBody>
                  <a:tcPr marL="8768" marR="8768" marT="8768" marB="0" anchor="b"/>
                </a:tc>
                <a:tc>
                  <a:txBody>
                    <a:bodyPr/>
                    <a:lstStyle/>
                    <a:p>
                      <a:pPr algn="ctr" fontAlgn="b"/>
                      <a:r>
                        <a:rPr lang="en-US" sz="2200" u="none" strike="noStrike">
                          <a:effectLst/>
                        </a:rPr>
                        <a:t>93.4%</a:t>
                      </a:r>
                      <a:endParaRPr lang="en-US" sz="2200" b="0" i="0" u="none" strike="noStrike">
                        <a:solidFill>
                          <a:srgbClr val="000000"/>
                        </a:solidFill>
                        <a:effectLst/>
                        <a:latin typeface="Calibri"/>
                      </a:endParaRPr>
                    </a:p>
                  </a:txBody>
                  <a:tcPr marL="8768" marR="8768" marT="8768" marB="0" anchor="b"/>
                </a:tc>
                <a:tc>
                  <a:txBody>
                    <a:bodyPr/>
                    <a:lstStyle/>
                    <a:p>
                      <a:pPr algn="ctr" fontAlgn="b"/>
                      <a:endParaRPr lang="en-US" sz="2200" b="0" i="0" u="none" strike="noStrike">
                        <a:solidFill>
                          <a:srgbClr val="000000"/>
                        </a:solidFill>
                        <a:effectLst/>
                        <a:latin typeface="Calibri"/>
                      </a:endParaRPr>
                    </a:p>
                  </a:txBody>
                  <a:tcPr marL="8768" marR="8768" marT="8768" marB="0" anchor="b"/>
                </a:tc>
                <a:tc>
                  <a:txBody>
                    <a:bodyPr/>
                    <a:lstStyle/>
                    <a:p>
                      <a:pPr algn="ctr" fontAlgn="b"/>
                      <a:r>
                        <a:rPr lang="en-US" sz="2200" u="none" strike="noStrike">
                          <a:effectLst/>
                        </a:rPr>
                        <a:t>Chi2(1) = 4.20*</a:t>
                      </a:r>
                      <a:endParaRPr lang="en-US" sz="2200" b="0" i="0" u="none" strike="noStrike">
                        <a:solidFill>
                          <a:srgbClr val="000000"/>
                        </a:solidFill>
                        <a:effectLst/>
                        <a:latin typeface="Calibri"/>
                      </a:endParaRPr>
                    </a:p>
                  </a:txBody>
                  <a:tcPr marL="8768" marR="8768" marT="8768" marB="0" anchor="b">
                    <a:lnR w="12700" cap="flat" cmpd="sng" algn="ctr">
                      <a:solidFill>
                        <a:schemeClr val="tx1"/>
                      </a:solidFill>
                      <a:prstDash val="solid"/>
                      <a:round/>
                      <a:headEnd type="none" w="med" len="med"/>
                      <a:tailEnd type="none" w="med" len="med"/>
                    </a:lnR>
                  </a:tcPr>
                </a:tc>
                <a:extLst>
                  <a:ext uri="{0D108BD9-81ED-4DB2-BD59-A6C34878D82A}">
                    <a16:rowId xmlns:a16="http://schemas.microsoft.com/office/drawing/2014/main" xmlns="" val="10008"/>
                  </a:ext>
                </a:extLst>
              </a:tr>
              <a:tr h="410792">
                <a:tc>
                  <a:txBody>
                    <a:bodyPr/>
                    <a:lstStyle/>
                    <a:p>
                      <a:pPr algn="l" fontAlgn="b"/>
                      <a:endParaRPr lang="en-US" sz="2200" b="0" i="0" u="none" strike="noStrike" dirty="0">
                        <a:solidFill>
                          <a:srgbClr val="000000"/>
                        </a:solidFill>
                        <a:effectLst/>
                        <a:latin typeface="Calibri"/>
                      </a:endParaRPr>
                    </a:p>
                  </a:txBody>
                  <a:tcPr marL="8768" marR="8768" marT="8768" marB="0" anchor="b">
                    <a:lnL w="12700" cap="flat" cmpd="sng" algn="ctr">
                      <a:solidFill>
                        <a:schemeClr val="tx1"/>
                      </a:solidFill>
                      <a:prstDash val="solid"/>
                      <a:round/>
                      <a:headEnd type="none" w="med" len="med"/>
                      <a:tailEnd type="none" w="med" len="med"/>
                    </a:lnL>
                  </a:tcPr>
                </a:tc>
                <a:tc gridSpan="2">
                  <a:txBody>
                    <a:bodyPr/>
                    <a:lstStyle/>
                    <a:p>
                      <a:pPr algn="l" fontAlgn="b"/>
                      <a:r>
                        <a:rPr lang="en-US" sz="2200" u="none" strike="noStrike">
                          <a:effectLst/>
                        </a:rPr>
                        <a:t>Cognitive impairment</a:t>
                      </a:r>
                      <a:endParaRPr lang="en-US" sz="2200" b="0" i="0" u="none" strike="noStrike">
                        <a:solidFill>
                          <a:srgbClr val="000000"/>
                        </a:solidFill>
                        <a:effectLst/>
                        <a:latin typeface="Calibri"/>
                      </a:endParaRPr>
                    </a:p>
                  </a:txBody>
                  <a:tcPr marL="8768" marR="8768" marT="8768" marB="0" anchor="b"/>
                </a:tc>
                <a:tc hMerge="1">
                  <a:txBody>
                    <a:bodyPr/>
                    <a:lstStyle/>
                    <a:p>
                      <a:endParaRPr lang="en-US"/>
                    </a:p>
                  </a:txBody>
                  <a:tcPr/>
                </a:tc>
                <a:tc>
                  <a:txBody>
                    <a:bodyPr/>
                    <a:lstStyle/>
                    <a:p>
                      <a:pPr algn="l" fontAlgn="b"/>
                      <a:endParaRPr lang="en-US" sz="2200" b="0" i="0" u="none" strike="noStrike">
                        <a:solidFill>
                          <a:srgbClr val="000000"/>
                        </a:solidFill>
                        <a:effectLst/>
                        <a:latin typeface="Calibri"/>
                      </a:endParaRPr>
                    </a:p>
                  </a:txBody>
                  <a:tcPr marL="8768" marR="8768" marT="8768" marB="0" anchor="b"/>
                </a:tc>
                <a:tc>
                  <a:txBody>
                    <a:bodyPr/>
                    <a:lstStyle/>
                    <a:p>
                      <a:pPr algn="ctr" fontAlgn="b"/>
                      <a:r>
                        <a:rPr lang="en-US" sz="2200" u="none" strike="noStrike">
                          <a:effectLst/>
                        </a:rPr>
                        <a:t>70.5%</a:t>
                      </a:r>
                      <a:endParaRPr lang="en-US" sz="2200" b="0" i="0" u="none" strike="noStrike">
                        <a:solidFill>
                          <a:srgbClr val="000000"/>
                        </a:solidFill>
                        <a:effectLst/>
                        <a:latin typeface="Calibri"/>
                      </a:endParaRPr>
                    </a:p>
                  </a:txBody>
                  <a:tcPr marL="8768" marR="8768" marT="8768" marB="0" anchor="b"/>
                </a:tc>
                <a:tc>
                  <a:txBody>
                    <a:bodyPr/>
                    <a:lstStyle/>
                    <a:p>
                      <a:pPr algn="ctr" fontAlgn="b"/>
                      <a:endParaRPr lang="en-US" sz="2200" b="0" i="0" u="none" strike="noStrike">
                        <a:solidFill>
                          <a:srgbClr val="000000"/>
                        </a:solidFill>
                        <a:effectLst/>
                        <a:latin typeface="Calibri"/>
                      </a:endParaRPr>
                    </a:p>
                  </a:txBody>
                  <a:tcPr marL="8768" marR="8768" marT="8768" marB="0" anchor="b"/>
                </a:tc>
                <a:tc>
                  <a:txBody>
                    <a:bodyPr/>
                    <a:lstStyle/>
                    <a:p>
                      <a:pPr algn="ctr" fontAlgn="b"/>
                      <a:r>
                        <a:rPr lang="en-US" sz="2200" u="none" strike="noStrike">
                          <a:effectLst/>
                        </a:rPr>
                        <a:t>61.8%</a:t>
                      </a:r>
                      <a:endParaRPr lang="en-US" sz="2200" b="0" i="0" u="none" strike="noStrike">
                        <a:solidFill>
                          <a:srgbClr val="000000"/>
                        </a:solidFill>
                        <a:effectLst/>
                        <a:latin typeface="Calibri"/>
                      </a:endParaRPr>
                    </a:p>
                  </a:txBody>
                  <a:tcPr marL="8768" marR="8768" marT="8768" marB="0" anchor="b"/>
                </a:tc>
                <a:tc>
                  <a:txBody>
                    <a:bodyPr/>
                    <a:lstStyle/>
                    <a:p>
                      <a:pPr algn="ctr" fontAlgn="b"/>
                      <a:endParaRPr lang="en-US" sz="2200" b="0" i="0" u="none" strike="noStrike">
                        <a:solidFill>
                          <a:srgbClr val="000000"/>
                        </a:solidFill>
                        <a:effectLst/>
                        <a:latin typeface="Calibri"/>
                      </a:endParaRPr>
                    </a:p>
                  </a:txBody>
                  <a:tcPr marL="8768" marR="8768" marT="8768" marB="0" anchor="b"/>
                </a:tc>
                <a:tc>
                  <a:txBody>
                    <a:bodyPr/>
                    <a:lstStyle/>
                    <a:p>
                      <a:pPr algn="ctr" fontAlgn="b"/>
                      <a:r>
                        <a:rPr lang="en-US" sz="2200" u="none" strike="noStrike">
                          <a:effectLst/>
                        </a:rPr>
                        <a:t>84.0%</a:t>
                      </a:r>
                      <a:endParaRPr lang="en-US" sz="2200" b="0" i="0" u="none" strike="noStrike">
                        <a:solidFill>
                          <a:srgbClr val="000000"/>
                        </a:solidFill>
                        <a:effectLst/>
                        <a:latin typeface="Calibri"/>
                      </a:endParaRPr>
                    </a:p>
                  </a:txBody>
                  <a:tcPr marL="8768" marR="8768" marT="8768" marB="0" anchor="b"/>
                </a:tc>
                <a:tc>
                  <a:txBody>
                    <a:bodyPr/>
                    <a:lstStyle/>
                    <a:p>
                      <a:pPr algn="ctr" fontAlgn="b"/>
                      <a:endParaRPr lang="en-US" sz="2200" b="0" i="0" u="none" strike="noStrike">
                        <a:solidFill>
                          <a:srgbClr val="000000"/>
                        </a:solidFill>
                        <a:effectLst/>
                        <a:latin typeface="Calibri"/>
                      </a:endParaRPr>
                    </a:p>
                  </a:txBody>
                  <a:tcPr marL="8768" marR="8768" marT="8768" marB="0" anchor="b"/>
                </a:tc>
                <a:tc>
                  <a:txBody>
                    <a:bodyPr/>
                    <a:lstStyle/>
                    <a:p>
                      <a:pPr algn="ctr" fontAlgn="b"/>
                      <a:r>
                        <a:rPr lang="en-US" sz="2200" u="none" strike="noStrike">
                          <a:effectLst/>
                        </a:rPr>
                        <a:t>Chi2(1) = 145.31***</a:t>
                      </a:r>
                      <a:endParaRPr lang="en-US" sz="2200" b="0" i="0" u="none" strike="noStrike">
                        <a:solidFill>
                          <a:srgbClr val="000000"/>
                        </a:solidFill>
                        <a:effectLst/>
                        <a:latin typeface="Calibri"/>
                      </a:endParaRPr>
                    </a:p>
                  </a:txBody>
                  <a:tcPr marL="8768" marR="8768" marT="8768" marB="0" anchor="b"/>
                </a:tc>
                <a:tc>
                  <a:txBody>
                    <a:bodyPr/>
                    <a:lstStyle/>
                    <a:p>
                      <a:pPr algn="ctr" fontAlgn="b"/>
                      <a:r>
                        <a:rPr lang="en-US" sz="2200" u="none" strike="noStrike">
                          <a:effectLst/>
                        </a:rPr>
                        <a:t>80.7%</a:t>
                      </a:r>
                      <a:endParaRPr lang="en-US" sz="2200" b="0" i="0" u="none" strike="noStrike">
                        <a:solidFill>
                          <a:srgbClr val="000000"/>
                        </a:solidFill>
                        <a:effectLst/>
                        <a:latin typeface="Calibri"/>
                      </a:endParaRPr>
                    </a:p>
                  </a:txBody>
                  <a:tcPr marL="8768" marR="8768" marT="8768" marB="0" anchor="b"/>
                </a:tc>
                <a:tc>
                  <a:txBody>
                    <a:bodyPr/>
                    <a:lstStyle/>
                    <a:p>
                      <a:pPr algn="ctr" fontAlgn="b"/>
                      <a:endParaRPr lang="en-US" sz="2200" b="0" i="0" u="none" strike="noStrike">
                        <a:solidFill>
                          <a:srgbClr val="000000"/>
                        </a:solidFill>
                        <a:effectLst/>
                        <a:latin typeface="Calibri"/>
                      </a:endParaRPr>
                    </a:p>
                  </a:txBody>
                  <a:tcPr marL="8768" marR="8768" marT="8768" marB="0" anchor="b"/>
                </a:tc>
                <a:tc>
                  <a:txBody>
                    <a:bodyPr/>
                    <a:lstStyle/>
                    <a:p>
                      <a:pPr algn="ctr" fontAlgn="b"/>
                      <a:r>
                        <a:rPr lang="en-US" sz="2200" u="none" strike="noStrike">
                          <a:effectLst/>
                        </a:rPr>
                        <a:t>67.8%</a:t>
                      </a:r>
                      <a:endParaRPr lang="en-US" sz="2200" b="0" i="0" u="none" strike="noStrike">
                        <a:solidFill>
                          <a:srgbClr val="000000"/>
                        </a:solidFill>
                        <a:effectLst/>
                        <a:latin typeface="Calibri"/>
                      </a:endParaRPr>
                    </a:p>
                  </a:txBody>
                  <a:tcPr marL="8768" marR="8768" marT="8768" marB="0" anchor="b"/>
                </a:tc>
                <a:tc>
                  <a:txBody>
                    <a:bodyPr/>
                    <a:lstStyle/>
                    <a:p>
                      <a:pPr algn="ctr" fontAlgn="b"/>
                      <a:endParaRPr lang="en-US" sz="2200" b="0" i="0" u="none" strike="noStrike">
                        <a:solidFill>
                          <a:srgbClr val="000000"/>
                        </a:solidFill>
                        <a:effectLst/>
                        <a:latin typeface="Calibri"/>
                      </a:endParaRPr>
                    </a:p>
                  </a:txBody>
                  <a:tcPr marL="8768" marR="8768" marT="8768" marB="0" anchor="b"/>
                </a:tc>
                <a:tc>
                  <a:txBody>
                    <a:bodyPr/>
                    <a:lstStyle/>
                    <a:p>
                      <a:pPr algn="ctr" fontAlgn="b"/>
                      <a:r>
                        <a:rPr lang="en-US" sz="2200" u="none" strike="noStrike">
                          <a:effectLst/>
                        </a:rPr>
                        <a:t>Chi2(1) = 34.36***</a:t>
                      </a:r>
                      <a:endParaRPr lang="en-US" sz="2200" b="0" i="0" u="none" strike="noStrike">
                        <a:solidFill>
                          <a:srgbClr val="000000"/>
                        </a:solidFill>
                        <a:effectLst/>
                        <a:latin typeface="Calibri"/>
                      </a:endParaRPr>
                    </a:p>
                  </a:txBody>
                  <a:tcPr marL="8768" marR="8768" marT="8768" marB="0" anchor="b">
                    <a:lnR w="12700" cap="flat" cmpd="sng" algn="ctr">
                      <a:solidFill>
                        <a:schemeClr val="tx1"/>
                      </a:solidFill>
                      <a:prstDash val="solid"/>
                      <a:round/>
                      <a:headEnd type="none" w="med" len="med"/>
                      <a:tailEnd type="none" w="med" len="med"/>
                    </a:lnR>
                  </a:tcPr>
                </a:tc>
                <a:extLst>
                  <a:ext uri="{0D108BD9-81ED-4DB2-BD59-A6C34878D82A}">
                    <a16:rowId xmlns:a16="http://schemas.microsoft.com/office/drawing/2014/main" xmlns="" val="10009"/>
                  </a:ext>
                </a:extLst>
              </a:tr>
              <a:tr h="410792">
                <a:tc>
                  <a:txBody>
                    <a:bodyPr/>
                    <a:lstStyle/>
                    <a:p>
                      <a:pPr algn="l" fontAlgn="b"/>
                      <a:endParaRPr lang="en-US" sz="2200" b="0" i="0" u="none" strike="noStrike" dirty="0">
                        <a:solidFill>
                          <a:srgbClr val="000000"/>
                        </a:solidFill>
                        <a:effectLst/>
                        <a:latin typeface="Calibri"/>
                      </a:endParaRPr>
                    </a:p>
                  </a:txBody>
                  <a:tcPr marL="8768" marR="8768" marT="8768" marB="0" anchor="b">
                    <a:lnL w="12700" cap="flat" cmpd="sng" algn="ctr">
                      <a:solidFill>
                        <a:schemeClr val="tx1"/>
                      </a:solidFill>
                      <a:prstDash val="solid"/>
                      <a:round/>
                      <a:headEnd type="none" w="med" len="med"/>
                      <a:tailEnd type="none" w="med" len="med"/>
                    </a:lnL>
                  </a:tcPr>
                </a:tc>
                <a:tc gridSpan="2">
                  <a:txBody>
                    <a:bodyPr/>
                    <a:lstStyle/>
                    <a:p>
                      <a:pPr algn="l" fontAlgn="b"/>
                      <a:r>
                        <a:rPr lang="en-US" sz="2200" u="none" strike="noStrike">
                          <a:effectLst/>
                        </a:rPr>
                        <a:t>Functional limitation</a:t>
                      </a:r>
                      <a:endParaRPr lang="en-US" sz="2200" b="0" i="0" u="none" strike="noStrike">
                        <a:solidFill>
                          <a:srgbClr val="000000"/>
                        </a:solidFill>
                        <a:effectLst/>
                        <a:latin typeface="Calibri"/>
                      </a:endParaRPr>
                    </a:p>
                  </a:txBody>
                  <a:tcPr marL="8768" marR="8768" marT="8768" marB="0" anchor="b"/>
                </a:tc>
                <a:tc hMerge="1">
                  <a:txBody>
                    <a:bodyPr/>
                    <a:lstStyle/>
                    <a:p>
                      <a:endParaRPr lang="en-US"/>
                    </a:p>
                  </a:txBody>
                  <a:tcPr/>
                </a:tc>
                <a:tc>
                  <a:txBody>
                    <a:bodyPr/>
                    <a:lstStyle/>
                    <a:p>
                      <a:pPr algn="l" fontAlgn="b"/>
                      <a:endParaRPr lang="en-US" sz="2200" b="0" i="0" u="none" strike="noStrike">
                        <a:solidFill>
                          <a:srgbClr val="000000"/>
                        </a:solidFill>
                        <a:effectLst/>
                        <a:latin typeface="Calibri"/>
                      </a:endParaRPr>
                    </a:p>
                  </a:txBody>
                  <a:tcPr marL="8768" marR="8768" marT="8768" marB="0" anchor="b"/>
                </a:tc>
                <a:tc>
                  <a:txBody>
                    <a:bodyPr/>
                    <a:lstStyle/>
                    <a:p>
                      <a:pPr algn="ctr" fontAlgn="b"/>
                      <a:r>
                        <a:rPr lang="en-US" sz="2200" u="none" strike="noStrike" dirty="0">
                          <a:effectLst/>
                        </a:rPr>
                        <a:t>92.2%</a:t>
                      </a:r>
                      <a:endParaRPr lang="en-US" sz="2200" b="0" i="0" u="none" strike="noStrike" dirty="0">
                        <a:solidFill>
                          <a:srgbClr val="000000"/>
                        </a:solidFill>
                        <a:effectLst/>
                        <a:latin typeface="Calibri"/>
                      </a:endParaRPr>
                    </a:p>
                  </a:txBody>
                  <a:tcPr marL="8768" marR="8768" marT="8768" marB="0" anchor="b"/>
                </a:tc>
                <a:tc>
                  <a:txBody>
                    <a:bodyPr/>
                    <a:lstStyle/>
                    <a:p>
                      <a:pPr algn="ctr" fontAlgn="b"/>
                      <a:endParaRPr lang="en-US" sz="2200" b="0" i="0" u="none" strike="noStrike">
                        <a:solidFill>
                          <a:srgbClr val="000000"/>
                        </a:solidFill>
                        <a:effectLst/>
                        <a:latin typeface="Calibri"/>
                      </a:endParaRPr>
                    </a:p>
                  </a:txBody>
                  <a:tcPr marL="8768" marR="8768" marT="8768" marB="0" anchor="b"/>
                </a:tc>
                <a:tc>
                  <a:txBody>
                    <a:bodyPr/>
                    <a:lstStyle/>
                    <a:p>
                      <a:pPr algn="ctr" fontAlgn="b"/>
                      <a:r>
                        <a:rPr lang="en-US" sz="2200" u="none" strike="noStrike">
                          <a:effectLst/>
                        </a:rPr>
                        <a:t>88.4%</a:t>
                      </a:r>
                      <a:endParaRPr lang="en-US" sz="2200" b="0" i="0" u="none" strike="noStrike">
                        <a:solidFill>
                          <a:srgbClr val="000000"/>
                        </a:solidFill>
                        <a:effectLst/>
                        <a:latin typeface="Calibri"/>
                      </a:endParaRPr>
                    </a:p>
                  </a:txBody>
                  <a:tcPr marL="8768" marR="8768" marT="8768" marB="0" anchor="b"/>
                </a:tc>
                <a:tc>
                  <a:txBody>
                    <a:bodyPr/>
                    <a:lstStyle/>
                    <a:p>
                      <a:pPr algn="ctr" fontAlgn="b"/>
                      <a:endParaRPr lang="en-US" sz="2200" b="0" i="0" u="none" strike="noStrike">
                        <a:solidFill>
                          <a:srgbClr val="000000"/>
                        </a:solidFill>
                        <a:effectLst/>
                        <a:latin typeface="Calibri"/>
                      </a:endParaRPr>
                    </a:p>
                  </a:txBody>
                  <a:tcPr marL="8768" marR="8768" marT="8768" marB="0" anchor="b"/>
                </a:tc>
                <a:tc>
                  <a:txBody>
                    <a:bodyPr/>
                    <a:lstStyle/>
                    <a:p>
                      <a:pPr algn="ctr" fontAlgn="b"/>
                      <a:r>
                        <a:rPr lang="en-US" sz="2200" u="none" strike="noStrike">
                          <a:effectLst/>
                        </a:rPr>
                        <a:t>98.2%</a:t>
                      </a:r>
                      <a:endParaRPr lang="en-US" sz="2200" b="0" i="0" u="none" strike="noStrike">
                        <a:solidFill>
                          <a:srgbClr val="000000"/>
                        </a:solidFill>
                        <a:effectLst/>
                        <a:latin typeface="Calibri"/>
                      </a:endParaRPr>
                    </a:p>
                  </a:txBody>
                  <a:tcPr marL="8768" marR="8768" marT="8768" marB="0" anchor="b"/>
                </a:tc>
                <a:tc>
                  <a:txBody>
                    <a:bodyPr/>
                    <a:lstStyle/>
                    <a:p>
                      <a:pPr algn="ctr" fontAlgn="b"/>
                      <a:endParaRPr lang="en-US" sz="2200" b="0" i="0" u="none" strike="noStrike">
                        <a:solidFill>
                          <a:srgbClr val="000000"/>
                        </a:solidFill>
                        <a:effectLst/>
                        <a:latin typeface="Calibri"/>
                      </a:endParaRPr>
                    </a:p>
                  </a:txBody>
                  <a:tcPr marL="8768" marR="8768" marT="8768" marB="0" anchor="b"/>
                </a:tc>
                <a:tc>
                  <a:txBody>
                    <a:bodyPr/>
                    <a:lstStyle/>
                    <a:p>
                      <a:pPr algn="ctr" fontAlgn="b"/>
                      <a:r>
                        <a:rPr lang="en-US" sz="2200" u="none" strike="noStrike">
                          <a:effectLst/>
                        </a:rPr>
                        <a:t>Chi2(1) = 82.06***</a:t>
                      </a:r>
                      <a:endParaRPr lang="en-US" sz="2200" b="0" i="0" u="none" strike="noStrike">
                        <a:solidFill>
                          <a:srgbClr val="000000"/>
                        </a:solidFill>
                        <a:effectLst/>
                        <a:latin typeface="Calibri"/>
                      </a:endParaRPr>
                    </a:p>
                  </a:txBody>
                  <a:tcPr marL="8768" marR="8768" marT="8768" marB="0" anchor="b"/>
                </a:tc>
                <a:tc>
                  <a:txBody>
                    <a:bodyPr/>
                    <a:lstStyle/>
                    <a:p>
                      <a:pPr algn="ctr" fontAlgn="b"/>
                      <a:r>
                        <a:rPr lang="en-US" sz="2200" u="none" strike="noStrike" dirty="0">
                          <a:effectLst/>
                        </a:rPr>
                        <a:t>95.9%</a:t>
                      </a:r>
                      <a:endParaRPr lang="en-US" sz="2200" b="0" i="0" u="none" strike="noStrike" dirty="0">
                        <a:solidFill>
                          <a:srgbClr val="000000"/>
                        </a:solidFill>
                        <a:effectLst/>
                        <a:latin typeface="Calibri"/>
                      </a:endParaRPr>
                    </a:p>
                  </a:txBody>
                  <a:tcPr marL="8768" marR="8768" marT="8768" marB="0" anchor="b"/>
                </a:tc>
                <a:tc>
                  <a:txBody>
                    <a:bodyPr/>
                    <a:lstStyle/>
                    <a:p>
                      <a:pPr algn="ctr" fontAlgn="b"/>
                      <a:endParaRPr lang="en-US" sz="2200" b="0" i="0" u="none" strike="noStrike">
                        <a:solidFill>
                          <a:srgbClr val="000000"/>
                        </a:solidFill>
                        <a:effectLst/>
                        <a:latin typeface="Calibri"/>
                      </a:endParaRPr>
                    </a:p>
                  </a:txBody>
                  <a:tcPr marL="8768" marR="8768" marT="8768" marB="0" anchor="b"/>
                </a:tc>
                <a:tc>
                  <a:txBody>
                    <a:bodyPr/>
                    <a:lstStyle/>
                    <a:p>
                      <a:pPr algn="ctr" fontAlgn="b"/>
                      <a:r>
                        <a:rPr lang="en-US" sz="2200" u="none" strike="noStrike">
                          <a:effectLst/>
                        </a:rPr>
                        <a:t>91.3%</a:t>
                      </a:r>
                      <a:endParaRPr lang="en-US" sz="2200" b="0" i="0" u="none" strike="noStrike">
                        <a:solidFill>
                          <a:srgbClr val="000000"/>
                        </a:solidFill>
                        <a:effectLst/>
                        <a:latin typeface="Calibri"/>
                      </a:endParaRPr>
                    </a:p>
                  </a:txBody>
                  <a:tcPr marL="8768" marR="8768" marT="8768" marB="0" anchor="b"/>
                </a:tc>
                <a:tc>
                  <a:txBody>
                    <a:bodyPr/>
                    <a:lstStyle/>
                    <a:p>
                      <a:pPr algn="ctr" fontAlgn="b"/>
                      <a:endParaRPr lang="en-US" sz="2200" b="0" i="0" u="none" strike="noStrike">
                        <a:solidFill>
                          <a:srgbClr val="000000"/>
                        </a:solidFill>
                        <a:effectLst/>
                        <a:latin typeface="Calibri"/>
                      </a:endParaRPr>
                    </a:p>
                  </a:txBody>
                  <a:tcPr marL="8768" marR="8768" marT="8768" marB="0" anchor="b"/>
                </a:tc>
                <a:tc>
                  <a:txBody>
                    <a:bodyPr/>
                    <a:lstStyle/>
                    <a:p>
                      <a:pPr algn="ctr" fontAlgn="b"/>
                      <a:r>
                        <a:rPr lang="en-US" sz="2200" u="none" strike="noStrike">
                          <a:effectLst/>
                        </a:rPr>
                        <a:t>Chi2(1) = 12.52***</a:t>
                      </a:r>
                      <a:endParaRPr lang="en-US" sz="2200" b="0" i="0" u="none" strike="noStrike">
                        <a:solidFill>
                          <a:srgbClr val="000000"/>
                        </a:solidFill>
                        <a:effectLst/>
                        <a:latin typeface="Calibri"/>
                      </a:endParaRPr>
                    </a:p>
                  </a:txBody>
                  <a:tcPr marL="8768" marR="8768" marT="8768" marB="0" anchor="b">
                    <a:lnR w="12700" cap="flat" cmpd="sng" algn="ctr">
                      <a:solidFill>
                        <a:schemeClr val="tx1"/>
                      </a:solidFill>
                      <a:prstDash val="solid"/>
                      <a:round/>
                      <a:headEnd type="none" w="med" len="med"/>
                      <a:tailEnd type="none" w="med" len="med"/>
                    </a:lnR>
                  </a:tcPr>
                </a:tc>
                <a:extLst>
                  <a:ext uri="{0D108BD9-81ED-4DB2-BD59-A6C34878D82A}">
                    <a16:rowId xmlns:a16="http://schemas.microsoft.com/office/drawing/2014/main" xmlns="" val="10010"/>
                  </a:ext>
                </a:extLst>
              </a:tr>
              <a:tr h="205003">
                <a:tc gridSpan="3">
                  <a:txBody>
                    <a:bodyPr/>
                    <a:lstStyle/>
                    <a:p>
                      <a:pPr algn="l" fontAlgn="b"/>
                      <a:r>
                        <a:rPr lang="en-US" sz="2200" b="1" u="none" strike="noStrike" dirty="0">
                          <a:effectLst/>
                        </a:rPr>
                        <a:t> Enabling Factors</a:t>
                      </a:r>
                      <a:endParaRPr lang="en-US" sz="2200" b="1" i="0" u="none" strike="noStrike" dirty="0">
                        <a:solidFill>
                          <a:srgbClr val="000000"/>
                        </a:solidFill>
                        <a:effectLst/>
                        <a:latin typeface="Calibri"/>
                      </a:endParaRPr>
                    </a:p>
                  </a:txBody>
                  <a:tcPr marL="8768" marR="8768" marT="8768" marB="0" anchor="b">
                    <a:lnL w="12700" cap="flat" cmpd="sng" algn="ctr">
                      <a:solidFill>
                        <a:schemeClr val="tx1"/>
                      </a:solidFill>
                      <a:prstDash val="solid"/>
                      <a:round/>
                      <a:headEnd type="none" w="med" len="med"/>
                      <a:tailEnd type="none" w="med" len="med"/>
                    </a:lnL>
                  </a:tcPr>
                </a:tc>
                <a:tc hMerge="1">
                  <a:txBody>
                    <a:bodyPr/>
                    <a:lstStyle/>
                    <a:p>
                      <a:endParaRPr lang="en-US"/>
                    </a:p>
                  </a:txBody>
                  <a:tcPr/>
                </a:tc>
                <a:tc hMerge="1">
                  <a:txBody>
                    <a:bodyPr/>
                    <a:lstStyle/>
                    <a:p>
                      <a:endParaRPr lang="en-US"/>
                    </a:p>
                  </a:txBody>
                  <a:tcPr/>
                </a:tc>
                <a:tc>
                  <a:txBody>
                    <a:bodyPr/>
                    <a:lstStyle/>
                    <a:p>
                      <a:pPr algn="l" fontAlgn="b"/>
                      <a:endParaRPr lang="en-US" sz="2200" b="0" i="0" u="none" strike="noStrike">
                        <a:solidFill>
                          <a:srgbClr val="000000"/>
                        </a:solidFill>
                        <a:effectLst/>
                        <a:latin typeface="Calibri"/>
                      </a:endParaRPr>
                    </a:p>
                  </a:txBody>
                  <a:tcPr marL="8768" marR="8768" marT="8768" marB="0" anchor="b"/>
                </a:tc>
                <a:tc>
                  <a:txBody>
                    <a:bodyPr/>
                    <a:lstStyle/>
                    <a:p>
                      <a:pPr algn="ctr" fontAlgn="b"/>
                      <a:endParaRPr lang="en-US" sz="2200" b="0" i="0" u="none" strike="noStrike">
                        <a:solidFill>
                          <a:srgbClr val="000000"/>
                        </a:solidFill>
                        <a:effectLst/>
                        <a:latin typeface="Calibri"/>
                      </a:endParaRPr>
                    </a:p>
                  </a:txBody>
                  <a:tcPr marL="8768" marR="8768" marT="8768" marB="0" anchor="b"/>
                </a:tc>
                <a:tc>
                  <a:txBody>
                    <a:bodyPr/>
                    <a:lstStyle/>
                    <a:p>
                      <a:pPr algn="ctr" fontAlgn="b"/>
                      <a:endParaRPr lang="en-US" sz="2200" b="0" i="0" u="none" strike="noStrike">
                        <a:solidFill>
                          <a:srgbClr val="000000"/>
                        </a:solidFill>
                        <a:effectLst/>
                        <a:latin typeface="Calibri"/>
                      </a:endParaRPr>
                    </a:p>
                  </a:txBody>
                  <a:tcPr marL="8768" marR="8768" marT="8768" marB="0" anchor="b"/>
                </a:tc>
                <a:tc>
                  <a:txBody>
                    <a:bodyPr/>
                    <a:lstStyle/>
                    <a:p>
                      <a:pPr algn="ctr" fontAlgn="b"/>
                      <a:endParaRPr lang="en-US" sz="2200" b="0" i="0" u="none" strike="noStrike">
                        <a:solidFill>
                          <a:srgbClr val="000000"/>
                        </a:solidFill>
                        <a:effectLst/>
                        <a:latin typeface="Calibri"/>
                      </a:endParaRPr>
                    </a:p>
                  </a:txBody>
                  <a:tcPr marL="8768" marR="8768" marT="8768" marB="0" anchor="b"/>
                </a:tc>
                <a:tc>
                  <a:txBody>
                    <a:bodyPr/>
                    <a:lstStyle/>
                    <a:p>
                      <a:pPr algn="ctr" fontAlgn="b"/>
                      <a:endParaRPr lang="en-US" sz="2200" b="0" i="0" u="none" strike="noStrike">
                        <a:solidFill>
                          <a:srgbClr val="000000"/>
                        </a:solidFill>
                        <a:effectLst/>
                        <a:latin typeface="Calibri"/>
                      </a:endParaRPr>
                    </a:p>
                  </a:txBody>
                  <a:tcPr marL="8768" marR="8768" marT="8768" marB="0" anchor="b"/>
                </a:tc>
                <a:tc>
                  <a:txBody>
                    <a:bodyPr/>
                    <a:lstStyle/>
                    <a:p>
                      <a:pPr algn="ctr" fontAlgn="b"/>
                      <a:endParaRPr lang="en-US" sz="2200" b="0" i="0" u="none" strike="noStrike">
                        <a:solidFill>
                          <a:srgbClr val="000000"/>
                        </a:solidFill>
                        <a:effectLst/>
                        <a:latin typeface="Calibri"/>
                      </a:endParaRPr>
                    </a:p>
                  </a:txBody>
                  <a:tcPr marL="8768" marR="8768" marT="8768" marB="0" anchor="b"/>
                </a:tc>
                <a:tc>
                  <a:txBody>
                    <a:bodyPr/>
                    <a:lstStyle/>
                    <a:p>
                      <a:pPr algn="ctr" fontAlgn="b"/>
                      <a:endParaRPr lang="en-US" sz="2200" b="0" i="0" u="none" strike="noStrike">
                        <a:solidFill>
                          <a:srgbClr val="000000"/>
                        </a:solidFill>
                        <a:effectLst/>
                        <a:latin typeface="Calibri"/>
                      </a:endParaRPr>
                    </a:p>
                  </a:txBody>
                  <a:tcPr marL="8768" marR="8768" marT="8768" marB="0" anchor="b"/>
                </a:tc>
                <a:tc>
                  <a:txBody>
                    <a:bodyPr/>
                    <a:lstStyle/>
                    <a:p>
                      <a:pPr algn="ctr" fontAlgn="b"/>
                      <a:endParaRPr lang="en-US" sz="2200" b="0" i="0" u="none" strike="noStrike">
                        <a:solidFill>
                          <a:srgbClr val="000000"/>
                        </a:solidFill>
                        <a:effectLst/>
                        <a:latin typeface="Calibri"/>
                      </a:endParaRPr>
                    </a:p>
                  </a:txBody>
                  <a:tcPr marL="8768" marR="8768" marT="8768" marB="0" anchor="b"/>
                </a:tc>
                <a:tc>
                  <a:txBody>
                    <a:bodyPr/>
                    <a:lstStyle/>
                    <a:p>
                      <a:pPr algn="ctr" fontAlgn="b"/>
                      <a:endParaRPr lang="en-US" sz="2200" b="0" i="0" u="none" strike="noStrike">
                        <a:solidFill>
                          <a:srgbClr val="000000"/>
                        </a:solidFill>
                        <a:effectLst/>
                        <a:latin typeface="Calibri"/>
                      </a:endParaRPr>
                    </a:p>
                  </a:txBody>
                  <a:tcPr marL="8768" marR="8768" marT="8768" marB="0" anchor="b"/>
                </a:tc>
                <a:tc>
                  <a:txBody>
                    <a:bodyPr/>
                    <a:lstStyle/>
                    <a:p>
                      <a:pPr algn="ctr" fontAlgn="b"/>
                      <a:endParaRPr lang="en-US" sz="2200" b="0" i="0" u="none" strike="noStrike">
                        <a:solidFill>
                          <a:srgbClr val="000000"/>
                        </a:solidFill>
                        <a:effectLst/>
                        <a:latin typeface="Calibri"/>
                      </a:endParaRPr>
                    </a:p>
                  </a:txBody>
                  <a:tcPr marL="8768" marR="8768" marT="8768" marB="0" anchor="b"/>
                </a:tc>
                <a:tc>
                  <a:txBody>
                    <a:bodyPr/>
                    <a:lstStyle/>
                    <a:p>
                      <a:pPr algn="ctr" fontAlgn="b"/>
                      <a:endParaRPr lang="en-US" sz="2200" b="0" i="0" u="none" strike="noStrike">
                        <a:solidFill>
                          <a:srgbClr val="000000"/>
                        </a:solidFill>
                        <a:effectLst/>
                        <a:latin typeface="Calibri"/>
                      </a:endParaRPr>
                    </a:p>
                  </a:txBody>
                  <a:tcPr marL="8768" marR="8768" marT="8768" marB="0" anchor="b"/>
                </a:tc>
                <a:tc>
                  <a:txBody>
                    <a:bodyPr/>
                    <a:lstStyle/>
                    <a:p>
                      <a:pPr algn="ctr" fontAlgn="b"/>
                      <a:endParaRPr lang="en-US" sz="2200" b="0" i="0" u="none" strike="noStrike">
                        <a:solidFill>
                          <a:srgbClr val="000000"/>
                        </a:solidFill>
                        <a:effectLst/>
                        <a:latin typeface="Calibri"/>
                      </a:endParaRPr>
                    </a:p>
                  </a:txBody>
                  <a:tcPr marL="8768" marR="8768" marT="8768" marB="0" anchor="b"/>
                </a:tc>
                <a:tc>
                  <a:txBody>
                    <a:bodyPr/>
                    <a:lstStyle/>
                    <a:p>
                      <a:pPr algn="ctr" fontAlgn="b"/>
                      <a:endParaRPr lang="en-US" sz="2200" b="0" i="0" u="none" strike="noStrike">
                        <a:solidFill>
                          <a:srgbClr val="000000"/>
                        </a:solidFill>
                        <a:effectLst/>
                        <a:latin typeface="Calibri"/>
                      </a:endParaRPr>
                    </a:p>
                  </a:txBody>
                  <a:tcPr marL="8768" marR="8768" marT="8768" marB="0" anchor="b">
                    <a:lnR w="12700" cap="flat" cmpd="sng" algn="ctr">
                      <a:solidFill>
                        <a:schemeClr val="tx1"/>
                      </a:solidFill>
                      <a:prstDash val="solid"/>
                      <a:round/>
                      <a:headEnd type="none" w="med" len="med"/>
                      <a:tailEnd type="none" w="med" len="med"/>
                    </a:lnR>
                  </a:tcPr>
                </a:tc>
                <a:extLst>
                  <a:ext uri="{0D108BD9-81ED-4DB2-BD59-A6C34878D82A}">
                    <a16:rowId xmlns:a16="http://schemas.microsoft.com/office/drawing/2014/main" xmlns="" val="10011"/>
                  </a:ext>
                </a:extLst>
              </a:tr>
              <a:tr h="410792">
                <a:tc>
                  <a:txBody>
                    <a:bodyPr/>
                    <a:lstStyle/>
                    <a:p>
                      <a:pPr algn="l" fontAlgn="b"/>
                      <a:endParaRPr lang="en-US" sz="2200" b="0" i="0" u="none" strike="noStrike" dirty="0">
                        <a:solidFill>
                          <a:srgbClr val="000000"/>
                        </a:solidFill>
                        <a:effectLst/>
                        <a:latin typeface="Calibri"/>
                      </a:endParaRPr>
                    </a:p>
                  </a:txBody>
                  <a:tcPr marL="8768" marR="8768" marT="8768" marB="0" anchor="b">
                    <a:lnL w="12700" cap="flat" cmpd="sng" algn="ctr">
                      <a:solidFill>
                        <a:schemeClr val="tx1"/>
                      </a:solidFill>
                      <a:prstDash val="solid"/>
                      <a:round/>
                      <a:headEnd type="none" w="med" len="med"/>
                      <a:tailEnd type="none" w="med" len="med"/>
                    </a:lnL>
                  </a:tcPr>
                </a:tc>
                <a:tc gridSpan="2">
                  <a:txBody>
                    <a:bodyPr/>
                    <a:lstStyle/>
                    <a:p>
                      <a:pPr algn="l" fontAlgn="b"/>
                      <a:r>
                        <a:rPr lang="en-US" sz="2200" u="none" strike="noStrike" dirty="0">
                          <a:effectLst/>
                        </a:rPr>
                        <a:t>Place of care - Home</a:t>
                      </a:r>
                      <a:endParaRPr lang="en-US" sz="2200" b="0" i="0" u="none" strike="noStrike" dirty="0">
                        <a:solidFill>
                          <a:srgbClr val="000000"/>
                        </a:solidFill>
                        <a:effectLst/>
                        <a:latin typeface="Calibri"/>
                      </a:endParaRPr>
                    </a:p>
                  </a:txBody>
                  <a:tcPr marL="8768" marR="8768" marT="8768" marB="0" anchor="b"/>
                </a:tc>
                <a:tc hMerge="1">
                  <a:txBody>
                    <a:bodyPr/>
                    <a:lstStyle/>
                    <a:p>
                      <a:endParaRPr lang="en-US"/>
                    </a:p>
                  </a:txBody>
                  <a:tcPr/>
                </a:tc>
                <a:tc>
                  <a:txBody>
                    <a:bodyPr/>
                    <a:lstStyle/>
                    <a:p>
                      <a:pPr algn="l" fontAlgn="b"/>
                      <a:endParaRPr lang="en-US" sz="2200" b="0" i="0" u="none" strike="noStrike">
                        <a:solidFill>
                          <a:srgbClr val="000000"/>
                        </a:solidFill>
                        <a:effectLst/>
                        <a:latin typeface="Calibri"/>
                      </a:endParaRPr>
                    </a:p>
                  </a:txBody>
                  <a:tcPr marL="8768" marR="8768" marT="8768" marB="0" anchor="b"/>
                </a:tc>
                <a:tc>
                  <a:txBody>
                    <a:bodyPr/>
                    <a:lstStyle/>
                    <a:p>
                      <a:pPr algn="ctr" fontAlgn="b"/>
                      <a:r>
                        <a:rPr lang="en-US" sz="2200" u="none" strike="noStrike">
                          <a:effectLst/>
                        </a:rPr>
                        <a:t>61.0%</a:t>
                      </a:r>
                      <a:endParaRPr lang="en-US" sz="2200" b="0" i="0" u="none" strike="noStrike">
                        <a:solidFill>
                          <a:srgbClr val="000000"/>
                        </a:solidFill>
                        <a:effectLst/>
                        <a:latin typeface="Calibri"/>
                      </a:endParaRPr>
                    </a:p>
                  </a:txBody>
                  <a:tcPr marL="8768" marR="8768" marT="8768" marB="0" anchor="b"/>
                </a:tc>
                <a:tc>
                  <a:txBody>
                    <a:bodyPr/>
                    <a:lstStyle/>
                    <a:p>
                      <a:pPr algn="ctr" fontAlgn="b"/>
                      <a:endParaRPr lang="en-US" sz="2200" b="0" i="0" u="none" strike="noStrike">
                        <a:solidFill>
                          <a:srgbClr val="000000"/>
                        </a:solidFill>
                        <a:effectLst/>
                        <a:latin typeface="Calibri"/>
                      </a:endParaRPr>
                    </a:p>
                  </a:txBody>
                  <a:tcPr marL="8768" marR="8768" marT="8768" marB="0" anchor="b"/>
                </a:tc>
                <a:tc>
                  <a:txBody>
                    <a:bodyPr/>
                    <a:lstStyle/>
                    <a:p>
                      <a:pPr algn="ctr" fontAlgn="b"/>
                      <a:r>
                        <a:rPr lang="en-US" sz="2200" u="none" strike="noStrike">
                          <a:effectLst/>
                        </a:rPr>
                        <a:t>na</a:t>
                      </a:r>
                      <a:endParaRPr lang="en-US" sz="2200" b="0" i="0" u="none" strike="noStrike">
                        <a:solidFill>
                          <a:srgbClr val="000000"/>
                        </a:solidFill>
                        <a:effectLst/>
                        <a:latin typeface="Calibri"/>
                      </a:endParaRPr>
                    </a:p>
                  </a:txBody>
                  <a:tcPr marL="8768" marR="8768" marT="8768" marB="0" anchor="b"/>
                </a:tc>
                <a:tc>
                  <a:txBody>
                    <a:bodyPr/>
                    <a:lstStyle/>
                    <a:p>
                      <a:pPr algn="ctr" fontAlgn="b"/>
                      <a:endParaRPr lang="en-US" sz="2200" b="0" i="0" u="none" strike="noStrike">
                        <a:solidFill>
                          <a:srgbClr val="000000"/>
                        </a:solidFill>
                        <a:effectLst/>
                        <a:latin typeface="Calibri"/>
                      </a:endParaRPr>
                    </a:p>
                  </a:txBody>
                  <a:tcPr marL="8768" marR="8768" marT="8768" marB="0" anchor="b"/>
                </a:tc>
                <a:tc>
                  <a:txBody>
                    <a:bodyPr/>
                    <a:lstStyle/>
                    <a:p>
                      <a:pPr algn="ctr" fontAlgn="b"/>
                      <a:r>
                        <a:rPr lang="en-US" sz="2200" u="none" strike="noStrike">
                          <a:effectLst/>
                        </a:rPr>
                        <a:t>na</a:t>
                      </a:r>
                      <a:endParaRPr lang="en-US" sz="2200" b="0" i="0" u="none" strike="noStrike">
                        <a:solidFill>
                          <a:srgbClr val="000000"/>
                        </a:solidFill>
                        <a:effectLst/>
                        <a:latin typeface="Calibri"/>
                      </a:endParaRPr>
                    </a:p>
                  </a:txBody>
                  <a:tcPr marL="8768" marR="8768" marT="8768" marB="0" anchor="b"/>
                </a:tc>
                <a:tc>
                  <a:txBody>
                    <a:bodyPr/>
                    <a:lstStyle/>
                    <a:p>
                      <a:pPr algn="ctr" fontAlgn="b"/>
                      <a:endParaRPr lang="en-US" sz="2200" b="0" i="0" u="none" strike="noStrike">
                        <a:solidFill>
                          <a:srgbClr val="000000"/>
                        </a:solidFill>
                        <a:effectLst/>
                        <a:latin typeface="Calibri"/>
                      </a:endParaRPr>
                    </a:p>
                  </a:txBody>
                  <a:tcPr marL="8768" marR="8768" marT="8768" marB="0" anchor="b"/>
                </a:tc>
                <a:tc>
                  <a:txBody>
                    <a:bodyPr/>
                    <a:lstStyle/>
                    <a:p>
                      <a:pPr algn="ctr" fontAlgn="b"/>
                      <a:endParaRPr lang="en-US" sz="2200" b="0" i="0" u="none" strike="noStrike">
                        <a:solidFill>
                          <a:srgbClr val="000000"/>
                        </a:solidFill>
                        <a:effectLst/>
                        <a:latin typeface="Calibri"/>
                      </a:endParaRPr>
                    </a:p>
                  </a:txBody>
                  <a:tcPr marL="8768" marR="8768" marT="8768" marB="0" anchor="b"/>
                </a:tc>
                <a:tc>
                  <a:txBody>
                    <a:bodyPr/>
                    <a:lstStyle/>
                    <a:p>
                      <a:pPr algn="ctr" fontAlgn="b"/>
                      <a:r>
                        <a:rPr lang="en-US" sz="2200" u="none" strike="noStrike">
                          <a:effectLst/>
                        </a:rPr>
                        <a:t>39.4%</a:t>
                      </a:r>
                      <a:endParaRPr lang="en-US" sz="2200" b="0" i="0" u="none" strike="noStrike">
                        <a:solidFill>
                          <a:srgbClr val="000000"/>
                        </a:solidFill>
                        <a:effectLst/>
                        <a:latin typeface="Calibri"/>
                      </a:endParaRPr>
                    </a:p>
                  </a:txBody>
                  <a:tcPr marL="8768" marR="8768" marT="8768" marB="0" anchor="b"/>
                </a:tc>
                <a:tc>
                  <a:txBody>
                    <a:bodyPr/>
                    <a:lstStyle/>
                    <a:p>
                      <a:pPr algn="ctr" fontAlgn="b"/>
                      <a:endParaRPr lang="en-US" sz="2200" b="0" i="0" u="none" strike="noStrike">
                        <a:solidFill>
                          <a:srgbClr val="000000"/>
                        </a:solidFill>
                        <a:effectLst/>
                        <a:latin typeface="Calibri"/>
                      </a:endParaRPr>
                    </a:p>
                  </a:txBody>
                  <a:tcPr marL="8768" marR="8768" marT="8768" marB="0" anchor="b"/>
                </a:tc>
                <a:tc>
                  <a:txBody>
                    <a:bodyPr/>
                    <a:lstStyle/>
                    <a:p>
                      <a:pPr algn="ctr" fontAlgn="b"/>
                      <a:r>
                        <a:rPr lang="en-US" sz="2200" u="none" strike="noStrike" dirty="0">
                          <a:effectLst/>
                        </a:rPr>
                        <a:t>66.6%</a:t>
                      </a:r>
                      <a:endParaRPr lang="en-US" sz="2200" b="0" i="0" u="none" strike="noStrike" dirty="0">
                        <a:solidFill>
                          <a:srgbClr val="000000"/>
                        </a:solidFill>
                        <a:effectLst/>
                        <a:latin typeface="Calibri"/>
                      </a:endParaRPr>
                    </a:p>
                  </a:txBody>
                  <a:tcPr marL="8768" marR="8768" marT="8768" marB="0" anchor="b"/>
                </a:tc>
                <a:tc>
                  <a:txBody>
                    <a:bodyPr/>
                    <a:lstStyle/>
                    <a:p>
                      <a:pPr algn="ctr" fontAlgn="b"/>
                      <a:endParaRPr lang="en-US" sz="2200" b="0" i="0" u="none" strike="noStrike">
                        <a:solidFill>
                          <a:srgbClr val="000000"/>
                        </a:solidFill>
                        <a:effectLst/>
                        <a:latin typeface="Calibri"/>
                      </a:endParaRPr>
                    </a:p>
                  </a:txBody>
                  <a:tcPr marL="8768" marR="8768" marT="8768" marB="0" anchor="b"/>
                </a:tc>
                <a:tc>
                  <a:txBody>
                    <a:bodyPr/>
                    <a:lstStyle/>
                    <a:p>
                      <a:pPr algn="ctr" fontAlgn="b"/>
                      <a:r>
                        <a:rPr lang="en-US" sz="2150" u="none" strike="noStrike" dirty="0">
                          <a:effectLst/>
                        </a:rPr>
                        <a:t>Chi2(1) = 131.81</a:t>
                      </a:r>
                      <a:r>
                        <a:rPr lang="en-US" sz="2200" u="none" strike="noStrike" dirty="0">
                          <a:effectLst/>
                        </a:rPr>
                        <a:t>***</a:t>
                      </a:r>
                      <a:endParaRPr lang="en-US" sz="2200" b="0" i="0" u="none" strike="noStrike" dirty="0">
                        <a:solidFill>
                          <a:srgbClr val="000000"/>
                        </a:solidFill>
                        <a:effectLst/>
                        <a:latin typeface="Calibri"/>
                      </a:endParaRPr>
                    </a:p>
                  </a:txBody>
                  <a:tcPr marL="8768" marR="8768" marT="8768" marB="0" anchor="b">
                    <a:lnR w="12700" cap="flat" cmpd="sng" algn="ctr">
                      <a:solidFill>
                        <a:schemeClr val="tx1"/>
                      </a:solidFill>
                      <a:prstDash val="solid"/>
                      <a:round/>
                      <a:headEnd type="none" w="med" len="med"/>
                      <a:tailEnd type="none" w="med" len="med"/>
                    </a:lnR>
                  </a:tcPr>
                </a:tc>
                <a:extLst>
                  <a:ext uri="{0D108BD9-81ED-4DB2-BD59-A6C34878D82A}">
                    <a16:rowId xmlns:a16="http://schemas.microsoft.com/office/drawing/2014/main" xmlns="" val="10012"/>
                  </a:ext>
                </a:extLst>
              </a:tr>
              <a:tr h="410792">
                <a:tc>
                  <a:txBody>
                    <a:bodyPr/>
                    <a:lstStyle/>
                    <a:p>
                      <a:pPr algn="l" fontAlgn="b"/>
                      <a:endParaRPr lang="en-US" sz="2200" b="0" i="0" u="none" strike="noStrike" dirty="0">
                        <a:solidFill>
                          <a:srgbClr val="000000"/>
                        </a:solidFill>
                        <a:effectLst/>
                        <a:latin typeface="Calibri"/>
                      </a:endParaRPr>
                    </a:p>
                  </a:txBody>
                  <a:tcPr marL="8768" marR="8768" marT="8768" marB="0" anchor="b">
                    <a:lnL w="12700" cap="flat" cmpd="sng" algn="ctr">
                      <a:solidFill>
                        <a:schemeClr val="tx1"/>
                      </a:solidFill>
                      <a:prstDash val="solid"/>
                      <a:round/>
                      <a:headEnd type="none" w="med" len="med"/>
                      <a:tailEnd type="none" w="med" len="med"/>
                    </a:lnL>
                  </a:tcPr>
                </a:tc>
                <a:tc gridSpan="2">
                  <a:txBody>
                    <a:bodyPr/>
                    <a:lstStyle/>
                    <a:p>
                      <a:pPr algn="l" fontAlgn="b"/>
                      <a:r>
                        <a:rPr lang="en-US" sz="2200" u="none" strike="noStrike">
                          <a:effectLst/>
                        </a:rPr>
                        <a:t>Low economic status</a:t>
                      </a:r>
                      <a:endParaRPr lang="en-US" sz="2200" b="0" i="0" u="none" strike="noStrike">
                        <a:solidFill>
                          <a:srgbClr val="000000"/>
                        </a:solidFill>
                        <a:effectLst/>
                        <a:latin typeface="Calibri"/>
                      </a:endParaRPr>
                    </a:p>
                  </a:txBody>
                  <a:tcPr marL="8768" marR="8768" marT="8768" marB="0" anchor="b"/>
                </a:tc>
                <a:tc hMerge="1">
                  <a:txBody>
                    <a:bodyPr/>
                    <a:lstStyle/>
                    <a:p>
                      <a:endParaRPr lang="en-US"/>
                    </a:p>
                  </a:txBody>
                  <a:tcPr/>
                </a:tc>
                <a:tc>
                  <a:txBody>
                    <a:bodyPr/>
                    <a:lstStyle/>
                    <a:p>
                      <a:pPr algn="l" fontAlgn="b"/>
                      <a:endParaRPr lang="en-US" sz="2200" b="0" i="0" u="none" strike="noStrike">
                        <a:solidFill>
                          <a:srgbClr val="000000"/>
                        </a:solidFill>
                        <a:effectLst/>
                        <a:latin typeface="Calibri"/>
                      </a:endParaRPr>
                    </a:p>
                  </a:txBody>
                  <a:tcPr marL="8768" marR="8768" marT="8768" marB="0" anchor="b"/>
                </a:tc>
                <a:tc>
                  <a:txBody>
                    <a:bodyPr/>
                    <a:lstStyle/>
                    <a:p>
                      <a:pPr algn="ctr" fontAlgn="b"/>
                      <a:r>
                        <a:rPr lang="en-US" sz="2200" u="none" strike="noStrike">
                          <a:effectLst/>
                        </a:rPr>
                        <a:t>20.7%</a:t>
                      </a:r>
                      <a:endParaRPr lang="en-US" sz="2200" b="0" i="0" u="none" strike="noStrike">
                        <a:solidFill>
                          <a:srgbClr val="000000"/>
                        </a:solidFill>
                        <a:effectLst/>
                        <a:latin typeface="Calibri"/>
                      </a:endParaRPr>
                    </a:p>
                  </a:txBody>
                  <a:tcPr marL="8768" marR="8768" marT="8768" marB="0" anchor="b"/>
                </a:tc>
                <a:tc>
                  <a:txBody>
                    <a:bodyPr/>
                    <a:lstStyle/>
                    <a:p>
                      <a:pPr algn="ctr" fontAlgn="b"/>
                      <a:endParaRPr lang="en-US" sz="2200" b="0" i="0" u="none" strike="noStrike">
                        <a:solidFill>
                          <a:srgbClr val="000000"/>
                        </a:solidFill>
                        <a:effectLst/>
                        <a:latin typeface="Calibri"/>
                      </a:endParaRPr>
                    </a:p>
                  </a:txBody>
                  <a:tcPr marL="8768" marR="8768" marT="8768" marB="0" anchor="b"/>
                </a:tc>
                <a:tc>
                  <a:txBody>
                    <a:bodyPr/>
                    <a:lstStyle/>
                    <a:p>
                      <a:pPr algn="ctr" fontAlgn="b"/>
                      <a:r>
                        <a:rPr lang="en-US" sz="2200" u="none" strike="noStrike" dirty="0">
                          <a:effectLst/>
                        </a:rPr>
                        <a:t>13.4%</a:t>
                      </a:r>
                      <a:endParaRPr lang="en-US" sz="2200" b="0" i="0" u="none" strike="noStrike" dirty="0">
                        <a:solidFill>
                          <a:srgbClr val="000000"/>
                        </a:solidFill>
                        <a:effectLst/>
                        <a:latin typeface="Calibri"/>
                      </a:endParaRPr>
                    </a:p>
                  </a:txBody>
                  <a:tcPr marL="8768" marR="8768" marT="8768" marB="0" anchor="b"/>
                </a:tc>
                <a:tc>
                  <a:txBody>
                    <a:bodyPr/>
                    <a:lstStyle/>
                    <a:p>
                      <a:pPr algn="ctr" fontAlgn="b"/>
                      <a:endParaRPr lang="en-US" sz="2200" b="0" i="0" u="none" strike="noStrike">
                        <a:solidFill>
                          <a:srgbClr val="000000"/>
                        </a:solidFill>
                        <a:effectLst/>
                        <a:latin typeface="Calibri"/>
                      </a:endParaRPr>
                    </a:p>
                  </a:txBody>
                  <a:tcPr marL="8768" marR="8768" marT="8768" marB="0" anchor="b"/>
                </a:tc>
                <a:tc>
                  <a:txBody>
                    <a:bodyPr/>
                    <a:lstStyle/>
                    <a:p>
                      <a:pPr algn="ctr" fontAlgn="b"/>
                      <a:r>
                        <a:rPr lang="en-US" sz="2200" u="none" strike="noStrike">
                          <a:effectLst/>
                        </a:rPr>
                        <a:t>32.2%</a:t>
                      </a:r>
                      <a:endParaRPr lang="en-US" sz="2200" b="0" i="0" u="none" strike="noStrike">
                        <a:solidFill>
                          <a:srgbClr val="000000"/>
                        </a:solidFill>
                        <a:effectLst/>
                        <a:latin typeface="Calibri"/>
                      </a:endParaRPr>
                    </a:p>
                  </a:txBody>
                  <a:tcPr marL="8768" marR="8768" marT="8768" marB="0" anchor="b"/>
                </a:tc>
                <a:tc>
                  <a:txBody>
                    <a:bodyPr/>
                    <a:lstStyle/>
                    <a:p>
                      <a:pPr algn="ctr" fontAlgn="b"/>
                      <a:endParaRPr lang="en-US" sz="2200" b="0" i="0" u="none" strike="noStrike">
                        <a:solidFill>
                          <a:srgbClr val="000000"/>
                        </a:solidFill>
                        <a:effectLst/>
                        <a:latin typeface="Calibri"/>
                      </a:endParaRPr>
                    </a:p>
                  </a:txBody>
                  <a:tcPr marL="8768" marR="8768" marT="8768" marB="0" anchor="b"/>
                </a:tc>
                <a:tc>
                  <a:txBody>
                    <a:bodyPr/>
                    <a:lstStyle/>
                    <a:p>
                      <a:pPr algn="ctr" fontAlgn="b"/>
                      <a:r>
                        <a:rPr lang="en-US" sz="2200" u="none" strike="noStrike">
                          <a:effectLst/>
                        </a:rPr>
                        <a:t>Chi2(1) = 131.81***</a:t>
                      </a:r>
                      <a:endParaRPr lang="en-US" sz="2200" b="0" i="0" u="none" strike="noStrike">
                        <a:solidFill>
                          <a:srgbClr val="000000"/>
                        </a:solidFill>
                        <a:effectLst/>
                        <a:latin typeface="Calibri"/>
                      </a:endParaRPr>
                    </a:p>
                  </a:txBody>
                  <a:tcPr marL="8768" marR="8768" marT="8768" marB="0" anchor="b"/>
                </a:tc>
                <a:tc>
                  <a:txBody>
                    <a:bodyPr/>
                    <a:lstStyle/>
                    <a:p>
                      <a:pPr algn="ctr" fontAlgn="b"/>
                      <a:r>
                        <a:rPr lang="en-US" sz="2200" u="none" strike="noStrike">
                          <a:effectLst/>
                        </a:rPr>
                        <a:t>na</a:t>
                      </a:r>
                      <a:endParaRPr lang="en-US" sz="2200" b="0" i="0" u="none" strike="noStrike">
                        <a:solidFill>
                          <a:srgbClr val="000000"/>
                        </a:solidFill>
                        <a:effectLst/>
                        <a:latin typeface="Calibri"/>
                      </a:endParaRPr>
                    </a:p>
                  </a:txBody>
                  <a:tcPr marL="8768" marR="8768" marT="8768" marB="0" anchor="b"/>
                </a:tc>
                <a:tc>
                  <a:txBody>
                    <a:bodyPr/>
                    <a:lstStyle/>
                    <a:p>
                      <a:pPr algn="ctr" fontAlgn="b"/>
                      <a:endParaRPr lang="en-US" sz="2200" b="0" i="0" u="none" strike="noStrike">
                        <a:solidFill>
                          <a:srgbClr val="000000"/>
                        </a:solidFill>
                        <a:effectLst/>
                        <a:latin typeface="Calibri"/>
                      </a:endParaRPr>
                    </a:p>
                  </a:txBody>
                  <a:tcPr marL="8768" marR="8768" marT="8768" marB="0" anchor="b"/>
                </a:tc>
                <a:tc>
                  <a:txBody>
                    <a:bodyPr/>
                    <a:lstStyle/>
                    <a:p>
                      <a:pPr algn="ctr" fontAlgn="b"/>
                      <a:r>
                        <a:rPr lang="en-US" sz="2200" u="none" strike="noStrike">
                          <a:effectLst/>
                        </a:rPr>
                        <a:t>na</a:t>
                      </a:r>
                      <a:endParaRPr lang="en-US" sz="2200" b="0" i="0" u="none" strike="noStrike">
                        <a:solidFill>
                          <a:srgbClr val="000000"/>
                        </a:solidFill>
                        <a:effectLst/>
                        <a:latin typeface="Calibri"/>
                      </a:endParaRPr>
                    </a:p>
                  </a:txBody>
                  <a:tcPr marL="8768" marR="8768" marT="8768" marB="0" anchor="b"/>
                </a:tc>
                <a:tc>
                  <a:txBody>
                    <a:bodyPr/>
                    <a:lstStyle/>
                    <a:p>
                      <a:pPr algn="ctr" fontAlgn="b"/>
                      <a:endParaRPr lang="en-US" sz="2200" b="0" i="0" u="none" strike="noStrike">
                        <a:solidFill>
                          <a:srgbClr val="000000"/>
                        </a:solidFill>
                        <a:effectLst/>
                        <a:latin typeface="Calibri"/>
                      </a:endParaRPr>
                    </a:p>
                  </a:txBody>
                  <a:tcPr marL="8768" marR="8768" marT="8768" marB="0" anchor="b"/>
                </a:tc>
                <a:tc>
                  <a:txBody>
                    <a:bodyPr/>
                    <a:lstStyle/>
                    <a:p>
                      <a:pPr algn="ctr" fontAlgn="b"/>
                      <a:endParaRPr lang="en-US" sz="2200" b="0" i="0" u="none" strike="noStrike">
                        <a:solidFill>
                          <a:srgbClr val="000000"/>
                        </a:solidFill>
                        <a:effectLst/>
                        <a:latin typeface="Calibri"/>
                      </a:endParaRPr>
                    </a:p>
                  </a:txBody>
                  <a:tcPr marL="8768" marR="8768" marT="8768" marB="0" anchor="b">
                    <a:lnR w="12700" cap="flat" cmpd="sng" algn="ctr">
                      <a:solidFill>
                        <a:schemeClr val="tx1"/>
                      </a:solidFill>
                      <a:prstDash val="solid"/>
                      <a:round/>
                      <a:headEnd type="none" w="med" len="med"/>
                      <a:tailEnd type="none" w="med" len="med"/>
                    </a:lnR>
                  </a:tcPr>
                </a:tc>
                <a:extLst>
                  <a:ext uri="{0D108BD9-81ED-4DB2-BD59-A6C34878D82A}">
                    <a16:rowId xmlns:a16="http://schemas.microsoft.com/office/drawing/2014/main" xmlns="" val="10013"/>
                  </a:ext>
                </a:extLst>
              </a:tr>
              <a:tr h="410792">
                <a:tc gridSpan="3">
                  <a:txBody>
                    <a:bodyPr/>
                    <a:lstStyle/>
                    <a:p>
                      <a:pPr algn="l" fontAlgn="b"/>
                      <a:r>
                        <a:rPr lang="en-US" sz="2200" b="1" u="none" strike="noStrike" dirty="0">
                          <a:effectLst/>
                        </a:rPr>
                        <a:t> Social work visits</a:t>
                      </a:r>
                      <a:endParaRPr lang="en-US" sz="2200" b="1" i="0" u="none" strike="noStrike" dirty="0">
                        <a:solidFill>
                          <a:srgbClr val="000000"/>
                        </a:solidFill>
                        <a:effectLst/>
                        <a:latin typeface="Calibri"/>
                      </a:endParaRPr>
                    </a:p>
                  </a:txBody>
                  <a:tcPr marL="8768" marR="8768" marT="8768" marB="0" anchor="b">
                    <a:lnL w="12700" cap="flat" cmpd="sng" algn="ctr">
                      <a:solidFill>
                        <a:schemeClr val="tx1"/>
                      </a:solidFill>
                      <a:prstDash val="solid"/>
                      <a:round/>
                      <a:headEnd type="none" w="med" len="med"/>
                      <a:tailEnd type="none" w="med" len="med"/>
                    </a:lnL>
                  </a:tcPr>
                </a:tc>
                <a:tc hMerge="1">
                  <a:txBody>
                    <a:bodyPr/>
                    <a:lstStyle/>
                    <a:p>
                      <a:endParaRPr lang="en-US"/>
                    </a:p>
                  </a:txBody>
                  <a:tcPr/>
                </a:tc>
                <a:tc hMerge="1">
                  <a:txBody>
                    <a:bodyPr/>
                    <a:lstStyle/>
                    <a:p>
                      <a:endParaRPr lang="en-US"/>
                    </a:p>
                  </a:txBody>
                  <a:tcPr/>
                </a:tc>
                <a:tc>
                  <a:txBody>
                    <a:bodyPr/>
                    <a:lstStyle/>
                    <a:p>
                      <a:pPr algn="ctr" fontAlgn="b"/>
                      <a:endParaRPr lang="en-US" sz="2200" b="0" i="0" u="none" strike="noStrike">
                        <a:solidFill>
                          <a:srgbClr val="000000"/>
                        </a:solidFill>
                        <a:effectLst/>
                        <a:latin typeface="Calibri"/>
                      </a:endParaRPr>
                    </a:p>
                  </a:txBody>
                  <a:tcPr marL="8768" marR="8768" marT="8768" marB="0" anchor="b"/>
                </a:tc>
                <a:tc>
                  <a:txBody>
                    <a:bodyPr/>
                    <a:lstStyle/>
                    <a:p>
                      <a:pPr algn="ctr" fontAlgn="b"/>
                      <a:endParaRPr lang="en-US" sz="2200" b="0" i="0" u="none" strike="noStrike">
                        <a:solidFill>
                          <a:srgbClr val="000000"/>
                        </a:solidFill>
                        <a:effectLst/>
                        <a:latin typeface="Calibri"/>
                      </a:endParaRPr>
                    </a:p>
                  </a:txBody>
                  <a:tcPr marL="8768" marR="8768" marT="8768" marB="0" anchor="b"/>
                </a:tc>
                <a:tc>
                  <a:txBody>
                    <a:bodyPr/>
                    <a:lstStyle/>
                    <a:p>
                      <a:pPr algn="ctr" fontAlgn="b"/>
                      <a:endParaRPr lang="en-US" sz="2200" b="0" i="0" u="none" strike="noStrike">
                        <a:solidFill>
                          <a:srgbClr val="000000"/>
                        </a:solidFill>
                        <a:effectLst/>
                        <a:latin typeface="Calibri"/>
                      </a:endParaRPr>
                    </a:p>
                  </a:txBody>
                  <a:tcPr marL="8768" marR="8768" marT="8768" marB="0" anchor="b"/>
                </a:tc>
                <a:tc>
                  <a:txBody>
                    <a:bodyPr/>
                    <a:lstStyle/>
                    <a:p>
                      <a:pPr algn="ctr" fontAlgn="b"/>
                      <a:endParaRPr lang="en-US" sz="2200" b="0" i="0" u="none" strike="noStrike">
                        <a:solidFill>
                          <a:srgbClr val="000000"/>
                        </a:solidFill>
                        <a:effectLst/>
                        <a:latin typeface="Calibri"/>
                      </a:endParaRPr>
                    </a:p>
                  </a:txBody>
                  <a:tcPr marL="8768" marR="8768" marT="8768" marB="0" anchor="b"/>
                </a:tc>
                <a:tc>
                  <a:txBody>
                    <a:bodyPr/>
                    <a:lstStyle/>
                    <a:p>
                      <a:pPr algn="ctr" fontAlgn="b"/>
                      <a:endParaRPr lang="en-US" sz="2200" b="0" i="0" u="none" strike="noStrike">
                        <a:solidFill>
                          <a:srgbClr val="000000"/>
                        </a:solidFill>
                        <a:effectLst/>
                        <a:latin typeface="Calibri"/>
                      </a:endParaRPr>
                    </a:p>
                  </a:txBody>
                  <a:tcPr marL="8768" marR="8768" marT="8768" marB="0" anchor="b"/>
                </a:tc>
                <a:tc>
                  <a:txBody>
                    <a:bodyPr/>
                    <a:lstStyle/>
                    <a:p>
                      <a:pPr algn="l" fontAlgn="b"/>
                      <a:endParaRPr lang="en-US" sz="2200" b="0" i="0" u="none" strike="noStrike">
                        <a:solidFill>
                          <a:srgbClr val="000000"/>
                        </a:solidFill>
                        <a:effectLst/>
                        <a:latin typeface="Calibri"/>
                      </a:endParaRPr>
                    </a:p>
                  </a:txBody>
                  <a:tcPr marL="8768" marR="8768" marT="8768" marB="0" anchor="b"/>
                </a:tc>
                <a:tc>
                  <a:txBody>
                    <a:bodyPr/>
                    <a:lstStyle/>
                    <a:p>
                      <a:pPr algn="l" fontAlgn="b"/>
                      <a:endParaRPr lang="en-US" sz="2200" b="0" i="0" u="none" strike="noStrike">
                        <a:solidFill>
                          <a:srgbClr val="000000"/>
                        </a:solidFill>
                        <a:effectLst/>
                        <a:latin typeface="Calibri"/>
                      </a:endParaRPr>
                    </a:p>
                  </a:txBody>
                  <a:tcPr marL="8768" marR="8768" marT="8768" marB="0" anchor="b"/>
                </a:tc>
                <a:tc>
                  <a:txBody>
                    <a:bodyPr/>
                    <a:lstStyle/>
                    <a:p>
                      <a:pPr algn="ctr" fontAlgn="b"/>
                      <a:r>
                        <a:rPr lang="en-US" sz="2200" u="none" strike="noStrike" dirty="0">
                          <a:effectLst/>
                        </a:rPr>
                        <a:t>Chi2(1) = 90.60***</a:t>
                      </a:r>
                      <a:endParaRPr lang="en-US" sz="2200" b="0" i="0" u="none" strike="noStrike" dirty="0">
                        <a:solidFill>
                          <a:srgbClr val="000000"/>
                        </a:solidFill>
                        <a:effectLst/>
                        <a:latin typeface="Calibri"/>
                      </a:endParaRPr>
                    </a:p>
                  </a:txBody>
                  <a:tcPr marL="8768" marR="8768" marT="8768" marB="0" anchor="b"/>
                </a:tc>
                <a:tc>
                  <a:txBody>
                    <a:bodyPr/>
                    <a:lstStyle/>
                    <a:p>
                      <a:pPr algn="ctr" fontAlgn="b"/>
                      <a:endParaRPr lang="en-US" sz="2200" b="0" i="0" u="none" strike="noStrike">
                        <a:solidFill>
                          <a:srgbClr val="000000"/>
                        </a:solidFill>
                        <a:effectLst/>
                        <a:latin typeface="Calibri"/>
                      </a:endParaRPr>
                    </a:p>
                  </a:txBody>
                  <a:tcPr marL="8768" marR="8768" marT="8768" marB="0" anchor="b"/>
                </a:tc>
                <a:tc>
                  <a:txBody>
                    <a:bodyPr/>
                    <a:lstStyle/>
                    <a:p>
                      <a:pPr algn="ctr" fontAlgn="b"/>
                      <a:endParaRPr lang="en-US" sz="2200" b="0" i="0" u="none" strike="noStrike">
                        <a:solidFill>
                          <a:srgbClr val="000000"/>
                        </a:solidFill>
                        <a:effectLst/>
                        <a:latin typeface="Calibri"/>
                      </a:endParaRPr>
                    </a:p>
                  </a:txBody>
                  <a:tcPr marL="8768" marR="8768" marT="8768" marB="0" anchor="b"/>
                </a:tc>
                <a:tc>
                  <a:txBody>
                    <a:bodyPr/>
                    <a:lstStyle/>
                    <a:p>
                      <a:pPr algn="l" fontAlgn="b"/>
                      <a:endParaRPr lang="en-US" sz="2200" b="0" i="0" u="none" strike="noStrike">
                        <a:solidFill>
                          <a:srgbClr val="000000"/>
                        </a:solidFill>
                        <a:effectLst/>
                        <a:latin typeface="Calibri"/>
                      </a:endParaRPr>
                    </a:p>
                  </a:txBody>
                  <a:tcPr marL="8768" marR="8768" marT="8768" marB="0" anchor="b"/>
                </a:tc>
                <a:tc>
                  <a:txBody>
                    <a:bodyPr/>
                    <a:lstStyle/>
                    <a:p>
                      <a:pPr algn="l" fontAlgn="b"/>
                      <a:endParaRPr lang="en-US" sz="2200" b="0" i="0" u="none" strike="noStrike">
                        <a:solidFill>
                          <a:srgbClr val="000000"/>
                        </a:solidFill>
                        <a:effectLst/>
                        <a:latin typeface="Calibri"/>
                      </a:endParaRPr>
                    </a:p>
                  </a:txBody>
                  <a:tcPr marL="8768" marR="8768" marT="8768" marB="0" anchor="b"/>
                </a:tc>
                <a:tc>
                  <a:txBody>
                    <a:bodyPr/>
                    <a:lstStyle/>
                    <a:p>
                      <a:pPr algn="ctr" fontAlgn="b"/>
                      <a:r>
                        <a:rPr lang="en-US" sz="2200" u="none" strike="noStrike">
                          <a:effectLst/>
                        </a:rPr>
                        <a:t>Chi2(1) = 11.28*</a:t>
                      </a:r>
                      <a:endParaRPr lang="en-US" sz="2200" b="0" i="0" u="none" strike="noStrike">
                        <a:solidFill>
                          <a:srgbClr val="000000"/>
                        </a:solidFill>
                        <a:effectLst/>
                        <a:latin typeface="Calibri"/>
                      </a:endParaRPr>
                    </a:p>
                  </a:txBody>
                  <a:tcPr marL="8768" marR="8768" marT="8768" marB="0" anchor="b">
                    <a:lnR w="12700" cap="flat" cmpd="sng" algn="ctr">
                      <a:solidFill>
                        <a:schemeClr val="tx1"/>
                      </a:solidFill>
                      <a:prstDash val="solid"/>
                      <a:round/>
                      <a:headEnd type="none" w="med" len="med"/>
                      <a:tailEnd type="none" w="med" len="med"/>
                    </a:lnR>
                  </a:tcPr>
                </a:tc>
                <a:extLst>
                  <a:ext uri="{0D108BD9-81ED-4DB2-BD59-A6C34878D82A}">
                    <a16:rowId xmlns:a16="http://schemas.microsoft.com/office/drawing/2014/main" xmlns="" val="10014"/>
                  </a:ext>
                </a:extLst>
              </a:tr>
              <a:tr h="410792">
                <a:tc>
                  <a:txBody>
                    <a:bodyPr/>
                    <a:lstStyle/>
                    <a:p>
                      <a:pPr algn="l" fontAlgn="b"/>
                      <a:endParaRPr lang="en-US" sz="2200" b="0" i="0" u="none" strike="noStrike">
                        <a:solidFill>
                          <a:srgbClr val="000000"/>
                        </a:solidFill>
                        <a:effectLst/>
                        <a:latin typeface="Calibri"/>
                      </a:endParaRPr>
                    </a:p>
                  </a:txBody>
                  <a:tcPr marL="8768" marR="8768" marT="8768" marB="0" anchor="b">
                    <a:lnL w="12700" cap="flat" cmpd="sng" algn="ctr">
                      <a:solidFill>
                        <a:schemeClr val="tx1"/>
                      </a:solidFill>
                      <a:prstDash val="solid"/>
                      <a:round/>
                      <a:headEnd type="none" w="med" len="med"/>
                      <a:tailEnd type="none" w="med" len="med"/>
                    </a:lnL>
                  </a:tcPr>
                </a:tc>
                <a:tc gridSpan="2">
                  <a:txBody>
                    <a:bodyPr/>
                    <a:lstStyle/>
                    <a:p>
                      <a:pPr algn="l" fontAlgn="b"/>
                      <a:r>
                        <a:rPr lang="en-US" sz="2200" u="none" strike="noStrike" dirty="0">
                          <a:effectLst/>
                        </a:rPr>
                        <a:t>None</a:t>
                      </a:r>
                      <a:endParaRPr lang="en-US" sz="2200" b="0" i="0" u="none" strike="noStrike" dirty="0">
                        <a:solidFill>
                          <a:srgbClr val="000000"/>
                        </a:solidFill>
                        <a:effectLst/>
                        <a:latin typeface="Calibri"/>
                      </a:endParaRPr>
                    </a:p>
                  </a:txBody>
                  <a:tcPr marL="8768" marR="8768" marT="8768" marB="0" anchor="b"/>
                </a:tc>
                <a:tc hMerge="1">
                  <a:txBody>
                    <a:bodyPr/>
                    <a:lstStyle/>
                    <a:p>
                      <a:endParaRPr lang="en-US"/>
                    </a:p>
                  </a:txBody>
                  <a:tcPr/>
                </a:tc>
                <a:tc>
                  <a:txBody>
                    <a:bodyPr/>
                    <a:lstStyle/>
                    <a:p>
                      <a:pPr algn="l" fontAlgn="b"/>
                      <a:endParaRPr lang="en-US" sz="2200" b="0" i="0" u="none" strike="noStrike">
                        <a:solidFill>
                          <a:srgbClr val="000000"/>
                        </a:solidFill>
                        <a:effectLst/>
                        <a:latin typeface="Calibri"/>
                      </a:endParaRPr>
                    </a:p>
                  </a:txBody>
                  <a:tcPr marL="8768" marR="8768" marT="8768" marB="0" anchor="b"/>
                </a:tc>
                <a:tc>
                  <a:txBody>
                    <a:bodyPr/>
                    <a:lstStyle/>
                    <a:p>
                      <a:pPr algn="ctr" fontAlgn="b"/>
                      <a:r>
                        <a:rPr lang="en-US" sz="2200" u="none" strike="noStrike" dirty="0">
                          <a:effectLst/>
                        </a:rPr>
                        <a:t>3.2%</a:t>
                      </a:r>
                      <a:endParaRPr lang="en-US" sz="2200" b="0" i="0" u="none" strike="noStrike" dirty="0">
                        <a:solidFill>
                          <a:srgbClr val="000000"/>
                        </a:solidFill>
                        <a:effectLst/>
                        <a:latin typeface="Calibri"/>
                      </a:endParaRPr>
                    </a:p>
                  </a:txBody>
                  <a:tcPr marL="8768" marR="8768" marT="8768" marB="0" anchor="b">
                    <a:solidFill>
                      <a:schemeClr val="accent2">
                        <a:lumMod val="40000"/>
                        <a:lumOff val="60000"/>
                      </a:schemeClr>
                    </a:solidFill>
                  </a:tcPr>
                </a:tc>
                <a:tc>
                  <a:txBody>
                    <a:bodyPr/>
                    <a:lstStyle/>
                    <a:p>
                      <a:pPr algn="ctr" fontAlgn="b"/>
                      <a:endParaRPr lang="en-US" sz="2200" b="0" i="0" u="none" strike="noStrike">
                        <a:solidFill>
                          <a:srgbClr val="000000"/>
                        </a:solidFill>
                        <a:effectLst/>
                        <a:latin typeface="Calibri"/>
                      </a:endParaRPr>
                    </a:p>
                  </a:txBody>
                  <a:tcPr marL="8768" marR="8768" marT="8768" marB="0" anchor="b"/>
                </a:tc>
                <a:tc>
                  <a:txBody>
                    <a:bodyPr/>
                    <a:lstStyle/>
                    <a:p>
                      <a:pPr algn="ctr" fontAlgn="b"/>
                      <a:r>
                        <a:rPr lang="en-US" sz="2200" u="none" strike="noStrike">
                          <a:effectLst/>
                        </a:rPr>
                        <a:t>3.4%</a:t>
                      </a:r>
                      <a:endParaRPr lang="en-US" sz="2200" b="0" i="0" u="none" strike="noStrike">
                        <a:solidFill>
                          <a:srgbClr val="000000"/>
                        </a:solidFill>
                        <a:effectLst/>
                        <a:latin typeface="Calibri"/>
                      </a:endParaRPr>
                    </a:p>
                  </a:txBody>
                  <a:tcPr marL="8768" marR="8768" marT="8768" marB="0" anchor="b"/>
                </a:tc>
                <a:tc>
                  <a:txBody>
                    <a:bodyPr/>
                    <a:lstStyle/>
                    <a:p>
                      <a:pPr algn="ctr" fontAlgn="b"/>
                      <a:endParaRPr lang="en-US" sz="2200" b="0" i="0" u="none" strike="noStrike">
                        <a:solidFill>
                          <a:srgbClr val="000000"/>
                        </a:solidFill>
                        <a:effectLst/>
                        <a:latin typeface="Calibri"/>
                      </a:endParaRPr>
                    </a:p>
                  </a:txBody>
                  <a:tcPr marL="8768" marR="8768" marT="8768" marB="0" anchor="b"/>
                </a:tc>
                <a:tc>
                  <a:txBody>
                    <a:bodyPr/>
                    <a:lstStyle/>
                    <a:p>
                      <a:pPr algn="ctr" fontAlgn="b"/>
                      <a:r>
                        <a:rPr lang="en-US" sz="2200" u="none" strike="noStrike">
                          <a:effectLst/>
                        </a:rPr>
                        <a:t>3.0%</a:t>
                      </a:r>
                      <a:endParaRPr lang="en-US" sz="2200" b="0" i="0" u="none" strike="noStrike">
                        <a:solidFill>
                          <a:srgbClr val="000000"/>
                        </a:solidFill>
                        <a:effectLst/>
                        <a:latin typeface="Calibri"/>
                      </a:endParaRPr>
                    </a:p>
                  </a:txBody>
                  <a:tcPr marL="8768" marR="8768" marT="8768" marB="0" anchor="b"/>
                </a:tc>
                <a:tc>
                  <a:txBody>
                    <a:bodyPr/>
                    <a:lstStyle/>
                    <a:p>
                      <a:pPr algn="ctr" fontAlgn="b"/>
                      <a:endParaRPr lang="en-US" sz="2200" b="0" i="0" u="none" strike="noStrike">
                        <a:solidFill>
                          <a:srgbClr val="000000"/>
                        </a:solidFill>
                        <a:effectLst/>
                        <a:latin typeface="Calibri"/>
                      </a:endParaRPr>
                    </a:p>
                  </a:txBody>
                  <a:tcPr marL="8768" marR="8768" marT="8768" marB="0" anchor="b"/>
                </a:tc>
                <a:tc>
                  <a:txBody>
                    <a:bodyPr/>
                    <a:lstStyle/>
                    <a:p>
                      <a:pPr algn="ctr" fontAlgn="b"/>
                      <a:endParaRPr lang="en-US" sz="2200" b="0" i="0" u="none" strike="noStrike">
                        <a:solidFill>
                          <a:srgbClr val="000000"/>
                        </a:solidFill>
                        <a:effectLst/>
                        <a:latin typeface="Calibri"/>
                      </a:endParaRPr>
                    </a:p>
                  </a:txBody>
                  <a:tcPr marL="8768" marR="8768" marT="8768" marB="0" anchor="b"/>
                </a:tc>
                <a:tc>
                  <a:txBody>
                    <a:bodyPr/>
                    <a:lstStyle/>
                    <a:p>
                      <a:pPr algn="ctr" fontAlgn="b"/>
                      <a:r>
                        <a:rPr lang="en-US" sz="2200" u="none" strike="noStrike">
                          <a:effectLst/>
                        </a:rPr>
                        <a:t>2.4%</a:t>
                      </a:r>
                      <a:endParaRPr lang="en-US" sz="2200" b="0" i="0" u="none" strike="noStrike">
                        <a:solidFill>
                          <a:srgbClr val="000000"/>
                        </a:solidFill>
                        <a:effectLst/>
                        <a:latin typeface="Calibri"/>
                      </a:endParaRPr>
                    </a:p>
                  </a:txBody>
                  <a:tcPr marL="8768" marR="8768" marT="8768" marB="0" anchor="b"/>
                </a:tc>
                <a:tc>
                  <a:txBody>
                    <a:bodyPr/>
                    <a:lstStyle/>
                    <a:p>
                      <a:pPr algn="ctr" fontAlgn="b"/>
                      <a:endParaRPr lang="en-US" sz="2200" b="0" i="0" u="none" strike="noStrike">
                        <a:solidFill>
                          <a:srgbClr val="000000"/>
                        </a:solidFill>
                        <a:effectLst/>
                        <a:latin typeface="Calibri"/>
                      </a:endParaRPr>
                    </a:p>
                  </a:txBody>
                  <a:tcPr marL="8768" marR="8768" marT="8768" marB="0" anchor="b"/>
                </a:tc>
                <a:tc>
                  <a:txBody>
                    <a:bodyPr/>
                    <a:lstStyle/>
                    <a:p>
                      <a:pPr algn="ctr" fontAlgn="b"/>
                      <a:r>
                        <a:rPr lang="en-US" sz="2200" u="none" strike="noStrike">
                          <a:effectLst/>
                        </a:rPr>
                        <a:t>3.4%</a:t>
                      </a:r>
                      <a:endParaRPr lang="en-US" sz="2200" b="0" i="0" u="none" strike="noStrike">
                        <a:solidFill>
                          <a:srgbClr val="000000"/>
                        </a:solidFill>
                        <a:effectLst/>
                        <a:latin typeface="Calibri"/>
                      </a:endParaRPr>
                    </a:p>
                  </a:txBody>
                  <a:tcPr marL="8768" marR="8768" marT="8768" marB="0" anchor="b"/>
                </a:tc>
                <a:tc>
                  <a:txBody>
                    <a:bodyPr/>
                    <a:lstStyle/>
                    <a:p>
                      <a:pPr algn="ctr" fontAlgn="b"/>
                      <a:endParaRPr lang="en-US" sz="2200" b="0" i="0" u="none" strike="noStrike">
                        <a:solidFill>
                          <a:srgbClr val="000000"/>
                        </a:solidFill>
                        <a:effectLst/>
                        <a:latin typeface="Calibri"/>
                      </a:endParaRPr>
                    </a:p>
                  </a:txBody>
                  <a:tcPr marL="8768" marR="8768" marT="8768" marB="0" anchor="b"/>
                </a:tc>
                <a:tc>
                  <a:txBody>
                    <a:bodyPr/>
                    <a:lstStyle/>
                    <a:p>
                      <a:pPr algn="ctr" fontAlgn="b"/>
                      <a:endParaRPr lang="en-US" sz="2200" b="0" i="0" u="none" strike="noStrike">
                        <a:solidFill>
                          <a:srgbClr val="000000"/>
                        </a:solidFill>
                        <a:effectLst/>
                        <a:latin typeface="Calibri"/>
                      </a:endParaRPr>
                    </a:p>
                  </a:txBody>
                  <a:tcPr marL="8768" marR="8768" marT="8768" marB="0" anchor="b">
                    <a:lnR w="12700" cap="flat" cmpd="sng" algn="ctr">
                      <a:solidFill>
                        <a:schemeClr val="tx1"/>
                      </a:solidFill>
                      <a:prstDash val="solid"/>
                      <a:round/>
                      <a:headEnd type="none" w="med" len="med"/>
                      <a:tailEnd type="none" w="med" len="med"/>
                    </a:lnR>
                  </a:tcPr>
                </a:tc>
                <a:extLst>
                  <a:ext uri="{0D108BD9-81ED-4DB2-BD59-A6C34878D82A}">
                    <a16:rowId xmlns:a16="http://schemas.microsoft.com/office/drawing/2014/main" xmlns="" val="10015"/>
                  </a:ext>
                </a:extLst>
              </a:tr>
              <a:tr h="410792">
                <a:tc>
                  <a:txBody>
                    <a:bodyPr/>
                    <a:lstStyle/>
                    <a:p>
                      <a:pPr algn="l" fontAlgn="b"/>
                      <a:endParaRPr lang="en-US" sz="2200" b="0" i="0" u="none" strike="noStrike">
                        <a:solidFill>
                          <a:srgbClr val="000000"/>
                        </a:solidFill>
                        <a:effectLst/>
                        <a:latin typeface="Calibri"/>
                      </a:endParaRPr>
                    </a:p>
                  </a:txBody>
                  <a:tcPr marL="8768" marR="8768" marT="8768" marB="0" anchor="b">
                    <a:lnL w="12700" cap="flat" cmpd="sng" algn="ctr">
                      <a:solidFill>
                        <a:schemeClr val="tx1"/>
                      </a:solidFill>
                      <a:prstDash val="solid"/>
                      <a:round/>
                      <a:headEnd type="none" w="med" len="med"/>
                      <a:tailEnd type="none" w="med" len="med"/>
                    </a:lnL>
                  </a:tcPr>
                </a:tc>
                <a:tc gridSpan="2">
                  <a:txBody>
                    <a:bodyPr/>
                    <a:lstStyle/>
                    <a:p>
                      <a:pPr algn="l" fontAlgn="b"/>
                      <a:r>
                        <a:rPr lang="en-US" sz="2200" u="none" strike="noStrike" dirty="0">
                          <a:effectLst/>
                        </a:rPr>
                        <a:t>Less than 1x month</a:t>
                      </a:r>
                      <a:endParaRPr lang="en-US" sz="2200" b="0" i="0" u="none" strike="noStrike" dirty="0">
                        <a:solidFill>
                          <a:srgbClr val="000000"/>
                        </a:solidFill>
                        <a:effectLst/>
                        <a:latin typeface="Calibri"/>
                      </a:endParaRPr>
                    </a:p>
                  </a:txBody>
                  <a:tcPr marL="8768" marR="8768" marT="8768" marB="0" anchor="b"/>
                </a:tc>
                <a:tc hMerge="1">
                  <a:txBody>
                    <a:bodyPr/>
                    <a:lstStyle/>
                    <a:p>
                      <a:endParaRPr lang="en-US"/>
                    </a:p>
                  </a:txBody>
                  <a:tcPr/>
                </a:tc>
                <a:tc>
                  <a:txBody>
                    <a:bodyPr/>
                    <a:lstStyle/>
                    <a:p>
                      <a:pPr algn="l" fontAlgn="b"/>
                      <a:endParaRPr lang="en-US" sz="2200" b="0" i="0" u="none" strike="noStrike">
                        <a:solidFill>
                          <a:srgbClr val="000000"/>
                        </a:solidFill>
                        <a:effectLst/>
                        <a:latin typeface="Calibri"/>
                      </a:endParaRPr>
                    </a:p>
                  </a:txBody>
                  <a:tcPr marL="8768" marR="8768" marT="8768" marB="0" anchor="b"/>
                </a:tc>
                <a:tc>
                  <a:txBody>
                    <a:bodyPr/>
                    <a:lstStyle/>
                    <a:p>
                      <a:pPr algn="ctr" fontAlgn="b"/>
                      <a:r>
                        <a:rPr lang="en-US" sz="2200" u="none" strike="noStrike" dirty="0">
                          <a:effectLst/>
                        </a:rPr>
                        <a:t>11.8%</a:t>
                      </a:r>
                      <a:endParaRPr lang="en-US" sz="2200" b="0" i="0" u="none" strike="noStrike" dirty="0">
                        <a:solidFill>
                          <a:srgbClr val="000000"/>
                        </a:solidFill>
                        <a:effectLst/>
                        <a:latin typeface="Calibri"/>
                      </a:endParaRPr>
                    </a:p>
                  </a:txBody>
                  <a:tcPr marL="8768" marR="8768" marT="8768" marB="0" anchor="b">
                    <a:solidFill>
                      <a:schemeClr val="accent2">
                        <a:lumMod val="40000"/>
                        <a:lumOff val="60000"/>
                      </a:schemeClr>
                    </a:solidFill>
                  </a:tcPr>
                </a:tc>
                <a:tc>
                  <a:txBody>
                    <a:bodyPr/>
                    <a:lstStyle/>
                    <a:p>
                      <a:pPr algn="ctr" fontAlgn="b"/>
                      <a:endParaRPr lang="en-US" sz="2200" b="0" i="0" u="none" strike="noStrike">
                        <a:solidFill>
                          <a:srgbClr val="000000"/>
                        </a:solidFill>
                        <a:effectLst/>
                        <a:latin typeface="Calibri"/>
                      </a:endParaRPr>
                    </a:p>
                  </a:txBody>
                  <a:tcPr marL="8768" marR="8768" marT="8768" marB="0" anchor="b"/>
                </a:tc>
                <a:tc>
                  <a:txBody>
                    <a:bodyPr/>
                    <a:lstStyle/>
                    <a:p>
                      <a:pPr algn="ctr" fontAlgn="b"/>
                      <a:r>
                        <a:rPr lang="en-US" sz="2200" u="none" strike="noStrike">
                          <a:effectLst/>
                        </a:rPr>
                        <a:t>13.3%</a:t>
                      </a:r>
                      <a:endParaRPr lang="en-US" sz="2200" b="0" i="0" u="none" strike="noStrike">
                        <a:solidFill>
                          <a:srgbClr val="000000"/>
                        </a:solidFill>
                        <a:effectLst/>
                        <a:latin typeface="Calibri"/>
                      </a:endParaRPr>
                    </a:p>
                  </a:txBody>
                  <a:tcPr marL="8768" marR="8768" marT="8768" marB="0" anchor="b"/>
                </a:tc>
                <a:tc>
                  <a:txBody>
                    <a:bodyPr/>
                    <a:lstStyle/>
                    <a:p>
                      <a:pPr algn="ctr" fontAlgn="b"/>
                      <a:endParaRPr lang="en-US" sz="2200" b="0" i="0" u="none" strike="noStrike">
                        <a:solidFill>
                          <a:srgbClr val="000000"/>
                        </a:solidFill>
                        <a:effectLst/>
                        <a:latin typeface="Calibri"/>
                      </a:endParaRPr>
                    </a:p>
                  </a:txBody>
                  <a:tcPr marL="8768" marR="8768" marT="8768" marB="0" anchor="b"/>
                </a:tc>
                <a:tc>
                  <a:txBody>
                    <a:bodyPr/>
                    <a:lstStyle/>
                    <a:p>
                      <a:pPr algn="ctr" fontAlgn="b"/>
                      <a:r>
                        <a:rPr lang="en-US" sz="2200" u="none" strike="noStrike">
                          <a:effectLst/>
                        </a:rPr>
                        <a:t>9.5%</a:t>
                      </a:r>
                      <a:endParaRPr lang="en-US" sz="2200" b="0" i="0" u="none" strike="noStrike">
                        <a:solidFill>
                          <a:srgbClr val="000000"/>
                        </a:solidFill>
                        <a:effectLst/>
                        <a:latin typeface="Calibri"/>
                      </a:endParaRPr>
                    </a:p>
                  </a:txBody>
                  <a:tcPr marL="8768" marR="8768" marT="8768" marB="0" anchor="b"/>
                </a:tc>
                <a:tc>
                  <a:txBody>
                    <a:bodyPr/>
                    <a:lstStyle/>
                    <a:p>
                      <a:pPr algn="ctr" fontAlgn="b"/>
                      <a:endParaRPr lang="en-US" sz="2200" b="0" i="0" u="none" strike="noStrike">
                        <a:solidFill>
                          <a:srgbClr val="000000"/>
                        </a:solidFill>
                        <a:effectLst/>
                        <a:latin typeface="Calibri"/>
                      </a:endParaRPr>
                    </a:p>
                  </a:txBody>
                  <a:tcPr marL="8768" marR="8768" marT="8768" marB="0" anchor="b"/>
                </a:tc>
                <a:tc>
                  <a:txBody>
                    <a:bodyPr/>
                    <a:lstStyle/>
                    <a:p>
                      <a:pPr algn="ctr" fontAlgn="b"/>
                      <a:endParaRPr lang="en-US" sz="2200" b="0" i="0" u="none" strike="noStrike">
                        <a:solidFill>
                          <a:srgbClr val="000000"/>
                        </a:solidFill>
                        <a:effectLst/>
                        <a:latin typeface="Calibri"/>
                      </a:endParaRPr>
                    </a:p>
                  </a:txBody>
                  <a:tcPr marL="8768" marR="8768" marT="8768" marB="0" anchor="b"/>
                </a:tc>
                <a:tc>
                  <a:txBody>
                    <a:bodyPr/>
                    <a:lstStyle/>
                    <a:p>
                      <a:pPr algn="ctr" fontAlgn="b"/>
                      <a:r>
                        <a:rPr lang="en-US" sz="2200" u="none" strike="noStrike">
                          <a:effectLst/>
                        </a:rPr>
                        <a:t>13.3%</a:t>
                      </a:r>
                      <a:endParaRPr lang="en-US" sz="2200" b="0" i="0" u="none" strike="noStrike">
                        <a:solidFill>
                          <a:srgbClr val="000000"/>
                        </a:solidFill>
                        <a:effectLst/>
                        <a:latin typeface="Calibri"/>
                      </a:endParaRPr>
                    </a:p>
                  </a:txBody>
                  <a:tcPr marL="8768" marR="8768" marT="8768" marB="0" anchor="b"/>
                </a:tc>
                <a:tc>
                  <a:txBody>
                    <a:bodyPr/>
                    <a:lstStyle/>
                    <a:p>
                      <a:pPr algn="ctr" fontAlgn="b"/>
                      <a:endParaRPr lang="en-US" sz="2200" b="0" i="0" u="none" strike="noStrike">
                        <a:solidFill>
                          <a:srgbClr val="000000"/>
                        </a:solidFill>
                        <a:effectLst/>
                        <a:latin typeface="Calibri"/>
                      </a:endParaRPr>
                    </a:p>
                  </a:txBody>
                  <a:tcPr marL="8768" marR="8768" marT="8768" marB="0" anchor="b"/>
                </a:tc>
                <a:tc>
                  <a:txBody>
                    <a:bodyPr/>
                    <a:lstStyle/>
                    <a:p>
                      <a:pPr algn="ctr" fontAlgn="b"/>
                      <a:r>
                        <a:rPr lang="en-US" sz="2200" u="none" strike="noStrike">
                          <a:effectLst/>
                        </a:rPr>
                        <a:t>11.4%</a:t>
                      </a:r>
                      <a:endParaRPr lang="en-US" sz="2200" b="0" i="0" u="none" strike="noStrike">
                        <a:solidFill>
                          <a:srgbClr val="000000"/>
                        </a:solidFill>
                        <a:effectLst/>
                        <a:latin typeface="Calibri"/>
                      </a:endParaRPr>
                    </a:p>
                  </a:txBody>
                  <a:tcPr marL="8768" marR="8768" marT="8768" marB="0" anchor="b"/>
                </a:tc>
                <a:tc>
                  <a:txBody>
                    <a:bodyPr/>
                    <a:lstStyle/>
                    <a:p>
                      <a:pPr algn="ctr" fontAlgn="b"/>
                      <a:endParaRPr lang="en-US" sz="2200" b="0" i="0" u="none" strike="noStrike">
                        <a:solidFill>
                          <a:srgbClr val="000000"/>
                        </a:solidFill>
                        <a:effectLst/>
                        <a:latin typeface="Calibri"/>
                      </a:endParaRPr>
                    </a:p>
                  </a:txBody>
                  <a:tcPr marL="8768" marR="8768" marT="8768" marB="0" anchor="b"/>
                </a:tc>
                <a:tc>
                  <a:txBody>
                    <a:bodyPr/>
                    <a:lstStyle/>
                    <a:p>
                      <a:pPr algn="ctr" fontAlgn="b"/>
                      <a:endParaRPr lang="en-US" sz="2200" b="0" i="0" u="none" strike="noStrike">
                        <a:solidFill>
                          <a:srgbClr val="000000"/>
                        </a:solidFill>
                        <a:effectLst/>
                        <a:latin typeface="Calibri"/>
                      </a:endParaRPr>
                    </a:p>
                  </a:txBody>
                  <a:tcPr marL="8768" marR="8768" marT="8768" marB="0" anchor="b">
                    <a:lnR w="12700" cap="flat" cmpd="sng" algn="ctr">
                      <a:solidFill>
                        <a:schemeClr val="tx1"/>
                      </a:solidFill>
                      <a:prstDash val="solid"/>
                      <a:round/>
                      <a:headEnd type="none" w="med" len="med"/>
                      <a:tailEnd type="none" w="med" len="med"/>
                    </a:lnR>
                  </a:tcPr>
                </a:tc>
                <a:extLst>
                  <a:ext uri="{0D108BD9-81ED-4DB2-BD59-A6C34878D82A}">
                    <a16:rowId xmlns:a16="http://schemas.microsoft.com/office/drawing/2014/main" xmlns="" val="10016"/>
                  </a:ext>
                </a:extLst>
              </a:tr>
              <a:tr h="410792">
                <a:tc>
                  <a:txBody>
                    <a:bodyPr/>
                    <a:lstStyle/>
                    <a:p>
                      <a:pPr algn="l" fontAlgn="b"/>
                      <a:endParaRPr lang="en-US" sz="2200" b="0" i="0" u="none" strike="noStrike">
                        <a:solidFill>
                          <a:srgbClr val="000000"/>
                        </a:solidFill>
                        <a:effectLst/>
                        <a:latin typeface="Calibri"/>
                      </a:endParaRPr>
                    </a:p>
                  </a:txBody>
                  <a:tcPr marL="8768" marR="8768" marT="8768" marB="0" anchor="b">
                    <a:lnL w="12700" cap="flat" cmpd="sng" algn="ctr">
                      <a:solidFill>
                        <a:schemeClr val="tx1"/>
                      </a:solidFill>
                      <a:prstDash val="solid"/>
                      <a:round/>
                      <a:headEnd type="none" w="med" len="med"/>
                      <a:tailEnd type="none" w="med" len="med"/>
                    </a:lnL>
                  </a:tcPr>
                </a:tc>
                <a:tc gridSpan="2">
                  <a:txBody>
                    <a:bodyPr/>
                    <a:lstStyle/>
                    <a:p>
                      <a:pPr algn="l" fontAlgn="b"/>
                      <a:r>
                        <a:rPr lang="en-US" sz="2200" u="none" strike="noStrike">
                          <a:effectLst/>
                        </a:rPr>
                        <a:t>1-2x a month</a:t>
                      </a:r>
                      <a:endParaRPr lang="en-US" sz="2200" b="0" i="0" u="none" strike="noStrike">
                        <a:solidFill>
                          <a:srgbClr val="000000"/>
                        </a:solidFill>
                        <a:effectLst/>
                        <a:latin typeface="Calibri"/>
                      </a:endParaRPr>
                    </a:p>
                  </a:txBody>
                  <a:tcPr marL="8768" marR="8768" marT="8768" marB="0" anchor="b"/>
                </a:tc>
                <a:tc hMerge="1">
                  <a:txBody>
                    <a:bodyPr/>
                    <a:lstStyle/>
                    <a:p>
                      <a:endParaRPr lang="en-US"/>
                    </a:p>
                  </a:txBody>
                  <a:tcPr/>
                </a:tc>
                <a:tc>
                  <a:txBody>
                    <a:bodyPr/>
                    <a:lstStyle/>
                    <a:p>
                      <a:pPr algn="l" fontAlgn="b"/>
                      <a:endParaRPr lang="en-US" sz="2200" b="0" i="0" u="none" strike="noStrike">
                        <a:solidFill>
                          <a:srgbClr val="000000"/>
                        </a:solidFill>
                        <a:effectLst/>
                        <a:latin typeface="Calibri"/>
                      </a:endParaRPr>
                    </a:p>
                  </a:txBody>
                  <a:tcPr marL="8768" marR="8768" marT="8768" marB="0" anchor="b"/>
                </a:tc>
                <a:tc>
                  <a:txBody>
                    <a:bodyPr/>
                    <a:lstStyle/>
                    <a:p>
                      <a:pPr algn="ctr" fontAlgn="b"/>
                      <a:r>
                        <a:rPr lang="en-US" sz="2200" u="none" strike="noStrike" dirty="0">
                          <a:effectLst/>
                        </a:rPr>
                        <a:t>22.3%</a:t>
                      </a:r>
                      <a:endParaRPr lang="en-US" sz="2200" b="0" i="0" u="none" strike="noStrike" dirty="0">
                        <a:solidFill>
                          <a:srgbClr val="000000"/>
                        </a:solidFill>
                        <a:effectLst/>
                        <a:latin typeface="Calibri"/>
                      </a:endParaRPr>
                    </a:p>
                  </a:txBody>
                  <a:tcPr marL="8768" marR="8768" marT="8768" marB="0" anchor="b">
                    <a:solidFill>
                      <a:schemeClr val="accent2">
                        <a:lumMod val="40000"/>
                        <a:lumOff val="60000"/>
                      </a:schemeClr>
                    </a:solidFill>
                  </a:tcPr>
                </a:tc>
                <a:tc>
                  <a:txBody>
                    <a:bodyPr/>
                    <a:lstStyle/>
                    <a:p>
                      <a:pPr algn="ctr" fontAlgn="b"/>
                      <a:endParaRPr lang="en-US" sz="2200" b="0" i="0" u="none" strike="noStrike">
                        <a:solidFill>
                          <a:srgbClr val="000000"/>
                        </a:solidFill>
                        <a:effectLst/>
                        <a:latin typeface="Calibri"/>
                      </a:endParaRPr>
                    </a:p>
                  </a:txBody>
                  <a:tcPr marL="8768" marR="8768" marT="8768" marB="0" anchor="b"/>
                </a:tc>
                <a:tc>
                  <a:txBody>
                    <a:bodyPr/>
                    <a:lstStyle/>
                    <a:p>
                      <a:pPr algn="ctr" fontAlgn="b"/>
                      <a:r>
                        <a:rPr lang="en-US" sz="2200" u="none" strike="noStrike">
                          <a:effectLst/>
                        </a:rPr>
                        <a:t>22.7%</a:t>
                      </a:r>
                      <a:endParaRPr lang="en-US" sz="2200" b="0" i="0" u="none" strike="noStrike">
                        <a:solidFill>
                          <a:srgbClr val="000000"/>
                        </a:solidFill>
                        <a:effectLst/>
                        <a:latin typeface="Calibri"/>
                      </a:endParaRPr>
                    </a:p>
                  </a:txBody>
                  <a:tcPr marL="8768" marR="8768" marT="8768" marB="0" anchor="b"/>
                </a:tc>
                <a:tc>
                  <a:txBody>
                    <a:bodyPr/>
                    <a:lstStyle/>
                    <a:p>
                      <a:pPr algn="ctr" fontAlgn="b"/>
                      <a:endParaRPr lang="en-US" sz="2200" b="0" i="0" u="none" strike="noStrike">
                        <a:solidFill>
                          <a:srgbClr val="000000"/>
                        </a:solidFill>
                        <a:effectLst/>
                        <a:latin typeface="Calibri"/>
                      </a:endParaRPr>
                    </a:p>
                  </a:txBody>
                  <a:tcPr marL="8768" marR="8768" marT="8768" marB="0" anchor="b"/>
                </a:tc>
                <a:tc>
                  <a:txBody>
                    <a:bodyPr/>
                    <a:lstStyle/>
                    <a:p>
                      <a:pPr algn="ctr" fontAlgn="b"/>
                      <a:r>
                        <a:rPr lang="en-US" sz="2200" u="none" strike="noStrike">
                          <a:effectLst/>
                        </a:rPr>
                        <a:t>21.8%</a:t>
                      </a:r>
                      <a:endParaRPr lang="en-US" sz="2200" b="0" i="0" u="none" strike="noStrike">
                        <a:solidFill>
                          <a:srgbClr val="000000"/>
                        </a:solidFill>
                        <a:effectLst/>
                        <a:latin typeface="Calibri"/>
                      </a:endParaRPr>
                    </a:p>
                  </a:txBody>
                  <a:tcPr marL="8768" marR="8768" marT="8768" marB="0" anchor="b"/>
                </a:tc>
                <a:tc>
                  <a:txBody>
                    <a:bodyPr/>
                    <a:lstStyle/>
                    <a:p>
                      <a:pPr algn="ctr" fontAlgn="b"/>
                      <a:endParaRPr lang="en-US" sz="2200" b="0" i="0" u="none" strike="noStrike">
                        <a:solidFill>
                          <a:srgbClr val="000000"/>
                        </a:solidFill>
                        <a:effectLst/>
                        <a:latin typeface="Calibri"/>
                      </a:endParaRPr>
                    </a:p>
                  </a:txBody>
                  <a:tcPr marL="8768" marR="8768" marT="8768" marB="0" anchor="b"/>
                </a:tc>
                <a:tc>
                  <a:txBody>
                    <a:bodyPr/>
                    <a:lstStyle/>
                    <a:p>
                      <a:pPr algn="ctr" fontAlgn="b"/>
                      <a:endParaRPr lang="en-US" sz="2200" b="0" i="0" u="none" strike="noStrike" dirty="0">
                        <a:solidFill>
                          <a:srgbClr val="000000"/>
                        </a:solidFill>
                        <a:effectLst/>
                        <a:latin typeface="Calibri"/>
                      </a:endParaRPr>
                    </a:p>
                  </a:txBody>
                  <a:tcPr marL="8768" marR="8768" marT="8768" marB="0" anchor="b"/>
                </a:tc>
                <a:tc>
                  <a:txBody>
                    <a:bodyPr/>
                    <a:lstStyle/>
                    <a:p>
                      <a:pPr algn="ctr" fontAlgn="b"/>
                      <a:r>
                        <a:rPr lang="en-US" sz="2200" u="none" strike="noStrike">
                          <a:effectLst/>
                        </a:rPr>
                        <a:t>25.0%</a:t>
                      </a:r>
                      <a:endParaRPr lang="en-US" sz="2200" b="0" i="0" u="none" strike="noStrike">
                        <a:solidFill>
                          <a:srgbClr val="000000"/>
                        </a:solidFill>
                        <a:effectLst/>
                        <a:latin typeface="Calibri"/>
                      </a:endParaRPr>
                    </a:p>
                  </a:txBody>
                  <a:tcPr marL="8768" marR="8768" marT="8768" marB="0" anchor="b"/>
                </a:tc>
                <a:tc>
                  <a:txBody>
                    <a:bodyPr/>
                    <a:lstStyle/>
                    <a:p>
                      <a:pPr algn="ctr" fontAlgn="b"/>
                      <a:endParaRPr lang="en-US" sz="2200" b="0" i="0" u="none" strike="noStrike">
                        <a:solidFill>
                          <a:srgbClr val="000000"/>
                        </a:solidFill>
                        <a:effectLst/>
                        <a:latin typeface="Calibri"/>
                      </a:endParaRPr>
                    </a:p>
                  </a:txBody>
                  <a:tcPr marL="8768" marR="8768" marT="8768" marB="0" anchor="b"/>
                </a:tc>
                <a:tc>
                  <a:txBody>
                    <a:bodyPr/>
                    <a:lstStyle/>
                    <a:p>
                      <a:pPr algn="ctr" fontAlgn="b"/>
                      <a:r>
                        <a:rPr lang="en-US" sz="2200" u="none" strike="noStrike">
                          <a:effectLst/>
                        </a:rPr>
                        <a:t>21.6%</a:t>
                      </a:r>
                      <a:endParaRPr lang="en-US" sz="2200" b="0" i="0" u="none" strike="noStrike">
                        <a:solidFill>
                          <a:srgbClr val="000000"/>
                        </a:solidFill>
                        <a:effectLst/>
                        <a:latin typeface="Calibri"/>
                      </a:endParaRPr>
                    </a:p>
                  </a:txBody>
                  <a:tcPr marL="8768" marR="8768" marT="8768" marB="0" anchor="b"/>
                </a:tc>
                <a:tc>
                  <a:txBody>
                    <a:bodyPr/>
                    <a:lstStyle/>
                    <a:p>
                      <a:pPr algn="ctr" fontAlgn="b"/>
                      <a:endParaRPr lang="en-US" sz="2200" b="0" i="0" u="none" strike="noStrike">
                        <a:solidFill>
                          <a:srgbClr val="000000"/>
                        </a:solidFill>
                        <a:effectLst/>
                        <a:latin typeface="Calibri"/>
                      </a:endParaRPr>
                    </a:p>
                  </a:txBody>
                  <a:tcPr marL="8768" marR="8768" marT="8768" marB="0" anchor="b"/>
                </a:tc>
                <a:tc>
                  <a:txBody>
                    <a:bodyPr/>
                    <a:lstStyle/>
                    <a:p>
                      <a:pPr algn="ctr" fontAlgn="b"/>
                      <a:endParaRPr lang="en-US" sz="2200" b="0" i="0" u="none" strike="noStrike">
                        <a:solidFill>
                          <a:srgbClr val="000000"/>
                        </a:solidFill>
                        <a:effectLst/>
                        <a:latin typeface="Calibri"/>
                      </a:endParaRPr>
                    </a:p>
                  </a:txBody>
                  <a:tcPr marL="8768" marR="8768" marT="8768" marB="0" anchor="b">
                    <a:lnR w="12700" cap="flat" cmpd="sng" algn="ctr">
                      <a:solidFill>
                        <a:schemeClr val="tx1"/>
                      </a:solidFill>
                      <a:prstDash val="solid"/>
                      <a:round/>
                      <a:headEnd type="none" w="med" len="med"/>
                      <a:tailEnd type="none" w="med" len="med"/>
                    </a:lnR>
                  </a:tcPr>
                </a:tc>
                <a:extLst>
                  <a:ext uri="{0D108BD9-81ED-4DB2-BD59-A6C34878D82A}">
                    <a16:rowId xmlns:a16="http://schemas.microsoft.com/office/drawing/2014/main" xmlns="" val="10017"/>
                  </a:ext>
                </a:extLst>
              </a:tr>
              <a:tr h="410792">
                <a:tc>
                  <a:txBody>
                    <a:bodyPr/>
                    <a:lstStyle/>
                    <a:p>
                      <a:pPr algn="l" fontAlgn="b"/>
                      <a:endParaRPr lang="en-US" sz="2200" b="0" i="0" u="none" strike="noStrike">
                        <a:solidFill>
                          <a:srgbClr val="000000"/>
                        </a:solidFill>
                        <a:effectLst/>
                        <a:latin typeface="Calibri"/>
                      </a:endParaRPr>
                    </a:p>
                  </a:txBody>
                  <a:tcPr marL="8768" marR="8768" marT="8768" marB="0" anchor="b">
                    <a:lnL w="12700" cap="flat" cmpd="sng" algn="ctr">
                      <a:solidFill>
                        <a:schemeClr val="tx1"/>
                      </a:solidFill>
                      <a:prstDash val="solid"/>
                      <a:round/>
                      <a:headEnd type="none" w="med" len="med"/>
                      <a:tailEnd type="none" w="med" len="med"/>
                    </a:lnL>
                  </a:tcPr>
                </a:tc>
                <a:tc gridSpan="2">
                  <a:txBody>
                    <a:bodyPr/>
                    <a:lstStyle/>
                    <a:p>
                      <a:pPr algn="l" fontAlgn="b"/>
                      <a:r>
                        <a:rPr lang="en-US" sz="2200" b="0" i="0" u="none" strike="noStrike" dirty="0">
                          <a:solidFill>
                            <a:schemeClr val="dk1"/>
                          </a:solidFill>
                          <a:effectLst/>
                          <a:latin typeface="+mn-lt"/>
                        </a:rPr>
                        <a:t>Every</a:t>
                      </a:r>
                      <a:r>
                        <a:rPr lang="en-US" sz="2200" b="0" i="0" u="none" strike="noStrike" baseline="0" dirty="0">
                          <a:solidFill>
                            <a:schemeClr val="dk1"/>
                          </a:solidFill>
                          <a:effectLst/>
                          <a:latin typeface="+mn-lt"/>
                        </a:rPr>
                        <a:t> 2 weeks</a:t>
                      </a:r>
                      <a:endParaRPr lang="en-US" sz="2200" b="0" i="0" u="none" strike="noStrike" dirty="0">
                        <a:solidFill>
                          <a:srgbClr val="000000"/>
                        </a:solidFill>
                        <a:effectLst/>
                        <a:latin typeface="Calibri"/>
                      </a:endParaRPr>
                    </a:p>
                  </a:txBody>
                  <a:tcPr marL="8768" marR="8768" marT="8768" marB="0" anchor="b"/>
                </a:tc>
                <a:tc hMerge="1">
                  <a:txBody>
                    <a:bodyPr/>
                    <a:lstStyle/>
                    <a:p>
                      <a:endParaRPr lang="en-US"/>
                    </a:p>
                  </a:txBody>
                  <a:tcPr/>
                </a:tc>
                <a:tc>
                  <a:txBody>
                    <a:bodyPr/>
                    <a:lstStyle/>
                    <a:p>
                      <a:pPr algn="l" fontAlgn="b"/>
                      <a:endParaRPr lang="en-US" sz="2200" b="0" i="0" u="none" strike="noStrike">
                        <a:solidFill>
                          <a:srgbClr val="000000"/>
                        </a:solidFill>
                        <a:effectLst/>
                        <a:latin typeface="Calibri"/>
                      </a:endParaRPr>
                    </a:p>
                  </a:txBody>
                  <a:tcPr marL="8768" marR="8768" marT="8768" marB="0" anchor="b"/>
                </a:tc>
                <a:tc>
                  <a:txBody>
                    <a:bodyPr/>
                    <a:lstStyle/>
                    <a:p>
                      <a:pPr algn="ctr" fontAlgn="b"/>
                      <a:r>
                        <a:rPr lang="en-US" sz="2200" u="none" strike="noStrike" dirty="0">
                          <a:effectLst/>
                        </a:rPr>
                        <a:t>30.0%</a:t>
                      </a:r>
                      <a:endParaRPr lang="en-US" sz="2200" b="0" i="0" u="none" strike="noStrike" dirty="0">
                        <a:solidFill>
                          <a:srgbClr val="000000"/>
                        </a:solidFill>
                        <a:effectLst/>
                        <a:latin typeface="Calibri"/>
                      </a:endParaRPr>
                    </a:p>
                  </a:txBody>
                  <a:tcPr marL="8768" marR="8768" marT="8768" marB="0" anchor="b">
                    <a:solidFill>
                      <a:schemeClr val="accent2">
                        <a:lumMod val="40000"/>
                        <a:lumOff val="60000"/>
                      </a:schemeClr>
                    </a:solidFill>
                  </a:tcPr>
                </a:tc>
                <a:tc>
                  <a:txBody>
                    <a:bodyPr/>
                    <a:lstStyle/>
                    <a:p>
                      <a:pPr algn="ctr" fontAlgn="b"/>
                      <a:endParaRPr lang="en-US" sz="2200" b="0" i="0" u="none" strike="noStrike">
                        <a:solidFill>
                          <a:srgbClr val="000000"/>
                        </a:solidFill>
                        <a:effectLst/>
                        <a:latin typeface="Calibri"/>
                      </a:endParaRPr>
                    </a:p>
                  </a:txBody>
                  <a:tcPr marL="8768" marR="8768" marT="8768" marB="0" anchor="b"/>
                </a:tc>
                <a:tc>
                  <a:txBody>
                    <a:bodyPr/>
                    <a:lstStyle/>
                    <a:p>
                      <a:pPr algn="ctr" fontAlgn="b"/>
                      <a:r>
                        <a:rPr lang="en-US" sz="2200" u="none" strike="noStrike" dirty="0">
                          <a:effectLst/>
                        </a:rPr>
                        <a:t>33.2%</a:t>
                      </a:r>
                      <a:endParaRPr lang="en-US" sz="2200" b="0" i="0" u="none" strike="noStrike" dirty="0">
                        <a:solidFill>
                          <a:srgbClr val="000000"/>
                        </a:solidFill>
                        <a:effectLst/>
                        <a:latin typeface="Calibri"/>
                      </a:endParaRPr>
                    </a:p>
                  </a:txBody>
                  <a:tcPr marL="8768" marR="8768" marT="8768" marB="0" anchor="b"/>
                </a:tc>
                <a:tc>
                  <a:txBody>
                    <a:bodyPr/>
                    <a:lstStyle/>
                    <a:p>
                      <a:pPr algn="ctr" fontAlgn="b"/>
                      <a:endParaRPr lang="en-US" sz="2200" b="0" i="0" u="none" strike="noStrike">
                        <a:solidFill>
                          <a:srgbClr val="000000"/>
                        </a:solidFill>
                        <a:effectLst/>
                        <a:latin typeface="Calibri"/>
                      </a:endParaRPr>
                    </a:p>
                  </a:txBody>
                  <a:tcPr marL="8768" marR="8768" marT="8768" marB="0" anchor="b"/>
                </a:tc>
                <a:tc>
                  <a:txBody>
                    <a:bodyPr/>
                    <a:lstStyle/>
                    <a:p>
                      <a:pPr algn="ctr" fontAlgn="b"/>
                      <a:r>
                        <a:rPr lang="en-US" sz="2200" u="none" strike="noStrike" dirty="0">
                          <a:effectLst/>
                        </a:rPr>
                        <a:t>25.0%</a:t>
                      </a:r>
                      <a:endParaRPr lang="en-US" sz="2200" b="0" i="0" u="none" strike="noStrike" dirty="0">
                        <a:solidFill>
                          <a:srgbClr val="000000"/>
                        </a:solidFill>
                        <a:effectLst/>
                        <a:latin typeface="Calibri"/>
                      </a:endParaRPr>
                    </a:p>
                  </a:txBody>
                  <a:tcPr marL="8768" marR="8768" marT="8768" marB="0" anchor="b"/>
                </a:tc>
                <a:tc>
                  <a:txBody>
                    <a:bodyPr/>
                    <a:lstStyle/>
                    <a:p>
                      <a:pPr algn="ctr" fontAlgn="b"/>
                      <a:endParaRPr lang="en-US" sz="2200" b="0" i="0" u="none" strike="noStrike">
                        <a:solidFill>
                          <a:srgbClr val="000000"/>
                        </a:solidFill>
                        <a:effectLst/>
                        <a:latin typeface="Calibri"/>
                      </a:endParaRPr>
                    </a:p>
                  </a:txBody>
                  <a:tcPr marL="8768" marR="8768" marT="8768" marB="0" anchor="b"/>
                </a:tc>
                <a:tc>
                  <a:txBody>
                    <a:bodyPr/>
                    <a:lstStyle/>
                    <a:p>
                      <a:pPr algn="ctr" fontAlgn="b"/>
                      <a:endParaRPr lang="en-US" sz="2200" b="0" i="0" u="none" strike="noStrike">
                        <a:solidFill>
                          <a:srgbClr val="000000"/>
                        </a:solidFill>
                        <a:effectLst/>
                        <a:latin typeface="Calibri"/>
                      </a:endParaRPr>
                    </a:p>
                  </a:txBody>
                  <a:tcPr marL="8768" marR="8768" marT="8768" marB="0" anchor="b"/>
                </a:tc>
                <a:tc>
                  <a:txBody>
                    <a:bodyPr/>
                    <a:lstStyle/>
                    <a:p>
                      <a:pPr algn="ctr" fontAlgn="b"/>
                      <a:r>
                        <a:rPr lang="en-US" sz="2200" u="none" strike="noStrike">
                          <a:effectLst/>
                        </a:rPr>
                        <a:t>30.7%</a:t>
                      </a:r>
                      <a:endParaRPr lang="en-US" sz="2200" b="0" i="0" u="none" strike="noStrike">
                        <a:solidFill>
                          <a:srgbClr val="000000"/>
                        </a:solidFill>
                        <a:effectLst/>
                        <a:latin typeface="Calibri"/>
                      </a:endParaRPr>
                    </a:p>
                  </a:txBody>
                  <a:tcPr marL="8768" marR="8768" marT="8768" marB="0" anchor="b"/>
                </a:tc>
                <a:tc>
                  <a:txBody>
                    <a:bodyPr/>
                    <a:lstStyle/>
                    <a:p>
                      <a:pPr algn="ctr" fontAlgn="b"/>
                      <a:endParaRPr lang="en-US" sz="2200" b="0" i="0" u="none" strike="noStrike">
                        <a:solidFill>
                          <a:srgbClr val="000000"/>
                        </a:solidFill>
                        <a:effectLst/>
                        <a:latin typeface="Calibri"/>
                      </a:endParaRPr>
                    </a:p>
                  </a:txBody>
                  <a:tcPr marL="8768" marR="8768" marT="8768" marB="0" anchor="b"/>
                </a:tc>
                <a:tc>
                  <a:txBody>
                    <a:bodyPr/>
                    <a:lstStyle/>
                    <a:p>
                      <a:pPr algn="ctr" fontAlgn="b"/>
                      <a:r>
                        <a:rPr lang="en-US" sz="2200" u="none" strike="noStrike">
                          <a:effectLst/>
                        </a:rPr>
                        <a:t>29.8%</a:t>
                      </a:r>
                      <a:endParaRPr lang="en-US" sz="2200" b="0" i="0" u="none" strike="noStrike">
                        <a:solidFill>
                          <a:srgbClr val="000000"/>
                        </a:solidFill>
                        <a:effectLst/>
                        <a:latin typeface="Calibri"/>
                      </a:endParaRPr>
                    </a:p>
                  </a:txBody>
                  <a:tcPr marL="8768" marR="8768" marT="8768" marB="0" anchor="b"/>
                </a:tc>
                <a:tc>
                  <a:txBody>
                    <a:bodyPr/>
                    <a:lstStyle/>
                    <a:p>
                      <a:pPr algn="ctr" fontAlgn="b"/>
                      <a:endParaRPr lang="en-US" sz="2200" b="0" i="0" u="none" strike="noStrike">
                        <a:solidFill>
                          <a:srgbClr val="000000"/>
                        </a:solidFill>
                        <a:effectLst/>
                        <a:latin typeface="Calibri"/>
                      </a:endParaRPr>
                    </a:p>
                  </a:txBody>
                  <a:tcPr marL="8768" marR="8768" marT="8768" marB="0" anchor="b"/>
                </a:tc>
                <a:tc>
                  <a:txBody>
                    <a:bodyPr/>
                    <a:lstStyle/>
                    <a:p>
                      <a:pPr algn="ctr" fontAlgn="b"/>
                      <a:endParaRPr lang="en-US" sz="2200" b="0" i="0" u="none" strike="noStrike">
                        <a:solidFill>
                          <a:srgbClr val="000000"/>
                        </a:solidFill>
                        <a:effectLst/>
                        <a:latin typeface="Calibri"/>
                      </a:endParaRPr>
                    </a:p>
                  </a:txBody>
                  <a:tcPr marL="8768" marR="8768" marT="8768" marB="0" anchor="b">
                    <a:lnR w="12700" cap="flat" cmpd="sng" algn="ctr">
                      <a:solidFill>
                        <a:schemeClr val="tx1"/>
                      </a:solidFill>
                      <a:prstDash val="solid"/>
                      <a:round/>
                      <a:headEnd type="none" w="med" len="med"/>
                      <a:tailEnd type="none" w="med" len="med"/>
                    </a:lnR>
                  </a:tcPr>
                </a:tc>
                <a:extLst>
                  <a:ext uri="{0D108BD9-81ED-4DB2-BD59-A6C34878D82A}">
                    <a16:rowId xmlns:a16="http://schemas.microsoft.com/office/drawing/2014/main" xmlns="" val="10018"/>
                  </a:ext>
                </a:extLst>
              </a:tr>
              <a:tr h="410792">
                <a:tc>
                  <a:txBody>
                    <a:bodyPr/>
                    <a:lstStyle/>
                    <a:p>
                      <a:pPr algn="l" fontAlgn="b"/>
                      <a:endParaRPr lang="en-US" sz="2200" b="0" i="0" u="none" strike="noStrike" dirty="0">
                        <a:solidFill>
                          <a:srgbClr val="000000"/>
                        </a:solidFill>
                        <a:effectLst/>
                        <a:latin typeface="Calibri"/>
                      </a:endParaRPr>
                    </a:p>
                  </a:txBody>
                  <a:tcPr marL="8768" marR="8768" marT="8768" marB="0" anchor="b">
                    <a:lnL w="12700" cap="flat" cmpd="sng" algn="ctr">
                      <a:solidFill>
                        <a:schemeClr val="tx1"/>
                      </a:solidFill>
                      <a:prstDash val="solid"/>
                      <a:round/>
                      <a:headEnd type="none" w="med" len="med"/>
                      <a:tailEnd type="none" w="med" len="med"/>
                    </a:lnL>
                  </a:tcPr>
                </a:tc>
                <a:tc gridSpan="2">
                  <a:txBody>
                    <a:bodyPr/>
                    <a:lstStyle/>
                    <a:p>
                      <a:pPr algn="l" fontAlgn="b"/>
                      <a:r>
                        <a:rPr lang="en-US" sz="2200" u="none" strike="noStrike" dirty="0">
                          <a:effectLst/>
                        </a:rPr>
                        <a:t>1-2x week</a:t>
                      </a:r>
                      <a:endParaRPr lang="en-US" sz="2200" b="0" i="0" u="none" strike="noStrike" dirty="0">
                        <a:solidFill>
                          <a:srgbClr val="000000"/>
                        </a:solidFill>
                        <a:effectLst/>
                        <a:latin typeface="Calibri"/>
                      </a:endParaRPr>
                    </a:p>
                  </a:txBody>
                  <a:tcPr marL="8768" marR="8768" marT="8768" marB="0" anchor="b"/>
                </a:tc>
                <a:tc hMerge="1">
                  <a:txBody>
                    <a:bodyPr/>
                    <a:lstStyle/>
                    <a:p>
                      <a:endParaRPr lang="en-US"/>
                    </a:p>
                  </a:txBody>
                  <a:tcPr/>
                </a:tc>
                <a:tc>
                  <a:txBody>
                    <a:bodyPr/>
                    <a:lstStyle/>
                    <a:p>
                      <a:pPr algn="l" fontAlgn="b"/>
                      <a:endParaRPr lang="en-US" sz="2200" b="0" i="0" u="none" strike="noStrike">
                        <a:solidFill>
                          <a:srgbClr val="000000"/>
                        </a:solidFill>
                        <a:effectLst/>
                        <a:latin typeface="Calibri"/>
                      </a:endParaRPr>
                    </a:p>
                  </a:txBody>
                  <a:tcPr marL="8768" marR="8768" marT="8768" marB="0" anchor="b"/>
                </a:tc>
                <a:tc>
                  <a:txBody>
                    <a:bodyPr/>
                    <a:lstStyle/>
                    <a:p>
                      <a:pPr algn="ctr" fontAlgn="b"/>
                      <a:r>
                        <a:rPr lang="en-US" sz="2200" u="none" strike="noStrike" dirty="0">
                          <a:effectLst/>
                        </a:rPr>
                        <a:t>16.3%</a:t>
                      </a:r>
                      <a:endParaRPr lang="en-US" sz="2200" b="0" i="0" u="none" strike="noStrike" dirty="0">
                        <a:solidFill>
                          <a:srgbClr val="000000"/>
                        </a:solidFill>
                        <a:effectLst/>
                        <a:latin typeface="Calibri"/>
                      </a:endParaRPr>
                    </a:p>
                  </a:txBody>
                  <a:tcPr marL="8768" marR="8768" marT="8768" marB="0" anchor="b">
                    <a:solidFill>
                      <a:schemeClr val="accent2">
                        <a:lumMod val="40000"/>
                        <a:lumOff val="60000"/>
                      </a:schemeClr>
                    </a:solidFill>
                  </a:tcPr>
                </a:tc>
                <a:tc>
                  <a:txBody>
                    <a:bodyPr/>
                    <a:lstStyle/>
                    <a:p>
                      <a:pPr algn="ctr" fontAlgn="b"/>
                      <a:endParaRPr lang="en-US" sz="2200" b="0" i="0" u="none" strike="noStrike">
                        <a:solidFill>
                          <a:srgbClr val="000000"/>
                        </a:solidFill>
                        <a:effectLst/>
                        <a:latin typeface="Calibri"/>
                      </a:endParaRPr>
                    </a:p>
                  </a:txBody>
                  <a:tcPr marL="8768" marR="8768" marT="8768" marB="0" anchor="b"/>
                </a:tc>
                <a:tc>
                  <a:txBody>
                    <a:bodyPr/>
                    <a:lstStyle/>
                    <a:p>
                      <a:pPr algn="ctr" fontAlgn="b"/>
                      <a:r>
                        <a:rPr lang="en-US" sz="2200" u="none" strike="noStrike">
                          <a:effectLst/>
                        </a:rPr>
                        <a:t>16.5%</a:t>
                      </a:r>
                      <a:endParaRPr lang="en-US" sz="2200" b="0" i="0" u="none" strike="noStrike">
                        <a:solidFill>
                          <a:srgbClr val="000000"/>
                        </a:solidFill>
                        <a:effectLst/>
                        <a:latin typeface="Calibri"/>
                      </a:endParaRPr>
                    </a:p>
                  </a:txBody>
                  <a:tcPr marL="8768" marR="8768" marT="8768" marB="0" anchor="b"/>
                </a:tc>
                <a:tc>
                  <a:txBody>
                    <a:bodyPr/>
                    <a:lstStyle/>
                    <a:p>
                      <a:pPr algn="ctr" fontAlgn="b"/>
                      <a:endParaRPr lang="en-US" sz="2200" b="0" i="0" u="none" strike="noStrike">
                        <a:solidFill>
                          <a:srgbClr val="000000"/>
                        </a:solidFill>
                        <a:effectLst/>
                        <a:latin typeface="Calibri"/>
                      </a:endParaRPr>
                    </a:p>
                  </a:txBody>
                  <a:tcPr marL="8768" marR="8768" marT="8768" marB="0" anchor="b"/>
                </a:tc>
                <a:tc>
                  <a:txBody>
                    <a:bodyPr/>
                    <a:lstStyle/>
                    <a:p>
                      <a:pPr algn="ctr" fontAlgn="b"/>
                      <a:r>
                        <a:rPr lang="en-US" sz="2200" u="none" strike="noStrike">
                          <a:effectLst/>
                        </a:rPr>
                        <a:t>16.1%</a:t>
                      </a:r>
                      <a:endParaRPr lang="en-US" sz="2200" b="0" i="0" u="none" strike="noStrike">
                        <a:solidFill>
                          <a:srgbClr val="000000"/>
                        </a:solidFill>
                        <a:effectLst/>
                        <a:latin typeface="Calibri"/>
                      </a:endParaRPr>
                    </a:p>
                  </a:txBody>
                  <a:tcPr marL="8768" marR="8768" marT="8768" marB="0" anchor="b"/>
                </a:tc>
                <a:tc>
                  <a:txBody>
                    <a:bodyPr/>
                    <a:lstStyle/>
                    <a:p>
                      <a:pPr algn="ctr" fontAlgn="b"/>
                      <a:endParaRPr lang="en-US" sz="2200" b="0" i="0" u="none" strike="noStrike">
                        <a:solidFill>
                          <a:srgbClr val="000000"/>
                        </a:solidFill>
                        <a:effectLst/>
                        <a:latin typeface="Calibri"/>
                      </a:endParaRPr>
                    </a:p>
                  </a:txBody>
                  <a:tcPr marL="8768" marR="8768" marT="8768" marB="0" anchor="b"/>
                </a:tc>
                <a:tc>
                  <a:txBody>
                    <a:bodyPr/>
                    <a:lstStyle/>
                    <a:p>
                      <a:pPr algn="ctr" fontAlgn="b"/>
                      <a:endParaRPr lang="en-US" sz="2200" b="0" i="0" u="none" strike="noStrike" dirty="0">
                        <a:solidFill>
                          <a:srgbClr val="000000"/>
                        </a:solidFill>
                        <a:effectLst/>
                        <a:latin typeface="Calibri"/>
                      </a:endParaRPr>
                    </a:p>
                  </a:txBody>
                  <a:tcPr marL="8768" marR="8768" marT="8768" marB="0" anchor="b"/>
                </a:tc>
                <a:tc>
                  <a:txBody>
                    <a:bodyPr/>
                    <a:lstStyle/>
                    <a:p>
                      <a:pPr algn="ctr" fontAlgn="b"/>
                      <a:r>
                        <a:rPr lang="en-US" sz="2200" u="none" strike="noStrike">
                          <a:effectLst/>
                        </a:rPr>
                        <a:t>16.3%</a:t>
                      </a:r>
                      <a:endParaRPr lang="en-US" sz="2200" b="0" i="0" u="none" strike="noStrike">
                        <a:solidFill>
                          <a:srgbClr val="000000"/>
                        </a:solidFill>
                        <a:effectLst/>
                        <a:latin typeface="Calibri"/>
                      </a:endParaRPr>
                    </a:p>
                  </a:txBody>
                  <a:tcPr marL="8768" marR="8768" marT="8768" marB="0" anchor="b"/>
                </a:tc>
                <a:tc>
                  <a:txBody>
                    <a:bodyPr/>
                    <a:lstStyle/>
                    <a:p>
                      <a:pPr algn="ctr" fontAlgn="b"/>
                      <a:endParaRPr lang="en-US" sz="2200" b="0" i="0" u="none" strike="noStrike">
                        <a:solidFill>
                          <a:srgbClr val="000000"/>
                        </a:solidFill>
                        <a:effectLst/>
                        <a:latin typeface="Calibri"/>
                      </a:endParaRPr>
                    </a:p>
                  </a:txBody>
                  <a:tcPr marL="8768" marR="8768" marT="8768" marB="0" anchor="b"/>
                </a:tc>
                <a:tc>
                  <a:txBody>
                    <a:bodyPr/>
                    <a:lstStyle/>
                    <a:p>
                      <a:pPr algn="ctr" fontAlgn="b"/>
                      <a:r>
                        <a:rPr lang="en-US" sz="2200" u="none" strike="noStrike">
                          <a:effectLst/>
                        </a:rPr>
                        <a:t>16.3%</a:t>
                      </a:r>
                      <a:endParaRPr lang="en-US" sz="2200" b="0" i="0" u="none" strike="noStrike">
                        <a:solidFill>
                          <a:srgbClr val="000000"/>
                        </a:solidFill>
                        <a:effectLst/>
                        <a:latin typeface="Calibri"/>
                      </a:endParaRPr>
                    </a:p>
                  </a:txBody>
                  <a:tcPr marL="8768" marR="8768" marT="8768" marB="0" anchor="b"/>
                </a:tc>
                <a:tc>
                  <a:txBody>
                    <a:bodyPr/>
                    <a:lstStyle/>
                    <a:p>
                      <a:pPr algn="ctr" fontAlgn="b"/>
                      <a:endParaRPr lang="en-US" sz="2200" b="0" i="0" u="none" strike="noStrike">
                        <a:solidFill>
                          <a:srgbClr val="000000"/>
                        </a:solidFill>
                        <a:effectLst/>
                        <a:latin typeface="Calibri"/>
                      </a:endParaRPr>
                    </a:p>
                  </a:txBody>
                  <a:tcPr marL="8768" marR="8768" marT="8768" marB="0" anchor="b"/>
                </a:tc>
                <a:tc>
                  <a:txBody>
                    <a:bodyPr/>
                    <a:lstStyle/>
                    <a:p>
                      <a:pPr algn="ctr" fontAlgn="b"/>
                      <a:endParaRPr lang="en-US" sz="2200" b="0" i="0" u="none" strike="noStrike" dirty="0">
                        <a:solidFill>
                          <a:srgbClr val="000000"/>
                        </a:solidFill>
                        <a:effectLst/>
                        <a:latin typeface="Calibri"/>
                      </a:endParaRPr>
                    </a:p>
                  </a:txBody>
                  <a:tcPr marL="8768" marR="8768" marT="8768" marB="0" anchor="b">
                    <a:lnR w="12700" cap="flat" cmpd="sng" algn="ctr">
                      <a:solidFill>
                        <a:schemeClr val="tx1"/>
                      </a:solidFill>
                      <a:prstDash val="solid"/>
                      <a:round/>
                      <a:headEnd type="none" w="med" len="med"/>
                      <a:tailEnd type="none" w="med" len="med"/>
                    </a:lnR>
                  </a:tcPr>
                </a:tc>
                <a:extLst>
                  <a:ext uri="{0D108BD9-81ED-4DB2-BD59-A6C34878D82A}">
                    <a16:rowId xmlns:a16="http://schemas.microsoft.com/office/drawing/2014/main" xmlns="" val="10019"/>
                  </a:ext>
                </a:extLst>
              </a:tr>
              <a:tr h="410792">
                <a:tc>
                  <a:txBody>
                    <a:bodyPr/>
                    <a:lstStyle/>
                    <a:p>
                      <a:pPr algn="l" fontAlgn="b"/>
                      <a:r>
                        <a:rPr lang="en-US" sz="2200" u="none" strike="noStrike">
                          <a:effectLst/>
                        </a:rPr>
                        <a:t> </a:t>
                      </a:r>
                      <a:endParaRPr lang="en-US" sz="2200" b="0" i="0" u="none" strike="noStrike">
                        <a:solidFill>
                          <a:srgbClr val="000000"/>
                        </a:solidFill>
                        <a:effectLst/>
                        <a:latin typeface="Calibri"/>
                      </a:endParaRPr>
                    </a:p>
                  </a:txBody>
                  <a:tcPr marL="8768" marR="8768" marT="8768" marB="0" anchor="b">
                    <a:lnL w="12700" cap="flat" cmpd="sng" algn="ctr">
                      <a:solidFill>
                        <a:schemeClr val="tx1"/>
                      </a:solidFill>
                      <a:prstDash val="solid"/>
                      <a:round/>
                      <a:headEnd type="none" w="med" len="med"/>
                      <a:tailEnd type="none" w="med" len="med"/>
                    </a:lnL>
                  </a:tcPr>
                </a:tc>
                <a:tc gridSpan="2">
                  <a:txBody>
                    <a:bodyPr/>
                    <a:lstStyle/>
                    <a:p>
                      <a:pPr algn="l" fontAlgn="b"/>
                      <a:r>
                        <a:rPr lang="en-US" sz="2200" u="none" strike="noStrike" dirty="0">
                          <a:effectLst/>
                        </a:rPr>
                        <a:t>More than 2x week</a:t>
                      </a:r>
                      <a:endParaRPr lang="en-US" sz="2200" b="0" i="0" u="none" strike="noStrike" dirty="0">
                        <a:solidFill>
                          <a:srgbClr val="000000"/>
                        </a:solidFill>
                        <a:effectLst/>
                        <a:latin typeface="Calibri"/>
                      </a:endParaRPr>
                    </a:p>
                  </a:txBody>
                  <a:tcPr marL="8768" marR="8768" marT="8768" marB="0" anchor="b"/>
                </a:tc>
                <a:tc hMerge="1">
                  <a:txBody>
                    <a:bodyPr/>
                    <a:lstStyle/>
                    <a:p>
                      <a:endParaRPr lang="en-US"/>
                    </a:p>
                  </a:txBody>
                  <a:tcPr/>
                </a:tc>
                <a:tc>
                  <a:txBody>
                    <a:bodyPr/>
                    <a:lstStyle/>
                    <a:p>
                      <a:pPr algn="l" fontAlgn="b"/>
                      <a:r>
                        <a:rPr lang="en-US" sz="2200" u="none" strike="noStrike">
                          <a:effectLst/>
                        </a:rPr>
                        <a:t> </a:t>
                      </a:r>
                      <a:endParaRPr lang="en-US" sz="2200" b="0" i="0" u="none" strike="noStrike">
                        <a:solidFill>
                          <a:srgbClr val="000000"/>
                        </a:solidFill>
                        <a:effectLst/>
                        <a:latin typeface="Calibri"/>
                      </a:endParaRPr>
                    </a:p>
                  </a:txBody>
                  <a:tcPr marL="8768" marR="8768" marT="8768" marB="0" anchor="b"/>
                </a:tc>
                <a:tc>
                  <a:txBody>
                    <a:bodyPr/>
                    <a:lstStyle/>
                    <a:p>
                      <a:pPr algn="ctr" fontAlgn="b"/>
                      <a:r>
                        <a:rPr lang="en-US" sz="2200" u="none" strike="noStrike" dirty="0">
                          <a:effectLst/>
                        </a:rPr>
                        <a:t>16.3%</a:t>
                      </a:r>
                      <a:endParaRPr lang="en-US" sz="2200" b="0" i="0" u="none" strike="noStrike" dirty="0">
                        <a:solidFill>
                          <a:srgbClr val="000000"/>
                        </a:solidFill>
                        <a:effectLst/>
                        <a:latin typeface="Calibri"/>
                      </a:endParaRPr>
                    </a:p>
                  </a:txBody>
                  <a:tcPr marL="8768" marR="8768" marT="8768" marB="0" anchor="b">
                    <a:solidFill>
                      <a:schemeClr val="accent2">
                        <a:lumMod val="40000"/>
                        <a:lumOff val="60000"/>
                      </a:schemeClr>
                    </a:solidFill>
                  </a:tcPr>
                </a:tc>
                <a:tc>
                  <a:txBody>
                    <a:bodyPr/>
                    <a:lstStyle/>
                    <a:p>
                      <a:pPr algn="ctr" fontAlgn="b"/>
                      <a:r>
                        <a:rPr lang="en-US" sz="2200" u="none" strike="noStrike">
                          <a:effectLst/>
                        </a:rPr>
                        <a:t> </a:t>
                      </a:r>
                      <a:endParaRPr lang="en-US" sz="2200" b="0" i="0" u="none" strike="noStrike">
                        <a:solidFill>
                          <a:srgbClr val="000000"/>
                        </a:solidFill>
                        <a:effectLst/>
                        <a:latin typeface="Calibri"/>
                      </a:endParaRPr>
                    </a:p>
                  </a:txBody>
                  <a:tcPr marL="8768" marR="8768" marT="8768" marB="0" anchor="b"/>
                </a:tc>
                <a:tc>
                  <a:txBody>
                    <a:bodyPr/>
                    <a:lstStyle/>
                    <a:p>
                      <a:pPr algn="ctr" fontAlgn="b"/>
                      <a:r>
                        <a:rPr lang="en-US" sz="2200" u="none" strike="noStrike">
                          <a:effectLst/>
                        </a:rPr>
                        <a:t>11.0%</a:t>
                      </a:r>
                      <a:endParaRPr lang="en-US" sz="2200" b="0" i="0" u="none" strike="noStrike">
                        <a:solidFill>
                          <a:srgbClr val="000000"/>
                        </a:solidFill>
                        <a:effectLst/>
                        <a:latin typeface="Calibri"/>
                      </a:endParaRPr>
                    </a:p>
                  </a:txBody>
                  <a:tcPr marL="8768" marR="8768" marT="8768" marB="0" anchor="b"/>
                </a:tc>
                <a:tc>
                  <a:txBody>
                    <a:bodyPr/>
                    <a:lstStyle/>
                    <a:p>
                      <a:pPr algn="ctr" fontAlgn="b"/>
                      <a:r>
                        <a:rPr lang="en-US" sz="2200" u="none" strike="noStrike">
                          <a:effectLst/>
                        </a:rPr>
                        <a:t> </a:t>
                      </a:r>
                      <a:endParaRPr lang="en-US" sz="2200" b="0" i="0" u="none" strike="noStrike">
                        <a:solidFill>
                          <a:srgbClr val="000000"/>
                        </a:solidFill>
                        <a:effectLst/>
                        <a:latin typeface="Calibri"/>
                      </a:endParaRPr>
                    </a:p>
                  </a:txBody>
                  <a:tcPr marL="8768" marR="8768" marT="8768" marB="0" anchor="b"/>
                </a:tc>
                <a:tc>
                  <a:txBody>
                    <a:bodyPr/>
                    <a:lstStyle/>
                    <a:p>
                      <a:pPr algn="ctr" fontAlgn="b"/>
                      <a:r>
                        <a:rPr lang="en-US" sz="2200" u="none" strike="noStrike">
                          <a:effectLst/>
                        </a:rPr>
                        <a:t>24.6%</a:t>
                      </a:r>
                      <a:endParaRPr lang="en-US" sz="2200" b="0" i="0" u="none" strike="noStrike">
                        <a:solidFill>
                          <a:srgbClr val="000000"/>
                        </a:solidFill>
                        <a:effectLst/>
                        <a:latin typeface="Calibri"/>
                      </a:endParaRPr>
                    </a:p>
                  </a:txBody>
                  <a:tcPr marL="8768" marR="8768" marT="8768" marB="0" anchor="b"/>
                </a:tc>
                <a:tc>
                  <a:txBody>
                    <a:bodyPr/>
                    <a:lstStyle/>
                    <a:p>
                      <a:pPr algn="ctr" fontAlgn="b"/>
                      <a:r>
                        <a:rPr lang="en-US" sz="2200" u="none" strike="noStrike">
                          <a:effectLst/>
                        </a:rPr>
                        <a:t> </a:t>
                      </a:r>
                      <a:endParaRPr lang="en-US" sz="2200" b="0" i="0" u="none" strike="noStrike">
                        <a:solidFill>
                          <a:srgbClr val="000000"/>
                        </a:solidFill>
                        <a:effectLst/>
                        <a:latin typeface="Calibri"/>
                      </a:endParaRPr>
                    </a:p>
                  </a:txBody>
                  <a:tcPr marL="8768" marR="8768" marT="8768" marB="0" anchor="b"/>
                </a:tc>
                <a:tc>
                  <a:txBody>
                    <a:bodyPr/>
                    <a:lstStyle/>
                    <a:p>
                      <a:pPr algn="ctr" fontAlgn="b"/>
                      <a:r>
                        <a:rPr lang="en-US" sz="2200" u="none" strike="noStrike">
                          <a:effectLst/>
                        </a:rPr>
                        <a:t> </a:t>
                      </a:r>
                      <a:endParaRPr lang="en-US" sz="2200" b="0" i="0" u="none" strike="noStrike">
                        <a:solidFill>
                          <a:srgbClr val="000000"/>
                        </a:solidFill>
                        <a:effectLst/>
                        <a:latin typeface="Calibri"/>
                      </a:endParaRPr>
                    </a:p>
                  </a:txBody>
                  <a:tcPr marL="8768" marR="8768" marT="8768" marB="0" anchor="b"/>
                </a:tc>
                <a:tc>
                  <a:txBody>
                    <a:bodyPr/>
                    <a:lstStyle/>
                    <a:p>
                      <a:pPr algn="ctr" fontAlgn="b"/>
                      <a:r>
                        <a:rPr lang="en-US" sz="2200" u="none" strike="noStrike">
                          <a:effectLst/>
                        </a:rPr>
                        <a:t>12.3%</a:t>
                      </a:r>
                      <a:endParaRPr lang="en-US" sz="2200" b="0" i="0" u="none" strike="noStrike">
                        <a:solidFill>
                          <a:srgbClr val="000000"/>
                        </a:solidFill>
                        <a:effectLst/>
                        <a:latin typeface="Calibri"/>
                      </a:endParaRPr>
                    </a:p>
                  </a:txBody>
                  <a:tcPr marL="8768" marR="8768" marT="8768" marB="0" anchor="b"/>
                </a:tc>
                <a:tc>
                  <a:txBody>
                    <a:bodyPr/>
                    <a:lstStyle/>
                    <a:p>
                      <a:pPr algn="ctr" fontAlgn="b"/>
                      <a:r>
                        <a:rPr lang="en-US" sz="2200" u="none" strike="noStrike">
                          <a:effectLst/>
                        </a:rPr>
                        <a:t> </a:t>
                      </a:r>
                      <a:endParaRPr lang="en-US" sz="2200" b="0" i="0" u="none" strike="noStrike">
                        <a:solidFill>
                          <a:srgbClr val="000000"/>
                        </a:solidFill>
                        <a:effectLst/>
                        <a:latin typeface="Calibri"/>
                      </a:endParaRPr>
                    </a:p>
                  </a:txBody>
                  <a:tcPr marL="8768" marR="8768" marT="8768" marB="0" anchor="b"/>
                </a:tc>
                <a:tc>
                  <a:txBody>
                    <a:bodyPr/>
                    <a:lstStyle/>
                    <a:p>
                      <a:pPr algn="ctr" fontAlgn="b"/>
                      <a:r>
                        <a:rPr lang="en-US" sz="2200" u="none" strike="noStrike">
                          <a:effectLst/>
                        </a:rPr>
                        <a:t>17.3%</a:t>
                      </a:r>
                      <a:endParaRPr lang="en-US" sz="2200" b="0" i="0" u="none" strike="noStrike">
                        <a:solidFill>
                          <a:srgbClr val="000000"/>
                        </a:solidFill>
                        <a:effectLst/>
                        <a:latin typeface="Calibri"/>
                      </a:endParaRPr>
                    </a:p>
                  </a:txBody>
                  <a:tcPr marL="8768" marR="8768" marT="8768" marB="0" anchor="b"/>
                </a:tc>
                <a:tc>
                  <a:txBody>
                    <a:bodyPr/>
                    <a:lstStyle/>
                    <a:p>
                      <a:pPr algn="ctr" fontAlgn="b"/>
                      <a:r>
                        <a:rPr lang="en-US" sz="2200" u="none" strike="noStrike">
                          <a:effectLst/>
                        </a:rPr>
                        <a:t> </a:t>
                      </a:r>
                      <a:endParaRPr lang="en-US" sz="2200" b="0" i="0" u="none" strike="noStrike">
                        <a:solidFill>
                          <a:srgbClr val="000000"/>
                        </a:solidFill>
                        <a:effectLst/>
                        <a:latin typeface="Calibri"/>
                      </a:endParaRPr>
                    </a:p>
                  </a:txBody>
                  <a:tcPr marL="8768" marR="8768" marT="8768" marB="0" anchor="b"/>
                </a:tc>
                <a:tc>
                  <a:txBody>
                    <a:bodyPr/>
                    <a:lstStyle/>
                    <a:p>
                      <a:pPr algn="ctr" fontAlgn="b"/>
                      <a:r>
                        <a:rPr lang="en-US" sz="2200" u="none" strike="noStrike">
                          <a:effectLst/>
                        </a:rPr>
                        <a:t> </a:t>
                      </a:r>
                      <a:endParaRPr lang="en-US" sz="2200" b="0" i="0" u="none" strike="noStrike">
                        <a:solidFill>
                          <a:srgbClr val="000000"/>
                        </a:solidFill>
                        <a:effectLst/>
                        <a:latin typeface="Calibri"/>
                      </a:endParaRPr>
                    </a:p>
                  </a:txBody>
                  <a:tcPr marL="8768" marR="8768" marT="8768" marB="0" anchor="b">
                    <a:lnR w="12700" cap="flat" cmpd="sng" algn="ctr">
                      <a:solidFill>
                        <a:schemeClr val="tx1"/>
                      </a:solidFill>
                      <a:prstDash val="solid"/>
                      <a:round/>
                      <a:headEnd type="none" w="med" len="med"/>
                      <a:tailEnd type="none" w="med" len="med"/>
                    </a:lnR>
                  </a:tcPr>
                </a:tc>
                <a:extLst>
                  <a:ext uri="{0D108BD9-81ED-4DB2-BD59-A6C34878D82A}">
                    <a16:rowId xmlns:a16="http://schemas.microsoft.com/office/drawing/2014/main" xmlns="" val="10020"/>
                  </a:ext>
                </a:extLst>
              </a:tr>
              <a:tr h="923237">
                <a:tc>
                  <a:txBody>
                    <a:bodyPr/>
                    <a:lstStyle/>
                    <a:p>
                      <a:pPr algn="l" fontAlgn="b"/>
                      <a:endParaRPr lang="en-US" sz="2200" b="0" i="0" u="none" strike="noStrike">
                        <a:solidFill>
                          <a:srgbClr val="000000"/>
                        </a:solidFill>
                        <a:effectLst/>
                        <a:latin typeface="Calibri"/>
                      </a:endParaRPr>
                    </a:p>
                  </a:txBody>
                  <a:tcPr marL="8768" marR="8768" marT="8768" marB="0" anchor="b">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tcPr>
                </a:tc>
                <a:tc>
                  <a:txBody>
                    <a:bodyPr/>
                    <a:lstStyle/>
                    <a:p>
                      <a:pPr algn="l" fontAlgn="b"/>
                      <a:endParaRPr lang="en-US" sz="2200" b="0" i="0" u="none" strike="noStrike">
                        <a:solidFill>
                          <a:srgbClr val="000000"/>
                        </a:solidFill>
                        <a:effectLst/>
                        <a:latin typeface="Calibri"/>
                      </a:endParaRPr>
                    </a:p>
                  </a:txBody>
                  <a:tcPr marL="8768" marR="8768" marT="8768" marB="0" anchor="ctr">
                    <a:lnB w="12700" cap="flat" cmpd="sng" algn="ctr">
                      <a:solidFill>
                        <a:schemeClr val="tx1"/>
                      </a:solidFill>
                      <a:prstDash val="solid"/>
                      <a:round/>
                      <a:headEnd type="none" w="med" len="med"/>
                      <a:tailEnd type="none" w="med" len="med"/>
                    </a:lnB>
                  </a:tcPr>
                </a:tc>
                <a:tc gridSpan="5">
                  <a:txBody>
                    <a:bodyPr/>
                    <a:lstStyle/>
                    <a:p>
                      <a:pPr algn="l" fontAlgn="b"/>
                      <a:r>
                        <a:rPr lang="nn-NO" sz="2200" u="none" strike="noStrike" dirty="0">
                          <a:effectLst/>
                        </a:rPr>
                        <a:t>ǂp&lt;.10; * p&lt;0.05; **p&lt;.01; ***p&lt;.001</a:t>
                      </a:r>
                      <a:endParaRPr lang="nn-NO" sz="2200" b="0" i="0" u="none" strike="noStrike" dirty="0">
                        <a:solidFill>
                          <a:srgbClr val="000000"/>
                        </a:solidFill>
                        <a:effectLst/>
                        <a:latin typeface="Calibri"/>
                      </a:endParaRPr>
                    </a:p>
                  </a:txBody>
                  <a:tcPr marL="8768" marR="8768" marT="8768" marB="0" anchor="ctr">
                    <a:lnB w="12700" cap="flat" cmpd="sng" algn="ctr">
                      <a:solidFill>
                        <a:schemeClr val="tx1"/>
                      </a:solidFill>
                      <a:prstDash val="solid"/>
                      <a:round/>
                      <a:headEnd type="none" w="med" len="med"/>
                      <a:tailEnd type="none" w="med" len="med"/>
                    </a:lnB>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a:txBody>
                    <a:bodyPr/>
                    <a:lstStyle/>
                    <a:p>
                      <a:pPr algn="l" fontAlgn="b"/>
                      <a:endParaRPr lang="en-US" sz="2200" b="0" i="0" u="none" strike="noStrike">
                        <a:solidFill>
                          <a:srgbClr val="000000"/>
                        </a:solidFill>
                        <a:effectLst/>
                        <a:latin typeface="Calibri"/>
                      </a:endParaRPr>
                    </a:p>
                  </a:txBody>
                  <a:tcPr marL="8768" marR="8768" marT="8768" marB="0" anchor="b">
                    <a:lnB w="12700" cap="flat" cmpd="sng" algn="ctr">
                      <a:solidFill>
                        <a:schemeClr val="tx1"/>
                      </a:solidFill>
                      <a:prstDash val="solid"/>
                      <a:round/>
                      <a:headEnd type="none" w="med" len="med"/>
                      <a:tailEnd type="none" w="med" len="med"/>
                    </a:lnB>
                  </a:tcPr>
                </a:tc>
                <a:tc>
                  <a:txBody>
                    <a:bodyPr/>
                    <a:lstStyle/>
                    <a:p>
                      <a:pPr algn="l" fontAlgn="b"/>
                      <a:endParaRPr lang="en-US" sz="2200" b="0" i="0" u="none" strike="noStrike">
                        <a:solidFill>
                          <a:srgbClr val="000000"/>
                        </a:solidFill>
                        <a:effectLst/>
                        <a:latin typeface="Calibri"/>
                      </a:endParaRPr>
                    </a:p>
                  </a:txBody>
                  <a:tcPr marL="8768" marR="8768" marT="8768" marB="0" anchor="b">
                    <a:lnB w="12700" cap="flat" cmpd="sng" algn="ctr">
                      <a:solidFill>
                        <a:schemeClr val="tx1"/>
                      </a:solidFill>
                      <a:prstDash val="solid"/>
                      <a:round/>
                      <a:headEnd type="none" w="med" len="med"/>
                      <a:tailEnd type="none" w="med" len="med"/>
                    </a:lnB>
                  </a:tcPr>
                </a:tc>
                <a:tc>
                  <a:txBody>
                    <a:bodyPr/>
                    <a:lstStyle/>
                    <a:p>
                      <a:pPr algn="l" fontAlgn="b"/>
                      <a:endParaRPr lang="en-US" sz="2200" b="0" i="0" u="none" strike="noStrike">
                        <a:solidFill>
                          <a:srgbClr val="000000"/>
                        </a:solidFill>
                        <a:effectLst/>
                        <a:latin typeface="Calibri"/>
                      </a:endParaRPr>
                    </a:p>
                  </a:txBody>
                  <a:tcPr marL="8768" marR="8768" marT="8768" marB="0" anchor="b">
                    <a:lnB w="12700" cap="flat" cmpd="sng" algn="ctr">
                      <a:solidFill>
                        <a:schemeClr val="tx1"/>
                      </a:solidFill>
                      <a:prstDash val="solid"/>
                      <a:round/>
                      <a:headEnd type="none" w="med" len="med"/>
                      <a:tailEnd type="none" w="med" len="med"/>
                    </a:lnB>
                  </a:tcPr>
                </a:tc>
                <a:tc>
                  <a:txBody>
                    <a:bodyPr/>
                    <a:lstStyle/>
                    <a:p>
                      <a:pPr algn="l" fontAlgn="b"/>
                      <a:endParaRPr lang="en-US" sz="2200" b="0" i="0" u="none" strike="noStrike">
                        <a:solidFill>
                          <a:srgbClr val="000000"/>
                        </a:solidFill>
                        <a:effectLst/>
                        <a:latin typeface="Calibri"/>
                      </a:endParaRPr>
                    </a:p>
                  </a:txBody>
                  <a:tcPr marL="8768" marR="8768" marT="8768" marB="0" anchor="b">
                    <a:lnB w="12700" cap="flat" cmpd="sng" algn="ctr">
                      <a:solidFill>
                        <a:schemeClr val="tx1"/>
                      </a:solidFill>
                      <a:prstDash val="solid"/>
                      <a:round/>
                      <a:headEnd type="none" w="med" len="med"/>
                      <a:tailEnd type="none" w="med" len="med"/>
                    </a:lnB>
                  </a:tcPr>
                </a:tc>
                <a:tc>
                  <a:txBody>
                    <a:bodyPr/>
                    <a:lstStyle/>
                    <a:p>
                      <a:pPr algn="l" fontAlgn="b"/>
                      <a:endParaRPr lang="en-US" sz="2200" b="0" i="0" u="none" strike="noStrike">
                        <a:solidFill>
                          <a:srgbClr val="000000"/>
                        </a:solidFill>
                        <a:effectLst/>
                        <a:latin typeface="Calibri"/>
                      </a:endParaRPr>
                    </a:p>
                  </a:txBody>
                  <a:tcPr marL="8768" marR="8768" marT="8768" marB="0" anchor="b">
                    <a:lnB w="12700" cap="flat" cmpd="sng" algn="ctr">
                      <a:solidFill>
                        <a:schemeClr val="tx1"/>
                      </a:solidFill>
                      <a:prstDash val="solid"/>
                      <a:round/>
                      <a:headEnd type="none" w="med" len="med"/>
                      <a:tailEnd type="none" w="med" len="med"/>
                    </a:lnB>
                  </a:tcPr>
                </a:tc>
                <a:tc>
                  <a:txBody>
                    <a:bodyPr/>
                    <a:lstStyle/>
                    <a:p>
                      <a:pPr algn="l" fontAlgn="b"/>
                      <a:endParaRPr lang="en-US" sz="2200" b="0" i="0" u="none" strike="noStrike">
                        <a:solidFill>
                          <a:srgbClr val="000000"/>
                        </a:solidFill>
                        <a:effectLst/>
                        <a:latin typeface="Calibri"/>
                      </a:endParaRPr>
                    </a:p>
                  </a:txBody>
                  <a:tcPr marL="8768" marR="8768" marT="8768" marB="0" anchor="b">
                    <a:lnB w="12700" cap="flat" cmpd="sng" algn="ctr">
                      <a:solidFill>
                        <a:schemeClr val="tx1"/>
                      </a:solidFill>
                      <a:prstDash val="solid"/>
                      <a:round/>
                      <a:headEnd type="none" w="med" len="med"/>
                      <a:tailEnd type="none" w="med" len="med"/>
                    </a:lnB>
                  </a:tcPr>
                </a:tc>
                <a:tc>
                  <a:txBody>
                    <a:bodyPr/>
                    <a:lstStyle/>
                    <a:p>
                      <a:pPr algn="l" fontAlgn="b"/>
                      <a:endParaRPr lang="en-US" sz="2200" b="0" i="0" u="none" strike="noStrike" dirty="0">
                        <a:solidFill>
                          <a:srgbClr val="000000"/>
                        </a:solidFill>
                        <a:effectLst/>
                        <a:latin typeface="Calibri"/>
                      </a:endParaRPr>
                    </a:p>
                  </a:txBody>
                  <a:tcPr marL="8768" marR="8768" marT="8768" marB="0" anchor="b">
                    <a:lnB w="12700" cap="flat" cmpd="sng" algn="ctr">
                      <a:solidFill>
                        <a:schemeClr val="tx1"/>
                      </a:solidFill>
                      <a:prstDash val="solid"/>
                      <a:round/>
                      <a:headEnd type="none" w="med" len="med"/>
                      <a:tailEnd type="none" w="med" len="med"/>
                    </a:lnB>
                  </a:tcPr>
                </a:tc>
                <a:tc>
                  <a:txBody>
                    <a:bodyPr/>
                    <a:lstStyle/>
                    <a:p>
                      <a:pPr algn="l" fontAlgn="b"/>
                      <a:endParaRPr lang="en-US" sz="2200" b="0" i="0" u="none" strike="noStrike">
                        <a:solidFill>
                          <a:srgbClr val="000000"/>
                        </a:solidFill>
                        <a:effectLst/>
                        <a:latin typeface="Calibri"/>
                      </a:endParaRPr>
                    </a:p>
                  </a:txBody>
                  <a:tcPr marL="8768" marR="8768" marT="8768" marB="0" anchor="b">
                    <a:lnB w="12700" cap="flat" cmpd="sng" algn="ctr">
                      <a:solidFill>
                        <a:schemeClr val="tx1"/>
                      </a:solidFill>
                      <a:prstDash val="solid"/>
                      <a:round/>
                      <a:headEnd type="none" w="med" len="med"/>
                      <a:tailEnd type="none" w="med" len="med"/>
                    </a:lnB>
                  </a:tcPr>
                </a:tc>
                <a:tc>
                  <a:txBody>
                    <a:bodyPr/>
                    <a:lstStyle/>
                    <a:p>
                      <a:pPr algn="l" fontAlgn="b"/>
                      <a:endParaRPr lang="en-US" sz="2200" b="0" i="0" u="none" strike="noStrike" dirty="0">
                        <a:solidFill>
                          <a:srgbClr val="000000"/>
                        </a:solidFill>
                        <a:effectLst/>
                        <a:latin typeface="Calibri"/>
                      </a:endParaRPr>
                    </a:p>
                  </a:txBody>
                  <a:tcPr marL="8768" marR="8768" marT="8768" marB="0" anchor="b">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xmlns="" val="10021"/>
                  </a:ext>
                </a:extLst>
              </a:tr>
            </a:tbl>
          </a:graphicData>
        </a:graphic>
      </p:graphicFrame>
      <p:sp>
        <p:nvSpPr>
          <p:cNvPr id="35" name="Text Box 8"/>
          <p:cNvSpPr txBox="1">
            <a:spLocks noChangeArrowheads="1"/>
          </p:cNvSpPr>
          <p:nvPr/>
        </p:nvSpPr>
        <p:spPr bwMode="auto">
          <a:xfrm>
            <a:off x="29239106" y="5577716"/>
            <a:ext cx="14360088" cy="1167107"/>
          </a:xfrm>
          <a:prstGeom prst="rect">
            <a:avLst/>
          </a:prstGeom>
          <a:solidFill>
            <a:schemeClr val="tx2"/>
          </a:solidFill>
          <a:ln w="9525">
            <a:solidFill>
              <a:schemeClr val="bg1"/>
            </a:solidFill>
            <a:miter lim="800000"/>
            <a:headEnd/>
            <a:tailEnd/>
          </a:ln>
        </p:spPr>
        <p:txBody>
          <a:bodyPr wrap="square" lIns="393826" tIns="196910" rIns="393826" bIns="196910">
            <a:spAutoFit/>
          </a:bodyPr>
          <a:lstStyle>
            <a:lvl1pPr defTabSz="3937000">
              <a:defRPr sz="7700">
                <a:solidFill>
                  <a:schemeClr val="tx1"/>
                </a:solidFill>
                <a:latin typeface="Arial" panose="020B0604020202020204" pitchFamily="34" charset="0"/>
                <a:cs typeface="Arial" panose="020B0604020202020204" pitchFamily="34" charset="0"/>
              </a:defRPr>
            </a:lvl1pPr>
            <a:lvl2pPr marL="742950" indent="-285750" defTabSz="3937000">
              <a:defRPr sz="7700">
                <a:solidFill>
                  <a:schemeClr val="tx1"/>
                </a:solidFill>
                <a:latin typeface="Arial" panose="020B0604020202020204" pitchFamily="34" charset="0"/>
                <a:cs typeface="Arial" panose="020B0604020202020204" pitchFamily="34" charset="0"/>
              </a:defRPr>
            </a:lvl2pPr>
            <a:lvl3pPr marL="1143000" indent="-228600" defTabSz="3937000">
              <a:defRPr sz="7700">
                <a:solidFill>
                  <a:schemeClr val="tx1"/>
                </a:solidFill>
                <a:latin typeface="Arial" panose="020B0604020202020204" pitchFamily="34" charset="0"/>
                <a:cs typeface="Arial" panose="020B0604020202020204" pitchFamily="34" charset="0"/>
              </a:defRPr>
            </a:lvl3pPr>
            <a:lvl4pPr marL="1600200" indent="-228600" defTabSz="3937000">
              <a:defRPr sz="7700">
                <a:solidFill>
                  <a:schemeClr val="tx1"/>
                </a:solidFill>
                <a:latin typeface="Arial" panose="020B0604020202020204" pitchFamily="34" charset="0"/>
                <a:cs typeface="Arial" panose="020B0604020202020204" pitchFamily="34" charset="0"/>
              </a:defRPr>
            </a:lvl4pPr>
            <a:lvl5pPr marL="2057400" indent="-228600" defTabSz="3937000">
              <a:defRPr sz="7700">
                <a:solidFill>
                  <a:schemeClr val="tx1"/>
                </a:solidFill>
                <a:latin typeface="Arial" panose="020B0604020202020204" pitchFamily="34" charset="0"/>
                <a:cs typeface="Arial" panose="020B0604020202020204" pitchFamily="34" charset="0"/>
              </a:defRPr>
            </a:lvl5pPr>
            <a:lvl6pPr marL="2514600" indent="-228600" defTabSz="3937000" eaLnBrk="0" fontAlgn="base" hangingPunct="0">
              <a:spcBef>
                <a:spcPct val="0"/>
              </a:spcBef>
              <a:spcAft>
                <a:spcPct val="0"/>
              </a:spcAft>
              <a:defRPr sz="7700">
                <a:solidFill>
                  <a:schemeClr val="tx1"/>
                </a:solidFill>
                <a:latin typeface="Arial" panose="020B0604020202020204" pitchFamily="34" charset="0"/>
                <a:cs typeface="Arial" panose="020B0604020202020204" pitchFamily="34" charset="0"/>
              </a:defRPr>
            </a:lvl6pPr>
            <a:lvl7pPr marL="2971800" indent="-228600" defTabSz="3937000" eaLnBrk="0" fontAlgn="base" hangingPunct="0">
              <a:spcBef>
                <a:spcPct val="0"/>
              </a:spcBef>
              <a:spcAft>
                <a:spcPct val="0"/>
              </a:spcAft>
              <a:defRPr sz="7700">
                <a:solidFill>
                  <a:schemeClr val="tx1"/>
                </a:solidFill>
                <a:latin typeface="Arial" panose="020B0604020202020204" pitchFamily="34" charset="0"/>
                <a:cs typeface="Arial" panose="020B0604020202020204" pitchFamily="34" charset="0"/>
              </a:defRPr>
            </a:lvl7pPr>
            <a:lvl8pPr marL="3429000" indent="-228600" defTabSz="3937000" eaLnBrk="0" fontAlgn="base" hangingPunct="0">
              <a:spcBef>
                <a:spcPct val="0"/>
              </a:spcBef>
              <a:spcAft>
                <a:spcPct val="0"/>
              </a:spcAft>
              <a:defRPr sz="7700">
                <a:solidFill>
                  <a:schemeClr val="tx1"/>
                </a:solidFill>
                <a:latin typeface="Arial" panose="020B0604020202020204" pitchFamily="34" charset="0"/>
                <a:cs typeface="Arial" panose="020B0604020202020204" pitchFamily="34" charset="0"/>
              </a:defRPr>
            </a:lvl8pPr>
            <a:lvl9pPr marL="3886200" indent="-228600" defTabSz="3937000" eaLnBrk="0" fontAlgn="base" hangingPunct="0">
              <a:spcBef>
                <a:spcPct val="0"/>
              </a:spcBef>
              <a:spcAft>
                <a:spcPct val="0"/>
              </a:spcAft>
              <a:defRPr sz="7700">
                <a:solidFill>
                  <a:schemeClr val="tx1"/>
                </a:solidFill>
                <a:latin typeface="Arial" panose="020B0604020202020204" pitchFamily="34" charset="0"/>
                <a:cs typeface="Arial" panose="020B0604020202020204" pitchFamily="34" charset="0"/>
              </a:defRPr>
            </a:lvl9pPr>
          </a:lstStyle>
          <a:p>
            <a:pPr algn="ctr" eaLnBrk="1" hangingPunct="1">
              <a:spcBef>
                <a:spcPct val="50000"/>
              </a:spcBef>
            </a:pPr>
            <a:r>
              <a:rPr lang="en-US" altLang="en-US" sz="5000" b="1" dirty="0">
                <a:solidFill>
                  <a:schemeClr val="bg1"/>
                </a:solidFill>
                <a:latin typeface="Georgia" panose="02040502050405020303" pitchFamily="18" charset="0"/>
              </a:rPr>
              <a:t>Ordinal Logit Regression Analyses</a:t>
            </a:r>
          </a:p>
        </p:txBody>
      </p:sp>
      <p:graphicFrame>
        <p:nvGraphicFramePr>
          <p:cNvPr id="36" name="Table 35"/>
          <p:cNvGraphicFramePr>
            <a:graphicFrameLocks noGrp="1"/>
          </p:cNvGraphicFramePr>
          <p:nvPr>
            <p:extLst>
              <p:ext uri="{D42A27DB-BD31-4B8C-83A1-F6EECF244321}">
                <p14:modId xmlns:p14="http://schemas.microsoft.com/office/powerpoint/2010/main" val="2665344996"/>
              </p:ext>
            </p:extLst>
          </p:nvPr>
        </p:nvGraphicFramePr>
        <p:xfrm>
          <a:off x="29312916" y="6744771"/>
          <a:ext cx="14293217" cy="9821906"/>
        </p:xfrm>
        <a:graphic>
          <a:graphicData uri="http://schemas.openxmlformats.org/drawingml/2006/table">
            <a:tbl>
              <a:tblPr>
                <a:tableStyleId>{5C22544A-7EE6-4342-B048-85BDC9FD1C3A}</a:tableStyleId>
              </a:tblPr>
              <a:tblGrid>
                <a:gridCol w="749809">
                  <a:extLst>
                    <a:ext uri="{9D8B030D-6E8A-4147-A177-3AD203B41FA5}">
                      <a16:colId xmlns:a16="http://schemas.microsoft.com/office/drawing/2014/main" xmlns="" val="20000"/>
                    </a:ext>
                  </a:extLst>
                </a:gridCol>
                <a:gridCol w="535251">
                  <a:extLst>
                    <a:ext uri="{9D8B030D-6E8A-4147-A177-3AD203B41FA5}">
                      <a16:colId xmlns:a16="http://schemas.microsoft.com/office/drawing/2014/main" xmlns="" val="20001"/>
                    </a:ext>
                  </a:extLst>
                </a:gridCol>
                <a:gridCol w="2795176">
                  <a:extLst>
                    <a:ext uri="{9D8B030D-6E8A-4147-A177-3AD203B41FA5}">
                      <a16:colId xmlns:a16="http://schemas.microsoft.com/office/drawing/2014/main" xmlns="" val="20002"/>
                    </a:ext>
                  </a:extLst>
                </a:gridCol>
                <a:gridCol w="2456245">
                  <a:extLst>
                    <a:ext uri="{9D8B030D-6E8A-4147-A177-3AD203B41FA5}">
                      <a16:colId xmlns:a16="http://schemas.microsoft.com/office/drawing/2014/main" xmlns="" val="20003"/>
                    </a:ext>
                  </a:extLst>
                </a:gridCol>
                <a:gridCol w="2908776">
                  <a:extLst>
                    <a:ext uri="{9D8B030D-6E8A-4147-A177-3AD203B41FA5}">
                      <a16:colId xmlns:a16="http://schemas.microsoft.com/office/drawing/2014/main" xmlns="" val="20004"/>
                    </a:ext>
                  </a:extLst>
                </a:gridCol>
                <a:gridCol w="969593">
                  <a:extLst>
                    <a:ext uri="{9D8B030D-6E8A-4147-A177-3AD203B41FA5}">
                      <a16:colId xmlns:a16="http://schemas.microsoft.com/office/drawing/2014/main" xmlns="" val="20005"/>
                    </a:ext>
                  </a:extLst>
                </a:gridCol>
                <a:gridCol w="2423980">
                  <a:extLst>
                    <a:ext uri="{9D8B030D-6E8A-4147-A177-3AD203B41FA5}">
                      <a16:colId xmlns:a16="http://schemas.microsoft.com/office/drawing/2014/main" xmlns="" val="20006"/>
                    </a:ext>
                  </a:extLst>
                </a:gridCol>
                <a:gridCol w="1454387">
                  <a:extLst>
                    <a:ext uri="{9D8B030D-6E8A-4147-A177-3AD203B41FA5}">
                      <a16:colId xmlns:a16="http://schemas.microsoft.com/office/drawing/2014/main" xmlns="" val="20007"/>
                    </a:ext>
                  </a:extLst>
                </a:gridCol>
              </a:tblGrid>
              <a:tr h="610709">
                <a:tc>
                  <a:txBody>
                    <a:bodyPr/>
                    <a:lstStyle/>
                    <a:p>
                      <a:pPr algn="l" fontAlgn="b"/>
                      <a:r>
                        <a:rPr lang="en-US" sz="3600" b="0" u="none" strike="noStrike" dirty="0">
                          <a:effectLst/>
                        </a:rPr>
                        <a:t> </a:t>
                      </a:r>
                      <a:endParaRPr lang="en-US" sz="3600" b="0" i="0" u="none" strike="noStrike" dirty="0">
                        <a:solidFill>
                          <a:srgbClr val="000000"/>
                        </a:solidFill>
                        <a:effectLst/>
                        <a:latin typeface="Calibri"/>
                      </a:endParaRPr>
                    </a:p>
                  </a:txBody>
                  <a:tcPr marL="9525" marR="9525" marT="9525" marB="0" anchor="b">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tc>
                  <a:txBody>
                    <a:bodyPr/>
                    <a:lstStyle/>
                    <a:p>
                      <a:pPr algn="l" fontAlgn="b"/>
                      <a:r>
                        <a:rPr lang="en-US" sz="3600" b="0" u="none" strike="noStrike" dirty="0">
                          <a:effectLst/>
                        </a:rPr>
                        <a:t> </a:t>
                      </a:r>
                      <a:endParaRPr lang="en-US" sz="3600" b="0" i="0" u="none" strike="noStrike" dirty="0">
                        <a:solidFill>
                          <a:srgbClr val="000000"/>
                        </a:solidFill>
                        <a:effectLst/>
                        <a:latin typeface="Calibri"/>
                      </a:endParaRPr>
                    </a:p>
                  </a:txBody>
                  <a:tcPr marL="9525" marR="9525" marT="9525" marB="0" anchor="b">
                    <a:lnT w="12700" cap="flat" cmpd="sng" algn="ctr">
                      <a:solidFill>
                        <a:schemeClr val="tx1"/>
                      </a:solidFill>
                      <a:prstDash val="solid"/>
                      <a:round/>
                      <a:headEnd type="none" w="med" len="med"/>
                      <a:tailEnd type="none" w="med" len="med"/>
                    </a:lnT>
                  </a:tcPr>
                </a:tc>
                <a:tc>
                  <a:txBody>
                    <a:bodyPr/>
                    <a:lstStyle/>
                    <a:p>
                      <a:pPr algn="l" fontAlgn="b"/>
                      <a:r>
                        <a:rPr lang="en-US" sz="3600" b="0" u="none" strike="noStrike" dirty="0">
                          <a:effectLst/>
                        </a:rPr>
                        <a:t> </a:t>
                      </a:r>
                      <a:endParaRPr lang="en-US" sz="3600" b="0" i="0" u="none" strike="noStrike" dirty="0">
                        <a:solidFill>
                          <a:srgbClr val="000000"/>
                        </a:solidFill>
                        <a:effectLst/>
                        <a:latin typeface="Calibri"/>
                      </a:endParaRPr>
                    </a:p>
                  </a:txBody>
                  <a:tcPr marL="9525" marR="9525" marT="9525" marB="0" anchor="b">
                    <a:lnT w="12700" cap="flat" cmpd="sng" algn="ctr">
                      <a:solidFill>
                        <a:schemeClr val="tx1"/>
                      </a:solidFill>
                      <a:prstDash val="solid"/>
                      <a:round/>
                      <a:headEnd type="none" w="med" len="med"/>
                      <a:tailEnd type="none" w="med" len="med"/>
                    </a:lnT>
                  </a:tcPr>
                </a:tc>
                <a:tc>
                  <a:txBody>
                    <a:bodyPr/>
                    <a:lstStyle/>
                    <a:p>
                      <a:pPr algn="l" fontAlgn="b"/>
                      <a:r>
                        <a:rPr lang="en-US" sz="3600" b="0" u="none" strike="noStrike">
                          <a:effectLst/>
                        </a:rPr>
                        <a:t> </a:t>
                      </a:r>
                      <a:endParaRPr lang="en-US" sz="3600" b="0" i="0" u="none" strike="noStrike">
                        <a:solidFill>
                          <a:srgbClr val="000000"/>
                        </a:solidFill>
                        <a:effectLst/>
                        <a:latin typeface="Calibri"/>
                      </a:endParaRPr>
                    </a:p>
                  </a:txBody>
                  <a:tcPr marL="9525" marR="9525" marT="9525" marB="0" anchor="b">
                    <a:lnT w="12700" cap="flat" cmpd="sng" algn="ctr">
                      <a:solidFill>
                        <a:schemeClr val="tx1"/>
                      </a:solidFill>
                      <a:prstDash val="solid"/>
                      <a:round/>
                      <a:headEnd type="none" w="med" len="med"/>
                      <a:tailEnd type="none" w="med" len="med"/>
                    </a:lnT>
                  </a:tcPr>
                </a:tc>
                <a:tc>
                  <a:txBody>
                    <a:bodyPr/>
                    <a:lstStyle/>
                    <a:p>
                      <a:pPr algn="r" fontAlgn="b"/>
                      <a:r>
                        <a:rPr lang="en-US" sz="3600" b="0" u="none" strike="noStrike" dirty="0">
                          <a:effectLst/>
                        </a:rPr>
                        <a:t>Model 1 </a:t>
                      </a:r>
                      <a:endParaRPr lang="en-US" sz="3600" b="0" i="0" u="none" strike="noStrike" dirty="0">
                        <a:solidFill>
                          <a:srgbClr val="000000"/>
                        </a:solidFill>
                        <a:effectLst/>
                        <a:latin typeface="Calibri"/>
                      </a:endParaRPr>
                    </a:p>
                  </a:txBody>
                  <a:tcPr marL="9525" marR="9525" marT="9525" marB="0" anchor="b">
                    <a:lnT w="12700" cap="flat" cmpd="sng" algn="ctr">
                      <a:solidFill>
                        <a:schemeClr val="tx1"/>
                      </a:solidFill>
                      <a:prstDash val="solid"/>
                      <a:round/>
                      <a:headEnd type="none" w="med" len="med"/>
                      <a:tailEnd type="none" w="med" len="med"/>
                    </a:lnT>
                  </a:tcPr>
                </a:tc>
                <a:tc>
                  <a:txBody>
                    <a:bodyPr/>
                    <a:lstStyle/>
                    <a:p>
                      <a:pPr algn="l" fontAlgn="b"/>
                      <a:r>
                        <a:rPr lang="en-US" sz="3600" b="0" u="none" strike="noStrike" dirty="0">
                          <a:effectLst/>
                        </a:rPr>
                        <a:t> </a:t>
                      </a:r>
                      <a:endParaRPr lang="en-US" sz="3600" b="0" i="0" u="none" strike="noStrike" dirty="0">
                        <a:solidFill>
                          <a:srgbClr val="000000"/>
                        </a:solidFill>
                        <a:effectLst/>
                        <a:latin typeface="Calibri"/>
                      </a:endParaRPr>
                    </a:p>
                  </a:txBody>
                  <a:tcPr marL="9525" marR="9525" marT="9525" marB="0" anchor="b">
                    <a:lnT w="12700" cap="flat" cmpd="sng" algn="ctr">
                      <a:solidFill>
                        <a:schemeClr val="tx1"/>
                      </a:solidFill>
                      <a:prstDash val="solid"/>
                      <a:round/>
                      <a:headEnd type="none" w="med" len="med"/>
                      <a:tailEnd type="none" w="med" len="med"/>
                    </a:lnT>
                  </a:tcPr>
                </a:tc>
                <a:tc>
                  <a:txBody>
                    <a:bodyPr/>
                    <a:lstStyle/>
                    <a:p>
                      <a:pPr algn="r" fontAlgn="b"/>
                      <a:r>
                        <a:rPr lang="en-US" sz="3600" b="0" u="none" strike="noStrike" dirty="0">
                          <a:effectLst/>
                        </a:rPr>
                        <a:t>Model 2</a:t>
                      </a:r>
                      <a:endParaRPr lang="en-US" sz="3600" b="0" i="0" u="none" strike="noStrike" dirty="0">
                        <a:solidFill>
                          <a:srgbClr val="000000"/>
                        </a:solidFill>
                        <a:effectLst/>
                        <a:latin typeface="Calibri"/>
                      </a:endParaRPr>
                    </a:p>
                  </a:txBody>
                  <a:tcPr marL="9525" marR="9525" marT="9525" marB="0" anchor="b">
                    <a:lnT w="12700" cap="flat" cmpd="sng" algn="ctr">
                      <a:solidFill>
                        <a:schemeClr val="tx1"/>
                      </a:solidFill>
                      <a:prstDash val="solid"/>
                      <a:round/>
                      <a:headEnd type="none" w="med" len="med"/>
                      <a:tailEnd type="none" w="med" len="med"/>
                    </a:lnT>
                  </a:tcPr>
                </a:tc>
                <a:tc>
                  <a:txBody>
                    <a:bodyPr/>
                    <a:lstStyle/>
                    <a:p>
                      <a:pPr algn="l" fontAlgn="b"/>
                      <a:r>
                        <a:rPr lang="en-US" sz="3600" b="0" u="none" strike="noStrike">
                          <a:effectLst/>
                        </a:rPr>
                        <a:t> </a:t>
                      </a:r>
                      <a:endParaRPr lang="en-US" sz="3600" b="0" i="0" u="none" strike="noStrike">
                        <a:solidFill>
                          <a:srgbClr val="000000"/>
                        </a:solidFill>
                        <a:effectLst/>
                        <a:latin typeface="Calibri"/>
                      </a:endParaRPr>
                    </a:p>
                  </a:txBody>
                  <a:tcPr marL="9525" marR="9525" marT="9525" marB="0" anchor="b">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xmlns="" val="10000"/>
                  </a:ext>
                </a:extLst>
              </a:tr>
              <a:tr h="595005">
                <a:tc gridSpan="4">
                  <a:txBody>
                    <a:bodyPr/>
                    <a:lstStyle/>
                    <a:p>
                      <a:pPr algn="l" fontAlgn="b"/>
                      <a:r>
                        <a:rPr lang="en-US" sz="3600" b="1" u="none" strike="noStrike" dirty="0">
                          <a:effectLst/>
                        </a:rPr>
                        <a:t>  Predisposing factors</a:t>
                      </a:r>
                      <a:endParaRPr lang="en-US" sz="3600" b="1" i="0" u="none" strike="noStrike" dirty="0">
                        <a:solidFill>
                          <a:srgbClr val="000000"/>
                        </a:solidFill>
                        <a:effectLst/>
                        <a:latin typeface="Calibri"/>
                      </a:endParaRPr>
                    </a:p>
                  </a:txBody>
                  <a:tcPr marL="9525" marR="9525" marT="9525" marB="0" anchor="b">
                    <a:lnL w="12700" cap="flat" cmpd="sng" algn="ctr">
                      <a:solidFill>
                        <a:schemeClr val="tx1"/>
                      </a:solidFill>
                      <a:prstDash val="solid"/>
                      <a:round/>
                      <a:headEnd type="none" w="med" len="med"/>
                      <a:tailEnd type="none" w="med" len="med"/>
                    </a:lnL>
                  </a:tcPr>
                </a:tc>
                <a:tc hMerge="1">
                  <a:txBody>
                    <a:bodyPr/>
                    <a:lstStyle/>
                    <a:p>
                      <a:endParaRPr lang="en-US"/>
                    </a:p>
                  </a:txBody>
                  <a:tcPr/>
                </a:tc>
                <a:tc hMerge="1">
                  <a:txBody>
                    <a:bodyPr/>
                    <a:lstStyle/>
                    <a:p>
                      <a:endParaRPr lang="en-US"/>
                    </a:p>
                  </a:txBody>
                  <a:tcPr/>
                </a:tc>
                <a:tc hMerge="1">
                  <a:txBody>
                    <a:bodyPr/>
                    <a:lstStyle/>
                    <a:p>
                      <a:endParaRPr lang="en-US"/>
                    </a:p>
                  </a:txBody>
                  <a:tcPr/>
                </a:tc>
                <a:tc>
                  <a:txBody>
                    <a:bodyPr/>
                    <a:lstStyle/>
                    <a:p>
                      <a:pPr algn="l" fontAlgn="b"/>
                      <a:endParaRPr lang="en-US" sz="3600" b="0" i="0" u="none" strike="noStrike">
                        <a:solidFill>
                          <a:srgbClr val="000000"/>
                        </a:solidFill>
                        <a:effectLst/>
                        <a:latin typeface="Calibri"/>
                      </a:endParaRPr>
                    </a:p>
                  </a:txBody>
                  <a:tcPr marL="9525" marR="9525" marT="9525" marB="0" anchor="b"/>
                </a:tc>
                <a:tc>
                  <a:txBody>
                    <a:bodyPr/>
                    <a:lstStyle/>
                    <a:p>
                      <a:pPr algn="l" fontAlgn="b"/>
                      <a:endParaRPr lang="en-US" sz="3600" b="0" i="0" u="none" strike="noStrike">
                        <a:solidFill>
                          <a:srgbClr val="000000"/>
                        </a:solidFill>
                        <a:effectLst/>
                        <a:latin typeface="Calibri"/>
                      </a:endParaRPr>
                    </a:p>
                  </a:txBody>
                  <a:tcPr marL="9525" marR="9525" marT="9525" marB="0" anchor="b"/>
                </a:tc>
                <a:tc>
                  <a:txBody>
                    <a:bodyPr/>
                    <a:lstStyle/>
                    <a:p>
                      <a:pPr algn="l" fontAlgn="b"/>
                      <a:endParaRPr lang="en-US" sz="3600" b="0" i="0" u="none" strike="noStrike">
                        <a:solidFill>
                          <a:srgbClr val="000000"/>
                        </a:solidFill>
                        <a:effectLst/>
                        <a:latin typeface="Calibri"/>
                      </a:endParaRPr>
                    </a:p>
                  </a:txBody>
                  <a:tcPr marL="9525" marR="9525" marT="9525" marB="0" anchor="b"/>
                </a:tc>
                <a:tc>
                  <a:txBody>
                    <a:bodyPr/>
                    <a:lstStyle/>
                    <a:p>
                      <a:pPr algn="l" fontAlgn="b"/>
                      <a:endParaRPr lang="en-US" sz="3600" b="0" i="0" u="none" strike="noStrike">
                        <a:solidFill>
                          <a:srgbClr val="000000"/>
                        </a:solidFill>
                        <a:effectLst/>
                        <a:latin typeface="Calibri"/>
                      </a:endParaRPr>
                    </a:p>
                  </a:txBody>
                  <a:tcPr marL="9525" marR="9525" marT="9525" marB="0" anchor="b">
                    <a:lnR w="12700" cap="flat" cmpd="sng" algn="ctr">
                      <a:solidFill>
                        <a:schemeClr val="tx1"/>
                      </a:solidFill>
                      <a:prstDash val="solid"/>
                      <a:round/>
                      <a:headEnd type="none" w="med" len="med"/>
                      <a:tailEnd type="none" w="med" len="med"/>
                    </a:lnR>
                  </a:tcPr>
                </a:tc>
                <a:extLst>
                  <a:ext uri="{0D108BD9-81ED-4DB2-BD59-A6C34878D82A}">
                    <a16:rowId xmlns:a16="http://schemas.microsoft.com/office/drawing/2014/main" xmlns="" val="10001"/>
                  </a:ext>
                </a:extLst>
              </a:tr>
              <a:tr h="566669">
                <a:tc>
                  <a:txBody>
                    <a:bodyPr/>
                    <a:lstStyle/>
                    <a:p>
                      <a:pPr algn="l" fontAlgn="b"/>
                      <a:endParaRPr lang="en-US" sz="3600" b="0" i="0" u="none" strike="noStrike">
                        <a:solidFill>
                          <a:srgbClr val="000000"/>
                        </a:solidFill>
                        <a:effectLst/>
                        <a:latin typeface="Calibri"/>
                      </a:endParaRPr>
                    </a:p>
                  </a:txBody>
                  <a:tcPr marL="9525" marR="9525" marT="9525" marB="0" anchor="b">
                    <a:lnL w="12700" cap="flat" cmpd="sng" algn="ctr">
                      <a:solidFill>
                        <a:schemeClr val="tx1"/>
                      </a:solidFill>
                      <a:prstDash val="solid"/>
                      <a:round/>
                      <a:headEnd type="none" w="med" len="med"/>
                      <a:tailEnd type="none" w="med" len="med"/>
                    </a:lnL>
                  </a:tcPr>
                </a:tc>
                <a:tc gridSpan="3">
                  <a:txBody>
                    <a:bodyPr/>
                    <a:lstStyle/>
                    <a:p>
                      <a:pPr algn="l" fontAlgn="b"/>
                      <a:r>
                        <a:rPr lang="en-US" sz="3600" b="0" u="none" strike="noStrike" dirty="0">
                          <a:effectLst/>
                        </a:rPr>
                        <a:t>Age at discharge</a:t>
                      </a:r>
                      <a:endParaRPr lang="en-US" sz="3600" b="0" i="0" u="none" strike="noStrike" dirty="0">
                        <a:solidFill>
                          <a:srgbClr val="000000"/>
                        </a:solidFill>
                        <a:effectLst/>
                        <a:latin typeface="Calibri"/>
                      </a:endParaRPr>
                    </a:p>
                  </a:txBody>
                  <a:tcPr marL="9525" marR="9525" marT="9525" marB="0" anchor="b"/>
                </a:tc>
                <a:tc hMerge="1">
                  <a:txBody>
                    <a:bodyPr/>
                    <a:lstStyle/>
                    <a:p>
                      <a:endParaRPr lang="en-US"/>
                    </a:p>
                  </a:txBody>
                  <a:tcPr/>
                </a:tc>
                <a:tc hMerge="1">
                  <a:txBody>
                    <a:bodyPr/>
                    <a:lstStyle/>
                    <a:p>
                      <a:endParaRPr lang="en-US"/>
                    </a:p>
                  </a:txBody>
                  <a:tcPr/>
                </a:tc>
                <a:tc>
                  <a:txBody>
                    <a:bodyPr/>
                    <a:lstStyle/>
                    <a:p>
                      <a:pPr algn="r" fontAlgn="b"/>
                      <a:r>
                        <a:rPr lang="en-US" sz="3600" b="0" u="none" strike="noStrike" dirty="0">
                          <a:effectLst/>
                        </a:rPr>
                        <a:t>-0.01</a:t>
                      </a:r>
                      <a:endParaRPr lang="en-US" sz="3600" b="0" i="0" u="none" strike="noStrike" dirty="0">
                        <a:solidFill>
                          <a:srgbClr val="000000"/>
                        </a:solidFill>
                        <a:effectLst/>
                        <a:latin typeface="Calibri"/>
                      </a:endParaRPr>
                    </a:p>
                  </a:txBody>
                  <a:tcPr marL="9525" marR="9525" marT="9525" marB="0" anchor="b"/>
                </a:tc>
                <a:tc>
                  <a:txBody>
                    <a:bodyPr/>
                    <a:lstStyle/>
                    <a:p>
                      <a:pPr algn="l" fontAlgn="b"/>
                      <a:r>
                        <a:rPr lang="en-US" sz="3600" b="0" u="none" strike="noStrike" dirty="0">
                          <a:effectLst/>
                        </a:rPr>
                        <a:t>**</a:t>
                      </a:r>
                      <a:endParaRPr lang="en-US" sz="3600" b="0" i="0" u="none" strike="noStrike" dirty="0">
                        <a:solidFill>
                          <a:srgbClr val="000000"/>
                        </a:solidFill>
                        <a:effectLst/>
                        <a:latin typeface="Calibri"/>
                      </a:endParaRPr>
                    </a:p>
                  </a:txBody>
                  <a:tcPr marL="9525" marR="9525" marT="9525" marB="0" anchor="b"/>
                </a:tc>
                <a:tc>
                  <a:txBody>
                    <a:bodyPr/>
                    <a:lstStyle/>
                    <a:p>
                      <a:pPr algn="r" fontAlgn="b"/>
                      <a:r>
                        <a:rPr lang="en-US" sz="3600" b="0" u="none" strike="noStrike">
                          <a:effectLst/>
                        </a:rPr>
                        <a:t>-0.01</a:t>
                      </a:r>
                      <a:endParaRPr lang="en-US" sz="3600" b="0" i="0" u="none" strike="noStrike">
                        <a:solidFill>
                          <a:srgbClr val="000000"/>
                        </a:solidFill>
                        <a:effectLst/>
                        <a:latin typeface="Calibri"/>
                      </a:endParaRPr>
                    </a:p>
                  </a:txBody>
                  <a:tcPr marL="9525" marR="9525" marT="9525" marB="0" anchor="b"/>
                </a:tc>
                <a:tc>
                  <a:txBody>
                    <a:bodyPr/>
                    <a:lstStyle/>
                    <a:p>
                      <a:pPr algn="l" fontAlgn="b"/>
                      <a:r>
                        <a:rPr lang="en-US" sz="3600" b="0" u="none" strike="noStrike">
                          <a:effectLst/>
                        </a:rPr>
                        <a:t>**</a:t>
                      </a:r>
                      <a:endParaRPr lang="en-US" sz="3600" b="0" i="0" u="none" strike="noStrike">
                        <a:solidFill>
                          <a:srgbClr val="000000"/>
                        </a:solidFill>
                        <a:effectLst/>
                        <a:latin typeface="Calibri"/>
                      </a:endParaRPr>
                    </a:p>
                  </a:txBody>
                  <a:tcPr marL="9525" marR="9525" marT="9525" marB="0" anchor="b">
                    <a:lnR w="12700" cap="flat" cmpd="sng" algn="ctr">
                      <a:solidFill>
                        <a:schemeClr val="tx1"/>
                      </a:solidFill>
                      <a:prstDash val="solid"/>
                      <a:round/>
                      <a:headEnd type="none" w="med" len="med"/>
                      <a:tailEnd type="none" w="med" len="med"/>
                    </a:lnR>
                  </a:tcPr>
                </a:tc>
                <a:extLst>
                  <a:ext uri="{0D108BD9-81ED-4DB2-BD59-A6C34878D82A}">
                    <a16:rowId xmlns:a16="http://schemas.microsoft.com/office/drawing/2014/main" xmlns="" val="10002"/>
                  </a:ext>
                </a:extLst>
              </a:tr>
              <a:tr h="566669">
                <a:tc>
                  <a:txBody>
                    <a:bodyPr/>
                    <a:lstStyle/>
                    <a:p>
                      <a:pPr algn="l" fontAlgn="b"/>
                      <a:endParaRPr lang="en-US" sz="3600" b="0" i="0" u="none" strike="noStrike">
                        <a:solidFill>
                          <a:srgbClr val="000000"/>
                        </a:solidFill>
                        <a:effectLst/>
                        <a:latin typeface="Calibri"/>
                      </a:endParaRPr>
                    </a:p>
                  </a:txBody>
                  <a:tcPr marL="9525" marR="9525" marT="9525" marB="0" anchor="b">
                    <a:lnL w="12700" cap="flat" cmpd="sng" algn="ctr">
                      <a:solidFill>
                        <a:schemeClr val="tx1"/>
                      </a:solidFill>
                      <a:prstDash val="solid"/>
                      <a:round/>
                      <a:headEnd type="none" w="med" len="med"/>
                      <a:tailEnd type="none" w="med" len="med"/>
                    </a:lnL>
                  </a:tcPr>
                </a:tc>
                <a:tc gridSpan="2">
                  <a:txBody>
                    <a:bodyPr/>
                    <a:lstStyle/>
                    <a:p>
                      <a:pPr algn="l" fontAlgn="b"/>
                      <a:r>
                        <a:rPr lang="en-US" sz="3600" b="0" u="none" strike="noStrike" dirty="0">
                          <a:effectLst/>
                        </a:rPr>
                        <a:t>Women</a:t>
                      </a:r>
                      <a:endParaRPr lang="en-US" sz="3600" b="0" i="0" u="none" strike="noStrike" dirty="0">
                        <a:solidFill>
                          <a:srgbClr val="000000"/>
                        </a:solidFill>
                        <a:effectLst/>
                        <a:latin typeface="Calibri"/>
                      </a:endParaRPr>
                    </a:p>
                  </a:txBody>
                  <a:tcPr marL="9525" marR="9525" marT="9525" marB="0" anchor="b"/>
                </a:tc>
                <a:tc hMerge="1">
                  <a:txBody>
                    <a:bodyPr/>
                    <a:lstStyle/>
                    <a:p>
                      <a:endParaRPr lang="en-US"/>
                    </a:p>
                  </a:txBody>
                  <a:tcPr/>
                </a:tc>
                <a:tc>
                  <a:txBody>
                    <a:bodyPr/>
                    <a:lstStyle/>
                    <a:p>
                      <a:pPr algn="l" fontAlgn="b"/>
                      <a:endParaRPr lang="en-US" sz="3600" b="0" i="0" u="none" strike="noStrike" dirty="0">
                        <a:solidFill>
                          <a:srgbClr val="000000"/>
                        </a:solidFill>
                        <a:effectLst/>
                        <a:latin typeface="Calibri"/>
                      </a:endParaRPr>
                    </a:p>
                  </a:txBody>
                  <a:tcPr marL="9525" marR="9525" marT="9525" marB="0" anchor="b"/>
                </a:tc>
                <a:tc>
                  <a:txBody>
                    <a:bodyPr/>
                    <a:lstStyle/>
                    <a:p>
                      <a:pPr algn="r" fontAlgn="b"/>
                      <a:r>
                        <a:rPr lang="en-US" sz="3600" b="0" u="none" strike="noStrike" dirty="0">
                          <a:effectLst/>
                        </a:rPr>
                        <a:t>-0.19</a:t>
                      </a:r>
                      <a:endParaRPr lang="en-US" sz="3600" b="0" i="0" u="none" strike="noStrike" dirty="0">
                        <a:solidFill>
                          <a:srgbClr val="000000"/>
                        </a:solidFill>
                        <a:effectLst/>
                        <a:latin typeface="Calibri"/>
                      </a:endParaRPr>
                    </a:p>
                  </a:txBody>
                  <a:tcPr marL="9525" marR="9525" marT="9525" marB="0" anchor="b"/>
                </a:tc>
                <a:tc>
                  <a:txBody>
                    <a:bodyPr/>
                    <a:lstStyle/>
                    <a:p>
                      <a:pPr algn="l" fontAlgn="b"/>
                      <a:r>
                        <a:rPr lang="en-US" sz="3600" b="0" u="none" strike="noStrike">
                          <a:effectLst/>
                        </a:rPr>
                        <a:t>**                  </a:t>
                      </a:r>
                      <a:endParaRPr lang="en-US" sz="3600" b="0" i="0" u="none" strike="noStrike">
                        <a:solidFill>
                          <a:srgbClr val="000000"/>
                        </a:solidFill>
                        <a:effectLst/>
                        <a:latin typeface="Calibri"/>
                      </a:endParaRPr>
                    </a:p>
                  </a:txBody>
                  <a:tcPr marL="9525" marR="9525" marT="9525" marB="0" anchor="b"/>
                </a:tc>
                <a:tc>
                  <a:txBody>
                    <a:bodyPr/>
                    <a:lstStyle/>
                    <a:p>
                      <a:pPr algn="r" fontAlgn="b"/>
                      <a:r>
                        <a:rPr lang="en-US" sz="3600" b="0" u="none" strike="noStrike" dirty="0">
                          <a:effectLst/>
                        </a:rPr>
                        <a:t>-0.20</a:t>
                      </a:r>
                      <a:endParaRPr lang="en-US" sz="3600" b="0" i="0" u="none" strike="noStrike" dirty="0">
                        <a:solidFill>
                          <a:srgbClr val="000000"/>
                        </a:solidFill>
                        <a:effectLst/>
                        <a:latin typeface="Calibri"/>
                      </a:endParaRPr>
                    </a:p>
                  </a:txBody>
                  <a:tcPr marL="9525" marR="9525" marT="9525" marB="0" anchor="b"/>
                </a:tc>
                <a:tc>
                  <a:txBody>
                    <a:bodyPr/>
                    <a:lstStyle/>
                    <a:p>
                      <a:pPr algn="l" fontAlgn="b"/>
                      <a:r>
                        <a:rPr lang="en-US" sz="3600" b="0" u="none" strike="noStrike">
                          <a:effectLst/>
                        </a:rPr>
                        <a:t>**</a:t>
                      </a:r>
                      <a:endParaRPr lang="en-US" sz="3600" b="0" i="0" u="none" strike="noStrike">
                        <a:solidFill>
                          <a:srgbClr val="000000"/>
                        </a:solidFill>
                        <a:effectLst/>
                        <a:latin typeface="Calibri"/>
                      </a:endParaRPr>
                    </a:p>
                  </a:txBody>
                  <a:tcPr marL="9525" marR="9525" marT="9525" marB="0" anchor="b">
                    <a:lnR w="12700" cap="flat" cmpd="sng" algn="ctr">
                      <a:solidFill>
                        <a:schemeClr val="tx1"/>
                      </a:solidFill>
                      <a:prstDash val="solid"/>
                      <a:round/>
                      <a:headEnd type="none" w="med" len="med"/>
                      <a:tailEnd type="none" w="med" len="med"/>
                    </a:lnR>
                  </a:tcPr>
                </a:tc>
                <a:extLst>
                  <a:ext uri="{0D108BD9-81ED-4DB2-BD59-A6C34878D82A}">
                    <a16:rowId xmlns:a16="http://schemas.microsoft.com/office/drawing/2014/main" xmlns="" val="10003"/>
                  </a:ext>
                </a:extLst>
              </a:tr>
              <a:tr h="566669">
                <a:tc>
                  <a:txBody>
                    <a:bodyPr/>
                    <a:lstStyle/>
                    <a:p>
                      <a:pPr algn="l" fontAlgn="b"/>
                      <a:endParaRPr lang="en-US" sz="3600" b="0" i="0" u="none" strike="noStrike">
                        <a:solidFill>
                          <a:srgbClr val="000000"/>
                        </a:solidFill>
                        <a:effectLst/>
                        <a:latin typeface="Calibri"/>
                      </a:endParaRPr>
                    </a:p>
                  </a:txBody>
                  <a:tcPr marL="9525" marR="9525" marT="9525" marB="0" anchor="b">
                    <a:lnL w="12700" cap="flat" cmpd="sng" algn="ctr">
                      <a:solidFill>
                        <a:schemeClr val="tx1"/>
                      </a:solidFill>
                      <a:prstDash val="solid"/>
                      <a:round/>
                      <a:headEnd type="none" w="med" len="med"/>
                      <a:tailEnd type="none" w="med" len="med"/>
                    </a:lnL>
                  </a:tcPr>
                </a:tc>
                <a:tc gridSpan="2">
                  <a:txBody>
                    <a:bodyPr/>
                    <a:lstStyle/>
                    <a:p>
                      <a:pPr algn="l" fontAlgn="b"/>
                      <a:r>
                        <a:rPr lang="en-US" sz="3600" b="0" u="none" strike="noStrike" dirty="0">
                          <a:effectLst/>
                        </a:rPr>
                        <a:t>Non-white</a:t>
                      </a:r>
                      <a:endParaRPr lang="en-US" sz="3600" b="0" i="0" u="none" strike="noStrike" dirty="0">
                        <a:solidFill>
                          <a:srgbClr val="000000"/>
                        </a:solidFill>
                        <a:effectLst/>
                        <a:latin typeface="Calibri"/>
                      </a:endParaRPr>
                    </a:p>
                  </a:txBody>
                  <a:tcPr marL="9525" marR="9525" marT="9525" marB="0" anchor="b"/>
                </a:tc>
                <a:tc hMerge="1">
                  <a:txBody>
                    <a:bodyPr/>
                    <a:lstStyle/>
                    <a:p>
                      <a:endParaRPr lang="en-US"/>
                    </a:p>
                  </a:txBody>
                  <a:tcPr/>
                </a:tc>
                <a:tc>
                  <a:txBody>
                    <a:bodyPr/>
                    <a:lstStyle/>
                    <a:p>
                      <a:pPr algn="l" fontAlgn="b"/>
                      <a:endParaRPr lang="en-US" sz="3600" b="0" i="0" u="none" strike="noStrike" dirty="0">
                        <a:solidFill>
                          <a:srgbClr val="000000"/>
                        </a:solidFill>
                        <a:effectLst/>
                        <a:latin typeface="Calibri"/>
                      </a:endParaRPr>
                    </a:p>
                  </a:txBody>
                  <a:tcPr marL="9525" marR="9525" marT="9525" marB="0" anchor="b"/>
                </a:tc>
                <a:tc>
                  <a:txBody>
                    <a:bodyPr/>
                    <a:lstStyle/>
                    <a:p>
                      <a:pPr algn="r" fontAlgn="b"/>
                      <a:r>
                        <a:rPr lang="en-US" sz="3600" b="0" u="none" strike="noStrike">
                          <a:effectLst/>
                        </a:rPr>
                        <a:t>-0.40</a:t>
                      </a:r>
                      <a:endParaRPr lang="en-US" sz="3600" b="0" i="0" u="none" strike="noStrike">
                        <a:solidFill>
                          <a:srgbClr val="000000"/>
                        </a:solidFill>
                        <a:effectLst/>
                        <a:latin typeface="Calibri"/>
                      </a:endParaRPr>
                    </a:p>
                  </a:txBody>
                  <a:tcPr marL="9525" marR="9525" marT="9525" marB="0" anchor="b"/>
                </a:tc>
                <a:tc>
                  <a:txBody>
                    <a:bodyPr/>
                    <a:lstStyle/>
                    <a:p>
                      <a:pPr algn="l" fontAlgn="b"/>
                      <a:r>
                        <a:rPr lang="en-US" sz="3600" b="0" u="none" strike="noStrike">
                          <a:effectLst/>
                        </a:rPr>
                        <a:t>**</a:t>
                      </a:r>
                      <a:endParaRPr lang="en-US" sz="3600" b="0" i="0" u="none" strike="noStrike">
                        <a:solidFill>
                          <a:srgbClr val="000000"/>
                        </a:solidFill>
                        <a:effectLst/>
                        <a:latin typeface="Calibri"/>
                      </a:endParaRPr>
                    </a:p>
                  </a:txBody>
                  <a:tcPr marL="9525" marR="9525" marT="9525" marB="0" anchor="b"/>
                </a:tc>
                <a:tc>
                  <a:txBody>
                    <a:bodyPr/>
                    <a:lstStyle/>
                    <a:p>
                      <a:pPr algn="r" fontAlgn="b"/>
                      <a:r>
                        <a:rPr lang="en-US" sz="3600" b="0" u="none" strike="noStrike">
                          <a:effectLst/>
                        </a:rPr>
                        <a:t>-0.26</a:t>
                      </a:r>
                      <a:endParaRPr lang="en-US" sz="3600" b="0" i="0" u="none" strike="noStrike">
                        <a:solidFill>
                          <a:srgbClr val="000000"/>
                        </a:solidFill>
                        <a:effectLst/>
                        <a:latin typeface="Calibri"/>
                      </a:endParaRPr>
                    </a:p>
                  </a:txBody>
                  <a:tcPr marL="9525" marR="9525" marT="9525" marB="0" anchor="b"/>
                </a:tc>
                <a:tc>
                  <a:txBody>
                    <a:bodyPr/>
                    <a:lstStyle/>
                    <a:p>
                      <a:pPr algn="l" fontAlgn="b"/>
                      <a:r>
                        <a:rPr lang="en-US" sz="3600" b="0" u="none" strike="noStrike">
                          <a:effectLst/>
                        </a:rPr>
                        <a:t>ǂ</a:t>
                      </a:r>
                      <a:endParaRPr lang="en-US" sz="3600" b="0" i="0" u="none" strike="noStrike">
                        <a:solidFill>
                          <a:srgbClr val="000000"/>
                        </a:solidFill>
                        <a:effectLst/>
                        <a:latin typeface="Calibri"/>
                      </a:endParaRPr>
                    </a:p>
                  </a:txBody>
                  <a:tcPr marL="9525" marR="9525" marT="9525" marB="0" anchor="b">
                    <a:lnR w="12700" cap="flat" cmpd="sng" algn="ctr">
                      <a:solidFill>
                        <a:schemeClr val="tx1"/>
                      </a:solidFill>
                      <a:prstDash val="solid"/>
                      <a:round/>
                      <a:headEnd type="none" w="med" len="med"/>
                      <a:tailEnd type="none" w="med" len="med"/>
                    </a:lnR>
                  </a:tcPr>
                </a:tc>
                <a:extLst>
                  <a:ext uri="{0D108BD9-81ED-4DB2-BD59-A6C34878D82A}">
                    <a16:rowId xmlns:a16="http://schemas.microsoft.com/office/drawing/2014/main" xmlns="" val="10004"/>
                  </a:ext>
                </a:extLst>
              </a:tr>
              <a:tr h="566669">
                <a:tc gridSpan="3">
                  <a:txBody>
                    <a:bodyPr/>
                    <a:lstStyle/>
                    <a:p>
                      <a:pPr algn="l" fontAlgn="b"/>
                      <a:r>
                        <a:rPr lang="en-US" sz="3600" b="1" u="none" strike="noStrike" dirty="0">
                          <a:effectLst/>
                        </a:rPr>
                        <a:t>  Need</a:t>
                      </a:r>
                      <a:endParaRPr lang="en-US" sz="3600" b="1" i="0" u="none" strike="noStrike" dirty="0">
                        <a:solidFill>
                          <a:srgbClr val="000000"/>
                        </a:solidFill>
                        <a:effectLst/>
                        <a:latin typeface="Calibri"/>
                      </a:endParaRPr>
                    </a:p>
                  </a:txBody>
                  <a:tcPr marL="9525" marR="9525" marT="9525" marB="0" anchor="b">
                    <a:lnL w="12700" cap="flat" cmpd="sng" algn="ctr">
                      <a:solidFill>
                        <a:schemeClr val="tx1"/>
                      </a:solidFill>
                      <a:prstDash val="solid"/>
                      <a:round/>
                      <a:headEnd type="none" w="med" len="med"/>
                      <a:tailEnd type="none" w="med" len="med"/>
                    </a:lnL>
                  </a:tcPr>
                </a:tc>
                <a:tc hMerge="1">
                  <a:txBody>
                    <a:bodyPr/>
                    <a:lstStyle/>
                    <a:p>
                      <a:endParaRPr lang="en-US"/>
                    </a:p>
                  </a:txBody>
                  <a:tcPr/>
                </a:tc>
                <a:tc hMerge="1">
                  <a:txBody>
                    <a:bodyPr/>
                    <a:lstStyle/>
                    <a:p>
                      <a:endParaRPr lang="en-US"/>
                    </a:p>
                  </a:txBody>
                  <a:tcPr/>
                </a:tc>
                <a:tc>
                  <a:txBody>
                    <a:bodyPr/>
                    <a:lstStyle/>
                    <a:p>
                      <a:pPr algn="l" fontAlgn="b"/>
                      <a:endParaRPr lang="en-US" sz="3600" b="0" i="0" u="none" strike="noStrike" dirty="0">
                        <a:solidFill>
                          <a:srgbClr val="000000"/>
                        </a:solidFill>
                        <a:effectLst/>
                        <a:latin typeface="Calibri"/>
                      </a:endParaRPr>
                    </a:p>
                  </a:txBody>
                  <a:tcPr marL="9525" marR="9525" marT="9525" marB="0" anchor="b"/>
                </a:tc>
                <a:tc>
                  <a:txBody>
                    <a:bodyPr/>
                    <a:lstStyle/>
                    <a:p>
                      <a:pPr algn="l" fontAlgn="b"/>
                      <a:endParaRPr lang="en-US" sz="3600" b="0" i="0" u="none" strike="noStrike" dirty="0">
                        <a:solidFill>
                          <a:srgbClr val="000000"/>
                        </a:solidFill>
                        <a:effectLst/>
                        <a:latin typeface="Calibri"/>
                      </a:endParaRPr>
                    </a:p>
                  </a:txBody>
                  <a:tcPr marL="9525" marR="9525" marT="9525" marB="0" anchor="b"/>
                </a:tc>
                <a:tc>
                  <a:txBody>
                    <a:bodyPr/>
                    <a:lstStyle/>
                    <a:p>
                      <a:pPr algn="l" fontAlgn="b"/>
                      <a:endParaRPr lang="en-US" sz="3600" b="0" i="0" u="none" strike="noStrike">
                        <a:solidFill>
                          <a:srgbClr val="000000"/>
                        </a:solidFill>
                        <a:effectLst/>
                        <a:latin typeface="Calibri"/>
                      </a:endParaRPr>
                    </a:p>
                  </a:txBody>
                  <a:tcPr marL="9525" marR="9525" marT="9525" marB="0" anchor="b"/>
                </a:tc>
                <a:tc>
                  <a:txBody>
                    <a:bodyPr/>
                    <a:lstStyle/>
                    <a:p>
                      <a:pPr algn="l" fontAlgn="b"/>
                      <a:endParaRPr lang="en-US" sz="3600" b="0" i="0" u="none" strike="noStrike" dirty="0">
                        <a:solidFill>
                          <a:srgbClr val="000000"/>
                        </a:solidFill>
                        <a:effectLst/>
                        <a:latin typeface="Calibri"/>
                      </a:endParaRPr>
                    </a:p>
                  </a:txBody>
                  <a:tcPr marL="9525" marR="9525" marT="9525" marB="0" anchor="b"/>
                </a:tc>
                <a:tc>
                  <a:txBody>
                    <a:bodyPr/>
                    <a:lstStyle/>
                    <a:p>
                      <a:pPr algn="l" fontAlgn="b"/>
                      <a:endParaRPr lang="en-US" sz="3600" b="0" i="0" u="none" strike="noStrike">
                        <a:solidFill>
                          <a:srgbClr val="000000"/>
                        </a:solidFill>
                        <a:effectLst/>
                        <a:latin typeface="Calibri"/>
                      </a:endParaRPr>
                    </a:p>
                  </a:txBody>
                  <a:tcPr marL="9525" marR="9525" marT="9525" marB="0" anchor="b">
                    <a:lnR w="12700" cap="flat" cmpd="sng" algn="ctr">
                      <a:solidFill>
                        <a:schemeClr val="tx1"/>
                      </a:solidFill>
                      <a:prstDash val="solid"/>
                      <a:round/>
                      <a:headEnd type="none" w="med" len="med"/>
                      <a:tailEnd type="none" w="med" len="med"/>
                    </a:lnR>
                  </a:tcPr>
                </a:tc>
                <a:extLst>
                  <a:ext uri="{0D108BD9-81ED-4DB2-BD59-A6C34878D82A}">
                    <a16:rowId xmlns:a16="http://schemas.microsoft.com/office/drawing/2014/main" xmlns="" val="10005"/>
                  </a:ext>
                </a:extLst>
              </a:tr>
              <a:tr h="538542">
                <a:tc>
                  <a:txBody>
                    <a:bodyPr/>
                    <a:lstStyle/>
                    <a:p>
                      <a:pPr algn="l" fontAlgn="b"/>
                      <a:endParaRPr lang="en-US" sz="3600" b="0" i="0" u="none" strike="noStrike" dirty="0">
                        <a:solidFill>
                          <a:srgbClr val="000000"/>
                        </a:solidFill>
                        <a:effectLst/>
                        <a:latin typeface="Calibri"/>
                      </a:endParaRPr>
                    </a:p>
                  </a:txBody>
                  <a:tcPr marL="9525" marR="9525" marT="9525" marB="0" anchor="b">
                    <a:lnL w="12700" cap="flat" cmpd="sng" algn="ctr">
                      <a:solidFill>
                        <a:schemeClr val="tx1"/>
                      </a:solidFill>
                      <a:prstDash val="solid"/>
                      <a:round/>
                      <a:headEnd type="none" w="med" len="med"/>
                      <a:tailEnd type="none" w="med" len="med"/>
                    </a:lnL>
                  </a:tcPr>
                </a:tc>
                <a:tc gridSpan="3">
                  <a:txBody>
                    <a:bodyPr/>
                    <a:lstStyle/>
                    <a:p>
                      <a:pPr algn="l" fontAlgn="b"/>
                      <a:r>
                        <a:rPr lang="en-US" sz="3600" b="0" u="none" strike="noStrike" dirty="0">
                          <a:effectLst/>
                        </a:rPr>
                        <a:t>Primary caregiver present</a:t>
                      </a:r>
                      <a:endParaRPr lang="en-US" sz="3600" b="0" i="0" u="none" strike="noStrike" dirty="0">
                        <a:solidFill>
                          <a:srgbClr val="000000"/>
                        </a:solidFill>
                        <a:effectLst/>
                        <a:latin typeface="Calibri"/>
                      </a:endParaRPr>
                    </a:p>
                  </a:txBody>
                  <a:tcPr marL="9525" marR="9525" marT="9525" marB="0" anchor="b"/>
                </a:tc>
                <a:tc hMerge="1">
                  <a:txBody>
                    <a:bodyPr/>
                    <a:lstStyle/>
                    <a:p>
                      <a:endParaRPr lang="en-US"/>
                    </a:p>
                  </a:txBody>
                  <a:tcPr/>
                </a:tc>
                <a:tc hMerge="1">
                  <a:txBody>
                    <a:bodyPr/>
                    <a:lstStyle/>
                    <a:p>
                      <a:endParaRPr lang="en-US"/>
                    </a:p>
                  </a:txBody>
                  <a:tcPr/>
                </a:tc>
                <a:tc>
                  <a:txBody>
                    <a:bodyPr/>
                    <a:lstStyle/>
                    <a:p>
                      <a:pPr algn="r" fontAlgn="b"/>
                      <a:r>
                        <a:rPr lang="en-US" sz="3600" b="0" u="none" strike="noStrike" dirty="0">
                          <a:effectLst/>
                        </a:rPr>
                        <a:t>-0.37</a:t>
                      </a:r>
                      <a:endParaRPr lang="en-US" sz="3600" b="0" i="0" u="none" strike="noStrike" dirty="0">
                        <a:solidFill>
                          <a:srgbClr val="000000"/>
                        </a:solidFill>
                        <a:effectLst/>
                        <a:latin typeface="Calibri"/>
                      </a:endParaRPr>
                    </a:p>
                  </a:txBody>
                  <a:tcPr marL="9525" marR="9525" marT="9525" marB="0" anchor="b"/>
                </a:tc>
                <a:tc>
                  <a:txBody>
                    <a:bodyPr/>
                    <a:lstStyle/>
                    <a:p>
                      <a:pPr algn="l" fontAlgn="b"/>
                      <a:r>
                        <a:rPr lang="en-US" sz="3600" b="0" u="none" strike="noStrike">
                          <a:effectLst/>
                        </a:rPr>
                        <a:t>**</a:t>
                      </a:r>
                      <a:endParaRPr lang="en-US" sz="3600" b="0" i="0" u="none" strike="noStrike">
                        <a:solidFill>
                          <a:srgbClr val="000000"/>
                        </a:solidFill>
                        <a:effectLst/>
                        <a:latin typeface="Calibri"/>
                      </a:endParaRPr>
                    </a:p>
                  </a:txBody>
                  <a:tcPr marL="9525" marR="9525" marT="9525" marB="0" anchor="b"/>
                </a:tc>
                <a:tc>
                  <a:txBody>
                    <a:bodyPr/>
                    <a:lstStyle/>
                    <a:p>
                      <a:pPr algn="r" fontAlgn="b"/>
                      <a:r>
                        <a:rPr lang="en-US" sz="3600" b="0" u="none" strike="noStrike">
                          <a:effectLst/>
                        </a:rPr>
                        <a:t>-0.21</a:t>
                      </a:r>
                      <a:endParaRPr lang="en-US" sz="3600" b="0" i="0" u="none" strike="noStrike">
                        <a:solidFill>
                          <a:srgbClr val="000000"/>
                        </a:solidFill>
                        <a:effectLst/>
                        <a:latin typeface="Calibri"/>
                      </a:endParaRPr>
                    </a:p>
                  </a:txBody>
                  <a:tcPr marL="9525" marR="9525" marT="9525" marB="0" anchor="b"/>
                </a:tc>
                <a:tc>
                  <a:txBody>
                    <a:bodyPr/>
                    <a:lstStyle/>
                    <a:p>
                      <a:pPr algn="l" fontAlgn="b"/>
                      <a:endParaRPr lang="en-US" sz="3600" b="0" i="0" u="none" strike="noStrike">
                        <a:solidFill>
                          <a:srgbClr val="000000"/>
                        </a:solidFill>
                        <a:effectLst/>
                        <a:latin typeface="Calibri"/>
                      </a:endParaRPr>
                    </a:p>
                  </a:txBody>
                  <a:tcPr marL="9525" marR="9525" marT="9525" marB="0" anchor="b">
                    <a:lnR w="12700" cap="flat" cmpd="sng" algn="ctr">
                      <a:solidFill>
                        <a:schemeClr val="tx1"/>
                      </a:solidFill>
                      <a:prstDash val="solid"/>
                      <a:round/>
                      <a:headEnd type="none" w="med" len="med"/>
                      <a:tailEnd type="none" w="med" len="med"/>
                    </a:lnR>
                  </a:tcPr>
                </a:tc>
                <a:extLst>
                  <a:ext uri="{0D108BD9-81ED-4DB2-BD59-A6C34878D82A}">
                    <a16:rowId xmlns:a16="http://schemas.microsoft.com/office/drawing/2014/main" xmlns="" val="10006"/>
                  </a:ext>
                </a:extLst>
              </a:tr>
              <a:tr h="566669">
                <a:tc>
                  <a:txBody>
                    <a:bodyPr/>
                    <a:lstStyle/>
                    <a:p>
                      <a:pPr algn="l" fontAlgn="b"/>
                      <a:endParaRPr lang="en-US" sz="3600" b="0" i="0" u="none" strike="noStrike" dirty="0">
                        <a:solidFill>
                          <a:srgbClr val="000000"/>
                        </a:solidFill>
                        <a:effectLst/>
                        <a:latin typeface="Calibri"/>
                      </a:endParaRPr>
                    </a:p>
                  </a:txBody>
                  <a:tcPr marL="9525" marR="9525" marT="9525" marB="0" anchor="b">
                    <a:lnL w="12700" cap="flat" cmpd="sng" algn="ctr">
                      <a:solidFill>
                        <a:schemeClr val="tx1"/>
                      </a:solidFill>
                      <a:prstDash val="solid"/>
                      <a:round/>
                      <a:headEnd type="none" w="med" len="med"/>
                      <a:tailEnd type="none" w="med" len="med"/>
                    </a:lnL>
                  </a:tcPr>
                </a:tc>
                <a:tc gridSpan="3">
                  <a:txBody>
                    <a:bodyPr/>
                    <a:lstStyle/>
                    <a:p>
                      <a:pPr algn="l" fontAlgn="b"/>
                      <a:r>
                        <a:rPr lang="en-US" sz="3600" b="0" u="none" strike="noStrike" dirty="0">
                          <a:effectLst/>
                        </a:rPr>
                        <a:t>Functional limitation</a:t>
                      </a:r>
                      <a:endParaRPr lang="en-US" sz="3600" b="0" i="0" u="none" strike="noStrike" dirty="0">
                        <a:solidFill>
                          <a:srgbClr val="000000"/>
                        </a:solidFill>
                        <a:effectLst/>
                        <a:latin typeface="Calibri"/>
                      </a:endParaRPr>
                    </a:p>
                  </a:txBody>
                  <a:tcPr marL="9525" marR="9525" marT="9525" marB="0" anchor="b"/>
                </a:tc>
                <a:tc hMerge="1">
                  <a:txBody>
                    <a:bodyPr/>
                    <a:lstStyle/>
                    <a:p>
                      <a:endParaRPr lang="en-US"/>
                    </a:p>
                  </a:txBody>
                  <a:tcPr/>
                </a:tc>
                <a:tc hMerge="1">
                  <a:txBody>
                    <a:bodyPr/>
                    <a:lstStyle/>
                    <a:p>
                      <a:endParaRPr lang="en-US"/>
                    </a:p>
                  </a:txBody>
                  <a:tcPr/>
                </a:tc>
                <a:tc>
                  <a:txBody>
                    <a:bodyPr/>
                    <a:lstStyle/>
                    <a:p>
                      <a:pPr algn="r" fontAlgn="b"/>
                      <a:r>
                        <a:rPr lang="en-US" sz="3600" b="0" u="none" strike="noStrike">
                          <a:effectLst/>
                        </a:rPr>
                        <a:t>0.64</a:t>
                      </a:r>
                      <a:endParaRPr lang="en-US" sz="3600" b="0" i="0" u="none" strike="noStrike">
                        <a:solidFill>
                          <a:srgbClr val="000000"/>
                        </a:solidFill>
                        <a:effectLst/>
                        <a:latin typeface="Calibri"/>
                      </a:endParaRPr>
                    </a:p>
                  </a:txBody>
                  <a:tcPr marL="9525" marR="9525" marT="9525" marB="0" anchor="b"/>
                </a:tc>
                <a:tc>
                  <a:txBody>
                    <a:bodyPr/>
                    <a:lstStyle/>
                    <a:p>
                      <a:pPr algn="l" fontAlgn="b"/>
                      <a:r>
                        <a:rPr lang="en-US" sz="3600" b="0" u="none" strike="noStrike">
                          <a:effectLst/>
                        </a:rPr>
                        <a:t>***</a:t>
                      </a:r>
                      <a:endParaRPr lang="en-US" sz="3600" b="0" i="0" u="none" strike="noStrike">
                        <a:solidFill>
                          <a:srgbClr val="000000"/>
                        </a:solidFill>
                        <a:effectLst/>
                        <a:latin typeface="Calibri"/>
                      </a:endParaRPr>
                    </a:p>
                  </a:txBody>
                  <a:tcPr marL="9525" marR="9525" marT="9525" marB="0" anchor="b"/>
                </a:tc>
                <a:tc>
                  <a:txBody>
                    <a:bodyPr/>
                    <a:lstStyle/>
                    <a:p>
                      <a:pPr algn="r" fontAlgn="b"/>
                      <a:r>
                        <a:rPr lang="en-US" sz="3600" b="0" u="none" strike="noStrike">
                          <a:effectLst/>
                        </a:rPr>
                        <a:t>0.56</a:t>
                      </a:r>
                      <a:endParaRPr lang="en-US" sz="3600" b="0" i="0" u="none" strike="noStrike">
                        <a:solidFill>
                          <a:srgbClr val="000000"/>
                        </a:solidFill>
                        <a:effectLst/>
                        <a:latin typeface="Calibri"/>
                      </a:endParaRPr>
                    </a:p>
                  </a:txBody>
                  <a:tcPr marL="9525" marR="9525" marT="9525" marB="0" anchor="b"/>
                </a:tc>
                <a:tc>
                  <a:txBody>
                    <a:bodyPr/>
                    <a:lstStyle/>
                    <a:p>
                      <a:pPr algn="l" fontAlgn="b"/>
                      <a:r>
                        <a:rPr lang="en-US" sz="3600" b="0" u="none" strike="noStrike">
                          <a:effectLst/>
                        </a:rPr>
                        <a:t>***</a:t>
                      </a:r>
                      <a:endParaRPr lang="en-US" sz="3600" b="0" i="0" u="none" strike="noStrike">
                        <a:solidFill>
                          <a:srgbClr val="000000"/>
                        </a:solidFill>
                        <a:effectLst/>
                        <a:latin typeface="Calibri"/>
                      </a:endParaRPr>
                    </a:p>
                  </a:txBody>
                  <a:tcPr marL="9525" marR="9525" marT="9525" marB="0" anchor="b">
                    <a:lnR w="12700" cap="flat" cmpd="sng" algn="ctr">
                      <a:solidFill>
                        <a:schemeClr val="tx1"/>
                      </a:solidFill>
                      <a:prstDash val="solid"/>
                      <a:round/>
                      <a:headEnd type="none" w="med" len="med"/>
                      <a:tailEnd type="none" w="med" len="med"/>
                    </a:lnR>
                  </a:tcPr>
                </a:tc>
                <a:extLst>
                  <a:ext uri="{0D108BD9-81ED-4DB2-BD59-A6C34878D82A}">
                    <a16:rowId xmlns:a16="http://schemas.microsoft.com/office/drawing/2014/main" xmlns="" val="10007"/>
                  </a:ext>
                </a:extLst>
              </a:tr>
              <a:tr h="566669">
                <a:tc>
                  <a:txBody>
                    <a:bodyPr/>
                    <a:lstStyle/>
                    <a:p>
                      <a:pPr algn="l" fontAlgn="b"/>
                      <a:endParaRPr lang="en-US" sz="3600" b="0" i="0" u="none" strike="noStrike" dirty="0">
                        <a:solidFill>
                          <a:srgbClr val="000000"/>
                        </a:solidFill>
                        <a:effectLst/>
                        <a:latin typeface="Calibri"/>
                      </a:endParaRPr>
                    </a:p>
                  </a:txBody>
                  <a:tcPr marL="9525" marR="9525" marT="9525" marB="0" anchor="b">
                    <a:lnL w="12700" cap="flat" cmpd="sng" algn="ctr">
                      <a:solidFill>
                        <a:schemeClr val="tx1"/>
                      </a:solidFill>
                      <a:prstDash val="solid"/>
                      <a:round/>
                      <a:headEnd type="none" w="med" len="med"/>
                      <a:tailEnd type="none" w="med" len="med"/>
                    </a:lnL>
                  </a:tcPr>
                </a:tc>
                <a:tc gridSpan="3">
                  <a:txBody>
                    <a:bodyPr/>
                    <a:lstStyle/>
                    <a:p>
                      <a:pPr algn="l" fontAlgn="b"/>
                      <a:r>
                        <a:rPr lang="en-US" sz="3600" b="0" u="none" strike="noStrike" dirty="0">
                          <a:effectLst/>
                        </a:rPr>
                        <a:t>Cognitive impairment</a:t>
                      </a:r>
                      <a:endParaRPr lang="en-US" sz="3600" b="0" i="0" u="none" strike="noStrike" dirty="0">
                        <a:solidFill>
                          <a:srgbClr val="000000"/>
                        </a:solidFill>
                        <a:effectLst/>
                        <a:latin typeface="Calibri"/>
                      </a:endParaRPr>
                    </a:p>
                  </a:txBody>
                  <a:tcPr marL="9525" marR="9525" marT="9525" marB="0" anchor="b"/>
                </a:tc>
                <a:tc hMerge="1">
                  <a:txBody>
                    <a:bodyPr/>
                    <a:lstStyle/>
                    <a:p>
                      <a:endParaRPr lang="en-US"/>
                    </a:p>
                  </a:txBody>
                  <a:tcPr/>
                </a:tc>
                <a:tc hMerge="1">
                  <a:txBody>
                    <a:bodyPr/>
                    <a:lstStyle/>
                    <a:p>
                      <a:endParaRPr lang="en-US"/>
                    </a:p>
                  </a:txBody>
                  <a:tcPr/>
                </a:tc>
                <a:tc>
                  <a:txBody>
                    <a:bodyPr/>
                    <a:lstStyle/>
                    <a:p>
                      <a:pPr algn="r" fontAlgn="b"/>
                      <a:r>
                        <a:rPr lang="en-US" sz="3600" b="0" u="none" strike="noStrike">
                          <a:effectLst/>
                        </a:rPr>
                        <a:t>0.06</a:t>
                      </a:r>
                      <a:endParaRPr lang="en-US" sz="3600" b="0" i="0" u="none" strike="noStrike">
                        <a:solidFill>
                          <a:srgbClr val="000000"/>
                        </a:solidFill>
                        <a:effectLst/>
                        <a:latin typeface="Calibri"/>
                      </a:endParaRPr>
                    </a:p>
                  </a:txBody>
                  <a:tcPr marL="9525" marR="9525" marT="9525" marB="0" anchor="b"/>
                </a:tc>
                <a:tc>
                  <a:txBody>
                    <a:bodyPr/>
                    <a:lstStyle/>
                    <a:p>
                      <a:pPr algn="l" fontAlgn="b"/>
                      <a:endParaRPr lang="en-US" sz="3600" b="0" i="0" u="none" strike="noStrike">
                        <a:solidFill>
                          <a:srgbClr val="000000"/>
                        </a:solidFill>
                        <a:effectLst/>
                        <a:latin typeface="Calibri"/>
                      </a:endParaRPr>
                    </a:p>
                  </a:txBody>
                  <a:tcPr marL="9525" marR="9525" marT="9525" marB="0" anchor="b"/>
                </a:tc>
                <a:tc>
                  <a:txBody>
                    <a:bodyPr/>
                    <a:lstStyle/>
                    <a:p>
                      <a:pPr algn="r" fontAlgn="b"/>
                      <a:r>
                        <a:rPr lang="en-US" sz="3600" b="0" u="none" strike="noStrike">
                          <a:effectLst/>
                        </a:rPr>
                        <a:t>-0.03</a:t>
                      </a:r>
                      <a:endParaRPr lang="en-US" sz="3600" b="0" i="0" u="none" strike="noStrike">
                        <a:solidFill>
                          <a:srgbClr val="000000"/>
                        </a:solidFill>
                        <a:effectLst/>
                        <a:latin typeface="Calibri"/>
                      </a:endParaRPr>
                    </a:p>
                  </a:txBody>
                  <a:tcPr marL="9525" marR="9525" marT="9525" marB="0" anchor="b"/>
                </a:tc>
                <a:tc>
                  <a:txBody>
                    <a:bodyPr/>
                    <a:lstStyle/>
                    <a:p>
                      <a:pPr algn="l" fontAlgn="b"/>
                      <a:endParaRPr lang="en-US" sz="3600" b="0" i="0" u="none" strike="noStrike">
                        <a:solidFill>
                          <a:srgbClr val="000000"/>
                        </a:solidFill>
                        <a:effectLst/>
                        <a:latin typeface="Calibri"/>
                      </a:endParaRPr>
                    </a:p>
                  </a:txBody>
                  <a:tcPr marL="9525" marR="9525" marT="9525" marB="0" anchor="b">
                    <a:lnR w="12700" cap="flat" cmpd="sng" algn="ctr">
                      <a:solidFill>
                        <a:schemeClr val="tx1"/>
                      </a:solidFill>
                      <a:prstDash val="solid"/>
                      <a:round/>
                      <a:headEnd type="none" w="med" len="med"/>
                      <a:tailEnd type="none" w="med" len="med"/>
                    </a:lnR>
                  </a:tcPr>
                </a:tc>
                <a:extLst>
                  <a:ext uri="{0D108BD9-81ED-4DB2-BD59-A6C34878D82A}">
                    <a16:rowId xmlns:a16="http://schemas.microsoft.com/office/drawing/2014/main" xmlns="" val="10008"/>
                  </a:ext>
                </a:extLst>
              </a:tr>
              <a:tr h="566669">
                <a:tc gridSpan="4">
                  <a:txBody>
                    <a:bodyPr/>
                    <a:lstStyle/>
                    <a:p>
                      <a:pPr algn="l" fontAlgn="b"/>
                      <a:r>
                        <a:rPr lang="en-US" sz="3600" b="1" u="none" strike="noStrike" dirty="0">
                          <a:effectLst/>
                        </a:rPr>
                        <a:t>  Enabling Factors</a:t>
                      </a:r>
                      <a:endParaRPr lang="en-US" sz="3600" b="1" i="0" u="none" strike="noStrike" dirty="0">
                        <a:solidFill>
                          <a:srgbClr val="000000"/>
                        </a:solidFill>
                        <a:effectLst/>
                        <a:latin typeface="Calibri"/>
                      </a:endParaRPr>
                    </a:p>
                  </a:txBody>
                  <a:tcPr marL="9525" marR="9525" marT="9525" marB="0" anchor="b">
                    <a:lnL w="12700" cap="flat" cmpd="sng" algn="ctr">
                      <a:solidFill>
                        <a:schemeClr val="tx1"/>
                      </a:solidFill>
                      <a:prstDash val="solid"/>
                      <a:round/>
                      <a:headEnd type="none" w="med" len="med"/>
                      <a:tailEnd type="none" w="med" len="med"/>
                    </a:lnL>
                  </a:tcPr>
                </a:tc>
                <a:tc hMerge="1">
                  <a:txBody>
                    <a:bodyPr/>
                    <a:lstStyle/>
                    <a:p>
                      <a:endParaRPr lang="en-US"/>
                    </a:p>
                  </a:txBody>
                  <a:tcPr/>
                </a:tc>
                <a:tc hMerge="1">
                  <a:txBody>
                    <a:bodyPr/>
                    <a:lstStyle/>
                    <a:p>
                      <a:endParaRPr lang="en-US"/>
                    </a:p>
                  </a:txBody>
                  <a:tcPr/>
                </a:tc>
                <a:tc hMerge="1">
                  <a:txBody>
                    <a:bodyPr/>
                    <a:lstStyle/>
                    <a:p>
                      <a:endParaRPr lang="en-US"/>
                    </a:p>
                  </a:txBody>
                  <a:tcPr/>
                </a:tc>
                <a:tc>
                  <a:txBody>
                    <a:bodyPr/>
                    <a:lstStyle/>
                    <a:p>
                      <a:pPr algn="l" fontAlgn="b"/>
                      <a:endParaRPr lang="en-US" sz="3600" b="0" i="0" u="none" strike="noStrike" dirty="0">
                        <a:solidFill>
                          <a:srgbClr val="000000"/>
                        </a:solidFill>
                        <a:effectLst/>
                        <a:latin typeface="Calibri"/>
                      </a:endParaRPr>
                    </a:p>
                  </a:txBody>
                  <a:tcPr marL="9525" marR="9525" marT="9525" marB="0" anchor="b"/>
                </a:tc>
                <a:tc>
                  <a:txBody>
                    <a:bodyPr/>
                    <a:lstStyle/>
                    <a:p>
                      <a:pPr algn="l" fontAlgn="b"/>
                      <a:endParaRPr lang="en-US" sz="3600" b="0" i="0" u="none" strike="noStrike">
                        <a:solidFill>
                          <a:srgbClr val="000000"/>
                        </a:solidFill>
                        <a:effectLst/>
                        <a:latin typeface="Calibri"/>
                      </a:endParaRPr>
                    </a:p>
                  </a:txBody>
                  <a:tcPr marL="9525" marR="9525" marT="9525" marB="0" anchor="b"/>
                </a:tc>
                <a:tc>
                  <a:txBody>
                    <a:bodyPr/>
                    <a:lstStyle/>
                    <a:p>
                      <a:pPr algn="l" fontAlgn="b"/>
                      <a:endParaRPr lang="en-US" sz="3600" b="0" i="0" u="none" strike="noStrike">
                        <a:solidFill>
                          <a:srgbClr val="000000"/>
                        </a:solidFill>
                        <a:effectLst/>
                        <a:latin typeface="Calibri"/>
                      </a:endParaRPr>
                    </a:p>
                  </a:txBody>
                  <a:tcPr marL="9525" marR="9525" marT="9525" marB="0" anchor="b"/>
                </a:tc>
                <a:tc>
                  <a:txBody>
                    <a:bodyPr/>
                    <a:lstStyle/>
                    <a:p>
                      <a:pPr algn="l" fontAlgn="b"/>
                      <a:endParaRPr lang="en-US" sz="3600" b="0" i="0" u="none" strike="noStrike">
                        <a:solidFill>
                          <a:srgbClr val="000000"/>
                        </a:solidFill>
                        <a:effectLst/>
                        <a:latin typeface="Calibri"/>
                      </a:endParaRPr>
                    </a:p>
                  </a:txBody>
                  <a:tcPr marL="9525" marR="9525" marT="9525" marB="0" anchor="b">
                    <a:lnR w="12700" cap="flat" cmpd="sng" algn="ctr">
                      <a:solidFill>
                        <a:schemeClr val="tx1"/>
                      </a:solidFill>
                      <a:prstDash val="solid"/>
                      <a:round/>
                      <a:headEnd type="none" w="med" len="med"/>
                      <a:tailEnd type="none" w="med" len="med"/>
                    </a:lnR>
                  </a:tcPr>
                </a:tc>
                <a:extLst>
                  <a:ext uri="{0D108BD9-81ED-4DB2-BD59-A6C34878D82A}">
                    <a16:rowId xmlns:a16="http://schemas.microsoft.com/office/drawing/2014/main" xmlns="" val="10009"/>
                  </a:ext>
                </a:extLst>
              </a:tr>
              <a:tr h="566669">
                <a:tc>
                  <a:txBody>
                    <a:bodyPr/>
                    <a:lstStyle/>
                    <a:p>
                      <a:pPr algn="l" fontAlgn="b"/>
                      <a:endParaRPr lang="en-US" sz="3600" b="0" i="0" u="none" strike="noStrike" dirty="0">
                        <a:solidFill>
                          <a:srgbClr val="000000"/>
                        </a:solidFill>
                        <a:effectLst/>
                        <a:latin typeface="Calibri"/>
                      </a:endParaRPr>
                    </a:p>
                  </a:txBody>
                  <a:tcPr marL="9525" marR="9525" marT="9525" marB="0" anchor="b">
                    <a:lnL w="12700" cap="flat" cmpd="sng" algn="ctr">
                      <a:solidFill>
                        <a:schemeClr val="tx1"/>
                      </a:solidFill>
                      <a:prstDash val="solid"/>
                      <a:round/>
                      <a:headEnd type="none" w="med" len="med"/>
                      <a:tailEnd type="none" w="med" len="med"/>
                    </a:lnL>
                  </a:tcPr>
                </a:tc>
                <a:tc gridSpan="3">
                  <a:txBody>
                    <a:bodyPr/>
                    <a:lstStyle/>
                    <a:p>
                      <a:pPr algn="l" fontAlgn="b"/>
                      <a:r>
                        <a:rPr lang="en-US" sz="3600" b="0" u="none" strike="noStrike">
                          <a:effectLst/>
                        </a:rPr>
                        <a:t>Place of care - home</a:t>
                      </a:r>
                      <a:endParaRPr lang="en-US" sz="3600" b="0" i="0" u="none" strike="noStrike">
                        <a:solidFill>
                          <a:srgbClr val="000000"/>
                        </a:solidFill>
                        <a:effectLst/>
                        <a:latin typeface="Calibri"/>
                      </a:endParaRPr>
                    </a:p>
                  </a:txBody>
                  <a:tcPr marL="9525" marR="9525" marT="9525" marB="0" anchor="b"/>
                </a:tc>
                <a:tc hMerge="1">
                  <a:txBody>
                    <a:bodyPr/>
                    <a:lstStyle/>
                    <a:p>
                      <a:endParaRPr lang="en-US"/>
                    </a:p>
                  </a:txBody>
                  <a:tcPr/>
                </a:tc>
                <a:tc hMerge="1">
                  <a:txBody>
                    <a:bodyPr/>
                    <a:lstStyle/>
                    <a:p>
                      <a:endParaRPr lang="en-US"/>
                    </a:p>
                  </a:txBody>
                  <a:tcPr/>
                </a:tc>
                <a:tc>
                  <a:txBody>
                    <a:bodyPr/>
                    <a:lstStyle/>
                    <a:p>
                      <a:pPr algn="l" fontAlgn="b"/>
                      <a:endParaRPr lang="en-US" sz="3600" b="0" i="0" u="none" strike="noStrike" dirty="0">
                        <a:solidFill>
                          <a:srgbClr val="000000"/>
                        </a:solidFill>
                        <a:effectLst/>
                        <a:latin typeface="Calibri"/>
                      </a:endParaRPr>
                    </a:p>
                  </a:txBody>
                  <a:tcPr marL="9525" marR="9525" marT="9525" marB="0" anchor="b"/>
                </a:tc>
                <a:tc>
                  <a:txBody>
                    <a:bodyPr/>
                    <a:lstStyle/>
                    <a:p>
                      <a:pPr algn="l" fontAlgn="b"/>
                      <a:endParaRPr lang="en-US" sz="3600" b="0" i="0" u="none" strike="noStrike" dirty="0">
                        <a:solidFill>
                          <a:srgbClr val="000000"/>
                        </a:solidFill>
                        <a:effectLst/>
                        <a:latin typeface="Calibri"/>
                      </a:endParaRPr>
                    </a:p>
                  </a:txBody>
                  <a:tcPr marL="9525" marR="9525" marT="9525" marB="0" anchor="b"/>
                </a:tc>
                <a:tc>
                  <a:txBody>
                    <a:bodyPr/>
                    <a:lstStyle/>
                    <a:p>
                      <a:pPr algn="r" fontAlgn="b"/>
                      <a:r>
                        <a:rPr lang="en-US" sz="3600" b="0" u="none" strike="noStrike" dirty="0">
                          <a:effectLst/>
                        </a:rPr>
                        <a:t>-0.58</a:t>
                      </a:r>
                      <a:endParaRPr lang="en-US" sz="3600" b="0" i="0" u="none" strike="noStrike" dirty="0">
                        <a:solidFill>
                          <a:srgbClr val="000000"/>
                        </a:solidFill>
                        <a:effectLst/>
                        <a:latin typeface="Calibri"/>
                      </a:endParaRPr>
                    </a:p>
                  </a:txBody>
                  <a:tcPr marL="9525" marR="9525" marT="9525" marB="0" anchor="b">
                    <a:solidFill>
                      <a:schemeClr val="accent2">
                        <a:lumMod val="60000"/>
                        <a:lumOff val="40000"/>
                      </a:schemeClr>
                    </a:solidFill>
                  </a:tcPr>
                </a:tc>
                <a:tc>
                  <a:txBody>
                    <a:bodyPr/>
                    <a:lstStyle/>
                    <a:p>
                      <a:pPr algn="l" fontAlgn="b"/>
                      <a:r>
                        <a:rPr lang="en-US" sz="3600" b="0" u="none" strike="noStrike" dirty="0">
                          <a:effectLst/>
                        </a:rPr>
                        <a:t>***</a:t>
                      </a:r>
                      <a:endParaRPr lang="en-US" sz="3600" b="0" i="0" u="none" strike="noStrike" dirty="0">
                        <a:solidFill>
                          <a:srgbClr val="000000"/>
                        </a:solidFill>
                        <a:effectLst/>
                        <a:latin typeface="Calibri"/>
                      </a:endParaRPr>
                    </a:p>
                  </a:txBody>
                  <a:tcPr marL="9525" marR="9525" marT="9525" marB="0" anchor="b">
                    <a:lnR w="12700" cap="flat" cmpd="sng" algn="ctr">
                      <a:solidFill>
                        <a:schemeClr val="tx1"/>
                      </a:solidFill>
                      <a:prstDash val="solid"/>
                      <a:round/>
                      <a:headEnd type="none" w="med" len="med"/>
                      <a:tailEnd type="none" w="med" len="med"/>
                    </a:lnR>
                    <a:solidFill>
                      <a:schemeClr val="accent2">
                        <a:lumMod val="60000"/>
                        <a:lumOff val="40000"/>
                      </a:schemeClr>
                    </a:solidFill>
                  </a:tcPr>
                </a:tc>
                <a:extLst>
                  <a:ext uri="{0D108BD9-81ED-4DB2-BD59-A6C34878D82A}">
                    <a16:rowId xmlns:a16="http://schemas.microsoft.com/office/drawing/2014/main" xmlns="" val="10010"/>
                  </a:ext>
                </a:extLst>
              </a:tr>
              <a:tr h="566669">
                <a:tc>
                  <a:txBody>
                    <a:bodyPr/>
                    <a:lstStyle/>
                    <a:p>
                      <a:pPr algn="l" fontAlgn="b"/>
                      <a:endParaRPr lang="en-US" sz="3600" b="0" i="0" u="none" strike="noStrike" dirty="0">
                        <a:solidFill>
                          <a:srgbClr val="000000"/>
                        </a:solidFill>
                        <a:effectLst/>
                        <a:latin typeface="Calibri"/>
                      </a:endParaRPr>
                    </a:p>
                  </a:txBody>
                  <a:tcPr marL="9525" marR="9525" marT="9525" marB="0" anchor="b">
                    <a:lnL w="12700" cap="flat" cmpd="sng" algn="ctr">
                      <a:solidFill>
                        <a:schemeClr val="tx1"/>
                      </a:solidFill>
                      <a:prstDash val="solid"/>
                      <a:round/>
                      <a:headEnd type="none" w="med" len="med"/>
                      <a:tailEnd type="none" w="med" len="med"/>
                    </a:lnL>
                  </a:tcPr>
                </a:tc>
                <a:tc gridSpan="3">
                  <a:txBody>
                    <a:bodyPr/>
                    <a:lstStyle/>
                    <a:p>
                      <a:pPr algn="l" fontAlgn="b"/>
                      <a:r>
                        <a:rPr lang="en-US" sz="3600" b="0" u="none" strike="noStrike" dirty="0">
                          <a:effectLst/>
                        </a:rPr>
                        <a:t>Low economic status</a:t>
                      </a:r>
                      <a:endParaRPr lang="en-US" sz="3600" b="0" i="0" u="none" strike="noStrike" dirty="0">
                        <a:solidFill>
                          <a:srgbClr val="000000"/>
                        </a:solidFill>
                        <a:effectLst/>
                        <a:latin typeface="Calibri"/>
                      </a:endParaRPr>
                    </a:p>
                  </a:txBody>
                  <a:tcPr marL="9525" marR="9525" marT="9525" marB="0" anchor="b"/>
                </a:tc>
                <a:tc hMerge="1">
                  <a:txBody>
                    <a:bodyPr/>
                    <a:lstStyle/>
                    <a:p>
                      <a:endParaRPr lang="en-US"/>
                    </a:p>
                  </a:txBody>
                  <a:tcPr/>
                </a:tc>
                <a:tc hMerge="1">
                  <a:txBody>
                    <a:bodyPr/>
                    <a:lstStyle/>
                    <a:p>
                      <a:endParaRPr lang="en-US"/>
                    </a:p>
                  </a:txBody>
                  <a:tcPr/>
                </a:tc>
                <a:tc>
                  <a:txBody>
                    <a:bodyPr/>
                    <a:lstStyle/>
                    <a:p>
                      <a:pPr algn="l" fontAlgn="b"/>
                      <a:endParaRPr lang="en-US" sz="3600" b="0" i="0" u="none" strike="noStrike" dirty="0">
                        <a:solidFill>
                          <a:srgbClr val="000000"/>
                        </a:solidFill>
                        <a:effectLst/>
                        <a:latin typeface="Calibri"/>
                      </a:endParaRPr>
                    </a:p>
                  </a:txBody>
                  <a:tcPr marL="9525" marR="9525" marT="9525" marB="0" anchor="b"/>
                </a:tc>
                <a:tc>
                  <a:txBody>
                    <a:bodyPr/>
                    <a:lstStyle/>
                    <a:p>
                      <a:pPr algn="l" fontAlgn="b"/>
                      <a:endParaRPr lang="en-US" sz="3600" b="0" i="0" u="none" strike="noStrike">
                        <a:solidFill>
                          <a:srgbClr val="000000"/>
                        </a:solidFill>
                        <a:effectLst/>
                        <a:latin typeface="Calibri"/>
                      </a:endParaRPr>
                    </a:p>
                  </a:txBody>
                  <a:tcPr marL="9525" marR="9525" marT="9525" marB="0" anchor="b"/>
                </a:tc>
                <a:tc>
                  <a:txBody>
                    <a:bodyPr/>
                    <a:lstStyle/>
                    <a:p>
                      <a:pPr algn="r" fontAlgn="b"/>
                      <a:r>
                        <a:rPr lang="en-US" sz="3600" b="0" u="none" strike="noStrike" dirty="0">
                          <a:effectLst/>
                        </a:rPr>
                        <a:t>-0.35</a:t>
                      </a:r>
                      <a:endParaRPr lang="en-US" sz="3600" b="0" i="0" u="none" strike="noStrike" dirty="0">
                        <a:solidFill>
                          <a:srgbClr val="000000"/>
                        </a:solidFill>
                        <a:effectLst/>
                        <a:latin typeface="Calibri"/>
                      </a:endParaRPr>
                    </a:p>
                  </a:txBody>
                  <a:tcPr marL="9525" marR="9525" marT="9525" marB="0" anchor="b">
                    <a:solidFill>
                      <a:schemeClr val="accent2">
                        <a:lumMod val="60000"/>
                        <a:lumOff val="40000"/>
                      </a:schemeClr>
                    </a:solidFill>
                  </a:tcPr>
                </a:tc>
                <a:tc>
                  <a:txBody>
                    <a:bodyPr/>
                    <a:lstStyle/>
                    <a:p>
                      <a:pPr algn="l" fontAlgn="b"/>
                      <a:r>
                        <a:rPr lang="en-US" sz="3600" b="0" u="none" strike="noStrike" dirty="0">
                          <a:effectLst/>
                        </a:rPr>
                        <a:t>***</a:t>
                      </a:r>
                      <a:endParaRPr lang="en-US" sz="3600" b="0" i="0" u="none" strike="noStrike" dirty="0">
                        <a:solidFill>
                          <a:srgbClr val="000000"/>
                        </a:solidFill>
                        <a:effectLst/>
                        <a:latin typeface="Calibri"/>
                      </a:endParaRPr>
                    </a:p>
                  </a:txBody>
                  <a:tcPr marL="9525" marR="9525" marT="9525" marB="0" anchor="b">
                    <a:lnR w="12700" cap="flat" cmpd="sng" algn="ctr">
                      <a:solidFill>
                        <a:schemeClr val="tx1"/>
                      </a:solidFill>
                      <a:prstDash val="solid"/>
                      <a:round/>
                      <a:headEnd type="none" w="med" len="med"/>
                      <a:tailEnd type="none" w="med" len="med"/>
                    </a:lnR>
                    <a:solidFill>
                      <a:schemeClr val="accent2">
                        <a:lumMod val="60000"/>
                        <a:lumOff val="40000"/>
                      </a:schemeClr>
                    </a:solidFill>
                  </a:tcPr>
                </a:tc>
                <a:extLst>
                  <a:ext uri="{0D108BD9-81ED-4DB2-BD59-A6C34878D82A}">
                    <a16:rowId xmlns:a16="http://schemas.microsoft.com/office/drawing/2014/main" xmlns="" val="10011"/>
                  </a:ext>
                </a:extLst>
              </a:tr>
              <a:tr h="514236">
                <a:tc gridSpan="3">
                  <a:txBody>
                    <a:bodyPr/>
                    <a:lstStyle/>
                    <a:p>
                      <a:pPr algn="l" fontAlgn="b"/>
                      <a:endParaRPr lang="en-US" sz="3600" b="0" i="0" u="none" strike="noStrike" dirty="0">
                        <a:solidFill>
                          <a:srgbClr val="000000"/>
                        </a:solidFill>
                        <a:effectLst/>
                        <a:latin typeface="Calibri"/>
                      </a:endParaRPr>
                    </a:p>
                  </a:txBody>
                  <a:tcPr marL="9525" marR="9525" marT="9525" marB="0" anchor="b">
                    <a:lnL w="12700" cap="flat" cmpd="sng" algn="ctr">
                      <a:solidFill>
                        <a:schemeClr val="tx1"/>
                      </a:solidFill>
                      <a:prstDash val="solid"/>
                      <a:round/>
                      <a:headEnd type="none" w="med" len="med"/>
                      <a:tailEnd type="none" w="med" len="med"/>
                    </a:lnL>
                  </a:tcPr>
                </a:tc>
                <a:tc hMerge="1">
                  <a:txBody>
                    <a:bodyPr/>
                    <a:lstStyle/>
                    <a:p>
                      <a:endParaRPr lang="en-US"/>
                    </a:p>
                  </a:txBody>
                  <a:tcPr/>
                </a:tc>
                <a:tc hMerge="1">
                  <a:txBody>
                    <a:bodyPr/>
                    <a:lstStyle/>
                    <a:p>
                      <a:endParaRPr lang="en-US"/>
                    </a:p>
                  </a:txBody>
                  <a:tcPr/>
                </a:tc>
                <a:tc>
                  <a:txBody>
                    <a:bodyPr/>
                    <a:lstStyle/>
                    <a:p>
                      <a:pPr algn="l" fontAlgn="b"/>
                      <a:endParaRPr lang="en-US" sz="3600" b="0" i="0" u="none" strike="noStrike">
                        <a:solidFill>
                          <a:srgbClr val="000000"/>
                        </a:solidFill>
                        <a:effectLst/>
                        <a:latin typeface="Calibri"/>
                      </a:endParaRPr>
                    </a:p>
                  </a:txBody>
                  <a:tcPr marL="9525" marR="9525" marT="9525" marB="0" anchor="b"/>
                </a:tc>
                <a:tc>
                  <a:txBody>
                    <a:bodyPr/>
                    <a:lstStyle/>
                    <a:p>
                      <a:pPr algn="l" fontAlgn="b"/>
                      <a:endParaRPr lang="en-US" sz="3600" b="0" i="0" u="none" strike="noStrike" dirty="0">
                        <a:solidFill>
                          <a:srgbClr val="000000"/>
                        </a:solidFill>
                        <a:effectLst/>
                        <a:latin typeface="Calibri"/>
                      </a:endParaRPr>
                    </a:p>
                  </a:txBody>
                  <a:tcPr marL="9525" marR="9525" marT="9525" marB="0" anchor="b"/>
                </a:tc>
                <a:tc>
                  <a:txBody>
                    <a:bodyPr/>
                    <a:lstStyle/>
                    <a:p>
                      <a:pPr algn="l" fontAlgn="b"/>
                      <a:endParaRPr lang="en-US" sz="3600" b="0" i="0" u="none" strike="noStrike">
                        <a:solidFill>
                          <a:srgbClr val="000000"/>
                        </a:solidFill>
                        <a:effectLst/>
                        <a:latin typeface="Calibri"/>
                      </a:endParaRPr>
                    </a:p>
                  </a:txBody>
                  <a:tcPr marL="9525" marR="9525" marT="9525" marB="0" anchor="b"/>
                </a:tc>
                <a:tc>
                  <a:txBody>
                    <a:bodyPr/>
                    <a:lstStyle/>
                    <a:p>
                      <a:pPr algn="l" fontAlgn="b"/>
                      <a:endParaRPr lang="en-US" sz="3600" b="0" i="0" u="none" strike="noStrike">
                        <a:solidFill>
                          <a:srgbClr val="000000"/>
                        </a:solidFill>
                        <a:effectLst/>
                        <a:latin typeface="Calibri"/>
                      </a:endParaRPr>
                    </a:p>
                  </a:txBody>
                  <a:tcPr marL="9525" marR="9525" marT="9525" marB="0" anchor="b"/>
                </a:tc>
                <a:tc>
                  <a:txBody>
                    <a:bodyPr/>
                    <a:lstStyle/>
                    <a:p>
                      <a:pPr algn="l" fontAlgn="b"/>
                      <a:endParaRPr lang="en-US" sz="3600" b="0" i="0" u="none" strike="noStrike" dirty="0">
                        <a:solidFill>
                          <a:srgbClr val="000000"/>
                        </a:solidFill>
                        <a:effectLst/>
                        <a:latin typeface="Calibri"/>
                      </a:endParaRPr>
                    </a:p>
                  </a:txBody>
                  <a:tcPr marL="9525" marR="9525" marT="9525" marB="0" anchor="b">
                    <a:lnR w="12700" cap="flat" cmpd="sng" algn="ctr">
                      <a:solidFill>
                        <a:schemeClr val="tx1"/>
                      </a:solidFill>
                      <a:prstDash val="solid"/>
                      <a:round/>
                      <a:headEnd type="none" w="med" len="med"/>
                      <a:tailEnd type="none" w="med" len="med"/>
                    </a:lnR>
                  </a:tcPr>
                </a:tc>
                <a:extLst>
                  <a:ext uri="{0D108BD9-81ED-4DB2-BD59-A6C34878D82A}">
                    <a16:rowId xmlns:a16="http://schemas.microsoft.com/office/drawing/2014/main" xmlns="" val="10012"/>
                  </a:ext>
                </a:extLst>
              </a:tr>
              <a:tr h="708338">
                <a:tc gridSpan="4">
                  <a:txBody>
                    <a:bodyPr/>
                    <a:lstStyle/>
                    <a:p>
                      <a:pPr algn="r" fontAlgn="b"/>
                      <a:r>
                        <a:rPr lang="en-US" sz="3600" b="0" u="none" strike="noStrike" dirty="0">
                          <a:effectLst/>
                        </a:rPr>
                        <a:t>-2 Log likelihood</a:t>
                      </a:r>
                      <a:endParaRPr lang="en-US" sz="3600" b="0" i="0" u="none" strike="noStrike" dirty="0">
                        <a:solidFill>
                          <a:srgbClr val="000000"/>
                        </a:solidFill>
                        <a:effectLst/>
                        <a:latin typeface="Calibri"/>
                      </a:endParaRPr>
                    </a:p>
                  </a:txBody>
                  <a:tcPr marL="9525" marR="9525" marT="9525" marB="0" anchor="b">
                    <a:lnL w="12700" cap="flat" cmpd="sng" algn="ctr">
                      <a:solidFill>
                        <a:schemeClr val="tx1"/>
                      </a:solidFill>
                      <a:prstDash val="solid"/>
                      <a:round/>
                      <a:headEnd type="none" w="med" len="med"/>
                      <a:tailEnd type="none" w="med" len="med"/>
                    </a:lnL>
                  </a:tcPr>
                </a:tc>
                <a:tc hMerge="1">
                  <a:txBody>
                    <a:bodyPr/>
                    <a:lstStyle/>
                    <a:p>
                      <a:endParaRPr lang="en-US"/>
                    </a:p>
                  </a:txBody>
                  <a:tcPr/>
                </a:tc>
                <a:tc hMerge="1">
                  <a:txBody>
                    <a:bodyPr/>
                    <a:lstStyle/>
                    <a:p>
                      <a:endParaRPr lang="en-US"/>
                    </a:p>
                  </a:txBody>
                  <a:tcPr/>
                </a:tc>
                <a:tc hMerge="1">
                  <a:txBody>
                    <a:bodyPr/>
                    <a:lstStyle/>
                    <a:p>
                      <a:endParaRPr lang="en-US"/>
                    </a:p>
                  </a:txBody>
                  <a:tcPr/>
                </a:tc>
                <a:tc>
                  <a:txBody>
                    <a:bodyPr/>
                    <a:lstStyle/>
                    <a:p>
                      <a:pPr algn="r" fontAlgn="b"/>
                      <a:r>
                        <a:rPr lang="en-US" sz="3600" b="0" u="none" strike="noStrike">
                          <a:effectLst/>
                        </a:rPr>
                        <a:t>3225.33</a:t>
                      </a:r>
                      <a:endParaRPr lang="en-US" sz="3600" b="0" i="0" u="none" strike="noStrike">
                        <a:solidFill>
                          <a:srgbClr val="000000"/>
                        </a:solidFill>
                        <a:effectLst/>
                        <a:latin typeface="Calibri"/>
                      </a:endParaRPr>
                    </a:p>
                  </a:txBody>
                  <a:tcPr marL="9525" marR="9525" marT="9525" marB="0" anchor="b"/>
                </a:tc>
                <a:tc>
                  <a:txBody>
                    <a:bodyPr/>
                    <a:lstStyle/>
                    <a:p>
                      <a:pPr algn="l" fontAlgn="b"/>
                      <a:endParaRPr lang="en-US" sz="3600" b="0" i="0" u="none" strike="noStrike" dirty="0">
                        <a:solidFill>
                          <a:srgbClr val="000000"/>
                        </a:solidFill>
                        <a:effectLst/>
                        <a:latin typeface="Calibri"/>
                      </a:endParaRPr>
                    </a:p>
                  </a:txBody>
                  <a:tcPr marL="9525" marR="9525" marT="9525" marB="0" anchor="b"/>
                </a:tc>
                <a:tc>
                  <a:txBody>
                    <a:bodyPr/>
                    <a:lstStyle/>
                    <a:p>
                      <a:pPr algn="r" fontAlgn="b"/>
                      <a:r>
                        <a:rPr lang="en-US" sz="3600" b="0" u="none" strike="noStrike" dirty="0">
                          <a:effectLst/>
                        </a:rPr>
                        <a:t>4780.82</a:t>
                      </a:r>
                      <a:endParaRPr lang="en-US" sz="3600" b="0" i="0" u="none" strike="noStrike" dirty="0">
                        <a:solidFill>
                          <a:srgbClr val="000000"/>
                        </a:solidFill>
                        <a:effectLst/>
                        <a:latin typeface="Calibri"/>
                      </a:endParaRPr>
                    </a:p>
                  </a:txBody>
                  <a:tcPr marL="9525" marR="9525" marT="9525" marB="0" anchor="b"/>
                </a:tc>
                <a:tc>
                  <a:txBody>
                    <a:bodyPr/>
                    <a:lstStyle/>
                    <a:p>
                      <a:pPr algn="l" fontAlgn="b"/>
                      <a:endParaRPr lang="en-US" sz="3600" b="0" i="0" u="none" strike="noStrike" dirty="0">
                        <a:solidFill>
                          <a:srgbClr val="000000"/>
                        </a:solidFill>
                        <a:effectLst/>
                        <a:latin typeface="Calibri"/>
                      </a:endParaRPr>
                    </a:p>
                  </a:txBody>
                  <a:tcPr marL="9525" marR="9525" marT="9525" marB="0" anchor="b">
                    <a:lnR w="12700" cap="flat" cmpd="sng" algn="ctr">
                      <a:solidFill>
                        <a:schemeClr val="tx1"/>
                      </a:solidFill>
                      <a:prstDash val="solid"/>
                      <a:round/>
                      <a:headEnd type="none" w="med" len="med"/>
                      <a:tailEnd type="none" w="med" len="med"/>
                    </a:lnR>
                  </a:tcPr>
                </a:tc>
                <a:extLst>
                  <a:ext uri="{0D108BD9-81ED-4DB2-BD59-A6C34878D82A}">
                    <a16:rowId xmlns:a16="http://schemas.microsoft.com/office/drawing/2014/main" xmlns="" val="10014"/>
                  </a:ext>
                </a:extLst>
              </a:tr>
              <a:tr h="566669">
                <a:tc gridSpan="4">
                  <a:txBody>
                    <a:bodyPr/>
                    <a:lstStyle/>
                    <a:p>
                      <a:pPr algn="r" fontAlgn="b"/>
                      <a:r>
                        <a:rPr lang="en-US" sz="3600" b="0" u="none" strike="noStrike" dirty="0">
                          <a:effectLst/>
                        </a:rPr>
                        <a:t>N</a:t>
                      </a:r>
                      <a:endParaRPr lang="en-US" sz="3600" b="0" i="0" u="none" strike="noStrike" dirty="0">
                        <a:solidFill>
                          <a:srgbClr val="000000"/>
                        </a:solidFill>
                        <a:effectLst/>
                        <a:latin typeface="Calibri"/>
                      </a:endParaRPr>
                    </a:p>
                  </a:txBody>
                  <a:tcPr marL="9525" marR="9525" marT="9525" marB="0" anchor="b">
                    <a:lnL w="12700" cap="flat" cmpd="sng" algn="ctr">
                      <a:solidFill>
                        <a:schemeClr val="tx1"/>
                      </a:solidFill>
                      <a:prstDash val="solid"/>
                      <a:round/>
                      <a:headEnd type="none" w="med" len="med"/>
                      <a:tailEnd type="none" w="med" len="med"/>
                    </a:lnL>
                  </a:tcPr>
                </a:tc>
                <a:tc hMerge="1">
                  <a:txBody>
                    <a:bodyPr/>
                    <a:lstStyle/>
                    <a:p>
                      <a:endParaRPr lang="en-US"/>
                    </a:p>
                  </a:txBody>
                  <a:tcPr/>
                </a:tc>
                <a:tc hMerge="1">
                  <a:txBody>
                    <a:bodyPr/>
                    <a:lstStyle/>
                    <a:p>
                      <a:endParaRPr lang="en-US"/>
                    </a:p>
                  </a:txBody>
                  <a:tcPr/>
                </a:tc>
                <a:tc hMerge="1">
                  <a:txBody>
                    <a:bodyPr/>
                    <a:lstStyle/>
                    <a:p>
                      <a:endParaRPr lang="en-US"/>
                    </a:p>
                  </a:txBody>
                  <a:tcPr/>
                </a:tc>
                <a:tc>
                  <a:txBody>
                    <a:bodyPr/>
                    <a:lstStyle/>
                    <a:p>
                      <a:pPr algn="r" fontAlgn="b"/>
                      <a:r>
                        <a:rPr lang="en-US" sz="3600" b="0" u="none" strike="noStrike">
                          <a:effectLst/>
                        </a:rPr>
                        <a:t>2579</a:t>
                      </a:r>
                      <a:endParaRPr lang="en-US" sz="3600" b="0" i="0" u="none" strike="noStrike">
                        <a:solidFill>
                          <a:srgbClr val="000000"/>
                        </a:solidFill>
                        <a:effectLst/>
                        <a:latin typeface="Calibri"/>
                      </a:endParaRPr>
                    </a:p>
                  </a:txBody>
                  <a:tcPr marL="9525" marR="9525" marT="9525" marB="0" anchor="b"/>
                </a:tc>
                <a:tc>
                  <a:txBody>
                    <a:bodyPr/>
                    <a:lstStyle/>
                    <a:p>
                      <a:pPr algn="l" fontAlgn="b"/>
                      <a:r>
                        <a:rPr lang="en-US" sz="3600" b="0" u="none" strike="noStrike" dirty="0">
                          <a:effectLst/>
                        </a:rPr>
                        <a:t> </a:t>
                      </a:r>
                      <a:endParaRPr lang="en-US" sz="3600" b="0" i="0" u="none" strike="noStrike" dirty="0">
                        <a:solidFill>
                          <a:srgbClr val="000000"/>
                        </a:solidFill>
                        <a:effectLst/>
                        <a:latin typeface="Calibri"/>
                      </a:endParaRPr>
                    </a:p>
                  </a:txBody>
                  <a:tcPr marL="9525" marR="9525" marT="9525" marB="0" anchor="b"/>
                </a:tc>
                <a:tc>
                  <a:txBody>
                    <a:bodyPr/>
                    <a:lstStyle/>
                    <a:p>
                      <a:pPr algn="r" fontAlgn="b"/>
                      <a:r>
                        <a:rPr lang="en-US" sz="3600" b="0" u="none" strike="noStrike" dirty="0">
                          <a:effectLst/>
                        </a:rPr>
                        <a:t>2579</a:t>
                      </a:r>
                      <a:endParaRPr lang="en-US" sz="3600" b="0" i="0" u="none" strike="noStrike" dirty="0">
                        <a:solidFill>
                          <a:srgbClr val="000000"/>
                        </a:solidFill>
                        <a:effectLst/>
                        <a:latin typeface="Calibri"/>
                      </a:endParaRPr>
                    </a:p>
                  </a:txBody>
                  <a:tcPr marL="9525" marR="9525" marT="9525" marB="0" anchor="b"/>
                </a:tc>
                <a:tc>
                  <a:txBody>
                    <a:bodyPr/>
                    <a:lstStyle/>
                    <a:p>
                      <a:pPr algn="l" fontAlgn="b"/>
                      <a:r>
                        <a:rPr lang="en-US" sz="3600" b="0" u="none" strike="noStrike">
                          <a:effectLst/>
                        </a:rPr>
                        <a:t> </a:t>
                      </a:r>
                      <a:endParaRPr lang="en-US" sz="3600" b="0" i="0" u="none" strike="noStrike">
                        <a:solidFill>
                          <a:srgbClr val="000000"/>
                        </a:solidFill>
                        <a:effectLst/>
                        <a:latin typeface="Calibri"/>
                      </a:endParaRPr>
                    </a:p>
                  </a:txBody>
                  <a:tcPr marL="9525" marR="9525" marT="9525" marB="0" anchor="b">
                    <a:lnR w="12700" cap="flat" cmpd="sng" algn="ctr">
                      <a:solidFill>
                        <a:schemeClr val="tx1"/>
                      </a:solidFill>
                      <a:prstDash val="solid"/>
                      <a:round/>
                      <a:headEnd type="none" w="med" len="med"/>
                      <a:tailEnd type="none" w="med" len="med"/>
                    </a:lnR>
                  </a:tcPr>
                </a:tc>
                <a:extLst>
                  <a:ext uri="{0D108BD9-81ED-4DB2-BD59-A6C34878D82A}">
                    <a16:rowId xmlns:a16="http://schemas.microsoft.com/office/drawing/2014/main" xmlns="" val="10015"/>
                  </a:ext>
                </a:extLst>
              </a:tr>
              <a:tr h="566669">
                <a:tc>
                  <a:txBody>
                    <a:bodyPr/>
                    <a:lstStyle/>
                    <a:p>
                      <a:pPr algn="ctr" fontAlgn="b"/>
                      <a:endParaRPr lang="en-US" sz="3600" b="0" i="0" u="none" strike="noStrike">
                        <a:solidFill>
                          <a:srgbClr val="000000"/>
                        </a:solidFill>
                        <a:effectLst/>
                        <a:latin typeface="Calibri"/>
                      </a:endParaRPr>
                    </a:p>
                  </a:txBody>
                  <a:tcPr marL="9525" marR="9525" marT="9525" marB="0" anchor="b">
                    <a:lnL w="12700" cap="flat" cmpd="sng" algn="ctr">
                      <a:solidFill>
                        <a:schemeClr val="tx1"/>
                      </a:solidFill>
                      <a:prstDash val="solid"/>
                      <a:round/>
                      <a:headEnd type="none" w="med" len="med"/>
                      <a:tailEnd type="none" w="med" len="med"/>
                    </a:lnL>
                  </a:tcPr>
                </a:tc>
                <a:tc>
                  <a:txBody>
                    <a:bodyPr/>
                    <a:lstStyle/>
                    <a:p>
                      <a:pPr algn="ctr" fontAlgn="b"/>
                      <a:endParaRPr lang="en-US" sz="3600" b="0" i="0" u="none" strike="noStrike">
                        <a:solidFill>
                          <a:srgbClr val="000000"/>
                        </a:solidFill>
                        <a:effectLst/>
                        <a:latin typeface="Calibri"/>
                      </a:endParaRPr>
                    </a:p>
                  </a:txBody>
                  <a:tcPr marL="9525" marR="9525" marT="9525" marB="0" anchor="b"/>
                </a:tc>
                <a:tc>
                  <a:txBody>
                    <a:bodyPr/>
                    <a:lstStyle/>
                    <a:p>
                      <a:pPr algn="ctr" fontAlgn="b"/>
                      <a:endParaRPr lang="en-US" sz="3600" b="0" i="0" u="none" strike="noStrike">
                        <a:solidFill>
                          <a:srgbClr val="000000"/>
                        </a:solidFill>
                        <a:effectLst/>
                        <a:latin typeface="Calibri"/>
                      </a:endParaRPr>
                    </a:p>
                  </a:txBody>
                  <a:tcPr marL="9525" marR="9525" marT="9525" marB="0" anchor="b"/>
                </a:tc>
                <a:tc>
                  <a:txBody>
                    <a:bodyPr/>
                    <a:lstStyle/>
                    <a:p>
                      <a:pPr algn="r" fontAlgn="b"/>
                      <a:r>
                        <a:rPr lang="el-GR" sz="3600" b="0" u="none" strike="noStrike" dirty="0">
                          <a:effectLst/>
                        </a:rPr>
                        <a:t>∆χ2(</a:t>
                      </a:r>
                      <a:r>
                        <a:rPr lang="en-US" sz="3600" b="0" u="none" strike="noStrike" dirty="0" err="1">
                          <a:effectLst/>
                        </a:rPr>
                        <a:t>df</a:t>
                      </a:r>
                      <a:r>
                        <a:rPr lang="en-US" sz="3600" b="0" u="none" strike="noStrike" dirty="0">
                          <a:effectLst/>
                        </a:rPr>
                        <a:t>) </a:t>
                      </a:r>
                      <a:endParaRPr lang="en-US" sz="3600" b="0" i="0" u="none" strike="noStrike" dirty="0">
                        <a:solidFill>
                          <a:srgbClr val="000000"/>
                        </a:solidFill>
                        <a:effectLst/>
                        <a:latin typeface="Calibri"/>
                      </a:endParaRPr>
                    </a:p>
                  </a:txBody>
                  <a:tcPr marL="9525" marR="9525" marT="9525" marB="0" anchor="b"/>
                </a:tc>
                <a:tc>
                  <a:txBody>
                    <a:bodyPr/>
                    <a:lstStyle/>
                    <a:p>
                      <a:pPr algn="l" fontAlgn="b"/>
                      <a:endParaRPr lang="en-US" sz="3600" b="0" i="0" u="none" strike="noStrike" dirty="0">
                        <a:solidFill>
                          <a:srgbClr val="000000"/>
                        </a:solidFill>
                        <a:effectLst/>
                        <a:latin typeface="Calibri"/>
                      </a:endParaRPr>
                    </a:p>
                  </a:txBody>
                  <a:tcPr marL="9525" marR="9525" marT="9525" marB="0" anchor="b"/>
                </a:tc>
                <a:tc>
                  <a:txBody>
                    <a:bodyPr/>
                    <a:lstStyle/>
                    <a:p>
                      <a:pPr algn="l" fontAlgn="b"/>
                      <a:endParaRPr lang="en-US" sz="3600" b="0" i="0" u="none" strike="noStrike">
                        <a:solidFill>
                          <a:srgbClr val="000000"/>
                        </a:solidFill>
                        <a:effectLst/>
                        <a:latin typeface="Calibri"/>
                      </a:endParaRPr>
                    </a:p>
                  </a:txBody>
                  <a:tcPr marL="9525" marR="9525" marT="9525" marB="0" anchor="b"/>
                </a:tc>
                <a:tc>
                  <a:txBody>
                    <a:bodyPr/>
                    <a:lstStyle/>
                    <a:p>
                      <a:pPr algn="l" fontAlgn="b"/>
                      <a:r>
                        <a:rPr lang="en-US" sz="3600" b="0" u="none" strike="noStrike" dirty="0">
                          <a:effectLst/>
                        </a:rPr>
                        <a:t>1555.49(2)</a:t>
                      </a:r>
                      <a:endParaRPr lang="en-US" sz="3600" b="0" i="0" u="none" strike="noStrike" dirty="0">
                        <a:solidFill>
                          <a:srgbClr val="000000"/>
                        </a:solidFill>
                        <a:effectLst/>
                        <a:latin typeface="Calibri"/>
                      </a:endParaRPr>
                    </a:p>
                  </a:txBody>
                  <a:tcPr marL="9525" marR="9525" marT="9525" marB="0" anchor="b">
                    <a:solidFill>
                      <a:schemeClr val="accent2">
                        <a:lumMod val="60000"/>
                        <a:lumOff val="40000"/>
                      </a:schemeClr>
                    </a:solidFill>
                  </a:tcPr>
                </a:tc>
                <a:tc>
                  <a:txBody>
                    <a:bodyPr/>
                    <a:lstStyle/>
                    <a:p>
                      <a:pPr algn="l" fontAlgn="b"/>
                      <a:r>
                        <a:rPr lang="en-US" sz="3600" b="0" u="none" strike="noStrike" dirty="0">
                          <a:effectLst/>
                        </a:rPr>
                        <a:t>***</a:t>
                      </a:r>
                      <a:endParaRPr lang="en-US" sz="3600" b="0" i="0" u="none" strike="noStrike" dirty="0">
                        <a:solidFill>
                          <a:srgbClr val="000000"/>
                        </a:solidFill>
                        <a:effectLst/>
                        <a:latin typeface="Calibri"/>
                      </a:endParaRPr>
                    </a:p>
                  </a:txBody>
                  <a:tcPr marL="9525" marR="9525" marT="9525" marB="0" anchor="b">
                    <a:lnR w="12700" cap="flat" cmpd="sng" algn="ctr">
                      <a:solidFill>
                        <a:schemeClr val="tx1"/>
                      </a:solidFill>
                      <a:prstDash val="solid"/>
                      <a:round/>
                      <a:headEnd type="none" w="med" len="med"/>
                      <a:tailEnd type="none" w="med" len="med"/>
                    </a:lnR>
                    <a:solidFill>
                      <a:schemeClr val="accent2">
                        <a:lumMod val="60000"/>
                        <a:lumOff val="40000"/>
                      </a:schemeClr>
                    </a:solidFill>
                  </a:tcPr>
                </a:tc>
                <a:extLst>
                  <a:ext uri="{0D108BD9-81ED-4DB2-BD59-A6C34878D82A}">
                    <a16:rowId xmlns:a16="http://schemas.microsoft.com/office/drawing/2014/main" xmlns="" val="10016"/>
                  </a:ext>
                </a:extLst>
              </a:tr>
              <a:tr h="514236">
                <a:tc gridSpan="5">
                  <a:txBody>
                    <a:bodyPr/>
                    <a:lstStyle/>
                    <a:p>
                      <a:pPr algn="l" fontAlgn="b"/>
                      <a:r>
                        <a:rPr lang="nn-NO" sz="3600" b="0" u="none" strike="noStrike" dirty="0">
                          <a:effectLst/>
                        </a:rPr>
                        <a:t>  ǂp&lt;.10; * p&lt;0.05; **p&lt;.01; ***p&lt;.001</a:t>
                      </a:r>
                      <a:endParaRPr lang="nn-NO" sz="3600" b="0" i="0" u="none" strike="noStrike" dirty="0">
                        <a:solidFill>
                          <a:srgbClr val="000000"/>
                        </a:solidFill>
                        <a:effectLst/>
                        <a:latin typeface="Calibri"/>
                      </a:endParaRPr>
                    </a:p>
                  </a:txBody>
                  <a:tcPr marL="9525" marR="9525" marT="9525" marB="0"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a:txBody>
                    <a:bodyPr/>
                    <a:lstStyle/>
                    <a:p>
                      <a:pPr algn="l" fontAlgn="b"/>
                      <a:endParaRPr lang="en-US" sz="3600" b="0" i="0" u="none" strike="noStrike">
                        <a:solidFill>
                          <a:srgbClr val="000000"/>
                        </a:solidFill>
                        <a:effectLst/>
                        <a:latin typeface="Calibri"/>
                      </a:endParaRPr>
                    </a:p>
                  </a:txBody>
                  <a:tcPr marL="9525" marR="9525" marT="9525" marB="0" anchor="b">
                    <a:lnB w="12700" cap="flat" cmpd="sng" algn="ctr">
                      <a:solidFill>
                        <a:schemeClr val="tx1"/>
                      </a:solidFill>
                      <a:prstDash val="solid"/>
                      <a:round/>
                      <a:headEnd type="none" w="med" len="med"/>
                      <a:tailEnd type="none" w="med" len="med"/>
                    </a:lnB>
                  </a:tcPr>
                </a:tc>
                <a:tc>
                  <a:txBody>
                    <a:bodyPr/>
                    <a:lstStyle/>
                    <a:p>
                      <a:pPr algn="l" fontAlgn="b"/>
                      <a:endParaRPr lang="en-US" sz="3600" b="0" i="0" u="none" strike="noStrike" dirty="0">
                        <a:solidFill>
                          <a:srgbClr val="000000"/>
                        </a:solidFill>
                        <a:effectLst/>
                        <a:latin typeface="Calibri"/>
                      </a:endParaRPr>
                    </a:p>
                  </a:txBody>
                  <a:tcPr marL="9525" marR="9525" marT="9525" marB="0" anchor="b">
                    <a:lnB w="12700" cap="flat" cmpd="sng" algn="ctr">
                      <a:solidFill>
                        <a:schemeClr val="tx1"/>
                      </a:solidFill>
                      <a:prstDash val="solid"/>
                      <a:round/>
                      <a:headEnd type="none" w="med" len="med"/>
                      <a:tailEnd type="none" w="med" len="med"/>
                    </a:lnB>
                  </a:tcPr>
                </a:tc>
                <a:tc>
                  <a:txBody>
                    <a:bodyPr/>
                    <a:lstStyle/>
                    <a:p>
                      <a:pPr algn="l" fontAlgn="b"/>
                      <a:endParaRPr lang="en-US" sz="3600" b="0" i="0" u="none" strike="noStrike" dirty="0">
                        <a:solidFill>
                          <a:srgbClr val="000000"/>
                        </a:solidFill>
                        <a:effectLst/>
                        <a:latin typeface="Calibri"/>
                      </a:endParaRPr>
                    </a:p>
                  </a:txBody>
                  <a:tcPr marL="9525" marR="9525" marT="9525" marB="0" anchor="b">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xmlns="" val="10017"/>
                  </a:ext>
                </a:extLst>
              </a:tr>
            </a:tbl>
          </a:graphicData>
        </a:graphic>
      </p:graphicFrame>
      <p:sp>
        <p:nvSpPr>
          <p:cNvPr id="46" name="Text Box 63"/>
          <p:cNvSpPr txBox="1">
            <a:spLocks noChangeArrowheads="1"/>
          </p:cNvSpPr>
          <p:nvPr/>
        </p:nvSpPr>
        <p:spPr bwMode="auto">
          <a:xfrm>
            <a:off x="383460" y="25500826"/>
            <a:ext cx="13992255" cy="67248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26" tIns="45710" rIns="91426" bIns="45710">
            <a:spAutoFit/>
          </a:bodyPr>
          <a:lstStyle>
            <a:lvl1pPr marL="571500" indent="-571500" defTabSz="3937000">
              <a:defRPr sz="7700">
                <a:solidFill>
                  <a:schemeClr val="tx1"/>
                </a:solidFill>
                <a:latin typeface="Arial" panose="020B0604020202020204" pitchFamily="34" charset="0"/>
                <a:cs typeface="Arial" panose="020B0604020202020204" pitchFamily="34" charset="0"/>
              </a:defRPr>
            </a:lvl1pPr>
            <a:lvl2pPr marL="742950" indent="-285750" defTabSz="3937000">
              <a:defRPr sz="7700">
                <a:solidFill>
                  <a:schemeClr val="tx1"/>
                </a:solidFill>
                <a:latin typeface="Arial" panose="020B0604020202020204" pitchFamily="34" charset="0"/>
                <a:cs typeface="Arial" panose="020B0604020202020204" pitchFamily="34" charset="0"/>
              </a:defRPr>
            </a:lvl2pPr>
            <a:lvl3pPr marL="1143000" indent="-228600" defTabSz="3937000">
              <a:defRPr sz="7700">
                <a:solidFill>
                  <a:schemeClr val="tx1"/>
                </a:solidFill>
                <a:latin typeface="Arial" panose="020B0604020202020204" pitchFamily="34" charset="0"/>
                <a:cs typeface="Arial" panose="020B0604020202020204" pitchFamily="34" charset="0"/>
              </a:defRPr>
            </a:lvl3pPr>
            <a:lvl4pPr marL="1600200" indent="-228600" defTabSz="3937000">
              <a:defRPr sz="7700">
                <a:solidFill>
                  <a:schemeClr val="tx1"/>
                </a:solidFill>
                <a:latin typeface="Arial" panose="020B0604020202020204" pitchFamily="34" charset="0"/>
                <a:cs typeface="Arial" panose="020B0604020202020204" pitchFamily="34" charset="0"/>
              </a:defRPr>
            </a:lvl4pPr>
            <a:lvl5pPr marL="2057400" indent="-228600" defTabSz="3937000">
              <a:defRPr sz="7700">
                <a:solidFill>
                  <a:schemeClr val="tx1"/>
                </a:solidFill>
                <a:latin typeface="Arial" panose="020B0604020202020204" pitchFamily="34" charset="0"/>
                <a:cs typeface="Arial" panose="020B0604020202020204" pitchFamily="34" charset="0"/>
              </a:defRPr>
            </a:lvl5pPr>
            <a:lvl6pPr marL="2514600" indent="-228600" defTabSz="3937000" eaLnBrk="0" fontAlgn="base" hangingPunct="0">
              <a:spcBef>
                <a:spcPct val="0"/>
              </a:spcBef>
              <a:spcAft>
                <a:spcPct val="0"/>
              </a:spcAft>
              <a:defRPr sz="7700">
                <a:solidFill>
                  <a:schemeClr val="tx1"/>
                </a:solidFill>
                <a:latin typeface="Arial" panose="020B0604020202020204" pitchFamily="34" charset="0"/>
                <a:cs typeface="Arial" panose="020B0604020202020204" pitchFamily="34" charset="0"/>
              </a:defRPr>
            </a:lvl6pPr>
            <a:lvl7pPr marL="2971800" indent="-228600" defTabSz="3937000" eaLnBrk="0" fontAlgn="base" hangingPunct="0">
              <a:spcBef>
                <a:spcPct val="0"/>
              </a:spcBef>
              <a:spcAft>
                <a:spcPct val="0"/>
              </a:spcAft>
              <a:defRPr sz="7700">
                <a:solidFill>
                  <a:schemeClr val="tx1"/>
                </a:solidFill>
                <a:latin typeface="Arial" panose="020B0604020202020204" pitchFamily="34" charset="0"/>
                <a:cs typeface="Arial" panose="020B0604020202020204" pitchFamily="34" charset="0"/>
              </a:defRPr>
            </a:lvl7pPr>
            <a:lvl8pPr marL="3429000" indent="-228600" defTabSz="3937000" eaLnBrk="0" fontAlgn="base" hangingPunct="0">
              <a:spcBef>
                <a:spcPct val="0"/>
              </a:spcBef>
              <a:spcAft>
                <a:spcPct val="0"/>
              </a:spcAft>
              <a:defRPr sz="7700">
                <a:solidFill>
                  <a:schemeClr val="tx1"/>
                </a:solidFill>
                <a:latin typeface="Arial" panose="020B0604020202020204" pitchFamily="34" charset="0"/>
                <a:cs typeface="Arial" panose="020B0604020202020204" pitchFamily="34" charset="0"/>
              </a:defRPr>
            </a:lvl8pPr>
            <a:lvl9pPr marL="3886200" indent="-228600" defTabSz="3937000" eaLnBrk="0" fontAlgn="base" hangingPunct="0">
              <a:spcBef>
                <a:spcPct val="0"/>
              </a:spcBef>
              <a:spcAft>
                <a:spcPct val="0"/>
              </a:spcAft>
              <a:defRPr sz="7700">
                <a:solidFill>
                  <a:schemeClr val="tx1"/>
                </a:solidFill>
                <a:latin typeface="Arial" panose="020B0604020202020204" pitchFamily="34" charset="0"/>
                <a:cs typeface="Arial" panose="020B0604020202020204" pitchFamily="34" charset="0"/>
              </a:defRPr>
            </a:lvl9pPr>
          </a:lstStyle>
          <a:p>
            <a:pPr marL="621792" indent="-457200">
              <a:spcBef>
                <a:spcPts val="0"/>
              </a:spcBef>
              <a:spcAft>
                <a:spcPts val="300"/>
              </a:spcAft>
              <a:buFont typeface="Arial" panose="020B0604020202020204" pitchFamily="34" charset="0"/>
              <a:buChar char="•"/>
            </a:pPr>
            <a:r>
              <a:rPr lang="en-US" sz="3200" dirty="0"/>
              <a:t>Data: 2007 National Home and Hospice Care Survey (NHHCS).</a:t>
            </a:r>
          </a:p>
          <a:p>
            <a:pPr marL="621792" indent="-457200">
              <a:spcBef>
                <a:spcPts val="0"/>
              </a:spcBef>
              <a:spcAft>
                <a:spcPts val="300"/>
              </a:spcAft>
              <a:buFont typeface="Arial" panose="020B0604020202020204" pitchFamily="34" charset="0"/>
              <a:buChar char="•"/>
            </a:pPr>
            <a:r>
              <a:rPr lang="en-US" sz="3200" dirty="0"/>
              <a:t>Sample: hospice patients 65 years and older and receiving hospice under the Medicare Hospice Benefit   </a:t>
            </a:r>
          </a:p>
          <a:p>
            <a:pPr marL="621792" indent="-457200">
              <a:spcBef>
                <a:spcPts val="0"/>
              </a:spcBef>
              <a:spcAft>
                <a:spcPts val="300"/>
              </a:spcAft>
              <a:buFont typeface="Arial" panose="020B0604020202020204" pitchFamily="34" charset="0"/>
              <a:buChar char="•"/>
            </a:pPr>
            <a:r>
              <a:rPr lang="en-US" sz="3200" dirty="0"/>
              <a:t>Analytic Strategies: </a:t>
            </a:r>
          </a:p>
          <a:p>
            <a:pPr marL="1193292" lvl="2" indent="-457200">
              <a:spcBef>
                <a:spcPts val="0"/>
              </a:spcBef>
              <a:spcAft>
                <a:spcPts val="300"/>
              </a:spcAft>
              <a:buFontTx/>
              <a:buChar char="-"/>
            </a:pPr>
            <a:r>
              <a:rPr lang="en-US" sz="3200" dirty="0"/>
              <a:t>Bivariate analyses were done using chi-square and one-way ANOVA tests to determine differences in characteristics of our sample between place of care location (home vs. institution) and between different economic status groups</a:t>
            </a:r>
          </a:p>
          <a:p>
            <a:pPr marL="1193292" lvl="2" indent="-457200">
              <a:spcBef>
                <a:spcPts val="0"/>
              </a:spcBef>
              <a:spcAft>
                <a:spcPts val="300"/>
              </a:spcAft>
              <a:buFontTx/>
              <a:buChar char="-"/>
            </a:pPr>
            <a:r>
              <a:rPr lang="en-US" sz="3200" dirty="0"/>
              <a:t>Ordinal logistic regressions were used to examine to what extent and how enabling factors such </a:t>
            </a:r>
            <a:r>
              <a:rPr lang="en-US" sz="3200" dirty="0" smtClean="0"/>
              <a:t>as:</a:t>
            </a:r>
          </a:p>
          <a:p>
            <a:pPr marL="1707642" lvl="3" indent="-514350">
              <a:spcBef>
                <a:spcPts val="0"/>
              </a:spcBef>
              <a:spcAft>
                <a:spcPts val="300"/>
              </a:spcAft>
              <a:buFont typeface="+mj-lt"/>
              <a:buAutoNum type="arabicPeriod"/>
            </a:pPr>
            <a:r>
              <a:rPr lang="en-US" sz="3200" dirty="0" smtClean="0"/>
              <a:t>place </a:t>
            </a:r>
            <a:r>
              <a:rPr lang="en-US" sz="3200" dirty="0"/>
              <a:t>of care (home vs. institution) and </a:t>
            </a:r>
            <a:endParaRPr lang="en-US" sz="3200" dirty="0" smtClean="0"/>
          </a:p>
          <a:p>
            <a:pPr marL="1707642" lvl="3" indent="-514350">
              <a:spcBef>
                <a:spcPts val="0"/>
              </a:spcBef>
              <a:spcAft>
                <a:spcPts val="300"/>
              </a:spcAft>
              <a:buFont typeface="+mj-lt"/>
              <a:buAutoNum type="arabicPeriod"/>
            </a:pPr>
            <a:r>
              <a:rPr lang="en-US" sz="3200" dirty="0" smtClean="0"/>
              <a:t>economic </a:t>
            </a:r>
            <a:r>
              <a:rPr lang="en-US" sz="3200" dirty="0"/>
              <a:t>status are associated to hospice social work service utilizations</a:t>
            </a:r>
          </a:p>
        </p:txBody>
      </p:sp>
      <p:pic>
        <p:nvPicPr>
          <p:cNvPr id="47" name="Picture 2"/>
          <p:cNvPicPr>
            <a:picLocks noChangeAspect="1" noChangeArrowheads="1"/>
          </p:cNvPicPr>
          <p:nvPr/>
        </p:nvPicPr>
        <p:blipFill rotWithShape="1">
          <a:blip r:embed="rId4">
            <a:extLst>
              <a:ext uri="{28A0092B-C50C-407E-A947-70E740481C1C}">
                <a14:useLocalDpi xmlns:a14="http://schemas.microsoft.com/office/drawing/2010/main" val="0"/>
              </a:ext>
            </a:extLst>
          </a:blip>
          <a:srcRect l="65714" t="36521" r="8393" b="17518"/>
          <a:stretch/>
        </p:blipFill>
        <p:spPr bwMode="auto">
          <a:xfrm>
            <a:off x="4338599" y="10764945"/>
            <a:ext cx="6214143" cy="461412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 name="TextBox 4"/>
          <p:cNvSpPr txBox="1"/>
          <p:nvPr/>
        </p:nvSpPr>
        <p:spPr>
          <a:xfrm>
            <a:off x="377362" y="15645401"/>
            <a:ext cx="14039104" cy="8125301"/>
          </a:xfrm>
          <a:prstGeom prst="rect">
            <a:avLst/>
          </a:prstGeom>
          <a:noFill/>
        </p:spPr>
        <p:txBody>
          <a:bodyPr wrap="square" rtlCol="0">
            <a:spAutoFit/>
          </a:bodyPr>
          <a:lstStyle/>
          <a:p>
            <a:pPr marL="118872"/>
            <a:r>
              <a:rPr lang="en-US" sz="3200" b="1" u="sng" dirty="0"/>
              <a:t>Hospice social work services</a:t>
            </a:r>
          </a:p>
          <a:p>
            <a:pPr marL="576072" indent="-457200">
              <a:buFont typeface="Arial" panose="020B0604020202020204" pitchFamily="34" charset="0"/>
              <a:buChar char="•"/>
            </a:pPr>
            <a:r>
              <a:rPr lang="en-US" sz="3200" dirty="0"/>
              <a:t>With their unique set of skills, hospice social workers provide the interdisciplinary team valuable insight into the patient’s, caregiver’s, and families’ psychosocial needs.</a:t>
            </a:r>
          </a:p>
          <a:p>
            <a:pPr marL="576072" indent="-457200">
              <a:buFont typeface="Arial" panose="020B0604020202020204" pitchFamily="34" charset="0"/>
              <a:buChar char="•"/>
            </a:pPr>
            <a:r>
              <a:rPr lang="en-US" sz="3200" dirty="0"/>
              <a:t>The involvement of social work at end of life has been associated with improved quality of life, better pain management, increased patient and family satisfaction, and evidence of cost savings for patients, their family, and society in general</a:t>
            </a:r>
            <a:endParaRPr lang="en-US" sz="3200" b="1" dirty="0"/>
          </a:p>
          <a:p>
            <a:pPr marL="576072" indent="-457200">
              <a:buFont typeface="Arial" panose="020B0604020202020204" pitchFamily="34" charset="0"/>
              <a:buChar char="•"/>
            </a:pPr>
            <a:r>
              <a:rPr lang="en-US" sz="3200" dirty="0"/>
              <a:t>However, unlike physician and nursing, patients can choose not to use or fully use hospice social work,</a:t>
            </a:r>
          </a:p>
          <a:p>
            <a:pPr marL="576072" indent="-457200">
              <a:buFont typeface="Arial" panose="020B0604020202020204" pitchFamily="34" charset="0"/>
              <a:buChar char="•"/>
            </a:pPr>
            <a:r>
              <a:rPr lang="en-US" sz="3200" dirty="0"/>
              <a:t>There is a need to investigate what factors positively or negatively affecting social work service use in hospice</a:t>
            </a:r>
          </a:p>
          <a:p>
            <a:pPr marL="118872"/>
            <a:endParaRPr lang="en-US" sz="1000" b="1" u="sng" dirty="0"/>
          </a:p>
          <a:p>
            <a:pPr marL="118872"/>
            <a:r>
              <a:rPr lang="en-US" sz="3200" b="1" u="sng" dirty="0"/>
              <a:t>Research questions</a:t>
            </a:r>
          </a:p>
          <a:p>
            <a:pPr marL="576072" indent="-457200" fontAlgn="auto">
              <a:spcBef>
                <a:spcPts val="0"/>
              </a:spcBef>
              <a:spcAft>
                <a:spcPts val="0"/>
              </a:spcAft>
              <a:buFont typeface="Arial" panose="020B0604020202020204" pitchFamily="34" charset="0"/>
              <a:buChar char="•"/>
              <a:defRPr/>
            </a:pPr>
            <a:r>
              <a:rPr lang="en-US" sz="3200" dirty="0"/>
              <a:t>What factors affect social work service use among hospice patients?</a:t>
            </a:r>
          </a:p>
          <a:p>
            <a:pPr marL="576072" indent="-457200" fontAlgn="auto">
              <a:spcBef>
                <a:spcPts val="0"/>
              </a:spcBef>
              <a:spcAft>
                <a:spcPts val="0"/>
              </a:spcAft>
              <a:buFont typeface="Arial" panose="020B0604020202020204" pitchFamily="34" charset="0"/>
              <a:buChar char="•"/>
              <a:defRPr/>
            </a:pPr>
            <a:r>
              <a:rPr lang="en-US" sz="3200" dirty="0"/>
              <a:t>In particular, do the enabling factors such as place of care and economic status impact social work service use?</a:t>
            </a:r>
            <a:endParaRPr lang="en-US" sz="3200" b="1" dirty="0"/>
          </a:p>
        </p:txBody>
      </p:sp>
      <p:sp>
        <p:nvSpPr>
          <p:cNvPr id="8" name="TextBox 7"/>
          <p:cNvSpPr txBox="1"/>
          <p:nvPr/>
        </p:nvSpPr>
        <p:spPr>
          <a:xfrm>
            <a:off x="528773" y="7002849"/>
            <a:ext cx="13781501" cy="3539430"/>
          </a:xfrm>
          <a:prstGeom prst="rect">
            <a:avLst/>
          </a:prstGeom>
          <a:noFill/>
        </p:spPr>
        <p:txBody>
          <a:bodyPr wrap="square" rtlCol="0">
            <a:spAutoFit/>
          </a:bodyPr>
          <a:lstStyle/>
          <a:p>
            <a:r>
              <a:rPr lang="en-US" sz="3200" b="1" u="sng" dirty="0"/>
              <a:t>Hospice care</a:t>
            </a:r>
          </a:p>
          <a:p>
            <a:pPr marL="457200" indent="-457200">
              <a:buFont typeface="Arial" panose="020B0604020202020204" pitchFamily="34" charset="0"/>
              <a:buChar char="•"/>
            </a:pPr>
            <a:r>
              <a:rPr lang="en-US" sz="3200" dirty="0"/>
              <a:t>Specialized care for hospice patients facing terminal illness and their families. </a:t>
            </a:r>
          </a:p>
          <a:p>
            <a:pPr marL="457200" indent="-457200">
              <a:buFont typeface="Arial" panose="020B0604020202020204" pitchFamily="34" charset="0"/>
              <a:buChar char="•"/>
            </a:pPr>
            <a:r>
              <a:rPr lang="en-US" sz="3200" dirty="0"/>
              <a:t>Hospice providers are required to provide three core services – physician oversight, nursing, and social work services.</a:t>
            </a:r>
          </a:p>
          <a:p>
            <a:pPr marL="457200" indent="-457200">
              <a:buFont typeface="Arial" panose="020B0604020202020204" pitchFamily="34" charset="0"/>
              <a:buChar char="•"/>
            </a:pPr>
            <a:r>
              <a:rPr lang="en-US" sz="3200" dirty="0"/>
              <a:t>The multidisciplinary hospice care model addresses the special physical, emotional, and spiritual needs that are often present at the end of life. </a:t>
            </a:r>
          </a:p>
        </p:txBody>
      </p:sp>
      <p:sp>
        <p:nvSpPr>
          <p:cNvPr id="23" name="Text Box 63"/>
          <p:cNvSpPr txBox="1">
            <a:spLocks noChangeArrowheads="1"/>
          </p:cNvSpPr>
          <p:nvPr/>
        </p:nvSpPr>
        <p:spPr bwMode="auto">
          <a:xfrm>
            <a:off x="14789839" y="14865126"/>
            <a:ext cx="13996615" cy="4154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26" tIns="45710" rIns="91426" bIns="45710">
            <a:spAutoFit/>
          </a:bodyPr>
          <a:lstStyle>
            <a:lvl1pPr marL="571500" indent="-571500" defTabSz="3937000">
              <a:defRPr sz="7700">
                <a:solidFill>
                  <a:schemeClr val="tx1"/>
                </a:solidFill>
                <a:latin typeface="Arial" panose="020B0604020202020204" pitchFamily="34" charset="0"/>
                <a:cs typeface="Arial" panose="020B0604020202020204" pitchFamily="34" charset="0"/>
              </a:defRPr>
            </a:lvl1pPr>
            <a:lvl2pPr marL="742950" indent="-285750" defTabSz="3937000">
              <a:defRPr sz="7700">
                <a:solidFill>
                  <a:schemeClr val="tx1"/>
                </a:solidFill>
                <a:latin typeface="Arial" panose="020B0604020202020204" pitchFamily="34" charset="0"/>
                <a:cs typeface="Arial" panose="020B0604020202020204" pitchFamily="34" charset="0"/>
              </a:defRPr>
            </a:lvl2pPr>
            <a:lvl3pPr marL="1143000" indent="-228600" defTabSz="3937000">
              <a:defRPr sz="7700">
                <a:solidFill>
                  <a:schemeClr val="tx1"/>
                </a:solidFill>
                <a:latin typeface="Arial" panose="020B0604020202020204" pitchFamily="34" charset="0"/>
                <a:cs typeface="Arial" panose="020B0604020202020204" pitchFamily="34" charset="0"/>
              </a:defRPr>
            </a:lvl3pPr>
            <a:lvl4pPr marL="1600200" indent="-228600" defTabSz="3937000">
              <a:defRPr sz="7700">
                <a:solidFill>
                  <a:schemeClr val="tx1"/>
                </a:solidFill>
                <a:latin typeface="Arial" panose="020B0604020202020204" pitchFamily="34" charset="0"/>
                <a:cs typeface="Arial" panose="020B0604020202020204" pitchFamily="34" charset="0"/>
              </a:defRPr>
            </a:lvl4pPr>
            <a:lvl5pPr marL="2057400" indent="-228600" defTabSz="3937000">
              <a:defRPr sz="7700">
                <a:solidFill>
                  <a:schemeClr val="tx1"/>
                </a:solidFill>
                <a:latin typeface="Arial" panose="020B0604020202020204" pitchFamily="34" charset="0"/>
                <a:cs typeface="Arial" panose="020B0604020202020204" pitchFamily="34" charset="0"/>
              </a:defRPr>
            </a:lvl5pPr>
            <a:lvl6pPr marL="2514600" indent="-228600" defTabSz="3937000" eaLnBrk="0" fontAlgn="base" hangingPunct="0">
              <a:spcBef>
                <a:spcPct val="0"/>
              </a:spcBef>
              <a:spcAft>
                <a:spcPct val="0"/>
              </a:spcAft>
              <a:defRPr sz="7700">
                <a:solidFill>
                  <a:schemeClr val="tx1"/>
                </a:solidFill>
                <a:latin typeface="Arial" panose="020B0604020202020204" pitchFamily="34" charset="0"/>
                <a:cs typeface="Arial" panose="020B0604020202020204" pitchFamily="34" charset="0"/>
              </a:defRPr>
            </a:lvl6pPr>
            <a:lvl7pPr marL="2971800" indent="-228600" defTabSz="3937000" eaLnBrk="0" fontAlgn="base" hangingPunct="0">
              <a:spcBef>
                <a:spcPct val="0"/>
              </a:spcBef>
              <a:spcAft>
                <a:spcPct val="0"/>
              </a:spcAft>
              <a:defRPr sz="7700">
                <a:solidFill>
                  <a:schemeClr val="tx1"/>
                </a:solidFill>
                <a:latin typeface="Arial" panose="020B0604020202020204" pitchFamily="34" charset="0"/>
                <a:cs typeface="Arial" panose="020B0604020202020204" pitchFamily="34" charset="0"/>
              </a:defRPr>
            </a:lvl7pPr>
            <a:lvl8pPr marL="3429000" indent="-228600" defTabSz="3937000" eaLnBrk="0" fontAlgn="base" hangingPunct="0">
              <a:spcBef>
                <a:spcPct val="0"/>
              </a:spcBef>
              <a:spcAft>
                <a:spcPct val="0"/>
              </a:spcAft>
              <a:defRPr sz="7700">
                <a:solidFill>
                  <a:schemeClr val="tx1"/>
                </a:solidFill>
                <a:latin typeface="Arial" panose="020B0604020202020204" pitchFamily="34" charset="0"/>
                <a:cs typeface="Arial" panose="020B0604020202020204" pitchFamily="34" charset="0"/>
              </a:defRPr>
            </a:lvl8pPr>
            <a:lvl9pPr marL="3886200" indent="-228600" defTabSz="3937000" eaLnBrk="0" fontAlgn="base" hangingPunct="0">
              <a:spcBef>
                <a:spcPct val="0"/>
              </a:spcBef>
              <a:spcAft>
                <a:spcPct val="0"/>
              </a:spcAft>
              <a:defRPr sz="7700">
                <a:solidFill>
                  <a:schemeClr val="tx1"/>
                </a:solidFill>
                <a:latin typeface="Arial" panose="020B0604020202020204" pitchFamily="34" charset="0"/>
                <a:cs typeface="Arial" panose="020B0604020202020204" pitchFamily="34" charset="0"/>
              </a:defRPr>
            </a:lvl9pPr>
          </a:lstStyle>
          <a:p>
            <a:pPr marL="621792" indent="-457200">
              <a:spcBef>
                <a:spcPts val="600"/>
              </a:spcBef>
              <a:spcAft>
                <a:spcPts val="600"/>
              </a:spcAft>
              <a:buFont typeface="Arial" panose="020B0604020202020204" pitchFamily="34" charset="0"/>
              <a:buChar char="•"/>
            </a:pPr>
            <a:r>
              <a:rPr lang="en-US" sz="3200" dirty="0"/>
              <a:t>Dependent Variable: </a:t>
            </a:r>
            <a:r>
              <a:rPr lang="en-US" sz="3200" dirty="0" smtClean="0"/>
              <a:t>Frequency of social work visits (6 </a:t>
            </a:r>
            <a:r>
              <a:rPr lang="en-US" sz="3200" dirty="0"/>
              <a:t>categories)</a:t>
            </a:r>
          </a:p>
          <a:p>
            <a:pPr marL="621792" indent="-457200">
              <a:spcBef>
                <a:spcPts val="600"/>
              </a:spcBef>
              <a:spcAft>
                <a:spcPts val="600"/>
              </a:spcAft>
              <a:buFont typeface="Arial" panose="020B0604020202020204" pitchFamily="34" charset="0"/>
              <a:buChar char="•"/>
            </a:pPr>
            <a:r>
              <a:rPr lang="en-US" sz="3200" dirty="0"/>
              <a:t>Key independent variables:</a:t>
            </a:r>
          </a:p>
          <a:p>
            <a:pPr marL="1021842" lvl="2" indent="-457200">
              <a:spcBef>
                <a:spcPts val="600"/>
              </a:spcBef>
              <a:spcAft>
                <a:spcPts val="600"/>
              </a:spcAft>
              <a:buFont typeface="+mj-lt"/>
              <a:buAutoNum type="arabicPeriod"/>
            </a:pPr>
            <a:r>
              <a:rPr lang="en-US" sz="3200" dirty="0"/>
              <a:t> Place of care: Home vs. Institution</a:t>
            </a:r>
          </a:p>
          <a:p>
            <a:pPr marL="1021842" lvl="2" indent="-457200">
              <a:spcBef>
                <a:spcPts val="600"/>
              </a:spcBef>
              <a:spcAft>
                <a:spcPts val="600"/>
              </a:spcAft>
              <a:buFont typeface="+mj-lt"/>
              <a:buAutoNum type="arabicPeriod"/>
            </a:pPr>
            <a:r>
              <a:rPr lang="en-US" sz="3200" dirty="0"/>
              <a:t> Economic status: Medicaid eligibility - income less than 3 times </a:t>
            </a:r>
            <a:r>
              <a:rPr lang="en-US" sz="3200" dirty="0" smtClean="0"/>
              <a:t>the SSI </a:t>
            </a:r>
            <a:r>
              <a:rPr lang="en-US" sz="3200" dirty="0"/>
              <a:t>payment amount (Federal Benefit Rate)</a:t>
            </a:r>
          </a:p>
          <a:p>
            <a:pPr marL="621792" indent="-457200">
              <a:spcBef>
                <a:spcPts val="600"/>
              </a:spcBef>
              <a:spcAft>
                <a:spcPts val="600"/>
              </a:spcAft>
              <a:buFont typeface="Arial" panose="020B0604020202020204" pitchFamily="34" charset="0"/>
              <a:buChar char="•"/>
            </a:pPr>
            <a:r>
              <a:rPr lang="en-US" sz="3200" dirty="0"/>
              <a:t>Covariates: </a:t>
            </a:r>
            <a:r>
              <a:rPr lang="en-US" sz="3200" dirty="0" smtClean="0"/>
              <a:t> Age</a:t>
            </a:r>
            <a:r>
              <a:rPr lang="en-US" sz="3200" dirty="0"/>
              <a:t>, </a:t>
            </a:r>
            <a:r>
              <a:rPr lang="en-US" sz="3200" dirty="0" smtClean="0"/>
              <a:t>Gender</a:t>
            </a:r>
            <a:r>
              <a:rPr lang="en-US" sz="3200" dirty="0"/>
              <a:t>, R</a:t>
            </a:r>
            <a:r>
              <a:rPr lang="en-US" sz="3200" dirty="0" smtClean="0"/>
              <a:t>ace</a:t>
            </a:r>
            <a:r>
              <a:rPr lang="en-US" sz="3200" dirty="0"/>
              <a:t>, P</a:t>
            </a:r>
            <a:r>
              <a:rPr lang="en-US" sz="3200" dirty="0" smtClean="0"/>
              <a:t>rimary </a:t>
            </a:r>
            <a:r>
              <a:rPr lang="en-US" sz="3200" dirty="0"/>
              <a:t>caregiver, </a:t>
            </a:r>
            <a:r>
              <a:rPr lang="en-US" sz="3200" dirty="0" smtClean="0"/>
              <a:t>Functional </a:t>
            </a:r>
            <a:r>
              <a:rPr lang="en-US" sz="3200" dirty="0"/>
              <a:t>and </a:t>
            </a:r>
            <a:r>
              <a:rPr lang="en-US" sz="3200" dirty="0" smtClean="0"/>
              <a:t>Cognitive </a:t>
            </a:r>
            <a:r>
              <a:rPr lang="en-US" sz="3200" dirty="0"/>
              <a:t>health</a:t>
            </a:r>
          </a:p>
        </p:txBody>
      </p:sp>
      <p:sp>
        <p:nvSpPr>
          <p:cNvPr id="24" name="Text Box 63"/>
          <p:cNvSpPr txBox="1">
            <a:spLocks noChangeArrowheads="1"/>
          </p:cNvSpPr>
          <p:nvPr/>
        </p:nvSpPr>
        <p:spPr bwMode="auto">
          <a:xfrm>
            <a:off x="29296172" y="16742979"/>
            <a:ext cx="14139499" cy="71096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26" tIns="45710" rIns="91426" bIns="45710">
            <a:spAutoFit/>
          </a:bodyPr>
          <a:lstStyle>
            <a:lvl1pPr marL="571500" indent="-571500" defTabSz="3937000">
              <a:defRPr sz="7700">
                <a:solidFill>
                  <a:schemeClr val="tx1"/>
                </a:solidFill>
                <a:latin typeface="Arial" panose="020B0604020202020204" pitchFamily="34" charset="0"/>
                <a:cs typeface="Arial" panose="020B0604020202020204" pitchFamily="34" charset="0"/>
              </a:defRPr>
            </a:lvl1pPr>
            <a:lvl2pPr marL="742950" indent="-285750" defTabSz="3937000">
              <a:defRPr sz="7700">
                <a:solidFill>
                  <a:schemeClr val="tx1"/>
                </a:solidFill>
                <a:latin typeface="Arial" panose="020B0604020202020204" pitchFamily="34" charset="0"/>
                <a:cs typeface="Arial" panose="020B0604020202020204" pitchFamily="34" charset="0"/>
              </a:defRPr>
            </a:lvl2pPr>
            <a:lvl3pPr marL="1143000" indent="-228600" defTabSz="3937000">
              <a:defRPr sz="7700">
                <a:solidFill>
                  <a:schemeClr val="tx1"/>
                </a:solidFill>
                <a:latin typeface="Arial" panose="020B0604020202020204" pitchFamily="34" charset="0"/>
                <a:cs typeface="Arial" panose="020B0604020202020204" pitchFamily="34" charset="0"/>
              </a:defRPr>
            </a:lvl3pPr>
            <a:lvl4pPr marL="1600200" indent="-228600" defTabSz="3937000">
              <a:defRPr sz="7700">
                <a:solidFill>
                  <a:schemeClr val="tx1"/>
                </a:solidFill>
                <a:latin typeface="Arial" panose="020B0604020202020204" pitchFamily="34" charset="0"/>
                <a:cs typeface="Arial" panose="020B0604020202020204" pitchFamily="34" charset="0"/>
              </a:defRPr>
            </a:lvl4pPr>
            <a:lvl5pPr marL="2057400" indent="-228600" defTabSz="3937000">
              <a:defRPr sz="7700">
                <a:solidFill>
                  <a:schemeClr val="tx1"/>
                </a:solidFill>
                <a:latin typeface="Arial" panose="020B0604020202020204" pitchFamily="34" charset="0"/>
                <a:cs typeface="Arial" panose="020B0604020202020204" pitchFamily="34" charset="0"/>
              </a:defRPr>
            </a:lvl5pPr>
            <a:lvl6pPr marL="2514600" indent="-228600" defTabSz="3937000" eaLnBrk="0" fontAlgn="base" hangingPunct="0">
              <a:spcBef>
                <a:spcPct val="0"/>
              </a:spcBef>
              <a:spcAft>
                <a:spcPct val="0"/>
              </a:spcAft>
              <a:defRPr sz="7700">
                <a:solidFill>
                  <a:schemeClr val="tx1"/>
                </a:solidFill>
                <a:latin typeface="Arial" panose="020B0604020202020204" pitchFamily="34" charset="0"/>
                <a:cs typeface="Arial" panose="020B0604020202020204" pitchFamily="34" charset="0"/>
              </a:defRPr>
            </a:lvl6pPr>
            <a:lvl7pPr marL="2971800" indent="-228600" defTabSz="3937000" eaLnBrk="0" fontAlgn="base" hangingPunct="0">
              <a:spcBef>
                <a:spcPct val="0"/>
              </a:spcBef>
              <a:spcAft>
                <a:spcPct val="0"/>
              </a:spcAft>
              <a:defRPr sz="7700">
                <a:solidFill>
                  <a:schemeClr val="tx1"/>
                </a:solidFill>
                <a:latin typeface="Arial" panose="020B0604020202020204" pitchFamily="34" charset="0"/>
                <a:cs typeface="Arial" panose="020B0604020202020204" pitchFamily="34" charset="0"/>
              </a:defRPr>
            </a:lvl7pPr>
            <a:lvl8pPr marL="3429000" indent="-228600" defTabSz="3937000" eaLnBrk="0" fontAlgn="base" hangingPunct="0">
              <a:spcBef>
                <a:spcPct val="0"/>
              </a:spcBef>
              <a:spcAft>
                <a:spcPct val="0"/>
              </a:spcAft>
              <a:defRPr sz="7700">
                <a:solidFill>
                  <a:schemeClr val="tx1"/>
                </a:solidFill>
                <a:latin typeface="Arial" panose="020B0604020202020204" pitchFamily="34" charset="0"/>
                <a:cs typeface="Arial" panose="020B0604020202020204" pitchFamily="34" charset="0"/>
              </a:defRPr>
            </a:lvl8pPr>
            <a:lvl9pPr marL="3886200" indent="-228600" defTabSz="3937000" eaLnBrk="0" fontAlgn="base" hangingPunct="0">
              <a:spcBef>
                <a:spcPct val="0"/>
              </a:spcBef>
              <a:spcAft>
                <a:spcPct val="0"/>
              </a:spcAft>
              <a:defRPr sz="7700">
                <a:solidFill>
                  <a:schemeClr val="tx1"/>
                </a:solidFill>
                <a:latin typeface="Arial" panose="020B0604020202020204" pitchFamily="34" charset="0"/>
                <a:cs typeface="Arial" panose="020B0604020202020204" pitchFamily="34" charset="0"/>
              </a:defRPr>
            </a:lvl9pPr>
          </a:lstStyle>
          <a:p>
            <a:pPr marL="621792" indent="-457200">
              <a:spcBef>
                <a:spcPts val="600"/>
              </a:spcBef>
              <a:spcAft>
                <a:spcPts val="600"/>
              </a:spcAft>
              <a:buFont typeface="Arial" panose="020B0604020202020204" pitchFamily="34" charset="0"/>
              <a:buChar char="•"/>
            </a:pPr>
            <a:r>
              <a:rPr lang="en-US" sz="3200" dirty="0"/>
              <a:t>Hospice patients at home tended to use social work services less than patients in institutions (Coef.=-0.58, p&lt;.001, Model 2)</a:t>
            </a:r>
          </a:p>
          <a:p>
            <a:pPr marL="621792" indent="-457200">
              <a:spcBef>
                <a:spcPts val="600"/>
              </a:spcBef>
              <a:spcAft>
                <a:spcPts val="600"/>
              </a:spcAft>
              <a:buFont typeface="Arial" panose="020B0604020202020204" pitchFamily="34" charset="0"/>
              <a:buChar char="•"/>
            </a:pPr>
            <a:r>
              <a:rPr lang="en-US" sz="3200" dirty="0"/>
              <a:t>Hospice patients of low economic status tended to use social work services less than not-low economic status peers (Coef.=-0.35, p&lt;.001 , Model 2)</a:t>
            </a:r>
          </a:p>
          <a:p>
            <a:pPr marL="621792" indent="-457200">
              <a:spcBef>
                <a:spcPts val="600"/>
              </a:spcBef>
              <a:spcAft>
                <a:spcPts val="600"/>
              </a:spcAft>
              <a:buFont typeface="Arial" panose="020B0604020202020204" pitchFamily="34" charset="0"/>
              <a:buChar char="•"/>
            </a:pPr>
            <a:r>
              <a:rPr lang="en-US" sz="3200" dirty="0"/>
              <a:t>When comparing model fits between Models 1 and 2, Model 2 which included enabling factors explains social work service use significantly better than Model 1 (</a:t>
            </a:r>
            <a:r>
              <a:rPr lang="el-GR" sz="3200" dirty="0"/>
              <a:t>∆χ2(</a:t>
            </a:r>
            <a:r>
              <a:rPr lang="en-US" sz="3200" dirty="0" err="1"/>
              <a:t>df</a:t>
            </a:r>
            <a:r>
              <a:rPr lang="en-US" sz="3200" dirty="0"/>
              <a:t>)=1,555.49(2), p&lt;.001)</a:t>
            </a:r>
          </a:p>
          <a:p>
            <a:pPr marL="621792" indent="-457200">
              <a:spcBef>
                <a:spcPts val="600"/>
              </a:spcBef>
              <a:spcAft>
                <a:spcPts val="600"/>
              </a:spcAft>
              <a:buFont typeface="Arial" panose="020B0604020202020204" pitchFamily="34" charset="0"/>
              <a:buChar char="•"/>
            </a:pPr>
            <a:r>
              <a:rPr lang="en-US" sz="3200" dirty="0"/>
              <a:t>For predisposing factors, hospice patients who were older, who were women, and who were non-white used social work services less than their counterparts</a:t>
            </a:r>
          </a:p>
          <a:p>
            <a:pPr marL="621792" indent="-457200">
              <a:spcBef>
                <a:spcPts val="600"/>
              </a:spcBef>
              <a:spcAft>
                <a:spcPts val="600"/>
              </a:spcAft>
              <a:buFont typeface="Arial" panose="020B0604020202020204" pitchFamily="34" charset="0"/>
              <a:buChar char="•"/>
            </a:pPr>
            <a:r>
              <a:rPr lang="en-US" sz="3200" dirty="0"/>
              <a:t>For need factors, hospice patients with functional impairment used social work more frequently when compared to patients without. </a:t>
            </a:r>
          </a:p>
        </p:txBody>
      </p:sp>
      <p:sp>
        <p:nvSpPr>
          <p:cNvPr id="2" name="TextBox 1"/>
          <p:cNvSpPr txBox="1"/>
          <p:nvPr/>
        </p:nvSpPr>
        <p:spPr>
          <a:xfrm>
            <a:off x="29269066" y="25272327"/>
            <a:ext cx="14251093" cy="7294305"/>
          </a:xfrm>
          <a:prstGeom prst="rect">
            <a:avLst/>
          </a:prstGeom>
          <a:noFill/>
        </p:spPr>
        <p:txBody>
          <a:bodyPr wrap="square" rtlCol="0">
            <a:spAutoFit/>
          </a:bodyPr>
          <a:lstStyle/>
          <a:p>
            <a:pPr marL="621792" indent="-457200" defTabSz="3937000">
              <a:spcBef>
                <a:spcPts val="600"/>
              </a:spcBef>
              <a:spcAft>
                <a:spcPts val="600"/>
              </a:spcAft>
              <a:buFont typeface="Arial" panose="020B0604020202020204" pitchFamily="34" charset="0"/>
              <a:buChar char="•"/>
            </a:pPr>
            <a:r>
              <a:rPr lang="en-US" sz="3200" dirty="0">
                <a:latin typeface="Arial" panose="020B0604020202020204" pitchFamily="34" charset="0"/>
                <a:cs typeface="Arial" panose="020B0604020202020204" pitchFamily="34" charset="0"/>
              </a:rPr>
              <a:t>Patients in institutions may have easier access to social work due to proximity and the requirements placed on institutions to have social workers available. Further, patients at home may be resistant to having more people in their home, thus declining any additional services beyond what is required</a:t>
            </a:r>
          </a:p>
          <a:p>
            <a:pPr marL="621792" indent="-457200" defTabSz="3937000">
              <a:spcBef>
                <a:spcPts val="600"/>
              </a:spcBef>
              <a:spcAft>
                <a:spcPts val="600"/>
              </a:spcAft>
              <a:buFont typeface="Arial" panose="020B0604020202020204" pitchFamily="34" charset="0"/>
              <a:buChar char="•"/>
            </a:pPr>
            <a:r>
              <a:rPr lang="en-US" sz="3200" dirty="0">
                <a:latin typeface="Arial" panose="020B0604020202020204" pitchFamily="34" charset="0"/>
                <a:cs typeface="Arial" panose="020B0604020202020204" pitchFamily="34" charset="0"/>
              </a:rPr>
              <a:t>Patients of lower economic status may use social work less frequently because they may feel their needs are being met by other services. Additionally, lower economic </a:t>
            </a:r>
            <a:r>
              <a:rPr lang="en-US" sz="3200" dirty="0" smtClean="0">
                <a:latin typeface="Arial" panose="020B0604020202020204" pitchFamily="34" charset="0"/>
                <a:cs typeface="Arial" panose="020B0604020202020204" pitchFamily="34" charset="0"/>
              </a:rPr>
              <a:t>status has been associated </a:t>
            </a:r>
            <a:r>
              <a:rPr lang="en-US" sz="3200" dirty="0">
                <a:latin typeface="Arial" panose="020B0604020202020204" pitchFamily="34" charset="0"/>
                <a:cs typeface="Arial" panose="020B0604020202020204" pitchFamily="34" charset="0"/>
              </a:rPr>
              <a:t>with lower health literacy, difficulty communicating needs, and having a general mistrust of the healthcare system </a:t>
            </a:r>
          </a:p>
          <a:p>
            <a:pPr marL="621792" indent="-457200" defTabSz="3937000">
              <a:spcBef>
                <a:spcPts val="600"/>
              </a:spcBef>
              <a:spcAft>
                <a:spcPts val="600"/>
              </a:spcAft>
              <a:buFont typeface="Arial" panose="020B0604020202020204" pitchFamily="34" charset="0"/>
              <a:buChar char="•"/>
            </a:pPr>
            <a:r>
              <a:rPr lang="en-US" sz="3200" dirty="0">
                <a:latin typeface="Arial" panose="020B0604020202020204" pitchFamily="34" charset="0"/>
                <a:cs typeface="Arial" panose="020B0604020202020204" pitchFamily="34" charset="0"/>
              </a:rPr>
              <a:t>In order to delivery the full intent of the hospice model (i.e., quality of life, peace and comfort at end of life) it is imperative that policymakers and hospice providers identify and reach vulnerable populations, including patients at home and those of lower economic status.</a:t>
            </a:r>
          </a:p>
        </p:txBody>
      </p:sp>
    </p:spTree>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Trek">
  <a:themeElements>
    <a:clrScheme name="요소">
      <a:dk1>
        <a:sysClr val="windowText" lastClr="000000"/>
      </a:dk1>
      <a:lt1>
        <a:sysClr val="window" lastClr="FFFFFF"/>
      </a:lt1>
      <a:dk2>
        <a:srgbClr val="242852"/>
      </a:dk2>
      <a:lt2>
        <a:srgbClr val="ACCBF9"/>
      </a:lt2>
      <a:accent1>
        <a:srgbClr val="629DD1"/>
      </a:accent1>
      <a:accent2>
        <a:srgbClr val="297FD5"/>
      </a:accent2>
      <a:accent3>
        <a:srgbClr val="7F8FA9"/>
      </a:accent3>
      <a:accent4>
        <a:srgbClr val="4A66AC"/>
      </a:accent4>
      <a:accent5>
        <a:srgbClr val="5AA2AE"/>
      </a:accent5>
      <a:accent6>
        <a:srgbClr val="9D90A0"/>
      </a:accent6>
      <a:hlink>
        <a:srgbClr val="9454C3"/>
      </a:hlink>
      <a:folHlink>
        <a:srgbClr val="3EBBF0"/>
      </a:folHlink>
    </a:clrScheme>
    <a:fontScheme name="Calibri_맑은고딕">
      <a:majorFont>
        <a:latin typeface="Calibri"/>
        <a:ea typeface="Malgun Gothic"/>
        <a:cs typeface=""/>
      </a:majorFont>
      <a:minorFont>
        <a:latin typeface="Calibri"/>
        <a:ea typeface="Malgun Gothic"/>
        <a:cs typeface=""/>
      </a:minorFont>
    </a:fontScheme>
    <a:fmtScheme name="Trek">
      <a:fillStyleLst>
        <a:solidFill>
          <a:schemeClr val="phClr"/>
        </a:solidFill>
        <a:gradFill rotWithShape="1">
          <a:gsLst>
            <a:gs pos="0">
              <a:schemeClr val="phClr">
                <a:tint val="30000"/>
                <a:satMod val="250000"/>
              </a:schemeClr>
            </a:gs>
            <a:gs pos="72000">
              <a:schemeClr val="phClr">
                <a:tint val="75000"/>
                <a:satMod val="210000"/>
              </a:schemeClr>
            </a:gs>
            <a:gs pos="100000">
              <a:schemeClr val="phClr">
                <a:tint val="85000"/>
                <a:satMod val="210000"/>
              </a:schemeClr>
            </a:gs>
          </a:gsLst>
          <a:lin ang="5400000" scaled="1"/>
        </a:gradFill>
        <a:gradFill rotWithShape="1">
          <a:gsLst>
            <a:gs pos="0">
              <a:schemeClr val="phClr">
                <a:tint val="75000"/>
                <a:shade val="85000"/>
                <a:satMod val="230000"/>
              </a:schemeClr>
            </a:gs>
            <a:gs pos="25000">
              <a:schemeClr val="phClr">
                <a:tint val="90000"/>
                <a:shade val="70000"/>
                <a:satMod val="220000"/>
              </a:schemeClr>
            </a:gs>
            <a:gs pos="50000">
              <a:schemeClr val="phClr">
                <a:tint val="90000"/>
                <a:shade val="58000"/>
                <a:satMod val="225000"/>
              </a:schemeClr>
            </a:gs>
            <a:gs pos="65000">
              <a:schemeClr val="phClr">
                <a:tint val="90000"/>
                <a:shade val="58000"/>
                <a:satMod val="225000"/>
              </a:schemeClr>
            </a:gs>
            <a:gs pos="80000">
              <a:schemeClr val="phClr">
                <a:tint val="90000"/>
                <a:shade val="69000"/>
                <a:satMod val="220000"/>
              </a:schemeClr>
            </a:gs>
            <a:gs pos="100000">
              <a:schemeClr val="phClr">
                <a:tint val="77000"/>
                <a:shade val="80000"/>
                <a:satMod val="230000"/>
              </a:schemeClr>
            </a:gs>
          </a:gsLst>
          <a:lin ang="5400000" scaled="1"/>
        </a:gradFill>
      </a:fillStyleLst>
      <a:lnStyleLst>
        <a:ln w="10000" cap="flat" cmpd="sng" algn="ctr">
          <a:solidFill>
            <a:schemeClr val="ph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76200" dist="50800" dir="5400000" rotWithShape="0">
              <a:srgbClr val="4E3B30">
                <a:alpha val="60000"/>
              </a:srgbClr>
            </a:outerShdw>
          </a:effectLst>
        </a:effectStyle>
        <a:effectStyle>
          <a:effectLst>
            <a:outerShdw blurRad="76200" dist="50800" dir="5400000" rotWithShape="0">
              <a:srgbClr val="4E3B30">
                <a:alpha val="60000"/>
              </a:srgbClr>
            </a:outerShdw>
          </a:effectLst>
          <a:scene3d>
            <a:camera prst="orthographicFront">
              <a:rot lat="0" lon="0" rev="0"/>
            </a:camera>
            <a:lightRig rig="threePt" dir="tl">
              <a:rot lat="0" lon="0" rev="0"/>
            </a:lightRig>
          </a:scene3d>
          <a:sp3d prstMaterial="metal">
            <a:bevelT w="10000" h="10000"/>
          </a:sp3d>
        </a:effectStyle>
        <a:effectStyle>
          <a:effectLst>
            <a:outerShdw blurRad="76200" dist="50800" dir="5400000" rotWithShape="0">
              <a:srgbClr val="4E3B30">
                <a:alpha val="60000"/>
              </a:srgbClr>
            </a:outerShdw>
          </a:effectLst>
          <a:scene3d>
            <a:camera prst="obliqueTopLeft" fov="600000">
              <a:rot lat="0" lon="0" rev="0"/>
            </a:camera>
            <a:lightRig rig="balanced" dir="t">
              <a:rot lat="0" lon="0" rev="19200000"/>
            </a:lightRig>
          </a:scene3d>
          <a:sp3d contourW="12700" prstMaterial="matte">
            <a:bevelT w="60000" h="50800"/>
            <a:contourClr>
              <a:schemeClr val="phClr">
                <a:shade val="60000"/>
                <a:satMod val="110000"/>
              </a:schemeClr>
            </a:contourClr>
          </a:sp3d>
        </a:effectStyle>
      </a:effectStyleLst>
      <a:bgFillStyleLst>
        <a:solidFill>
          <a:schemeClr val="phClr"/>
        </a:solidFill>
        <a:blipFill>
          <a:blip xmlns:r="http://schemas.openxmlformats.org/officeDocument/2006/relationships" r:embed="rId1">
            <a:duotone>
              <a:schemeClr val="phClr">
                <a:shade val="90000"/>
                <a:satMod val="150000"/>
              </a:schemeClr>
              <a:schemeClr val="phClr">
                <a:tint val="88000"/>
                <a:satMod val="105000"/>
              </a:schemeClr>
            </a:duotone>
          </a:blip>
          <a:tile tx="0" ty="0" sx="95000" sy="95000" flip="none" algn="t"/>
        </a:blipFill>
        <a:blipFill>
          <a:blip xmlns:r="http://schemas.openxmlformats.org/officeDocument/2006/relationships" r:embed="rId2">
            <a:duotone>
              <a:schemeClr val="phClr">
                <a:shade val="30000"/>
                <a:satMod val="455000"/>
              </a:schemeClr>
              <a:schemeClr val="phClr">
                <a:tint val="95000"/>
                <a:satMod val="120000"/>
              </a:schemeClr>
            </a:duotone>
          </a:blip>
          <a:stretch>
            <a:fillRect/>
          </a:stretch>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Trek</Template>
  <TotalTime>14906</TotalTime>
  <Words>1045</Words>
  <Application>Microsoft Office PowerPoint</Application>
  <PresentationFormat>Custom</PresentationFormat>
  <Paragraphs>239</Paragraphs>
  <Slides>1</Slides>
  <Notes>0</Notes>
  <HiddenSlides>0</HiddenSlides>
  <MMClips>0</MMClips>
  <ScaleCrop>false</ScaleCrop>
  <HeadingPairs>
    <vt:vector size="4" baseType="variant">
      <vt:variant>
        <vt:lpstr>Theme</vt:lpstr>
      </vt:variant>
      <vt:variant>
        <vt:i4>1</vt:i4>
      </vt:variant>
      <vt:variant>
        <vt:lpstr>Slide Titles</vt:lpstr>
      </vt:variant>
      <vt:variant>
        <vt:i4>1</vt:i4>
      </vt:variant>
    </vt:vector>
  </HeadingPairs>
  <TitlesOfParts>
    <vt:vector size="2" baseType="lpstr">
      <vt:lpstr>Trek</vt:lpstr>
      <vt:lpstr>PowerPoint Presentation</vt:lpstr>
    </vt:vector>
  </TitlesOfParts>
  <Company>University of Michigan</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Characteristics of Conference Poster</dc:title>
  <dc:creator>nebarr</dc:creator>
  <cp:lastModifiedBy>Kimura, Mayumi M</cp:lastModifiedBy>
  <cp:revision>558</cp:revision>
  <cp:lastPrinted>2013-11-18T00:43:53Z</cp:lastPrinted>
  <dcterms:created xsi:type="dcterms:W3CDTF">2013-11-18T05:05:11Z</dcterms:created>
  <dcterms:modified xsi:type="dcterms:W3CDTF">2017-04-20T01:31:28Z</dcterms:modified>
</cp:coreProperties>
</file>